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17"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40"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5954AE2-A42B-4730-9E7D-1C93B6173A9E}" type="datetimeFigureOut">
              <a:rPr lang="en-GB" smtClean="0"/>
              <a:t>20/01/2014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6D4EC-6B65-4383-831A-B210096B1BCC}" type="slidenum">
              <a:rPr lang="en-GB" smtClean="0"/>
              <a:t>‹#›</a:t>
            </a:fld>
            <a:endParaRPr lang="en-GB"/>
          </a:p>
        </p:txBody>
      </p:sp>
    </p:spTree>
    <p:extLst>
      <p:ext uri="{BB962C8B-B14F-4D97-AF65-F5344CB8AC3E}">
        <p14:creationId xmlns:p14="http://schemas.microsoft.com/office/powerpoint/2010/main" val="3997419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954AE2-A42B-4730-9E7D-1C93B6173A9E}" type="datetimeFigureOut">
              <a:rPr lang="en-GB" smtClean="0"/>
              <a:t>20/01/2014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6D4EC-6B65-4383-831A-B210096B1BCC}" type="slidenum">
              <a:rPr lang="en-GB" smtClean="0"/>
              <a:t>‹#›</a:t>
            </a:fld>
            <a:endParaRPr lang="en-GB"/>
          </a:p>
        </p:txBody>
      </p:sp>
    </p:spTree>
    <p:extLst>
      <p:ext uri="{BB962C8B-B14F-4D97-AF65-F5344CB8AC3E}">
        <p14:creationId xmlns:p14="http://schemas.microsoft.com/office/powerpoint/2010/main" val="2166970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954AE2-A42B-4730-9E7D-1C93B6173A9E}" type="datetimeFigureOut">
              <a:rPr lang="en-GB" smtClean="0"/>
              <a:t>20/01/2014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6D4EC-6B65-4383-831A-B210096B1BCC}" type="slidenum">
              <a:rPr lang="en-GB" smtClean="0"/>
              <a:t>‹#›</a:t>
            </a:fld>
            <a:endParaRPr lang="en-GB"/>
          </a:p>
        </p:txBody>
      </p:sp>
    </p:spTree>
    <p:extLst>
      <p:ext uri="{BB962C8B-B14F-4D97-AF65-F5344CB8AC3E}">
        <p14:creationId xmlns:p14="http://schemas.microsoft.com/office/powerpoint/2010/main" val="2742272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5"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6"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7"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8" name="Freeform 6"/>
          <p:cNvSpPr>
            <a:spLocks/>
          </p:cNvSpPr>
          <p:nvPr/>
        </p:nvSpPr>
        <p:spPr bwMode="hidden">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9"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10" name="Freeform 8"/>
          <p:cNvSpPr>
            <a:spLocks/>
          </p:cNvSpPr>
          <p:nvPr/>
        </p:nvSpPr>
        <p:spPr bwMode="invGray">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11"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3082" name="Rectangle 10"/>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83" name="Rectangle 11"/>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2" name="Rectangle 12"/>
          <p:cNvSpPr>
            <a:spLocks noGrp="1" noChangeArrowheads="1"/>
          </p:cNvSpPr>
          <p:nvPr>
            <p:ph type="dt" sz="half" idx="10"/>
          </p:nvPr>
        </p:nvSpPr>
        <p:spPr/>
        <p:txBody>
          <a:bodyPr/>
          <a:lstStyle>
            <a:lvl1pPr>
              <a:defRPr>
                <a:solidFill>
                  <a:srgbClr val="FFFFCC"/>
                </a:solidFill>
              </a:defRPr>
            </a:lvl1pPr>
          </a:lstStyle>
          <a:p>
            <a:pPr>
              <a:defRPr/>
            </a:pPr>
            <a:endParaRPr lang="en-US"/>
          </a:p>
        </p:txBody>
      </p:sp>
      <p:sp>
        <p:nvSpPr>
          <p:cNvPr id="13" name="Rectangle 13"/>
          <p:cNvSpPr>
            <a:spLocks noGrp="1" noChangeArrowheads="1"/>
          </p:cNvSpPr>
          <p:nvPr>
            <p:ph type="ftr" sz="quarter" idx="11"/>
          </p:nvPr>
        </p:nvSpPr>
        <p:spPr/>
        <p:txBody>
          <a:bodyPr/>
          <a:lstStyle>
            <a:lvl1pPr>
              <a:defRPr>
                <a:solidFill>
                  <a:srgbClr val="FFFFCC"/>
                </a:solidFill>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solidFill>
                  <a:srgbClr val="FFFFCC"/>
                </a:solidFill>
              </a:defRPr>
            </a:lvl1pPr>
          </a:lstStyle>
          <a:p>
            <a:pPr>
              <a:defRPr/>
            </a:pPr>
            <a:fld id="{DA4ECD05-BF53-4B28-BB30-78FEB546C017}" type="slidenum">
              <a:rPr lang="en-US"/>
              <a:pPr>
                <a:defRPr/>
              </a:pPr>
              <a:t>‹#›</a:t>
            </a:fld>
            <a:endParaRPr lang="en-US"/>
          </a:p>
        </p:txBody>
      </p:sp>
    </p:spTree>
    <p:extLst>
      <p:ext uri="{BB962C8B-B14F-4D97-AF65-F5344CB8AC3E}">
        <p14:creationId xmlns:p14="http://schemas.microsoft.com/office/powerpoint/2010/main" val="274750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0-#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F7206D5-2BD9-4466-B0E8-5600C52120F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02505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FA79BBE-A784-4BD6-BB13-0AFE8269DF8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2655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8910A534-9D14-4032-9DC9-7B94C46025A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98747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32A69695-303E-4636-B0AC-935A2CBB91A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514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0B4F0713-9C33-4125-AF27-F24C23A6F0E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87148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E838C3F-F7AB-4389-9E72-49DCD61B4B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84690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DCE950-8786-47FF-BAA9-8A57D57766D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77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954AE2-A42B-4730-9E7D-1C93B6173A9E}" type="datetimeFigureOut">
              <a:rPr lang="en-GB" smtClean="0"/>
              <a:t>20/01/2014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6D4EC-6B65-4383-831A-B210096B1BCC}" type="slidenum">
              <a:rPr lang="en-GB" smtClean="0"/>
              <a:t>‹#›</a:t>
            </a:fld>
            <a:endParaRPr lang="en-GB"/>
          </a:p>
        </p:txBody>
      </p:sp>
    </p:spTree>
    <p:extLst>
      <p:ext uri="{BB962C8B-B14F-4D97-AF65-F5344CB8AC3E}">
        <p14:creationId xmlns:p14="http://schemas.microsoft.com/office/powerpoint/2010/main" val="376227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1C9F947-C3E9-4938-A9C2-65A14D8ABA4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63598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1C7580-A3ED-41E0-9436-A97A4521964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40575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C8357FB-4814-41F9-AAD3-528AD9D0943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16024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solidFill>
                <a:srgbClr val="FFFFCC"/>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solidFill>
                <a:srgbClr val="FFFFCC"/>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9272636-554A-417B-A96A-D06DFADF0CB9}" type="slidenum">
              <a:rPr lang="en-US" altLang="zh-CN">
                <a:solidFill>
                  <a:srgbClr val="FFFFCC"/>
                </a:solidFill>
              </a:rPr>
              <a:pPr>
                <a:defRPr/>
              </a:pPr>
              <a:t>‹#›</a:t>
            </a:fld>
            <a:endParaRPr lang="en-US" altLang="zh-CN">
              <a:solidFill>
                <a:srgbClr val="FFFFCC"/>
              </a:solidFill>
            </a:endParaRPr>
          </a:p>
        </p:txBody>
      </p:sp>
    </p:spTree>
    <p:extLst>
      <p:ext uri="{BB962C8B-B14F-4D97-AF65-F5344CB8AC3E}">
        <p14:creationId xmlns:p14="http://schemas.microsoft.com/office/powerpoint/2010/main" val="3330758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52400"/>
            <a:ext cx="76962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7"/>
          <p:cNvSpPr>
            <a:spLocks noGrp="1" noChangeArrowheads="1"/>
          </p:cNvSpPr>
          <p:nvPr>
            <p:ph type="sldNum" sz="quarter" idx="12"/>
          </p:nvPr>
        </p:nvSpPr>
        <p:spPr>
          <a:ln/>
        </p:spPr>
        <p:txBody>
          <a:bodyPr/>
          <a:lstStyle>
            <a:lvl1pPr>
              <a:defRPr/>
            </a:lvl1pPr>
          </a:lstStyle>
          <a:p>
            <a:fld id="{C2B551E0-50D6-476E-B17B-ED85AEB851DF}" type="slidenum">
              <a:rPr lang="ar-SA">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11768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en-GB">
              <a:solidFill>
                <a:srgbClr val="FFFFCC"/>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GB">
              <a:solidFill>
                <a:srgbClr val="FFFFCC"/>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2A10518D-F7FE-4C59-BA57-DB6349988FC7}" type="slidenum">
              <a:rPr lang="en-GB">
                <a:solidFill>
                  <a:srgbClr val="FFFFCC"/>
                </a:solidFill>
              </a:rPr>
              <a:pPr>
                <a:defRPr/>
              </a:pPr>
              <a:t>‹#›</a:t>
            </a:fld>
            <a:endParaRPr lang="en-GB">
              <a:solidFill>
                <a:srgbClr val="FFFFCC"/>
              </a:solidFill>
            </a:endParaRPr>
          </a:p>
        </p:txBody>
      </p:sp>
    </p:spTree>
    <p:extLst>
      <p:ext uri="{BB962C8B-B14F-4D97-AF65-F5344CB8AC3E}">
        <p14:creationId xmlns:p14="http://schemas.microsoft.com/office/powerpoint/2010/main" val="3325551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ltLang="en-US">
              <a:solidFill>
                <a:srgbClr val="FFFFCC"/>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srgbClr val="FFFFCC"/>
              </a:solidFill>
            </a:endParaRP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7258A52A-D579-491F-BE62-4D1BD41BEE3B}" type="slidenum">
              <a:rPr lang="en-US" altLang="en-US">
                <a:solidFill>
                  <a:srgbClr val="FFFFCC"/>
                </a:solidFill>
              </a:rPr>
              <a:pPr/>
              <a:t>‹#›</a:t>
            </a:fld>
            <a:endParaRPr lang="en-US" altLang="en-US">
              <a:solidFill>
                <a:srgbClr val="FFFFCC"/>
              </a:solidFill>
            </a:endParaRPr>
          </a:p>
        </p:txBody>
      </p:sp>
    </p:spTree>
    <p:extLst>
      <p:ext uri="{BB962C8B-B14F-4D97-AF65-F5344CB8AC3E}">
        <p14:creationId xmlns:p14="http://schemas.microsoft.com/office/powerpoint/2010/main" val="957612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normAutofit/>
          </a:bodyPr>
          <a:lstStyle/>
          <a:p>
            <a:pPr lvl="0"/>
            <a:endParaRPr lang="en-US" noProof="0" smtClean="0"/>
          </a:p>
        </p:txBody>
      </p:sp>
      <p:sp>
        <p:nvSpPr>
          <p:cNvPr id="4" name="Date Placeholder 9"/>
          <p:cNvSpPr>
            <a:spLocks noGrp="1"/>
          </p:cNvSpPr>
          <p:nvPr>
            <p:ph type="dt" sz="half" idx="10"/>
          </p:nvPr>
        </p:nvSpPr>
        <p:spPr/>
        <p:txBody>
          <a:bodyPr/>
          <a:lstStyle>
            <a:lvl1pPr>
              <a:defRPr/>
            </a:lvl1pPr>
          </a:lstStyle>
          <a:p>
            <a:pPr>
              <a:defRPr/>
            </a:pPr>
            <a:fld id="{F22E19CE-F8D3-4FCC-87DA-81E01B0B3B0E}" type="datetime3">
              <a:rPr lang="en-US">
                <a:solidFill>
                  <a:srgbClr val="FFFFCC"/>
                </a:solidFill>
              </a:rPr>
              <a:pPr>
                <a:defRPr/>
              </a:pPr>
              <a:t>20 January 2014</a:t>
            </a:fld>
            <a:endParaRPr lang="en-US">
              <a:solidFill>
                <a:srgbClr val="FFFFCC"/>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FFFFCC"/>
              </a:solidFill>
            </a:endParaRPr>
          </a:p>
        </p:txBody>
      </p:sp>
      <p:sp>
        <p:nvSpPr>
          <p:cNvPr id="6" name="Slide Number Placeholder 17"/>
          <p:cNvSpPr>
            <a:spLocks noGrp="1"/>
          </p:cNvSpPr>
          <p:nvPr>
            <p:ph type="sldNum" sz="quarter" idx="12"/>
          </p:nvPr>
        </p:nvSpPr>
        <p:spPr/>
        <p:txBody>
          <a:bodyPr/>
          <a:lstStyle>
            <a:lvl1pPr>
              <a:defRPr/>
            </a:lvl1pPr>
          </a:lstStyle>
          <a:p>
            <a:pPr>
              <a:defRPr/>
            </a:pPr>
            <a:fld id="{D7B84938-59EC-430B-A107-45439124999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0549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954AE2-A42B-4730-9E7D-1C93B6173A9E}" type="datetimeFigureOut">
              <a:rPr lang="en-GB" smtClean="0"/>
              <a:t>20/01/2014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6D4EC-6B65-4383-831A-B210096B1BCC}" type="slidenum">
              <a:rPr lang="en-GB" smtClean="0"/>
              <a:t>‹#›</a:t>
            </a:fld>
            <a:endParaRPr lang="en-GB"/>
          </a:p>
        </p:txBody>
      </p:sp>
    </p:spTree>
    <p:extLst>
      <p:ext uri="{BB962C8B-B14F-4D97-AF65-F5344CB8AC3E}">
        <p14:creationId xmlns:p14="http://schemas.microsoft.com/office/powerpoint/2010/main" val="2373911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5954AE2-A42B-4730-9E7D-1C93B6173A9E}" type="datetimeFigureOut">
              <a:rPr lang="en-GB" smtClean="0"/>
              <a:t>20/01/2014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6D4EC-6B65-4383-831A-B210096B1BCC}" type="slidenum">
              <a:rPr lang="en-GB" smtClean="0"/>
              <a:t>‹#›</a:t>
            </a:fld>
            <a:endParaRPr lang="en-GB"/>
          </a:p>
        </p:txBody>
      </p:sp>
    </p:spTree>
    <p:extLst>
      <p:ext uri="{BB962C8B-B14F-4D97-AF65-F5344CB8AC3E}">
        <p14:creationId xmlns:p14="http://schemas.microsoft.com/office/powerpoint/2010/main" val="1445861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5954AE2-A42B-4730-9E7D-1C93B6173A9E}" type="datetimeFigureOut">
              <a:rPr lang="en-GB" smtClean="0"/>
              <a:t>20/01/2014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6D4EC-6B65-4383-831A-B210096B1BCC}" type="slidenum">
              <a:rPr lang="en-GB" smtClean="0"/>
              <a:t>‹#›</a:t>
            </a:fld>
            <a:endParaRPr lang="en-GB"/>
          </a:p>
        </p:txBody>
      </p:sp>
    </p:spTree>
    <p:extLst>
      <p:ext uri="{BB962C8B-B14F-4D97-AF65-F5344CB8AC3E}">
        <p14:creationId xmlns:p14="http://schemas.microsoft.com/office/powerpoint/2010/main" val="325300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5954AE2-A42B-4730-9E7D-1C93B6173A9E}" type="datetimeFigureOut">
              <a:rPr lang="en-GB" smtClean="0"/>
              <a:t>20/01/2014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6D4EC-6B65-4383-831A-B210096B1BCC}" type="slidenum">
              <a:rPr lang="en-GB" smtClean="0"/>
              <a:t>‹#›</a:t>
            </a:fld>
            <a:endParaRPr lang="en-GB"/>
          </a:p>
        </p:txBody>
      </p:sp>
    </p:spTree>
    <p:extLst>
      <p:ext uri="{BB962C8B-B14F-4D97-AF65-F5344CB8AC3E}">
        <p14:creationId xmlns:p14="http://schemas.microsoft.com/office/powerpoint/2010/main" val="3648754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954AE2-A42B-4730-9E7D-1C93B6173A9E}" type="datetimeFigureOut">
              <a:rPr lang="en-GB" smtClean="0"/>
              <a:t>20/01/2014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6D4EC-6B65-4383-831A-B210096B1BCC}" type="slidenum">
              <a:rPr lang="en-GB" smtClean="0"/>
              <a:t>‹#›</a:t>
            </a:fld>
            <a:endParaRPr lang="en-GB"/>
          </a:p>
        </p:txBody>
      </p:sp>
    </p:spTree>
    <p:extLst>
      <p:ext uri="{BB962C8B-B14F-4D97-AF65-F5344CB8AC3E}">
        <p14:creationId xmlns:p14="http://schemas.microsoft.com/office/powerpoint/2010/main" val="1514152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954AE2-A42B-4730-9E7D-1C93B6173A9E}" type="datetimeFigureOut">
              <a:rPr lang="en-GB" smtClean="0"/>
              <a:t>20/01/2014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6D4EC-6B65-4383-831A-B210096B1BCC}" type="slidenum">
              <a:rPr lang="en-GB" smtClean="0"/>
              <a:t>‹#›</a:t>
            </a:fld>
            <a:endParaRPr lang="en-GB"/>
          </a:p>
        </p:txBody>
      </p:sp>
    </p:spTree>
    <p:extLst>
      <p:ext uri="{BB962C8B-B14F-4D97-AF65-F5344CB8AC3E}">
        <p14:creationId xmlns:p14="http://schemas.microsoft.com/office/powerpoint/2010/main" val="376049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954AE2-A42B-4730-9E7D-1C93B6173A9E}" type="datetimeFigureOut">
              <a:rPr lang="en-GB" smtClean="0"/>
              <a:t>20/01/2014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6D4EC-6B65-4383-831A-B210096B1BCC}" type="slidenum">
              <a:rPr lang="en-GB" smtClean="0"/>
              <a:t>‹#›</a:t>
            </a:fld>
            <a:endParaRPr lang="en-GB"/>
          </a:p>
        </p:txBody>
      </p:sp>
    </p:spTree>
    <p:extLst>
      <p:ext uri="{BB962C8B-B14F-4D97-AF65-F5344CB8AC3E}">
        <p14:creationId xmlns:p14="http://schemas.microsoft.com/office/powerpoint/2010/main" val="2942008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954AE2-A42B-4730-9E7D-1C93B6173A9E}" type="datetimeFigureOut">
              <a:rPr lang="en-GB" smtClean="0"/>
              <a:t>20/01/2014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6D4EC-6B65-4383-831A-B210096B1BCC}" type="slidenum">
              <a:rPr lang="en-GB" smtClean="0"/>
              <a:t>‹#›</a:t>
            </a:fld>
            <a:endParaRPr lang="en-GB"/>
          </a:p>
        </p:txBody>
      </p:sp>
    </p:spTree>
    <p:extLst>
      <p:ext uri="{BB962C8B-B14F-4D97-AF65-F5344CB8AC3E}">
        <p14:creationId xmlns:p14="http://schemas.microsoft.com/office/powerpoint/2010/main" val="3507556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1"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2"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3"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4" name="Freeform 6"/>
          <p:cNvSpPr>
            <a:spLocks/>
          </p:cNvSpPr>
          <p:nvPr/>
        </p:nvSpPr>
        <p:spPr bwMode="invGray">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5"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6" name="Freeform 8"/>
          <p:cNvSpPr>
            <a:spLocks/>
          </p:cNvSpPr>
          <p:nvPr/>
        </p:nvSpPr>
        <p:spPr bwMode="white">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7"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1034" name="Rectangle 10"/>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		</a:t>
            </a:r>
          </a:p>
          <a:p>
            <a:pPr lvl="3"/>
            <a:r>
              <a:rPr lang="en-US" smtClean="0"/>
              <a:t>Fourth level</a:t>
            </a:r>
          </a:p>
          <a:p>
            <a:pPr lvl="4"/>
            <a:r>
              <a:rPr lang="en-US" smtClean="0"/>
              <a:t>Fifth level</a:t>
            </a:r>
          </a:p>
        </p:txBody>
      </p:sp>
      <p:sp>
        <p:nvSpPr>
          <p:cNvPr id="2060"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vl1pPr>
          </a:lstStyle>
          <a:p>
            <a:pPr eaLnBrk="0" fontAlgn="base" hangingPunct="0">
              <a:spcAft>
                <a:spcPct val="0"/>
              </a:spcAft>
              <a:defRPr/>
            </a:pPr>
            <a:endParaRPr lang="en-US">
              <a:solidFill>
                <a:srgbClr val="FFFFCC"/>
              </a:solidFill>
            </a:endParaRPr>
          </a:p>
        </p:txBody>
      </p:sp>
      <p:sp>
        <p:nvSpPr>
          <p:cNvPr id="20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eaLnBrk="0" fontAlgn="base" hangingPunct="0">
              <a:spcAft>
                <a:spcPct val="0"/>
              </a:spcAft>
              <a:defRPr/>
            </a:pPr>
            <a:endParaRPr lang="en-US">
              <a:solidFill>
                <a:srgbClr val="FFFFCC"/>
              </a:solidFill>
            </a:endParaRPr>
          </a:p>
        </p:txBody>
      </p:sp>
      <p:sp>
        <p:nvSpPr>
          <p:cNvPr id="2062"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0" fontAlgn="base" hangingPunct="0">
              <a:spcAft>
                <a:spcPct val="0"/>
              </a:spcAft>
              <a:defRPr/>
            </a:pPr>
            <a:fld id="{69402479-71D7-4A3C-8B7A-2E9F7D866F1C}" type="slidenum">
              <a:rPr lang="en-US">
                <a:solidFill>
                  <a:srgbClr val="FFFFCC"/>
                </a:solidFill>
              </a:rPr>
              <a:pPr eaLnBrk="0" fontAlgn="base" hangingPunct="0">
                <a:spcAft>
                  <a:spcPct val="0"/>
                </a:spcAft>
                <a:defRPr/>
              </a:pPr>
              <a:t>‹#›</a:t>
            </a:fld>
            <a:endParaRPr lang="en-US">
              <a:solidFill>
                <a:srgbClr val="FFFFCC"/>
              </a:solidFill>
            </a:endParaRPr>
          </a:p>
        </p:txBody>
      </p:sp>
    </p:spTree>
    <p:extLst>
      <p:ext uri="{BB962C8B-B14F-4D97-AF65-F5344CB8AC3E}">
        <p14:creationId xmlns:p14="http://schemas.microsoft.com/office/powerpoint/2010/main" val="29204502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0" fill="hold"/>
                                        <p:tgtEl>
                                          <p:spTgt spid="2050"/>
                                        </p:tgtEl>
                                        <p:attrNameLst>
                                          <p:attrName>ppt_x</p:attrName>
                                        </p:attrNameLst>
                                      </p:cBhvr>
                                      <p:tavLst>
                                        <p:tav tm="0">
                                          <p:val>
                                            <p:strVal val="0-#ppt_w/2"/>
                                          </p:val>
                                        </p:tav>
                                        <p:tav tm="100000">
                                          <p:val>
                                            <p:strVal val="#ppt_x"/>
                                          </p:val>
                                        </p:tav>
                                      </p:tavLst>
                                    </p:anim>
                                    <p:anim calcmode="lin" valueType="num">
                                      <p:cBhvr additive="base">
                                        <p:cTn id="8" dur="50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cdfound.to.it/hTML/onco4a.htm" TargetMode="Externa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hyperlink" Target="http://www.cdfound.to.it/hTML/skinfragment.htm" TargetMode="External"/><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hyperlink" Target="http://www.cdfound.to.it/hTML/onco8.htm" TargetMode="External"/><Relationship Id="rId1" Type="http://schemas.openxmlformats.org/officeDocument/2006/relationships/slideLayout" Target="../slideLayouts/slideLayout25.xml"/><Relationship Id="rId6" Type="http://schemas.openxmlformats.org/officeDocument/2006/relationships/hyperlink" Target="http://www.cdfound.to.it/hTML/skinbiopsy.htm" TargetMode="External"/><Relationship Id="rId5" Type="http://schemas.openxmlformats.org/officeDocument/2006/relationships/image" Target="../media/image32.jpeg"/><Relationship Id="rId4" Type="http://schemas.openxmlformats.org/officeDocument/2006/relationships/hyperlink" Target="http://www.cdfound.to.it/hTML/onco8a.htm" TargetMode="External"/><Relationship Id="rId9"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www.cdfound.to.it/hTML/onc2a.htm" TargetMode="External"/><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628801"/>
            <a:ext cx="8640960" cy="2160240"/>
          </a:xfrm>
        </p:spPr>
        <p:txBody>
          <a:bodyPr>
            <a:noAutofit/>
          </a:bodyPr>
          <a:lstStyle/>
          <a:p>
            <a:pPr marL="0" indent="0"/>
            <a:r>
              <a:rPr lang="en-US" sz="5400" b="1" dirty="0"/>
              <a:t>ONCHOCERCA VOLVULUS</a:t>
            </a:r>
            <a:endParaRPr lang="en-GB" sz="5400" dirty="0"/>
          </a:p>
        </p:txBody>
      </p:sp>
      <p:sp>
        <p:nvSpPr>
          <p:cNvPr id="3" name="Subtitle 2"/>
          <p:cNvSpPr>
            <a:spLocks noGrp="1"/>
          </p:cNvSpPr>
          <p:nvPr>
            <p:ph type="subTitle" idx="1"/>
          </p:nvPr>
        </p:nvSpPr>
        <p:spPr>
          <a:xfrm>
            <a:off x="1115616" y="3933056"/>
            <a:ext cx="7772400" cy="1199704"/>
          </a:xfrm>
        </p:spPr>
        <p:txBody>
          <a:bodyPr>
            <a:normAutofit lnSpcReduction="10000"/>
          </a:bodyPr>
          <a:lstStyle/>
          <a:p>
            <a:pPr algn="ctr"/>
            <a:r>
              <a:rPr lang="en-US" sz="3600" b="1" dirty="0" smtClean="0"/>
              <a:t>KIMAIGA H.O</a:t>
            </a:r>
          </a:p>
          <a:p>
            <a:pPr algn="ctr"/>
            <a:r>
              <a:rPr lang="en-US" sz="3600" b="1" dirty="0" err="1" smtClean="0"/>
              <a:t>MBChB</a:t>
            </a:r>
            <a:r>
              <a:rPr lang="en-US" sz="3600" b="1" dirty="0" smtClean="0"/>
              <a:t> (University of Nairobi)</a:t>
            </a:r>
          </a:p>
        </p:txBody>
      </p:sp>
    </p:spTree>
    <p:extLst>
      <p:ext uri="{BB962C8B-B14F-4D97-AF65-F5344CB8AC3E}">
        <p14:creationId xmlns:p14="http://schemas.microsoft.com/office/powerpoint/2010/main" val="3740289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1489304" y="152400"/>
            <a:ext cx="6089191"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8993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600200" y="353695"/>
            <a:ext cx="5943600" cy="6150610"/>
          </a:xfrm>
          <a:prstGeom prst="rect">
            <a:avLst/>
          </a:prstGeom>
        </p:spPr>
      </p:pic>
    </p:spTree>
    <p:extLst>
      <p:ext uri="{BB962C8B-B14F-4D97-AF65-F5344CB8AC3E}">
        <p14:creationId xmlns:p14="http://schemas.microsoft.com/office/powerpoint/2010/main" val="3246583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2656"/>
            <a:ext cx="7772400" cy="792088"/>
          </a:xfrm>
        </p:spPr>
        <p:txBody>
          <a:bodyPr/>
          <a:lstStyle/>
          <a:p>
            <a:r>
              <a:rPr lang="en-US" b="1" u="sng" dirty="0"/>
              <a:t>Clinical presentation</a:t>
            </a:r>
            <a:endParaRPr lang="en-US" dirty="0"/>
          </a:p>
        </p:txBody>
      </p:sp>
      <p:sp>
        <p:nvSpPr>
          <p:cNvPr id="3" name="Content Placeholder 2"/>
          <p:cNvSpPr>
            <a:spLocks noGrp="1"/>
          </p:cNvSpPr>
          <p:nvPr>
            <p:ph idx="1"/>
          </p:nvPr>
        </p:nvSpPr>
        <p:spPr>
          <a:xfrm>
            <a:off x="395536" y="1484784"/>
            <a:ext cx="8568952" cy="5112568"/>
          </a:xfrm>
        </p:spPr>
        <p:txBody>
          <a:bodyPr>
            <a:normAutofit lnSpcReduction="10000"/>
          </a:bodyPr>
          <a:lstStyle/>
          <a:p>
            <a:pPr lvl="0"/>
            <a:r>
              <a:rPr lang="en-US" dirty="0"/>
              <a:t>Incubation period 15 – 18 months, may be asymptomatic</a:t>
            </a:r>
            <a:endParaRPr lang="en-GB" dirty="0"/>
          </a:p>
          <a:p>
            <a:pPr lvl="0"/>
            <a:r>
              <a:rPr lang="en-US" dirty="0" err="1"/>
              <a:t>Pruritis</a:t>
            </a:r>
            <a:r>
              <a:rPr lang="en-US" dirty="0"/>
              <a:t> of the skin, skin rash, intense itching and lesions</a:t>
            </a:r>
            <a:endParaRPr lang="en-GB" dirty="0"/>
          </a:p>
          <a:p>
            <a:pPr lvl="0"/>
            <a:r>
              <a:rPr lang="en-US" dirty="0"/>
              <a:t>Subcutaneous nodules (</a:t>
            </a:r>
            <a:r>
              <a:rPr lang="en-US" dirty="0" err="1"/>
              <a:t>onchocercomas</a:t>
            </a:r>
            <a:r>
              <a:rPr lang="en-US" dirty="0"/>
              <a:t>) in bony prominences. In Africa normally around the hips, in South &amp; Central America on the head</a:t>
            </a:r>
            <a:endParaRPr lang="en-GB" dirty="0"/>
          </a:p>
          <a:p>
            <a:pPr lvl="0"/>
            <a:r>
              <a:rPr lang="en-US" dirty="0"/>
              <a:t>Lymphadenitis resulting in hanging groins (loss of skin elasticity</a:t>
            </a:r>
            <a:r>
              <a:rPr lang="en-US" dirty="0" smtClean="0"/>
              <a:t>)</a:t>
            </a:r>
          </a:p>
          <a:p>
            <a:r>
              <a:rPr lang="en-US" dirty="0"/>
              <a:t>Elephantiasis of the scrotum in </a:t>
            </a:r>
            <a:r>
              <a:rPr lang="en-US" dirty="0" smtClean="0"/>
              <a:t>males</a:t>
            </a:r>
            <a:endParaRPr lang="en-GB" dirty="0"/>
          </a:p>
        </p:txBody>
      </p:sp>
    </p:spTree>
    <p:extLst>
      <p:ext uri="{BB962C8B-B14F-4D97-AF65-F5344CB8AC3E}">
        <p14:creationId xmlns:p14="http://schemas.microsoft.com/office/powerpoint/2010/main" val="3252468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8640960" cy="6264696"/>
          </a:xfrm>
        </p:spPr>
        <p:txBody>
          <a:bodyPr>
            <a:normAutofit fontScale="85000" lnSpcReduction="20000"/>
          </a:bodyPr>
          <a:lstStyle/>
          <a:p>
            <a:pPr lvl="0"/>
            <a:r>
              <a:rPr lang="en-US" dirty="0" smtClean="0"/>
              <a:t>Serious </a:t>
            </a:r>
            <a:r>
              <a:rPr lang="en-US" dirty="0"/>
              <a:t>visual impairment and blindness</a:t>
            </a:r>
            <a:endParaRPr lang="en-GB" dirty="0"/>
          </a:p>
          <a:p>
            <a:pPr lvl="0"/>
            <a:r>
              <a:rPr lang="en-CA" dirty="0"/>
              <a:t>Pathological </a:t>
            </a:r>
            <a:r>
              <a:rPr lang="en-CA" dirty="0" smtClean="0"/>
              <a:t>lesions</a:t>
            </a:r>
            <a:endParaRPr lang="en-GB" dirty="0"/>
          </a:p>
          <a:p>
            <a:pPr lvl="1"/>
            <a:r>
              <a:rPr lang="en-CA" dirty="0" smtClean="0"/>
              <a:t>Subcutaneous </a:t>
            </a:r>
            <a:r>
              <a:rPr lang="en-CA" dirty="0"/>
              <a:t>fibrous nodules (</a:t>
            </a:r>
            <a:r>
              <a:rPr lang="en-CA" dirty="0" err="1"/>
              <a:t>onchocereomas</a:t>
            </a:r>
            <a:r>
              <a:rPr lang="en-CA" dirty="0"/>
              <a:t>)</a:t>
            </a:r>
            <a:endParaRPr lang="en-GB" dirty="0"/>
          </a:p>
          <a:p>
            <a:pPr lvl="2"/>
            <a:r>
              <a:rPr lang="en-CA" dirty="0"/>
              <a:t>Can be as large as 6 cm</a:t>
            </a:r>
            <a:endParaRPr lang="en-GB" dirty="0"/>
          </a:p>
          <a:p>
            <a:pPr lvl="2"/>
            <a:r>
              <a:rPr lang="en-CA" dirty="0"/>
              <a:t>Single or multiple nodules</a:t>
            </a:r>
            <a:endParaRPr lang="en-GB" dirty="0"/>
          </a:p>
          <a:p>
            <a:pPr lvl="2"/>
            <a:r>
              <a:rPr lang="en-CA" dirty="0"/>
              <a:t>Painless and non-suppurating</a:t>
            </a:r>
            <a:endParaRPr lang="en-GB" dirty="0"/>
          </a:p>
          <a:p>
            <a:pPr lvl="2"/>
            <a:r>
              <a:rPr lang="en-CA" dirty="0"/>
              <a:t>Concentric mass of fibrous tissue with a honeycomb central area</a:t>
            </a:r>
            <a:endParaRPr lang="en-GB" dirty="0"/>
          </a:p>
          <a:p>
            <a:pPr lvl="1"/>
            <a:r>
              <a:rPr lang="en-US" dirty="0" smtClean="0"/>
              <a:t>Ocular </a:t>
            </a:r>
            <a:r>
              <a:rPr lang="en-US" dirty="0"/>
              <a:t>lesions</a:t>
            </a:r>
          </a:p>
          <a:p>
            <a:pPr lvl="2"/>
            <a:r>
              <a:rPr lang="en-US" dirty="0" smtClean="0"/>
              <a:t>In </a:t>
            </a:r>
            <a:r>
              <a:rPr lang="en-US" dirty="0"/>
              <a:t>person with nodules on head or face</a:t>
            </a:r>
          </a:p>
          <a:p>
            <a:pPr lvl="2"/>
            <a:r>
              <a:rPr lang="en-US" dirty="0" smtClean="0"/>
              <a:t>Due </a:t>
            </a:r>
            <a:r>
              <a:rPr lang="en-US" dirty="0"/>
              <a:t>to microfilariae – may be found moving through </a:t>
            </a:r>
            <a:r>
              <a:rPr lang="en-US" dirty="0" err="1"/>
              <a:t>substantia</a:t>
            </a:r>
            <a:r>
              <a:rPr lang="en-US" dirty="0"/>
              <a:t> </a:t>
            </a:r>
            <a:r>
              <a:rPr lang="en-US" dirty="0" err="1"/>
              <a:t>propria</a:t>
            </a:r>
            <a:r>
              <a:rPr lang="en-US" dirty="0"/>
              <a:t> of cornea and in anterior chamber</a:t>
            </a:r>
          </a:p>
          <a:p>
            <a:pPr lvl="2"/>
            <a:r>
              <a:rPr lang="en-US" dirty="0" smtClean="0"/>
              <a:t>Manifestations </a:t>
            </a:r>
            <a:r>
              <a:rPr lang="en-US" dirty="0"/>
              <a:t>– simple conjunctivitis, small round opacities, </a:t>
            </a:r>
            <a:r>
              <a:rPr lang="en-US" dirty="0" err="1"/>
              <a:t>pannus</a:t>
            </a:r>
            <a:r>
              <a:rPr lang="en-US" dirty="0"/>
              <a:t> in anterior quadrant of cornea, </a:t>
            </a:r>
            <a:r>
              <a:rPr lang="en-US" dirty="0" err="1"/>
              <a:t>iridocylitis</a:t>
            </a:r>
            <a:r>
              <a:rPr lang="en-US" dirty="0"/>
              <a:t>, secondary glaucoma, optic atrophy, blindness</a:t>
            </a:r>
          </a:p>
          <a:p>
            <a:pPr lvl="0"/>
            <a:r>
              <a:rPr lang="en-US" dirty="0" smtClean="0"/>
              <a:t>SOWDA – </a:t>
            </a:r>
            <a:r>
              <a:rPr lang="en-US" dirty="0" err="1" smtClean="0"/>
              <a:t>arabic</a:t>
            </a:r>
            <a:r>
              <a:rPr lang="en-US" dirty="0" smtClean="0"/>
              <a:t> for dark, results from strong immune response by the host; </a:t>
            </a:r>
            <a:r>
              <a:rPr lang="en-GB" altLang="en-US" dirty="0" smtClean="0"/>
              <a:t>Cells involve upper</a:t>
            </a:r>
            <a:r>
              <a:rPr lang="en-GB" altLang="en-US" sz="3600" dirty="0" smtClean="0"/>
              <a:t> </a:t>
            </a:r>
            <a:r>
              <a:rPr lang="en-GB" altLang="en-US" dirty="0" smtClean="0"/>
              <a:t>dermis </a:t>
            </a:r>
            <a:r>
              <a:rPr lang="en-US" dirty="0" smtClean="0"/>
              <a:t>usually localized to one limb, itchy, swelling, dark with scaling papules, enlarged regional lymph nodes.</a:t>
            </a:r>
            <a:endParaRPr lang="en-GB" dirty="0"/>
          </a:p>
        </p:txBody>
      </p:sp>
    </p:spTree>
    <p:extLst>
      <p:ext uri="{BB962C8B-B14F-4D97-AF65-F5344CB8AC3E}">
        <p14:creationId xmlns:p14="http://schemas.microsoft.com/office/powerpoint/2010/main" val="1726376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640960" cy="6264696"/>
          </a:xfrm>
        </p:spPr>
        <p:txBody>
          <a:bodyPr/>
          <a:lstStyle/>
          <a:p>
            <a:pPr lvl="0"/>
            <a:r>
              <a:rPr lang="en-US" dirty="0"/>
              <a:t>Lizard skin –</a:t>
            </a:r>
            <a:r>
              <a:rPr lang="en-GB" altLang="en-US" dirty="0" err="1"/>
              <a:t>Xeroderma</a:t>
            </a:r>
            <a:r>
              <a:rPr lang="en-GB" altLang="en-US" dirty="0"/>
              <a:t> due to </a:t>
            </a:r>
            <a:r>
              <a:rPr lang="en-GB" altLang="en-US" dirty="0" err="1"/>
              <a:t>lichenification</a:t>
            </a:r>
            <a:r>
              <a:rPr lang="en-GB" altLang="en-US" dirty="0"/>
              <a:t> and thickening of skin </a:t>
            </a:r>
            <a:endParaRPr lang="en-GB" dirty="0"/>
          </a:p>
          <a:p>
            <a:pPr lvl="0"/>
            <a:r>
              <a:rPr lang="en-US" dirty="0" err="1"/>
              <a:t>Presbyderma</a:t>
            </a:r>
            <a:r>
              <a:rPr lang="en-US" dirty="0"/>
              <a:t> – loss of skin elasticity, premature aging</a:t>
            </a:r>
            <a:endParaRPr lang="en-GB" dirty="0"/>
          </a:p>
          <a:p>
            <a:pPr lvl="0"/>
            <a:r>
              <a:rPr lang="en-US" dirty="0"/>
              <a:t>Leopard skin – skin depigmentation in patches</a:t>
            </a:r>
            <a:endParaRPr lang="en-GB" dirty="0"/>
          </a:p>
          <a:p>
            <a:pPr lvl="0"/>
            <a:r>
              <a:rPr lang="en-US" dirty="0"/>
              <a:t>Hanging groin (loss of skin elasticity)</a:t>
            </a:r>
            <a:endParaRPr lang="en-GB" dirty="0"/>
          </a:p>
          <a:p>
            <a:pPr lvl="0"/>
            <a:r>
              <a:rPr lang="en-US" dirty="0"/>
              <a:t>Arthritis – may be </a:t>
            </a:r>
            <a:r>
              <a:rPr lang="en-US" dirty="0" err="1"/>
              <a:t>monoarthritis</a:t>
            </a:r>
            <a:r>
              <a:rPr lang="en-US" dirty="0"/>
              <a:t> affecting the large joints </a:t>
            </a:r>
            <a:r>
              <a:rPr lang="en-US" dirty="0" err="1"/>
              <a:t>e.g</a:t>
            </a:r>
            <a:r>
              <a:rPr lang="en-US" dirty="0"/>
              <a:t> hip, pain disappears rapidly on </a:t>
            </a:r>
            <a:r>
              <a:rPr lang="en-US" dirty="0" err="1"/>
              <a:t>rx</a:t>
            </a:r>
            <a:endParaRPr lang="en-GB" dirty="0"/>
          </a:p>
          <a:p>
            <a:endParaRPr lang="en-GB" dirty="0"/>
          </a:p>
        </p:txBody>
      </p:sp>
    </p:spTree>
    <p:extLst>
      <p:ext uri="{BB962C8B-B14F-4D97-AF65-F5344CB8AC3E}">
        <p14:creationId xmlns:p14="http://schemas.microsoft.com/office/powerpoint/2010/main" val="4070214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7" name="Rectangle 5"/>
          <p:cNvSpPr>
            <a:spLocks noGrp="1" noChangeArrowheads="1"/>
          </p:cNvSpPr>
          <p:nvPr>
            <p:ph type="title"/>
          </p:nvPr>
        </p:nvSpPr>
        <p:spPr/>
        <p:txBody>
          <a:bodyPr/>
          <a:lstStyle/>
          <a:p>
            <a:endParaRPr lang="en-US" altLang="en-US"/>
          </a:p>
        </p:txBody>
      </p:sp>
      <p:pic>
        <p:nvPicPr>
          <p:cNvPr id="156676" name="Picture 4" descr="S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5" descr="sow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552" y="3429000"/>
            <a:ext cx="482524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179512" y="5373216"/>
            <a:ext cx="41044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solidFill>
                  <a:srgbClr val="660033"/>
                </a:solidFill>
                <a:latin typeface="Arial" charset="0"/>
              </a:rPr>
              <a:t>Maddening itching, depigmentation (leopard skin), and thickened skin </a:t>
            </a:r>
          </a:p>
        </p:txBody>
      </p:sp>
    </p:spTree>
    <p:extLst>
      <p:ext uri="{BB962C8B-B14F-4D97-AF65-F5344CB8AC3E}">
        <p14:creationId xmlns:p14="http://schemas.microsoft.com/office/powerpoint/2010/main" val="509447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7" name="Picture 5" descr="ov2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0" y="0"/>
            <a:ext cx="5557838"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49230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1" name="Rectangle 11"/>
          <p:cNvSpPr>
            <a:spLocks noGrp="1" noChangeArrowheads="1"/>
          </p:cNvSpPr>
          <p:nvPr>
            <p:ph type="title"/>
          </p:nvPr>
        </p:nvSpPr>
        <p:spPr/>
        <p:txBody>
          <a:bodyPr/>
          <a:lstStyle/>
          <a:p>
            <a:r>
              <a:rPr lang="en-GB" altLang="en-US" sz="2900"/>
              <a:t>Destruction of elastic tissue, formation of redundant folds and loss of pigmentation</a:t>
            </a:r>
            <a:r>
              <a:rPr lang="en-GB" altLang="en-US" sz="3800"/>
              <a:t> </a:t>
            </a:r>
          </a:p>
        </p:txBody>
      </p:sp>
      <p:pic>
        <p:nvPicPr>
          <p:cNvPr id="87046" name="Picture 6" descr="oncochappedleg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9388" y="1844675"/>
            <a:ext cx="2725737" cy="3994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50" name="Picture 10" descr="oncolichski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995738" y="1844675"/>
            <a:ext cx="3889375" cy="4252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81947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0" name="Rectangle 6"/>
          <p:cNvSpPr>
            <a:spLocks noGrp="1" noChangeArrowheads="1"/>
          </p:cNvSpPr>
          <p:nvPr>
            <p:ph type="title"/>
          </p:nvPr>
        </p:nvSpPr>
        <p:spPr/>
        <p:txBody>
          <a:bodyPr/>
          <a:lstStyle/>
          <a:p>
            <a:endParaRPr lang="en-US" altLang="en-US"/>
          </a:p>
        </p:txBody>
      </p:sp>
      <p:pic>
        <p:nvPicPr>
          <p:cNvPr id="113669" name="Picture 5" descr="ov2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324975" cy="7100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60407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3" name="Rectangle 7"/>
          <p:cNvSpPr>
            <a:spLocks noGrp="1" noChangeArrowheads="1"/>
          </p:cNvSpPr>
          <p:nvPr>
            <p:ph type="title"/>
          </p:nvPr>
        </p:nvSpPr>
        <p:spPr/>
        <p:txBody>
          <a:bodyPr/>
          <a:lstStyle/>
          <a:p>
            <a:r>
              <a:rPr lang="en-GB" altLang="en-US" sz="2900"/>
              <a:t>Lymph glands in pockets of skin : </a:t>
            </a:r>
            <a:r>
              <a:rPr lang="en-GB" altLang="en-US" sz="2900">
                <a:solidFill>
                  <a:schemeClr val="hlink"/>
                </a:solidFill>
              </a:rPr>
              <a:t>‘</a:t>
            </a:r>
            <a:r>
              <a:rPr lang="en-GB" altLang="en-US" sz="2900" i="1">
                <a:solidFill>
                  <a:schemeClr val="hlink"/>
                </a:solidFill>
              </a:rPr>
              <a:t>hanging groin’</a:t>
            </a:r>
            <a:r>
              <a:rPr lang="en-GB" altLang="en-US" sz="2900"/>
              <a:t> , in severe cases </a:t>
            </a:r>
            <a:r>
              <a:rPr lang="en-GB" altLang="en-US" sz="2900" i="1"/>
              <a:t>‘</a:t>
            </a:r>
            <a:r>
              <a:rPr lang="en-GB" altLang="en-US" sz="2900" i="1">
                <a:solidFill>
                  <a:schemeClr val="hlink"/>
                </a:solidFill>
              </a:rPr>
              <a:t>minor elephantiasis</a:t>
            </a:r>
            <a:r>
              <a:rPr lang="en-GB" altLang="en-US" sz="3800" i="1">
                <a:solidFill>
                  <a:schemeClr val="hlink"/>
                </a:solidFill>
              </a:rPr>
              <a:t>’</a:t>
            </a:r>
          </a:p>
        </p:txBody>
      </p:sp>
      <p:pic>
        <p:nvPicPr>
          <p:cNvPr id="91142" name="Picture 6" descr="oncohanginggroi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0113" y="1557338"/>
            <a:ext cx="6551612" cy="4894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138901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2656"/>
            <a:ext cx="7772400" cy="864096"/>
          </a:xfrm>
        </p:spPr>
        <p:txBody>
          <a:bodyPr/>
          <a:lstStyle/>
          <a:p>
            <a:pPr lvl="0"/>
            <a:r>
              <a:rPr lang="en-US" b="1" dirty="0"/>
              <a:t>ONCHOCERCA </a:t>
            </a:r>
            <a:r>
              <a:rPr lang="en-US" b="1" dirty="0" smtClean="0"/>
              <a:t>VOLVULUS</a:t>
            </a:r>
            <a:endParaRPr lang="en-GB" dirty="0"/>
          </a:p>
        </p:txBody>
      </p:sp>
      <p:sp>
        <p:nvSpPr>
          <p:cNvPr id="3" name="Content Placeholder 2"/>
          <p:cNvSpPr>
            <a:spLocks noGrp="1"/>
          </p:cNvSpPr>
          <p:nvPr>
            <p:ph idx="1"/>
          </p:nvPr>
        </p:nvSpPr>
        <p:spPr>
          <a:xfrm>
            <a:off x="395536" y="1340768"/>
            <a:ext cx="8640960" cy="5328592"/>
          </a:xfrm>
        </p:spPr>
        <p:txBody>
          <a:bodyPr>
            <a:normAutofit fontScale="92500" lnSpcReduction="20000"/>
          </a:bodyPr>
          <a:lstStyle/>
          <a:p>
            <a:r>
              <a:rPr lang="en-US" dirty="0"/>
              <a:t>Tissue nematode, </a:t>
            </a:r>
            <a:r>
              <a:rPr lang="en-US" dirty="0" err="1" smtClean="0"/>
              <a:t>helminth</a:t>
            </a:r>
            <a:r>
              <a:rPr lang="en-US" dirty="0" smtClean="0"/>
              <a:t> worm found </a:t>
            </a:r>
            <a:r>
              <a:rPr lang="en-US" dirty="0"/>
              <a:t>in subcutaneous tissue</a:t>
            </a:r>
            <a:endParaRPr lang="en-GB" dirty="0"/>
          </a:p>
          <a:p>
            <a:pPr lvl="0"/>
            <a:r>
              <a:rPr lang="en-US" dirty="0"/>
              <a:t>Found in West and central Africa, parts of east Africa (not Kenya), the Middle east, Central and South America</a:t>
            </a:r>
            <a:endParaRPr lang="en-GB" dirty="0"/>
          </a:p>
          <a:p>
            <a:pPr lvl="0"/>
            <a:r>
              <a:rPr lang="en-US" dirty="0"/>
              <a:t>Adults found in subcutaneous nodules</a:t>
            </a:r>
            <a:endParaRPr lang="en-GB" dirty="0"/>
          </a:p>
          <a:p>
            <a:pPr lvl="0"/>
            <a:r>
              <a:rPr lang="en-US" dirty="0"/>
              <a:t>Microfilariae found in the skin, but do sometimes appear in blood, in the eye in heavy infections</a:t>
            </a:r>
            <a:endParaRPr lang="en-GB" dirty="0"/>
          </a:p>
          <a:p>
            <a:pPr lvl="0"/>
            <a:r>
              <a:rPr lang="en-US" dirty="0"/>
              <a:t>May be found in urine, sputum and CSF especially after </a:t>
            </a:r>
            <a:r>
              <a:rPr lang="en-US" dirty="0" err="1"/>
              <a:t>rx</a:t>
            </a:r>
            <a:endParaRPr lang="en-GB" dirty="0"/>
          </a:p>
          <a:p>
            <a:r>
              <a:rPr lang="en-US" dirty="0"/>
              <a:t>Causes </a:t>
            </a:r>
            <a:r>
              <a:rPr lang="en-US" dirty="0" err="1"/>
              <a:t>onchocerciasis</a:t>
            </a:r>
            <a:r>
              <a:rPr lang="en-US" dirty="0"/>
              <a:t> (river blindness</a:t>
            </a:r>
            <a:r>
              <a:rPr lang="en-US" dirty="0" smtClean="0"/>
              <a:t>) </a:t>
            </a:r>
            <a:r>
              <a:rPr lang="en-US" dirty="0"/>
              <a:t>the world’s 2</a:t>
            </a:r>
            <a:r>
              <a:rPr lang="en-US" baseline="30000" dirty="0"/>
              <a:t>nd</a:t>
            </a:r>
            <a:r>
              <a:rPr lang="en-US" dirty="0"/>
              <a:t> leading cause of blindness</a:t>
            </a:r>
            <a:r>
              <a:rPr lang="en-US" dirty="0" smtClean="0"/>
              <a:t>.</a:t>
            </a:r>
            <a:endParaRPr lang="en-GB" dirty="0"/>
          </a:p>
          <a:p>
            <a:endParaRPr lang="en-GB" dirty="0"/>
          </a:p>
        </p:txBody>
      </p:sp>
    </p:spTree>
    <p:extLst>
      <p:ext uri="{BB962C8B-B14F-4D97-AF65-F5344CB8AC3E}">
        <p14:creationId xmlns:p14="http://schemas.microsoft.com/office/powerpoint/2010/main" val="378169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5" name="Rectangle 7"/>
          <p:cNvSpPr>
            <a:spLocks noGrp="1" noChangeArrowheads="1"/>
          </p:cNvSpPr>
          <p:nvPr>
            <p:ph type="title"/>
          </p:nvPr>
        </p:nvSpPr>
        <p:spPr/>
        <p:txBody>
          <a:bodyPr/>
          <a:lstStyle/>
          <a:p>
            <a:r>
              <a:rPr lang="en-GB" altLang="en-US" sz="2900" u="sng"/>
              <a:t>Nodules over bony prominences</a:t>
            </a:r>
          </a:p>
        </p:txBody>
      </p:sp>
      <p:pic>
        <p:nvPicPr>
          <p:cNvPr id="83974" name="Picture 6" descr="oncolumpsgroi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0113" y="1844675"/>
            <a:ext cx="7129462" cy="4752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7" name="Line 9"/>
          <p:cNvSpPr>
            <a:spLocks noChangeShapeType="1"/>
          </p:cNvSpPr>
          <p:nvPr/>
        </p:nvSpPr>
        <p:spPr bwMode="auto">
          <a:xfrm flipH="1">
            <a:off x="1692275" y="981075"/>
            <a:ext cx="2303463" cy="3095625"/>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FFFFCC"/>
              </a:solidFill>
            </a:endParaRPr>
          </a:p>
        </p:txBody>
      </p:sp>
      <p:sp>
        <p:nvSpPr>
          <p:cNvPr id="83981" name="Line 13"/>
          <p:cNvSpPr>
            <a:spLocks noChangeShapeType="1"/>
          </p:cNvSpPr>
          <p:nvPr/>
        </p:nvSpPr>
        <p:spPr bwMode="auto">
          <a:xfrm>
            <a:off x="3995738" y="981075"/>
            <a:ext cx="2952750" cy="2519363"/>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FFFFCC"/>
              </a:solidFill>
            </a:endParaRPr>
          </a:p>
        </p:txBody>
      </p:sp>
      <p:sp>
        <p:nvSpPr>
          <p:cNvPr id="83982" name="Line 14"/>
          <p:cNvSpPr>
            <a:spLocks noChangeShapeType="1"/>
          </p:cNvSpPr>
          <p:nvPr/>
        </p:nvSpPr>
        <p:spPr bwMode="auto">
          <a:xfrm>
            <a:off x="3995738" y="1052513"/>
            <a:ext cx="2881312" cy="2447925"/>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FFFFCC"/>
              </a:solidFill>
            </a:endParaRPr>
          </a:p>
        </p:txBody>
      </p:sp>
    </p:spTree>
    <p:extLst>
      <p:ext uri="{BB962C8B-B14F-4D97-AF65-F5344CB8AC3E}">
        <p14:creationId xmlns:p14="http://schemas.microsoft.com/office/powerpoint/2010/main" val="2046324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GB" altLang="en-US" b="1"/>
              <a:t>Pathophysiology:</a:t>
            </a:r>
          </a:p>
        </p:txBody>
      </p:sp>
      <p:sp>
        <p:nvSpPr>
          <p:cNvPr id="144387" name="Rectangle 3"/>
          <p:cNvSpPr>
            <a:spLocks noGrp="1" noChangeArrowheads="1"/>
          </p:cNvSpPr>
          <p:nvPr>
            <p:ph type="body" idx="1"/>
          </p:nvPr>
        </p:nvSpPr>
        <p:spPr>
          <a:xfrm>
            <a:off x="395536" y="1772816"/>
            <a:ext cx="8424936" cy="4824536"/>
          </a:xfrm>
        </p:spPr>
        <p:txBody>
          <a:bodyPr>
            <a:normAutofit fontScale="77500" lnSpcReduction="20000"/>
          </a:bodyPr>
          <a:lstStyle/>
          <a:p>
            <a:r>
              <a:rPr lang="en-GB" altLang="en-US" dirty="0"/>
              <a:t>Inflammatory cells comprising : </a:t>
            </a:r>
            <a:r>
              <a:rPr lang="en-GB" altLang="en-US" dirty="0" err="1"/>
              <a:t>Eosinophils</a:t>
            </a:r>
            <a:r>
              <a:rPr lang="en-GB" altLang="en-US" dirty="0"/>
              <a:t>, Neutrophils and Macrophages surround the dead microfilariae</a:t>
            </a:r>
            <a:r>
              <a:rPr lang="en-GB" altLang="en-US" sz="2600" dirty="0"/>
              <a:t> </a:t>
            </a:r>
            <a:endParaRPr lang="en-GB" altLang="en-US" sz="2600" dirty="0" smtClean="0"/>
          </a:p>
          <a:p>
            <a:r>
              <a:rPr lang="en-GB" altLang="en-US" dirty="0" err="1" smtClean="0"/>
              <a:t>IgG</a:t>
            </a:r>
            <a:r>
              <a:rPr lang="en-GB" altLang="en-US" dirty="0" smtClean="0"/>
              <a:t> </a:t>
            </a:r>
            <a:r>
              <a:rPr lang="en-GB" altLang="en-US" dirty="0"/>
              <a:t>antibodies, immune complex formation and complement activation on the surface of microfilariae attract cells, killing of mf. And inf. larvae </a:t>
            </a:r>
            <a:r>
              <a:rPr lang="en-GB" altLang="en-US" sz="2100" dirty="0">
                <a:solidFill>
                  <a:schemeClr val="hlink"/>
                </a:solidFill>
              </a:rPr>
              <a:t>( Greene B.M. </a:t>
            </a:r>
            <a:r>
              <a:rPr lang="en-GB" altLang="en-US" sz="2100" i="1" dirty="0">
                <a:solidFill>
                  <a:schemeClr val="hlink"/>
                </a:solidFill>
              </a:rPr>
              <a:t>et. al.,</a:t>
            </a:r>
            <a:r>
              <a:rPr lang="en-GB" altLang="en-US" sz="2100" dirty="0">
                <a:solidFill>
                  <a:schemeClr val="hlink"/>
                </a:solidFill>
              </a:rPr>
              <a:t>1981; </a:t>
            </a:r>
            <a:r>
              <a:rPr lang="en-GB" altLang="en-US" sz="2100" i="1" dirty="0">
                <a:solidFill>
                  <a:schemeClr val="hlink"/>
                </a:solidFill>
              </a:rPr>
              <a:t>J. Immunology</a:t>
            </a:r>
            <a:r>
              <a:rPr lang="en-GB" altLang="en-US" sz="2100" dirty="0">
                <a:solidFill>
                  <a:schemeClr val="hlink"/>
                </a:solidFill>
              </a:rPr>
              <a:t> ). </a:t>
            </a:r>
            <a:r>
              <a:rPr lang="en-GB" altLang="en-US" sz="2600" dirty="0">
                <a:solidFill>
                  <a:srgbClr val="F0F4F4"/>
                </a:solidFill>
              </a:rPr>
              <a:t>Does not confer protective </a:t>
            </a:r>
            <a:r>
              <a:rPr lang="en-GB" altLang="en-US" sz="2600" dirty="0" err="1">
                <a:solidFill>
                  <a:srgbClr val="F0F4F4"/>
                </a:solidFill>
              </a:rPr>
              <a:t>imm</a:t>
            </a:r>
            <a:r>
              <a:rPr lang="en-GB" altLang="en-US" sz="2600" dirty="0">
                <a:solidFill>
                  <a:srgbClr val="F0F4F4"/>
                </a:solidFill>
              </a:rPr>
              <a:t>. </a:t>
            </a:r>
            <a:endParaRPr lang="en-GB" altLang="en-US" sz="2600" dirty="0" smtClean="0">
              <a:solidFill>
                <a:srgbClr val="F0F4F4"/>
              </a:solidFill>
            </a:endParaRPr>
          </a:p>
          <a:p>
            <a:r>
              <a:rPr lang="en-GB" altLang="en-US" sz="2800" dirty="0"/>
              <a:t>Microfilariae  :    antibody dependent cell mediated cytotoxicity reaction (ADCC</a:t>
            </a:r>
            <a:r>
              <a:rPr lang="en-GB" altLang="en-US" sz="2800" dirty="0" smtClean="0"/>
              <a:t>).</a:t>
            </a:r>
          </a:p>
          <a:p>
            <a:r>
              <a:rPr lang="en-GB" altLang="en-US" sz="2600" dirty="0" err="1"/>
              <a:t>Humoral</a:t>
            </a:r>
            <a:r>
              <a:rPr lang="en-GB" altLang="en-US" sz="2600" dirty="0"/>
              <a:t> response is marked in endemic areas</a:t>
            </a:r>
            <a:r>
              <a:rPr lang="en-GB" altLang="en-US" sz="2800" dirty="0"/>
              <a:t> </a:t>
            </a:r>
            <a:r>
              <a:rPr lang="en-GB" altLang="en-US" sz="2100" dirty="0">
                <a:solidFill>
                  <a:schemeClr val="hlink"/>
                </a:solidFill>
              </a:rPr>
              <a:t>( Greene B.M. </a:t>
            </a:r>
            <a:r>
              <a:rPr lang="en-GB" altLang="en-US" sz="2100" i="1" dirty="0">
                <a:solidFill>
                  <a:schemeClr val="hlink"/>
                </a:solidFill>
              </a:rPr>
              <a:t>et. al.,</a:t>
            </a:r>
            <a:r>
              <a:rPr lang="en-GB" altLang="en-US" sz="2100" dirty="0">
                <a:solidFill>
                  <a:schemeClr val="hlink"/>
                </a:solidFill>
              </a:rPr>
              <a:t>1985; </a:t>
            </a:r>
            <a:r>
              <a:rPr lang="en-GB" altLang="en-US" sz="2100" i="1" dirty="0">
                <a:solidFill>
                  <a:schemeClr val="hlink"/>
                </a:solidFill>
              </a:rPr>
              <a:t>Rev. Infect Dis</a:t>
            </a:r>
            <a:r>
              <a:rPr lang="en-GB" altLang="en-US" sz="2100" dirty="0">
                <a:solidFill>
                  <a:schemeClr val="hlink"/>
                </a:solidFill>
              </a:rPr>
              <a:t> )</a:t>
            </a:r>
            <a:r>
              <a:rPr lang="en-GB" altLang="en-US" sz="2800" dirty="0"/>
              <a:t>.</a:t>
            </a:r>
          </a:p>
          <a:p>
            <a:r>
              <a:rPr lang="en-GB" altLang="en-US" sz="2600" dirty="0"/>
              <a:t>Nodules : with thick fibrous wall with cellular infiltrate, formed by granulomatous reaction around adult worm. Calcification of nodules and dead worms can occur. </a:t>
            </a:r>
          </a:p>
          <a:p>
            <a:r>
              <a:rPr lang="en-GB" altLang="en-US" sz="2600" dirty="0"/>
              <a:t>Macrophages : filled with lipid are found</a:t>
            </a:r>
            <a:r>
              <a:rPr lang="en-GB" altLang="en-US" sz="2100" dirty="0">
                <a:solidFill>
                  <a:schemeClr val="hlink"/>
                </a:solidFill>
              </a:rPr>
              <a:t>.( </a:t>
            </a:r>
            <a:r>
              <a:rPr lang="en-GB" altLang="en-US" sz="2100" dirty="0" err="1">
                <a:solidFill>
                  <a:schemeClr val="hlink"/>
                </a:solidFill>
              </a:rPr>
              <a:t>Gatrill</a:t>
            </a:r>
            <a:r>
              <a:rPr lang="en-GB" altLang="en-US" sz="2100" dirty="0">
                <a:solidFill>
                  <a:schemeClr val="hlink"/>
                </a:solidFill>
              </a:rPr>
              <a:t> A.J. </a:t>
            </a:r>
            <a:r>
              <a:rPr lang="en-GB" altLang="en-US" sz="2100" i="1" dirty="0">
                <a:solidFill>
                  <a:schemeClr val="hlink"/>
                </a:solidFill>
              </a:rPr>
              <a:t>et. al</a:t>
            </a:r>
            <a:r>
              <a:rPr lang="en-GB" altLang="en-US" sz="2100" dirty="0">
                <a:solidFill>
                  <a:schemeClr val="hlink"/>
                </a:solidFill>
              </a:rPr>
              <a:t>., 1987; </a:t>
            </a:r>
            <a:r>
              <a:rPr lang="en-GB" altLang="en-US" sz="2100" i="1" dirty="0" err="1">
                <a:solidFill>
                  <a:schemeClr val="hlink"/>
                </a:solidFill>
              </a:rPr>
              <a:t>Histochem</a:t>
            </a:r>
            <a:r>
              <a:rPr lang="en-GB" altLang="en-US" sz="2100" i="1" dirty="0">
                <a:solidFill>
                  <a:schemeClr val="hlink"/>
                </a:solidFill>
              </a:rPr>
              <a:t> J</a:t>
            </a:r>
            <a:r>
              <a:rPr lang="en-GB" altLang="en-US" sz="2100" dirty="0" smtClean="0">
                <a:solidFill>
                  <a:schemeClr val="hlink"/>
                </a:solidFill>
              </a:rPr>
              <a:t>.)</a:t>
            </a:r>
          </a:p>
          <a:p>
            <a:endParaRPr lang="en-GB" altLang="en-US" sz="2100" dirty="0" smtClean="0">
              <a:solidFill>
                <a:schemeClr val="hlink"/>
              </a:solidFill>
            </a:endParaRPr>
          </a:p>
          <a:p>
            <a:endParaRPr lang="en-GB" altLang="en-US" sz="2600" dirty="0">
              <a:solidFill>
                <a:srgbClr val="F0F4F4"/>
              </a:solidFill>
            </a:endParaRPr>
          </a:p>
          <a:p>
            <a:endParaRPr lang="en-GB" altLang="en-US" sz="2100" dirty="0">
              <a:solidFill>
                <a:srgbClr val="F0F4F4"/>
              </a:solidFill>
            </a:endParaRPr>
          </a:p>
          <a:p>
            <a:endParaRPr lang="en-GB" altLang="en-US" sz="2600" dirty="0">
              <a:solidFill>
                <a:srgbClr val="F0F4F4"/>
              </a:solidFill>
            </a:endParaRPr>
          </a:p>
        </p:txBody>
      </p:sp>
    </p:spTree>
    <p:extLst>
      <p:ext uri="{BB962C8B-B14F-4D97-AF65-F5344CB8AC3E}">
        <p14:creationId xmlns:p14="http://schemas.microsoft.com/office/powerpoint/2010/main" val="6171901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3"/>
          <p:cNvSpPr>
            <a:spLocks noGrp="1" noChangeArrowheads="1"/>
          </p:cNvSpPr>
          <p:nvPr>
            <p:ph sz="half" idx="1"/>
          </p:nvPr>
        </p:nvSpPr>
        <p:spPr/>
        <p:txBody>
          <a:bodyPr/>
          <a:lstStyle/>
          <a:p>
            <a:pPr marL="342900" lvl="1" indent="-342900">
              <a:buClr>
                <a:schemeClr val="accent1"/>
              </a:buClr>
              <a:buSzPct val="65000"/>
              <a:buFont typeface="Wingdings" pitchFamily="2" charset="2"/>
              <a:buChar char="n"/>
            </a:pPr>
            <a:r>
              <a:rPr lang="en-GB" altLang="en-US" sz="2200" dirty="0" err="1" smtClean="0"/>
              <a:t>Lichenified</a:t>
            </a:r>
            <a:r>
              <a:rPr lang="en-GB" altLang="en-US" sz="2200" dirty="0" smtClean="0"/>
              <a:t> dermatitis (</a:t>
            </a:r>
            <a:r>
              <a:rPr lang="en-GB" altLang="en-US" sz="2200" dirty="0" err="1" smtClean="0"/>
              <a:t>sowda</a:t>
            </a:r>
            <a:r>
              <a:rPr lang="en-GB" altLang="en-US" sz="2200" dirty="0" smtClean="0"/>
              <a:t>, i.e., a localized form of chronic </a:t>
            </a:r>
            <a:r>
              <a:rPr lang="en-GB" altLang="en-US" sz="2200" dirty="0" err="1" smtClean="0"/>
              <a:t>papular</a:t>
            </a:r>
            <a:r>
              <a:rPr lang="en-GB" altLang="en-US" sz="2200" dirty="0" smtClean="0"/>
              <a:t> dermatitis usually confined to one extremity) involves </a:t>
            </a:r>
            <a:r>
              <a:rPr lang="en-GB" altLang="en-US" sz="2200" dirty="0" err="1" smtClean="0"/>
              <a:t>edema</a:t>
            </a:r>
            <a:r>
              <a:rPr lang="en-GB" altLang="en-US" sz="2200" dirty="0" smtClean="0"/>
              <a:t>, </a:t>
            </a:r>
            <a:r>
              <a:rPr lang="en-GB" altLang="en-US" sz="2200" dirty="0" err="1" smtClean="0"/>
              <a:t>hyperpigmented</a:t>
            </a:r>
            <a:r>
              <a:rPr lang="en-GB" altLang="en-US" sz="2200" dirty="0" smtClean="0"/>
              <a:t> papules and plaques, and intense pruritus that is usually limited to a single limb and associated with regional lymphadenopathy.</a:t>
            </a:r>
          </a:p>
          <a:p>
            <a:endParaRPr lang="en-US" altLang="en-US" dirty="0"/>
          </a:p>
        </p:txBody>
      </p:sp>
      <p:pic>
        <p:nvPicPr>
          <p:cNvPr id="8" name="Picture 5" descr="lichenifie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39431" y="1600200"/>
            <a:ext cx="3056138" cy="453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8734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9936" y="332656"/>
            <a:ext cx="3910056" cy="579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404664"/>
            <a:ext cx="3312367" cy="5760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126" y="3753181"/>
            <a:ext cx="36576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3334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6" descr="riverblind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928" y="1711196"/>
            <a:ext cx="381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825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4" name="Rectangle 6"/>
          <p:cNvSpPr>
            <a:spLocks noGrp="1" noChangeArrowheads="1"/>
          </p:cNvSpPr>
          <p:nvPr>
            <p:ph type="title"/>
          </p:nvPr>
        </p:nvSpPr>
        <p:spPr/>
        <p:txBody>
          <a:bodyPr/>
          <a:lstStyle/>
          <a:p>
            <a:pPr eaLnBrk="1" fontAlgn="auto" hangingPunct="1">
              <a:spcAft>
                <a:spcPts val="0"/>
              </a:spcAft>
              <a:defRPr/>
            </a:pPr>
            <a:endParaRPr lang="en-US"/>
          </a:p>
        </p:txBody>
      </p:sp>
      <p:graphicFrame>
        <p:nvGraphicFramePr>
          <p:cNvPr id="41987" name="Object 5"/>
          <p:cNvGraphicFramePr>
            <a:graphicFrameLocks noGrp="1" noChangeAspect="1"/>
          </p:cNvGraphicFramePr>
          <p:nvPr>
            <p:ph idx="1"/>
          </p:nvPr>
        </p:nvGraphicFramePr>
        <p:xfrm>
          <a:off x="1446213" y="1554163"/>
          <a:ext cx="6403975" cy="4525962"/>
        </p:xfrm>
        <a:graphic>
          <a:graphicData uri="http://schemas.openxmlformats.org/presentationml/2006/ole">
            <mc:AlternateContent xmlns:mc="http://schemas.openxmlformats.org/markup-compatibility/2006">
              <mc:Choice xmlns:v="urn:schemas-microsoft-com:vml" Requires="v">
                <p:oleObj spid="_x0000_s1027" name="Acrobat Document" r:id="rId3" imgW="8019048" imgH="5668166" progId="AcroExch.Document.7">
                  <p:embed/>
                </p:oleObj>
              </mc:Choice>
              <mc:Fallback>
                <p:oleObj name="Acrobat Document" r:id="rId3" imgW="8019048" imgH="5668166"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6213" y="1554163"/>
                        <a:ext cx="6403975"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5"/>
          <p:cNvSpPr>
            <a:spLocks noGrp="1"/>
          </p:cNvSpPr>
          <p:nvPr>
            <p:ph type="sldNum" sz="quarter" idx="12"/>
          </p:nvPr>
        </p:nvSpPr>
        <p:spPr/>
        <p:txBody>
          <a:bodyPr/>
          <a:lstStyle/>
          <a:p>
            <a:pPr>
              <a:defRPr/>
            </a:pPr>
            <a:fld id="{CB04DE64-C459-477E-8E70-B59109C07A69}" type="slidenum">
              <a:rPr lang="en-GB">
                <a:solidFill>
                  <a:srgbClr val="FFFFCC"/>
                </a:solidFill>
              </a:rPr>
              <a:pPr>
                <a:defRPr/>
              </a:pPr>
              <a:t>25</a:t>
            </a:fld>
            <a:endParaRPr lang="en-GB">
              <a:solidFill>
                <a:srgbClr val="FFFFCC"/>
              </a:solidFill>
            </a:endParaRPr>
          </a:p>
        </p:txBody>
      </p:sp>
    </p:spTree>
    <p:extLst>
      <p:ext uri="{BB962C8B-B14F-4D97-AF65-F5344CB8AC3E}">
        <p14:creationId xmlns:p14="http://schemas.microsoft.com/office/powerpoint/2010/main" val="57795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90" name="Rectangle 6"/>
          <p:cNvSpPr>
            <a:spLocks noGrp="1" noChangeArrowheads="1"/>
          </p:cNvSpPr>
          <p:nvPr>
            <p:ph type="title"/>
          </p:nvPr>
        </p:nvSpPr>
        <p:spPr/>
        <p:txBody>
          <a:bodyPr>
            <a:normAutofit fontScale="90000"/>
          </a:bodyPr>
          <a:lstStyle/>
          <a:p>
            <a:pPr eaLnBrk="1" fontAlgn="auto" hangingPunct="1">
              <a:spcAft>
                <a:spcPts val="0"/>
              </a:spcAft>
              <a:defRPr/>
            </a:pPr>
            <a:r>
              <a:rPr lang="en-US" sz="4000"/>
              <a:t>Oncocercomata (onchocercal nodule)</a:t>
            </a:r>
            <a:endParaRPr lang="en-GB" sz="4000"/>
          </a:p>
        </p:txBody>
      </p:sp>
      <p:pic>
        <p:nvPicPr>
          <p:cNvPr id="43011"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576" y="2276872"/>
            <a:ext cx="3076575" cy="3779838"/>
          </a:xfrm>
          <a:noFill/>
        </p:spPr>
      </p:pic>
      <p:sp>
        <p:nvSpPr>
          <p:cNvPr id="4" name="Slide Number Placeholder 5"/>
          <p:cNvSpPr>
            <a:spLocks noGrp="1"/>
          </p:cNvSpPr>
          <p:nvPr>
            <p:ph type="sldNum" sz="quarter" idx="12"/>
          </p:nvPr>
        </p:nvSpPr>
        <p:spPr/>
        <p:txBody>
          <a:bodyPr/>
          <a:lstStyle/>
          <a:p>
            <a:pPr>
              <a:defRPr/>
            </a:pPr>
            <a:fld id="{99ACD373-8895-483E-9CFB-F6B595DE73A1}" type="slidenum">
              <a:rPr lang="en-GB">
                <a:solidFill>
                  <a:srgbClr val="FFFFCC"/>
                </a:solidFill>
              </a:rPr>
              <a:pPr>
                <a:defRPr/>
              </a:pPr>
              <a:t>26</a:t>
            </a:fld>
            <a:endParaRPr lang="en-GB">
              <a:solidFill>
                <a:srgbClr val="FFFFCC"/>
              </a:solidFill>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964137"/>
            <a:ext cx="3187775" cy="47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394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9" name="Rectangle 15"/>
          <p:cNvSpPr>
            <a:spLocks noGrp="1" noChangeArrowheads="1"/>
          </p:cNvSpPr>
          <p:nvPr>
            <p:ph type="title"/>
          </p:nvPr>
        </p:nvSpPr>
        <p:spPr/>
        <p:txBody>
          <a:bodyPr/>
          <a:lstStyle/>
          <a:p>
            <a:r>
              <a:rPr lang="en-GB" altLang="en-US" sz="2500" u="sng"/>
              <a:t>Nodules containing O.Volvulus on the head.</a:t>
            </a:r>
            <a:r>
              <a:rPr lang="en-GB" altLang="en-US" sz="2500"/>
              <a:t> </a:t>
            </a:r>
          </a:p>
        </p:txBody>
      </p:sp>
      <p:pic>
        <p:nvPicPr>
          <p:cNvPr id="31750" name="Picture 6" descr="By Emeritus Professor Wallace Peters">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79613" y="2060575"/>
            <a:ext cx="5976937" cy="396398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30580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31" name="Rectangle 7"/>
          <p:cNvSpPr>
            <a:spLocks noGrp="1" noChangeArrowheads="1"/>
          </p:cNvSpPr>
          <p:nvPr>
            <p:ph type="title"/>
          </p:nvPr>
        </p:nvSpPr>
        <p:spPr/>
        <p:txBody>
          <a:bodyPr/>
          <a:lstStyle/>
          <a:p>
            <a:r>
              <a:rPr lang="en-GB" altLang="en-US" sz="2500"/>
              <a:t>Cross section of worms in Subcutaneous nodules.</a:t>
            </a:r>
            <a:r>
              <a:rPr lang="en-GB" altLang="en-US" sz="3800"/>
              <a:t> </a:t>
            </a:r>
          </a:p>
        </p:txBody>
      </p:sp>
      <p:pic>
        <p:nvPicPr>
          <p:cNvPr id="77830" name="Picture 6" descr="oncospagetti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4213" y="1628775"/>
            <a:ext cx="7416800" cy="4608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33" name="Line 9"/>
          <p:cNvSpPr>
            <a:spLocks noChangeShapeType="1"/>
          </p:cNvSpPr>
          <p:nvPr/>
        </p:nvSpPr>
        <p:spPr bwMode="auto">
          <a:xfrm>
            <a:off x="3995738" y="981075"/>
            <a:ext cx="360362" cy="1295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FFFFCC"/>
              </a:solidFill>
            </a:endParaRPr>
          </a:p>
        </p:txBody>
      </p:sp>
    </p:spTree>
    <p:extLst>
      <p:ext uri="{BB962C8B-B14F-4D97-AF65-F5344CB8AC3E}">
        <p14:creationId xmlns:p14="http://schemas.microsoft.com/office/powerpoint/2010/main" val="1817973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568952" cy="1080120"/>
          </a:xfrm>
        </p:spPr>
        <p:txBody>
          <a:bodyPr/>
          <a:lstStyle/>
          <a:p>
            <a:r>
              <a:rPr lang="en-GB" b="1" dirty="0" smtClean="0"/>
              <a:t>Diagnosis</a:t>
            </a:r>
            <a:endParaRPr lang="en-GB" b="1" dirty="0"/>
          </a:p>
        </p:txBody>
      </p:sp>
      <p:sp>
        <p:nvSpPr>
          <p:cNvPr id="3" name="Content Placeholder 2"/>
          <p:cNvSpPr>
            <a:spLocks noGrp="1"/>
          </p:cNvSpPr>
          <p:nvPr>
            <p:ph idx="1"/>
          </p:nvPr>
        </p:nvSpPr>
        <p:spPr>
          <a:xfrm>
            <a:off x="395536" y="1628800"/>
            <a:ext cx="8568952" cy="4896544"/>
          </a:xfrm>
        </p:spPr>
        <p:txBody>
          <a:bodyPr>
            <a:normAutofit fontScale="92500" lnSpcReduction="20000"/>
          </a:bodyPr>
          <a:lstStyle/>
          <a:p>
            <a:pPr lvl="0"/>
            <a:r>
              <a:rPr lang="en-US" dirty="0"/>
              <a:t>Search for the presence of microfilariae in blood, urine and eyes.</a:t>
            </a:r>
            <a:endParaRPr lang="en-GB" dirty="0"/>
          </a:p>
          <a:p>
            <a:pPr lvl="1"/>
            <a:r>
              <a:rPr lang="en-GB" altLang="en-US" dirty="0"/>
              <a:t>Detection of microfilariae </a:t>
            </a:r>
            <a:r>
              <a:rPr lang="en-US" altLang="en-US" dirty="0" smtClean="0"/>
              <a:t>of </a:t>
            </a:r>
            <a:r>
              <a:rPr lang="en-US" altLang="en-US" i="1" dirty="0"/>
              <a:t>O. volvulus</a:t>
            </a:r>
            <a:r>
              <a:rPr lang="en-US" altLang="en-US" dirty="0"/>
              <a:t> </a:t>
            </a:r>
            <a:r>
              <a:rPr lang="en-US" altLang="en-US" dirty="0" smtClean="0"/>
              <a:t>in </a:t>
            </a:r>
            <a:r>
              <a:rPr lang="en-US" altLang="en-US" dirty="0"/>
              <a:t>the cornea or anterior chamber of the eye using slit-lamp examination. </a:t>
            </a:r>
          </a:p>
          <a:p>
            <a:pPr lvl="0"/>
            <a:r>
              <a:rPr lang="en-US" dirty="0" smtClean="0"/>
              <a:t>Search </a:t>
            </a:r>
            <a:r>
              <a:rPr lang="en-US" dirty="0"/>
              <a:t>for adult worms (</a:t>
            </a:r>
            <a:r>
              <a:rPr lang="en-US" dirty="0" err="1"/>
              <a:t>macrofilariae</a:t>
            </a:r>
            <a:r>
              <a:rPr lang="en-US" dirty="0"/>
              <a:t>)</a:t>
            </a:r>
            <a:endParaRPr lang="en-GB" dirty="0"/>
          </a:p>
          <a:p>
            <a:pPr lvl="0"/>
            <a:r>
              <a:rPr lang="en-US" dirty="0" smtClean="0"/>
              <a:t>Skin </a:t>
            </a:r>
            <a:r>
              <a:rPr lang="en-US" dirty="0"/>
              <a:t>snips (thighs, buttocks, scapula, iliac crest), place in normal </a:t>
            </a:r>
            <a:r>
              <a:rPr lang="en-US" dirty="0" smtClean="0"/>
              <a:t>saline to allow </a:t>
            </a:r>
            <a:r>
              <a:rPr lang="en-US" dirty="0" err="1" smtClean="0"/>
              <a:t>m.f</a:t>
            </a:r>
            <a:r>
              <a:rPr lang="en-US" dirty="0" smtClean="0"/>
              <a:t> to migrate; </a:t>
            </a:r>
            <a:r>
              <a:rPr lang="en-US" dirty="0"/>
              <a:t>examine after 12 – 24 </a:t>
            </a:r>
            <a:r>
              <a:rPr lang="en-US" dirty="0" err="1"/>
              <a:t>hrs</a:t>
            </a:r>
            <a:r>
              <a:rPr lang="en-US" dirty="0"/>
              <a:t> for microfilariae in wet preparations then stain (</a:t>
            </a:r>
            <a:r>
              <a:rPr lang="en-US" dirty="0" err="1"/>
              <a:t>e.g</a:t>
            </a:r>
            <a:r>
              <a:rPr lang="en-US" dirty="0"/>
              <a:t> </a:t>
            </a:r>
            <a:r>
              <a:rPr lang="en-US" dirty="0" err="1"/>
              <a:t>Giemsa</a:t>
            </a:r>
            <a:r>
              <a:rPr lang="en-US" dirty="0"/>
              <a:t>) and examine for features (unsheathed, nucleus not reaching tip of tail</a:t>
            </a:r>
            <a:r>
              <a:rPr lang="en-US" dirty="0" smtClean="0"/>
              <a:t>)</a:t>
            </a:r>
          </a:p>
          <a:p>
            <a:r>
              <a:rPr lang="en-US" dirty="0"/>
              <a:t>Microfilariae - negative form skin snips in </a:t>
            </a:r>
            <a:r>
              <a:rPr lang="en-US" dirty="0" smtClean="0"/>
              <a:t>SOWDA</a:t>
            </a:r>
            <a:endParaRPr lang="en-GB" dirty="0"/>
          </a:p>
        </p:txBody>
      </p:sp>
    </p:spTree>
    <p:extLst>
      <p:ext uri="{BB962C8B-B14F-4D97-AF65-F5344CB8AC3E}">
        <p14:creationId xmlns:p14="http://schemas.microsoft.com/office/powerpoint/2010/main" val="1436929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Morphology</a:t>
            </a:r>
            <a:endParaRPr lang="en-GB" dirty="0"/>
          </a:p>
        </p:txBody>
      </p:sp>
      <p:sp>
        <p:nvSpPr>
          <p:cNvPr id="3" name="Content Placeholder 2"/>
          <p:cNvSpPr>
            <a:spLocks noGrp="1"/>
          </p:cNvSpPr>
          <p:nvPr>
            <p:ph idx="1"/>
          </p:nvPr>
        </p:nvSpPr>
        <p:spPr>
          <a:xfrm>
            <a:off x="323528" y="1700808"/>
            <a:ext cx="4968552" cy="4464496"/>
          </a:xfrm>
        </p:spPr>
        <p:txBody>
          <a:bodyPr>
            <a:normAutofit fontScale="92500" lnSpcReduction="10000"/>
          </a:bodyPr>
          <a:lstStyle/>
          <a:p>
            <a:pPr lvl="0"/>
            <a:r>
              <a:rPr lang="en-US" dirty="0" smtClean="0"/>
              <a:t>Adults </a:t>
            </a:r>
            <a:r>
              <a:rPr lang="en-US" dirty="0"/>
              <a:t>– cylindrical worms. Females are 30- 50 cm; males are 20 -40 cm long</a:t>
            </a:r>
            <a:endParaRPr lang="en-GB" dirty="0"/>
          </a:p>
          <a:p>
            <a:r>
              <a:rPr lang="en-US" dirty="0"/>
              <a:t>Can live in a human body for up to 15 years.</a:t>
            </a:r>
          </a:p>
          <a:p>
            <a:r>
              <a:rPr lang="en-US" dirty="0" smtClean="0"/>
              <a:t>Microfilariae </a:t>
            </a:r>
            <a:r>
              <a:rPr lang="en-US" dirty="0"/>
              <a:t>– unsheathed, 300- 320 micrometers in length, tail tapes to a point, nucleus does not extend to the tail end</a:t>
            </a:r>
            <a:endParaRPr lang="en-GB"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657" y="2780928"/>
            <a:ext cx="4051343" cy="3037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537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76672"/>
            <a:ext cx="8640960" cy="6192688"/>
          </a:xfrm>
        </p:spPr>
        <p:txBody>
          <a:bodyPr>
            <a:normAutofit fontScale="85000" lnSpcReduction="20000"/>
          </a:bodyPr>
          <a:lstStyle/>
          <a:p>
            <a:r>
              <a:rPr lang="en-US" dirty="0" err="1" smtClean="0"/>
              <a:t>Mazzotti</a:t>
            </a:r>
            <a:r>
              <a:rPr lang="en-US" dirty="0" smtClean="0"/>
              <a:t> </a:t>
            </a:r>
            <a:r>
              <a:rPr lang="en-US" dirty="0"/>
              <a:t>skin tests </a:t>
            </a:r>
            <a:endParaRPr lang="en-US" dirty="0" smtClean="0"/>
          </a:p>
          <a:p>
            <a:pPr lvl="1"/>
            <a:r>
              <a:rPr lang="en-GB" altLang="en-US" dirty="0"/>
              <a:t>Administer </a:t>
            </a:r>
            <a:r>
              <a:rPr lang="en-US" altLang="en-US" dirty="0" smtClean="0"/>
              <a:t>a </a:t>
            </a:r>
            <a:r>
              <a:rPr lang="en-US" altLang="en-US" dirty="0"/>
              <a:t>single small dose of DEC (50-100 mg). </a:t>
            </a:r>
            <a:endParaRPr lang="en-US" altLang="en-US" dirty="0" smtClean="0"/>
          </a:p>
          <a:p>
            <a:pPr lvl="1"/>
            <a:r>
              <a:rPr lang="en-US" altLang="en-US" dirty="0" smtClean="0"/>
              <a:t>After </a:t>
            </a:r>
            <a:r>
              <a:rPr lang="en-US" dirty="0"/>
              <a:t>2 -24 </a:t>
            </a:r>
            <a:r>
              <a:rPr lang="en-US" dirty="0" err="1"/>
              <a:t>hrs</a:t>
            </a:r>
            <a:r>
              <a:rPr lang="en-US" dirty="0"/>
              <a:t> </a:t>
            </a:r>
            <a:r>
              <a:rPr lang="en-US" altLang="en-US" dirty="0" smtClean="0"/>
              <a:t>intense </a:t>
            </a:r>
            <a:r>
              <a:rPr lang="en-US" altLang="en-US" dirty="0"/>
              <a:t>pruritus </a:t>
            </a:r>
            <a:r>
              <a:rPr lang="en-GB" altLang="en-US" dirty="0" smtClean="0"/>
              <a:t>with </a:t>
            </a:r>
            <a:r>
              <a:rPr lang="en-GB" altLang="en-US" dirty="0"/>
              <a:t>or without erythema </a:t>
            </a:r>
            <a:r>
              <a:rPr lang="en-US" altLang="en-US" dirty="0"/>
              <a:t>is elicited </a:t>
            </a:r>
            <a:r>
              <a:rPr lang="en-GB" altLang="en-US" dirty="0" smtClean="0"/>
              <a:t>over </a:t>
            </a:r>
            <a:r>
              <a:rPr lang="en-GB" altLang="en-US" dirty="0"/>
              <a:t>involved areas, which indicate the death of microfilariae in the skin</a:t>
            </a:r>
            <a:endParaRPr lang="en-US" altLang="en-US" dirty="0" smtClean="0"/>
          </a:p>
          <a:p>
            <a:pPr lvl="1"/>
            <a:r>
              <a:rPr lang="en-US" altLang="en-US" dirty="0" smtClean="0"/>
              <a:t>Steroids </a:t>
            </a:r>
            <a:r>
              <a:rPr lang="en-US" altLang="en-US" dirty="0"/>
              <a:t>may be necessary to control this inflammatory reaction</a:t>
            </a:r>
          </a:p>
          <a:p>
            <a:pPr lvl="1"/>
            <a:r>
              <a:rPr lang="en-US" altLang="en-US" dirty="0" smtClean="0"/>
              <a:t>The </a:t>
            </a:r>
            <a:r>
              <a:rPr lang="en-US" altLang="en-US" dirty="0"/>
              <a:t>test must be used with caution in individuals who may be heavily infected because a severe systemic reaction can be provoked. A DEC patch test that causes a localized skin reaction may be used in such patients.</a:t>
            </a:r>
          </a:p>
          <a:p>
            <a:pPr lvl="0"/>
            <a:r>
              <a:rPr lang="en-CA" dirty="0" err="1" smtClean="0"/>
              <a:t>Immunodiagnosis</a:t>
            </a:r>
            <a:r>
              <a:rPr lang="en-CA" dirty="0" smtClean="0"/>
              <a:t>/ </a:t>
            </a:r>
            <a:r>
              <a:rPr lang="en-US" dirty="0" smtClean="0"/>
              <a:t>Serological </a:t>
            </a:r>
            <a:r>
              <a:rPr lang="en-US" dirty="0"/>
              <a:t>tests </a:t>
            </a:r>
            <a:r>
              <a:rPr lang="en-US" dirty="0" smtClean="0"/>
              <a:t>for detection </a:t>
            </a:r>
            <a:r>
              <a:rPr lang="en-US" dirty="0"/>
              <a:t>of filarial antigen:  – ELISA, </a:t>
            </a:r>
            <a:r>
              <a:rPr lang="en-US" dirty="0" smtClean="0"/>
              <a:t>FAT</a:t>
            </a:r>
          </a:p>
          <a:p>
            <a:pPr lvl="1"/>
            <a:r>
              <a:rPr lang="en-US" altLang="en-US" dirty="0"/>
              <a:t>Commercial kits are available to test venous blood and can be quantitative (enzyme-linked immunoassay [ELISA]) Og4C3 monoclonal antibody–based assay or qualitative </a:t>
            </a:r>
            <a:r>
              <a:rPr lang="en-US" altLang="en-US" dirty="0" err="1"/>
              <a:t>immunochromatographic</a:t>
            </a:r>
            <a:r>
              <a:rPr lang="en-US" altLang="en-US" dirty="0"/>
              <a:t> test (ICT). </a:t>
            </a:r>
            <a:endParaRPr lang="en-GB" dirty="0"/>
          </a:p>
          <a:p>
            <a:pPr lvl="0"/>
            <a:r>
              <a:rPr lang="en-US" dirty="0"/>
              <a:t>Eosinophilia (non-specific)</a:t>
            </a:r>
            <a:endParaRPr lang="en-GB" dirty="0"/>
          </a:p>
        </p:txBody>
      </p:sp>
    </p:spTree>
    <p:extLst>
      <p:ext uri="{BB962C8B-B14F-4D97-AF65-F5344CB8AC3E}">
        <p14:creationId xmlns:p14="http://schemas.microsoft.com/office/powerpoint/2010/main" val="2239002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95" name="Rectangle 19"/>
          <p:cNvSpPr>
            <a:spLocks noGrp="1" noChangeArrowheads="1"/>
          </p:cNvSpPr>
          <p:nvPr>
            <p:ph type="title" sz="quarter"/>
          </p:nvPr>
        </p:nvSpPr>
        <p:spPr/>
        <p:txBody>
          <a:bodyPr/>
          <a:lstStyle/>
          <a:p>
            <a:r>
              <a:rPr lang="en-GB" altLang="en-US" sz="2100"/>
              <a:t>1 &amp; 2 ) Blood free skin snip. 3) Skin biopsy. 4) Skin fragment. </a:t>
            </a:r>
            <a:br>
              <a:rPr lang="en-GB" altLang="en-US" sz="2100"/>
            </a:br>
            <a:endParaRPr lang="en-GB" altLang="en-US" sz="2100"/>
          </a:p>
        </p:txBody>
      </p:sp>
      <p:pic>
        <p:nvPicPr>
          <p:cNvPr id="50182" name="Picture 6" descr="By the Editor: Pietro Caramello MD.">
            <a:hlinkClick r:id="rId2"/>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755650" y="1557338"/>
            <a:ext cx="3529013" cy="23034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6" name="Picture 10" descr="By Emeritus Professor Wallace Peters">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755650" y="4076700"/>
            <a:ext cx="3600450" cy="259238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90" name="Picture 14" descr="By Dr. Gustavo A. Gini">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4427538" y="1412875"/>
            <a:ext cx="4176712" cy="237648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94" name="Picture 18" descr="By Dr. Gustavo A. Gini">
            <a:hlinkClick r:id="rId8"/>
          </p:cNvPr>
          <p:cNvPicPr>
            <a:picLocks noGrp="1" noChangeAspect="1" noChangeArrowheads="1"/>
          </p:cNvPicPr>
          <p:nvPr>
            <p:ph sz="quarter" idx="4"/>
          </p:nvPr>
        </p:nvPicPr>
        <p:blipFill>
          <a:blip r:embed="rId9">
            <a:extLst>
              <a:ext uri="{28A0092B-C50C-407E-A947-70E740481C1C}">
                <a14:useLocalDpi xmlns:a14="http://schemas.microsoft.com/office/drawing/2010/main" val="0"/>
              </a:ext>
            </a:extLst>
          </a:blip>
          <a:srcRect/>
          <a:stretch>
            <a:fillRect/>
          </a:stretch>
        </p:blipFill>
        <p:spPr>
          <a:xfrm>
            <a:off x="4500563" y="4076700"/>
            <a:ext cx="4103687" cy="2520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656127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a:p>
        </p:txBody>
      </p:sp>
      <p:pic>
        <p:nvPicPr>
          <p:cNvPr id="13"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570162"/>
            <a:ext cx="3810000" cy="293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987810" y="1981200"/>
            <a:ext cx="3130779"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0527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8" name="Rectangle 6"/>
          <p:cNvSpPr>
            <a:spLocks noGrp="1" noChangeArrowheads="1"/>
          </p:cNvSpPr>
          <p:nvPr>
            <p:ph type="title"/>
          </p:nvPr>
        </p:nvSpPr>
        <p:spPr/>
        <p:txBody>
          <a:bodyPr>
            <a:normAutofit fontScale="90000"/>
          </a:bodyPr>
          <a:lstStyle/>
          <a:p>
            <a:pPr eaLnBrk="1" fontAlgn="auto" hangingPunct="1">
              <a:spcAft>
                <a:spcPts val="0"/>
              </a:spcAft>
              <a:defRPr/>
            </a:pPr>
            <a:r>
              <a:rPr lang="en-US" sz="4000" i="1" u="sng"/>
              <a:t>O</a:t>
            </a:r>
            <a:r>
              <a:rPr lang="en-US" sz="4000" i="1"/>
              <a:t>. </a:t>
            </a:r>
            <a:r>
              <a:rPr lang="en-US" sz="4000" i="1" u="sng"/>
              <a:t>volvulus</a:t>
            </a:r>
            <a:r>
              <a:rPr lang="en-US" sz="4000" u="sng"/>
              <a:t> </a:t>
            </a:r>
            <a:r>
              <a:rPr lang="en-US" sz="4000"/>
              <a:t/>
            </a:r>
            <a:br>
              <a:rPr lang="en-US" sz="4000"/>
            </a:br>
            <a:r>
              <a:rPr lang="en-US" sz="4000"/>
              <a:t>(microfilaria)</a:t>
            </a:r>
            <a:endParaRPr lang="en-GB" sz="4000"/>
          </a:p>
        </p:txBody>
      </p:sp>
      <p:pic>
        <p:nvPicPr>
          <p:cNvPr id="7" name="Content Placeholder 6" descr="Onchocerca_volvulus_mf1_DPDx"/>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2302118"/>
            <a:ext cx="6876982" cy="307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61381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2" name="Rectangle 6"/>
          <p:cNvSpPr>
            <a:spLocks noGrp="1" noChangeArrowheads="1"/>
          </p:cNvSpPr>
          <p:nvPr>
            <p:ph type="title"/>
          </p:nvPr>
        </p:nvSpPr>
        <p:spPr/>
        <p:txBody>
          <a:bodyPr/>
          <a:lstStyle/>
          <a:p>
            <a:endParaRPr lang="en-US" altLang="en-US"/>
          </a:p>
        </p:txBody>
      </p:sp>
      <p:pic>
        <p:nvPicPr>
          <p:cNvPr id="116741" name="Picture 5" descr="ov2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11"/>
          <p:cNvSpPr txBox="1">
            <a:spLocks noChangeArrowheads="1"/>
          </p:cNvSpPr>
          <p:nvPr/>
        </p:nvSpPr>
        <p:spPr bwMode="auto">
          <a:xfrm>
            <a:off x="-180527" y="5589240"/>
            <a:ext cx="6624736" cy="1268761"/>
          </a:xfrm>
          <a:prstGeom prst="rect">
            <a:avLst/>
          </a:prstGeom>
          <a:solidFill>
            <a:schemeClr val="tx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a:lstStyle>
          <a:p>
            <a:r>
              <a:rPr lang="en-GB" altLang="en-US" sz="2500" b="1" kern="0" smtClean="0">
                <a:solidFill>
                  <a:srgbClr val="FFCC00"/>
                </a:solidFill>
              </a:rPr>
              <a:t>Microfilariae of O.Volvulus are</a:t>
            </a:r>
            <a:r>
              <a:rPr lang="en-GB" altLang="en-US" sz="2500" kern="0" smtClean="0">
                <a:solidFill>
                  <a:srgbClr val="FFCC00"/>
                </a:solidFill>
              </a:rPr>
              <a:t> </a:t>
            </a:r>
            <a:r>
              <a:rPr lang="en-GB" altLang="en-US" sz="2500" i="1" kern="0" smtClean="0">
                <a:solidFill>
                  <a:srgbClr val="9C004E"/>
                </a:solidFill>
              </a:rPr>
              <a:t>longer and do not have nuclei to the end of tail. sheath less, sharply pointed and curved tail.</a:t>
            </a:r>
            <a:br>
              <a:rPr lang="en-GB" altLang="en-US" sz="2500" i="1" kern="0" smtClean="0">
                <a:solidFill>
                  <a:srgbClr val="9C004E"/>
                </a:solidFill>
              </a:rPr>
            </a:br>
            <a:r>
              <a:rPr lang="en-GB" altLang="en-US" sz="2500" i="1" kern="0" smtClean="0">
                <a:solidFill>
                  <a:srgbClr val="FFCC00"/>
                </a:solidFill>
              </a:rPr>
              <a:t>(Giemsa stain).</a:t>
            </a:r>
            <a:endParaRPr lang="en-GB" altLang="en-US" sz="2500" i="1" kern="0" dirty="0">
              <a:solidFill>
                <a:srgbClr val="FFCC00"/>
              </a:solidFill>
            </a:endParaRPr>
          </a:p>
        </p:txBody>
      </p:sp>
      <p:sp>
        <p:nvSpPr>
          <p:cNvPr id="2" name="Rectangle 1"/>
          <p:cNvSpPr/>
          <p:nvPr/>
        </p:nvSpPr>
        <p:spPr>
          <a:xfrm>
            <a:off x="7164288" y="1052736"/>
            <a:ext cx="1601721" cy="369332"/>
          </a:xfrm>
          <a:prstGeom prst="rect">
            <a:avLst/>
          </a:prstGeom>
        </p:spPr>
        <p:txBody>
          <a:bodyPr wrap="none">
            <a:spAutoFit/>
          </a:bodyPr>
          <a:lstStyle/>
          <a:p>
            <a:r>
              <a:rPr lang="en-GB" altLang="en-US" i="1" dirty="0">
                <a:solidFill>
                  <a:srgbClr val="9C004E"/>
                </a:solidFill>
              </a:rPr>
              <a:t>Cephalic space</a:t>
            </a:r>
            <a:endParaRPr lang="en-GB" dirty="0">
              <a:solidFill>
                <a:srgbClr val="FFFFCC"/>
              </a:solidFill>
            </a:endParaRPr>
          </a:p>
        </p:txBody>
      </p:sp>
    </p:spTree>
    <p:extLst>
      <p:ext uri="{BB962C8B-B14F-4D97-AF65-F5344CB8AC3E}">
        <p14:creationId xmlns:p14="http://schemas.microsoft.com/office/powerpoint/2010/main" val="16119856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32656"/>
            <a:ext cx="6275387" cy="38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115616" y="4187106"/>
            <a:ext cx="7632848" cy="2308324"/>
          </a:xfrm>
          <a:prstGeom prst="rect">
            <a:avLst/>
          </a:prstGeom>
        </p:spPr>
        <p:txBody>
          <a:bodyPr wrap="square">
            <a:spAutoFit/>
          </a:bodyPr>
          <a:lstStyle/>
          <a:p>
            <a:r>
              <a:rPr lang="en-US" dirty="0">
                <a:solidFill>
                  <a:srgbClr val="FFFFCC"/>
                </a:solidFill>
              </a:rPr>
              <a:t>Microfilariae of </a:t>
            </a:r>
            <a:r>
              <a:rPr lang="en-US" i="1" dirty="0" err="1">
                <a:solidFill>
                  <a:srgbClr val="FFFFCC"/>
                </a:solidFill>
              </a:rPr>
              <a:t>Onchocerca</a:t>
            </a:r>
            <a:r>
              <a:rPr lang="en-US" i="1" dirty="0">
                <a:solidFill>
                  <a:srgbClr val="FFFFCC"/>
                </a:solidFill>
              </a:rPr>
              <a:t> volvulus</a:t>
            </a:r>
            <a:r>
              <a:rPr lang="en-US" dirty="0">
                <a:solidFill>
                  <a:srgbClr val="FFFFCC"/>
                </a:solidFill>
              </a:rPr>
              <a:t> are unsheathed and measure 300-315 µm in length.  The tail tapers to a point and is often sharply bent.  The nuclei do not extend to the tip of the tail.  Microfilariae typically reside in skin but may be found in blood or urine during heavy infections, or invade the eye and cause a condition known as river blindness.</a:t>
            </a:r>
            <a:endParaRPr lang="en-GB" dirty="0">
              <a:solidFill>
                <a:srgbClr val="FFFFCC"/>
              </a:solidFill>
            </a:endParaRPr>
          </a:p>
          <a:p>
            <a:r>
              <a:rPr lang="en-US" dirty="0">
                <a:solidFill>
                  <a:srgbClr val="FFFFCC"/>
                </a:solidFill>
              </a:rPr>
              <a:t>Adult males of </a:t>
            </a:r>
            <a:r>
              <a:rPr lang="en-US" i="1" dirty="0" err="1">
                <a:solidFill>
                  <a:srgbClr val="FFFFCC"/>
                </a:solidFill>
              </a:rPr>
              <a:t>Onchocerca</a:t>
            </a:r>
            <a:r>
              <a:rPr lang="en-US" i="1" dirty="0">
                <a:solidFill>
                  <a:srgbClr val="FFFFCC"/>
                </a:solidFill>
              </a:rPr>
              <a:t> volvulus</a:t>
            </a:r>
            <a:r>
              <a:rPr lang="en-US" dirty="0">
                <a:solidFill>
                  <a:srgbClr val="FFFFCC"/>
                </a:solidFill>
              </a:rPr>
              <a:t> measure 15-45 mm in length; females are 30-50 cm.  Adults usually reside in nodules (</a:t>
            </a:r>
            <a:r>
              <a:rPr lang="en-US" dirty="0" err="1">
                <a:solidFill>
                  <a:srgbClr val="FFFFCC"/>
                </a:solidFill>
              </a:rPr>
              <a:t>onchocercomas</a:t>
            </a:r>
            <a:r>
              <a:rPr lang="en-US" dirty="0">
                <a:solidFill>
                  <a:srgbClr val="FFFFCC"/>
                </a:solidFill>
              </a:rPr>
              <a:t>) in subcutaneous tissue.</a:t>
            </a:r>
            <a:endParaRPr lang="en-GB" dirty="0">
              <a:solidFill>
                <a:srgbClr val="FFFFCC"/>
              </a:solidFill>
            </a:endParaRPr>
          </a:p>
        </p:txBody>
      </p:sp>
    </p:spTree>
    <p:extLst>
      <p:ext uri="{BB962C8B-B14F-4D97-AF65-F5344CB8AC3E}">
        <p14:creationId xmlns:p14="http://schemas.microsoft.com/office/powerpoint/2010/main" val="572341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6" name="Rectangle 6"/>
          <p:cNvSpPr>
            <a:spLocks noGrp="1" noChangeArrowheads="1"/>
          </p:cNvSpPr>
          <p:nvPr>
            <p:ph type="title"/>
          </p:nvPr>
        </p:nvSpPr>
        <p:spPr/>
        <p:txBody>
          <a:bodyPr/>
          <a:lstStyle/>
          <a:p>
            <a:pPr eaLnBrk="1" fontAlgn="auto" hangingPunct="1">
              <a:spcAft>
                <a:spcPts val="0"/>
              </a:spcAft>
              <a:defRPr/>
            </a:pPr>
            <a:endParaRPr lang="en-US"/>
          </a:p>
        </p:txBody>
      </p:sp>
      <p:graphicFrame>
        <p:nvGraphicFramePr>
          <p:cNvPr id="25603" name="Object 5"/>
          <p:cNvGraphicFramePr>
            <a:graphicFrameLocks noGrp="1" noChangeAspect="1"/>
          </p:cNvGraphicFramePr>
          <p:nvPr>
            <p:ph idx="1"/>
          </p:nvPr>
        </p:nvGraphicFramePr>
        <p:xfrm>
          <a:off x="1446213" y="1554163"/>
          <a:ext cx="6403975" cy="4525962"/>
        </p:xfrm>
        <a:graphic>
          <a:graphicData uri="http://schemas.openxmlformats.org/presentationml/2006/ole">
            <mc:AlternateContent xmlns:mc="http://schemas.openxmlformats.org/markup-compatibility/2006">
              <mc:Choice xmlns:v="urn:schemas-microsoft-com:vml" Requires="v">
                <p:oleObj spid="_x0000_s2051" name="Acrobat Document" r:id="rId3" imgW="8019048" imgH="5668166" progId="AcroExch.Document.7">
                  <p:embed/>
                </p:oleObj>
              </mc:Choice>
              <mc:Fallback>
                <p:oleObj name="Acrobat Document" r:id="rId3" imgW="8019048" imgH="5668166"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6213" y="1554163"/>
                        <a:ext cx="6403975"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5"/>
          <p:cNvSpPr>
            <a:spLocks noGrp="1"/>
          </p:cNvSpPr>
          <p:nvPr>
            <p:ph type="sldNum" sz="quarter" idx="12"/>
          </p:nvPr>
        </p:nvSpPr>
        <p:spPr/>
        <p:txBody>
          <a:bodyPr/>
          <a:lstStyle/>
          <a:p>
            <a:pPr>
              <a:defRPr/>
            </a:pPr>
            <a:fld id="{7BBB694F-6537-41A7-8C54-8C1AA9F1184D}" type="slidenum">
              <a:rPr lang="en-GB">
                <a:solidFill>
                  <a:srgbClr val="FFFFCC"/>
                </a:solidFill>
              </a:rPr>
              <a:pPr>
                <a:defRPr/>
              </a:pPr>
              <a:t>36</a:t>
            </a:fld>
            <a:endParaRPr lang="en-GB">
              <a:solidFill>
                <a:srgbClr val="FFFFCC"/>
              </a:solidFill>
            </a:endParaRPr>
          </a:p>
        </p:txBody>
      </p:sp>
    </p:spTree>
    <p:extLst>
      <p:ext uri="{BB962C8B-B14F-4D97-AF65-F5344CB8AC3E}">
        <p14:creationId xmlns:p14="http://schemas.microsoft.com/office/powerpoint/2010/main" val="139573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8938" y="1584325"/>
            <a:ext cx="5824537" cy="369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7858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6"/>
            <a:ext cx="7772400" cy="936104"/>
          </a:xfrm>
        </p:spPr>
        <p:txBody>
          <a:bodyPr/>
          <a:lstStyle/>
          <a:p>
            <a:r>
              <a:rPr lang="en-US" smtClean="0"/>
              <a:t>Treatment</a:t>
            </a:r>
            <a:endParaRPr lang="en-US" dirty="0"/>
          </a:p>
        </p:txBody>
      </p:sp>
      <p:sp>
        <p:nvSpPr>
          <p:cNvPr id="3" name="Content Placeholder 2"/>
          <p:cNvSpPr>
            <a:spLocks noGrp="1"/>
          </p:cNvSpPr>
          <p:nvPr>
            <p:ph idx="1"/>
          </p:nvPr>
        </p:nvSpPr>
        <p:spPr>
          <a:xfrm>
            <a:off x="395536" y="1484784"/>
            <a:ext cx="6187827" cy="5112568"/>
          </a:xfrm>
        </p:spPr>
        <p:txBody>
          <a:bodyPr>
            <a:normAutofit fontScale="85000" lnSpcReduction="10000"/>
          </a:bodyPr>
          <a:lstStyle/>
          <a:p>
            <a:r>
              <a:rPr lang="en-US" dirty="0" err="1" smtClean="0"/>
              <a:t>Diethylcarbamazine</a:t>
            </a:r>
            <a:r>
              <a:rPr lang="en-US" dirty="0" smtClean="0"/>
              <a:t> (DEC) only kills microfilaria. </a:t>
            </a:r>
            <a:r>
              <a:rPr lang="en-GB" dirty="0" smtClean="0"/>
              <a:t>Causes </a:t>
            </a:r>
            <a:r>
              <a:rPr lang="en-GB" dirty="0"/>
              <a:t>hyperpolarization of nerve membrane and flaccid paralysis of the nematode, worms are removed by normal </a:t>
            </a:r>
            <a:r>
              <a:rPr lang="en-GB" dirty="0" smtClean="0"/>
              <a:t>peristalsis</a:t>
            </a:r>
            <a:endParaRPr lang="en-US" dirty="0" smtClean="0"/>
          </a:p>
          <a:p>
            <a:r>
              <a:rPr lang="en-US" dirty="0" err="1" smtClean="0"/>
              <a:t>Ivermectin</a:t>
            </a:r>
            <a:r>
              <a:rPr lang="en-US" dirty="0" smtClean="0"/>
              <a:t> (</a:t>
            </a:r>
            <a:r>
              <a:rPr lang="en-US" dirty="0" err="1" smtClean="0"/>
              <a:t>Mectizan</a:t>
            </a:r>
            <a:r>
              <a:rPr lang="en-US" dirty="0" smtClean="0"/>
              <a:t>®)- (150 microgram/kg single dose) only kills microfilaria. </a:t>
            </a:r>
            <a:r>
              <a:rPr lang="en-GB" dirty="0" smtClean="0"/>
              <a:t>Binds </a:t>
            </a:r>
            <a:r>
              <a:rPr lang="en-GB" dirty="0"/>
              <a:t>to glutamate gated chloride channels in the parasites’ nervous system, causing them to open. </a:t>
            </a:r>
            <a:endParaRPr lang="en-US" dirty="0" smtClean="0"/>
          </a:p>
          <a:p>
            <a:pPr>
              <a:lnSpc>
                <a:spcPct val="90000"/>
              </a:lnSpc>
            </a:pPr>
            <a:r>
              <a:rPr lang="en-US" dirty="0" err="1" smtClean="0"/>
              <a:t>Suramin</a:t>
            </a:r>
            <a:r>
              <a:rPr lang="en-US" dirty="0" smtClean="0"/>
              <a:t> </a:t>
            </a:r>
            <a:r>
              <a:rPr lang="en-US" dirty="0"/>
              <a:t>only kills </a:t>
            </a:r>
            <a:r>
              <a:rPr lang="en-US" dirty="0" err="1" smtClean="0"/>
              <a:t>macrofilaria</a:t>
            </a:r>
            <a:r>
              <a:rPr lang="en-US" altLang="en-US" dirty="0"/>
              <a:t> should be used in extreme cases because of toxicity.</a:t>
            </a:r>
          </a:p>
          <a:p>
            <a:endParaRPr lang="en-US" dirty="0"/>
          </a:p>
        </p:txBody>
      </p:sp>
      <p:pic>
        <p:nvPicPr>
          <p:cNvPr id="4" name="Picture 5" descr="mectiza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3363" y="2204864"/>
            <a:ext cx="2560637" cy="271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663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496944" cy="6048672"/>
          </a:xfrm>
        </p:spPr>
        <p:txBody>
          <a:bodyPr/>
          <a:lstStyle/>
          <a:p>
            <a:pPr>
              <a:lnSpc>
                <a:spcPct val="90000"/>
              </a:lnSpc>
            </a:pPr>
            <a:r>
              <a:rPr lang="en-US" altLang="en-US" dirty="0"/>
              <a:t>Use of Doxycycline has irreversibly eliminated skin microfilaria through direct effect on </a:t>
            </a:r>
            <a:r>
              <a:rPr lang="en-US" altLang="en-US" dirty="0" err="1"/>
              <a:t>endosymbiont</a:t>
            </a:r>
            <a:r>
              <a:rPr lang="en-US" altLang="en-US" dirty="0"/>
              <a:t>. But not suitable for mass treatment (too long</a:t>
            </a:r>
            <a:endParaRPr lang="en-US" dirty="0"/>
          </a:p>
          <a:p>
            <a:pPr lvl="0"/>
            <a:r>
              <a:rPr lang="en-GB" altLang="en-US" dirty="0"/>
              <a:t>Both benzodiazepines Diazepam and Midazolam had a synergistic effect on the activity of </a:t>
            </a:r>
            <a:r>
              <a:rPr lang="en-GB" altLang="en-US" dirty="0" err="1"/>
              <a:t>ivermectin</a:t>
            </a:r>
            <a:r>
              <a:rPr lang="en-GB" altLang="en-US" dirty="0"/>
              <a:t> </a:t>
            </a:r>
          </a:p>
          <a:p>
            <a:pPr lvl="0"/>
            <a:r>
              <a:rPr lang="en-US" dirty="0" err="1"/>
              <a:t>Nodulectomy</a:t>
            </a:r>
            <a:r>
              <a:rPr lang="en-US" dirty="0"/>
              <a:t> (surgical removal of nodules)</a:t>
            </a:r>
          </a:p>
          <a:p>
            <a:r>
              <a:rPr lang="en-CA" dirty="0"/>
              <a:t>The blindness is irreversible due to fibrosis.</a:t>
            </a:r>
            <a:endParaRPr lang="en-GB" dirty="0"/>
          </a:p>
          <a:p>
            <a:endParaRPr lang="en-GB" dirty="0"/>
          </a:p>
        </p:txBody>
      </p:sp>
    </p:spTree>
    <p:extLst>
      <p:ext uri="{BB962C8B-B14F-4D97-AF65-F5344CB8AC3E}">
        <p14:creationId xmlns:p14="http://schemas.microsoft.com/office/powerpoint/2010/main" val="271443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57691"/>
            <a:ext cx="4464496" cy="3359341"/>
          </a:xfrm>
        </p:spPr>
        <p:txBody>
          <a:bodyPr/>
          <a:lstStyle/>
          <a:p>
            <a:r>
              <a:rPr lang="en-US" dirty="0" smtClean="0"/>
              <a:t>It’s Vector: </a:t>
            </a:r>
            <a:r>
              <a:rPr lang="en-US" i="1" dirty="0" err="1" smtClean="0"/>
              <a:t>Simulium</a:t>
            </a:r>
            <a:r>
              <a:rPr lang="en-US" i="1" dirty="0" smtClean="0"/>
              <a:t> </a:t>
            </a:r>
            <a:r>
              <a:rPr lang="en-US" i="1" dirty="0" err="1" smtClean="0"/>
              <a:t>damnosum</a:t>
            </a:r>
            <a:r>
              <a:rPr lang="en-US" i="1" dirty="0" smtClean="0"/>
              <a:t> </a:t>
            </a:r>
            <a:r>
              <a:rPr lang="en-US" dirty="0"/>
              <a:t>(</a:t>
            </a:r>
            <a:r>
              <a:rPr lang="en-US" dirty="0" smtClean="0"/>
              <a:t>black fly) spreads </a:t>
            </a:r>
            <a:r>
              <a:rPr lang="en-US" i="1" dirty="0" err="1" smtClean="0"/>
              <a:t>Onchocerca</a:t>
            </a:r>
            <a:r>
              <a:rPr lang="en-US" i="1" dirty="0" smtClean="0"/>
              <a:t> volvulus </a:t>
            </a:r>
            <a:r>
              <a:rPr lang="en-US" dirty="0" smtClean="0"/>
              <a:t>which causes </a:t>
            </a:r>
            <a:r>
              <a:rPr lang="en-US" dirty="0" err="1" smtClean="0"/>
              <a:t>onchocerciasis</a:t>
            </a:r>
            <a:r>
              <a:rPr lang="en-US" dirty="0" smtClean="0"/>
              <a:t>.</a:t>
            </a:r>
          </a:p>
          <a:p>
            <a:r>
              <a:rPr lang="en-GB" altLang="en-US" dirty="0"/>
              <a:t>Black fly of genus : </a:t>
            </a:r>
            <a:r>
              <a:rPr lang="en-GB" altLang="en-US" i="1" dirty="0" err="1"/>
              <a:t>Simulium</a:t>
            </a:r>
            <a:r>
              <a:rPr lang="en-GB" altLang="en-US" i="1" dirty="0"/>
              <a:t> : </a:t>
            </a:r>
            <a:r>
              <a:rPr lang="en-GB" altLang="en-US" i="1" dirty="0" err="1"/>
              <a:t>damnosum</a:t>
            </a:r>
            <a:r>
              <a:rPr lang="en-GB" altLang="en-US" i="1" dirty="0"/>
              <a:t>, </a:t>
            </a:r>
            <a:r>
              <a:rPr lang="en-GB" altLang="en-US" i="1" dirty="0" err="1"/>
              <a:t>neavei</a:t>
            </a:r>
            <a:r>
              <a:rPr lang="en-GB" altLang="en-US" i="1" dirty="0"/>
              <a:t>, </a:t>
            </a:r>
            <a:r>
              <a:rPr lang="en-GB" altLang="en-US" i="1" dirty="0" err="1"/>
              <a:t>ethiopiense</a:t>
            </a:r>
            <a:r>
              <a:rPr lang="en-GB" altLang="en-US" i="1" dirty="0"/>
              <a:t> and </a:t>
            </a:r>
            <a:r>
              <a:rPr lang="en-GB" altLang="en-US" i="1" dirty="0" err="1"/>
              <a:t>woodi</a:t>
            </a:r>
            <a:r>
              <a:rPr lang="en-GB" altLang="en-US" i="1" dirty="0"/>
              <a:t>.</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662" y="4579938"/>
            <a:ext cx="3376613"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Courtesy of Bayer, from Bayer Manual of Pest Contro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67544" y="3926159"/>
            <a:ext cx="4764873" cy="2931841"/>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6" descr="oncof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2276872"/>
            <a:ext cx="4427984" cy="260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07599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fr-FR" altLang="fr-FR" smtClean="0"/>
              <a:t>Wolbachia and onchocerciasis</a:t>
            </a:r>
          </a:p>
        </p:txBody>
      </p:sp>
      <p:sp>
        <p:nvSpPr>
          <p:cNvPr id="14339" name="Rectangle 3"/>
          <p:cNvSpPr>
            <a:spLocks noGrp="1" noChangeArrowheads="1"/>
          </p:cNvSpPr>
          <p:nvPr>
            <p:ph idx="1"/>
          </p:nvPr>
        </p:nvSpPr>
        <p:spPr>
          <a:xfrm>
            <a:off x="428017" y="1981200"/>
            <a:ext cx="8464463" cy="4688160"/>
          </a:xfrm>
        </p:spPr>
        <p:txBody>
          <a:bodyPr>
            <a:normAutofit fontScale="92500" lnSpcReduction="10000"/>
          </a:bodyPr>
          <a:lstStyle/>
          <a:p>
            <a:r>
              <a:rPr lang="fr-FR" altLang="fr-FR" dirty="0" err="1" smtClean="0"/>
              <a:t>Wolbachia</a:t>
            </a:r>
            <a:r>
              <a:rPr lang="fr-FR" altLang="fr-FR" dirty="0" smtClean="0"/>
              <a:t> </a:t>
            </a:r>
            <a:r>
              <a:rPr lang="fr-FR" altLang="fr-FR" dirty="0" err="1" smtClean="0"/>
              <a:t>bacteria</a:t>
            </a:r>
            <a:r>
              <a:rPr lang="fr-FR" altLang="fr-FR" dirty="0" smtClean="0"/>
              <a:t> are </a:t>
            </a:r>
            <a:r>
              <a:rPr lang="fr-FR" altLang="fr-FR" dirty="0" err="1" smtClean="0"/>
              <a:t>endosymbionts</a:t>
            </a:r>
            <a:r>
              <a:rPr lang="fr-FR" altLang="fr-FR" dirty="0" smtClean="0"/>
              <a:t> of </a:t>
            </a:r>
            <a:r>
              <a:rPr lang="fr-FR" altLang="fr-FR" dirty="0" err="1" smtClean="0"/>
              <a:t>Onchcerca</a:t>
            </a:r>
            <a:endParaRPr lang="fr-FR" altLang="fr-FR" dirty="0" smtClean="0"/>
          </a:p>
          <a:p>
            <a:r>
              <a:rPr lang="fr-FR" altLang="fr-FR" dirty="0" err="1" smtClean="0"/>
              <a:t>Wolbachia</a:t>
            </a:r>
            <a:r>
              <a:rPr lang="fr-FR" altLang="fr-FR" dirty="0" smtClean="0"/>
              <a:t> </a:t>
            </a:r>
            <a:r>
              <a:rPr lang="fr-FR" altLang="fr-FR" dirty="0" err="1" smtClean="0"/>
              <a:t>thrive</a:t>
            </a:r>
            <a:r>
              <a:rPr lang="fr-FR" altLang="fr-FR" dirty="0" smtClean="0"/>
              <a:t> in the </a:t>
            </a:r>
            <a:r>
              <a:rPr lang="fr-FR" altLang="fr-FR" dirty="0" err="1" smtClean="0"/>
              <a:t>filarial</a:t>
            </a:r>
            <a:r>
              <a:rPr lang="fr-FR" altLang="fr-FR" dirty="0" smtClean="0"/>
              <a:t> </a:t>
            </a:r>
            <a:r>
              <a:rPr lang="fr-FR" altLang="fr-FR" dirty="0" err="1" smtClean="0"/>
              <a:t>worms</a:t>
            </a:r>
            <a:r>
              <a:rPr lang="fr-FR" altLang="fr-FR" dirty="0" smtClean="0"/>
              <a:t> </a:t>
            </a:r>
            <a:r>
              <a:rPr lang="fr-FR" altLang="fr-FR" dirty="0" err="1" smtClean="0"/>
              <a:t>responsible</a:t>
            </a:r>
            <a:r>
              <a:rPr lang="fr-FR" altLang="fr-FR" dirty="0" smtClean="0"/>
              <a:t> for river </a:t>
            </a:r>
            <a:r>
              <a:rPr lang="fr-FR" altLang="fr-FR" dirty="0" err="1" smtClean="0"/>
              <a:t>blindness</a:t>
            </a:r>
            <a:endParaRPr lang="fr-FR" altLang="fr-FR" dirty="0" smtClean="0"/>
          </a:p>
          <a:p>
            <a:r>
              <a:rPr lang="fr-FR" altLang="fr-FR" dirty="0" err="1" smtClean="0"/>
              <a:t>Wolbachia</a:t>
            </a:r>
            <a:r>
              <a:rPr lang="fr-FR" altLang="fr-FR" dirty="0" smtClean="0"/>
              <a:t> are </a:t>
            </a:r>
            <a:r>
              <a:rPr lang="fr-FR" altLang="fr-FR" dirty="0" err="1" smtClean="0"/>
              <a:t>killed</a:t>
            </a:r>
            <a:r>
              <a:rPr lang="fr-FR" altLang="fr-FR" dirty="0" smtClean="0"/>
              <a:t> by </a:t>
            </a:r>
            <a:r>
              <a:rPr lang="fr-FR" altLang="fr-FR" dirty="0" err="1" smtClean="0"/>
              <a:t>antibiotics</a:t>
            </a:r>
            <a:endParaRPr lang="fr-FR" altLang="fr-FR" dirty="0" smtClean="0"/>
          </a:p>
          <a:p>
            <a:r>
              <a:rPr lang="fr-FR" altLang="fr-FR" dirty="0" err="1" smtClean="0"/>
              <a:t>Antibiotics</a:t>
            </a:r>
            <a:r>
              <a:rPr lang="fr-FR" altLang="fr-FR" dirty="0" smtClean="0"/>
              <a:t> </a:t>
            </a:r>
            <a:r>
              <a:rPr lang="fr-FR" altLang="fr-FR" dirty="0" err="1" smtClean="0"/>
              <a:t>interfere</a:t>
            </a:r>
            <a:r>
              <a:rPr lang="fr-FR" altLang="fr-FR" dirty="0" smtClean="0"/>
              <a:t> </a:t>
            </a:r>
            <a:r>
              <a:rPr lang="fr-FR" altLang="fr-FR" dirty="0" err="1" smtClean="0"/>
              <a:t>with</a:t>
            </a:r>
            <a:r>
              <a:rPr lang="fr-FR" altLang="fr-FR" dirty="0" smtClean="0"/>
              <a:t> the life cycle of </a:t>
            </a:r>
            <a:r>
              <a:rPr lang="fr-FR" altLang="fr-FR" dirty="0" err="1" smtClean="0"/>
              <a:t>Onchcerca</a:t>
            </a:r>
            <a:endParaRPr lang="fr-FR" altLang="fr-FR" dirty="0" smtClean="0"/>
          </a:p>
          <a:p>
            <a:r>
              <a:rPr lang="fr-FR" altLang="fr-FR" dirty="0" err="1" smtClean="0"/>
              <a:t>Wolbachi</a:t>
            </a:r>
            <a:r>
              <a:rPr lang="fr-FR" altLang="fr-FR" dirty="0" smtClean="0"/>
              <a:t> </a:t>
            </a:r>
            <a:r>
              <a:rPr lang="fr-FR" altLang="fr-FR" dirty="0" err="1" smtClean="0"/>
              <a:t>protein</a:t>
            </a:r>
            <a:r>
              <a:rPr lang="fr-FR" altLang="fr-FR" dirty="0" smtClean="0"/>
              <a:t> </a:t>
            </a:r>
            <a:r>
              <a:rPr lang="fr-FR" altLang="fr-FR" dirty="0" err="1" smtClean="0"/>
              <a:t>extracts</a:t>
            </a:r>
            <a:r>
              <a:rPr lang="fr-FR" altLang="fr-FR" dirty="0" smtClean="0"/>
              <a:t> </a:t>
            </a:r>
            <a:r>
              <a:rPr lang="fr-FR" altLang="fr-FR" dirty="0" err="1" smtClean="0"/>
              <a:t>seem</a:t>
            </a:r>
            <a:r>
              <a:rPr lang="fr-FR" altLang="fr-FR" dirty="0" smtClean="0"/>
              <a:t> to </a:t>
            </a:r>
            <a:r>
              <a:rPr lang="fr-FR" altLang="fr-FR" dirty="0" err="1" smtClean="0"/>
              <a:t>be</a:t>
            </a:r>
            <a:r>
              <a:rPr lang="fr-FR" altLang="fr-FR" dirty="0" smtClean="0"/>
              <a:t> </a:t>
            </a:r>
            <a:r>
              <a:rPr lang="fr-FR" altLang="fr-FR" dirty="0" err="1" smtClean="0"/>
              <a:t>responsible</a:t>
            </a:r>
            <a:r>
              <a:rPr lang="fr-FR" altLang="fr-FR" dirty="0" smtClean="0"/>
              <a:t> for </a:t>
            </a:r>
            <a:r>
              <a:rPr lang="fr-FR" altLang="fr-FR" dirty="0" err="1" smtClean="0"/>
              <a:t>keratitis</a:t>
            </a:r>
            <a:r>
              <a:rPr lang="fr-FR" altLang="fr-FR" dirty="0" smtClean="0"/>
              <a:t> </a:t>
            </a:r>
          </a:p>
          <a:p>
            <a:r>
              <a:rPr lang="fr-FR" altLang="fr-FR" dirty="0" err="1" smtClean="0"/>
              <a:t>Antibiotic</a:t>
            </a:r>
            <a:r>
              <a:rPr lang="fr-FR" altLang="fr-FR" dirty="0" smtClean="0"/>
              <a:t> </a:t>
            </a:r>
            <a:r>
              <a:rPr lang="fr-FR" altLang="fr-FR" dirty="0" err="1" smtClean="0"/>
              <a:t>treatment</a:t>
            </a:r>
            <a:r>
              <a:rPr lang="fr-FR" altLang="fr-FR" dirty="0" smtClean="0"/>
              <a:t> leads to cure</a:t>
            </a:r>
          </a:p>
          <a:p>
            <a:endParaRPr lang="fr-FR" altLang="fr-FR" dirty="0" smtClean="0"/>
          </a:p>
        </p:txBody>
      </p:sp>
    </p:spTree>
    <p:extLst>
      <p:ext uri="{BB962C8B-B14F-4D97-AF65-F5344CB8AC3E}">
        <p14:creationId xmlns:p14="http://schemas.microsoft.com/office/powerpoint/2010/main" val="14035644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P</a:t>
            </a:r>
            <a:r>
              <a:rPr lang="en-US" b="1" u="sng" dirty="0" smtClean="0"/>
              <a:t>revention </a:t>
            </a:r>
            <a:r>
              <a:rPr lang="en-US" b="1" u="sng" dirty="0"/>
              <a:t>and  control</a:t>
            </a:r>
            <a:endParaRPr lang="en-GB" dirty="0"/>
          </a:p>
        </p:txBody>
      </p:sp>
      <p:sp>
        <p:nvSpPr>
          <p:cNvPr id="3" name="Content Placeholder 2"/>
          <p:cNvSpPr>
            <a:spLocks noGrp="1"/>
          </p:cNvSpPr>
          <p:nvPr>
            <p:ph idx="1"/>
          </p:nvPr>
        </p:nvSpPr>
        <p:spPr>
          <a:xfrm>
            <a:off x="685800" y="1981200"/>
            <a:ext cx="8206680" cy="4616152"/>
          </a:xfrm>
        </p:spPr>
        <p:txBody>
          <a:bodyPr>
            <a:normAutofit/>
          </a:bodyPr>
          <a:lstStyle/>
          <a:p>
            <a:r>
              <a:rPr lang="en-US" dirty="0" smtClean="0"/>
              <a:t>Vector control: </a:t>
            </a:r>
            <a:r>
              <a:rPr lang="en-US" dirty="0" err="1" smtClean="0"/>
              <a:t>Tememphos</a:t>
            </a:r>
            <a:r>
              <a:rPr lang="en-US" dirty="0" smtClean="0"/>
              <a:t> as </a:t>
            </a:r>
            <a:r>
              <a:rPr lang="en-US" dirty="0" err="1" smtClean="0"/>
              <a:t>larvicide</a:t>
            </a:r>
            <a:r>
              <a:rPr lang="en-US" dirty="0" smtClean="0"/>
              <a:t> is effective but resistance develops. Aerial spraying of insecticides over breeding sites in fast flowing rivers.</a:t>
            </a:r>
          </a:p>
          <a:p>
            <a:pPr lvl="0"/>
            <a:endParaRPr lang="en-GB" dirty="0"/>
          </a:p>
          <a:p>
            <a:endParaRPr lang="en-US" dirty="0"/>
          </a:p>
        </p:txBody>
      </p:sp>
      <p:pic>
        <p:nvPicPr>
          <p:cNvPr id="4" name="Picture 3" descr="helispr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9" y="3981505"/>
            <a:ext cx="4248472" cy="28679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planesp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859334"/>
            <a:ext cx="4414342" cy="297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809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Personal prophylaxis: yearly </a:t>
            </a:r>
            <a:r>
              <a:rPr lang="en-US" dirty="0" err="1"/>
              <a:t>ivermectin</a:t>
            </a:r>
            <a:endParaRPr lang="en-GB" dirty="0"/>
          </a:p>
          <a:p>
            <a:pPr lvl="0"/>
            <a:r>
              <a:rPr lang="en-US" dirty="0" err="1"/>
              <a:t>Nodulectomy</a:t>
            </a:r>
            <a:r>
              <a:rPr lang="en-US" dirty="0"/>
              <a:t> : been useful in reducing incidence of blindness in Mexico and Guatemala</a:t>
            </a:r>
            <a:endParaRPr lang="en-GB" dirty="0"/>
          </a:p>
          <a:p>
            <a:pPr lvl="0"/>
            <a:r>
              <a:rPr lang="en-US" dirty="0"/>
              <a:t>Migration of communities from endemic areas</a:t>
            </a:r>
            <a:endParaRPr lang="en-GB" dirty="0"/>
          </a:p>
        </p:txBody>
      </p:sp>
    </p:spTree>
    <p:extLst>
      <p:ext uri="{BB962C8B-B14F-4D97-AF65-F5344CB8AC3E}">
        <p14:creationId xmlns:p14="http://schemas.microsoft.com/office/powerpoint/2010/main" val="1848708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0648"/>
            <a:ext cx="7772400" cy="792088"/>
          </a:xfrm>
        </p:spPr>
        <p:txBody>
          <a:bodyPr/>
          <a:lstStyle/>
          <a:p>
            <a:r>
              <a:rPr lang="en-US" b="1" u="sng" dirty="0"/>
              <a:t>Life cycle</a:t>
            </a:r>
            <a:endParaRPr lang="en-GB" dirty="0"/>
          </a:p>
        </p:txBody>
      </p:sp>
      <p:sp>
        <p:nvSpPr>
          <p:cNvPr id="3" name="Content Placeholder 2"/>
          <p:cNvSpPr>
            <a:spLocks noGrp="1"/>
          </p:cNvSpPr>
          <p:nvPr>
            <p:ph idx="1"/>
          </p:nvPr>
        </p:nvSpPr>
        <p:spPr>
          <a:xfrm>
            <a:off x="323528" y="1268760"/>
            <a:ext cx="8640960" cy="5400600"/>
          </a:xfrm>
        </p:spPr>
        <p:txBody>
          <a:bodyPr>
            <a:normAutofit fontScale="92500"/>
          </a:bodyPr>
          <a:lstStyle/>
          <a:p>
            <a:pPr lvl="0"/>
            <a:r>
              <a:rPr lang="en-US" dirty="0"/>
              <a:t>Adults mate, fertilized females produce microfilariae</a:t>
            </a:r>
            <a:endParaRPr lang="en-GB" sz="1800" dirty="0"/>
          </a:p>
          <a:p>
            <a:pPr lvl="0"/>
            <a:r>
              <a:rPr lang="en-US" dirty="0"/>
              <a:t>Microfilariae in skin is taken up by </a:t>
            </a:r>
            <a:r>
              <a:rPr lang="en-US" b="1" dirty="0" err="1"/>
              <a:t>Simulium</a:t>
            </a:r>
            <a:r>
              <a:rPr lang="en-US" b="1" dirty="0"/>
              <a:t> flies (</a:t>
            </a:r>
            <a:r>
              <a:rPr lang="en-US" b="1" dirty="0" err="1"/>
              <a:t>S.domnosum</a:t>
            </a:r>
            <a:r>
              <a:rPr lang="en-US" b="1" dirty="0"/>
              <a:t>) </a:t>
            </a:r>
            <a:endParaRPr lang="en-GB" sz="1800" dirty="0"/>
          </a:p>
          <a:p>
            <a:pPr lvl="1"/>
            <a:r>
              <a:rPr lang="en-US" dirty="0"/>
              <a:t>Blackfly lay eggs on fast flowing </a:t>
            </a:r>
            <a:r>
              <a:rPr lang="en-US" dirty="0" smtClean="0"/>
              <a:t>waters/</a:t>
            </a:r>
            <a:r>
              <a:rPr lang="en-GB" altLang="en-US" dirty="0" smtClean="0"/>
              <a:t>well </a:t>
            </a:r>
            <a:r>
              <a:rPr lang="en-GB" altLang="en-US" dirty="0"/>
              <a:t>oxygenated water </a:t>
            </a:r>
            <a:r>
              <a:rPr lang="en-US" dirty="0" smtClean="0"/>
              <a:t>where </a:t>
            </a:r>
            <a:r>
              <a:rPr lang="en-US" dirty="0"/>
              <a:t>the larvae </a:t>
            </a:r>
            <a:r>
              <a:rPr lang="en-US" dirty="0" smtClean="0"/>
              <a:t>develop (l</a:t>
            </a:r>
            <a:r>
              <a:rPr lang="en-GB" altLang="en-US" dirty="0" err="1" smtClean="0"/>
              <a:t>arvae</a:t>
            </a:r>
            <a:r>
              <a:rPr lang="en-GB" altLang="en-US" dirty="0" smtClean="0"/>
              <a:t> </a:t>
            </a:r>
            <a:r>
              <a:rPr lang="en-GB" altLang="en-US" dirty="0"/>
              <a:t>require </a:t>
            </a:r>
            <a:r>
              <a:rPr lang="en-GB" altLang="en-US" dirty="0">
                <a:solidFill>
                  <a:srgbClr val="F0F4F4"/>
                </a:solidFill>
              </a:rPr>
              <a:t>high</a:t>
            </a:r>
            <a:r>
              <a:rPr lang="en-GB" altLang="en-US" dirty="0"/>
              <a:t> </a:t>
            </a:r>
            <a:r>
              <a:rPr lang="en-GB" altLang="en-US" dirty="0" smtClean="0"/>
              <a:t>oxygen)</a:t>
            </a:r>
            <a:r>
              <a:rPr lang="en-US" dirty="0" smtClean="0"/>
              <a:t> </a:t>
            </a:r>
            <a:r>
              <a:rPr lang="en-US" dirty="0"/>
              <a:t>(thus found in rivers – river blindness); </a:t>
            </a:r>
            <a:r>
              <a:rPr lang="en-US" dirty="0" err="1"/>
              <a:t>phoretic</a:t>
            </a:r>
            <a:r>
              <a:rPr lang="en-US" dirty="0"/>
              <a:t> relationship with crabs</a:t>
            </a:r>
            <a:endParaRPr lang="en-GB" sz="1600" dirty="0"/>
          </a:p>
          <a:p>
            <a:pPr lvl="0"/>
            <a:r>
              <a:rPr lang="en-US" dirty="0"/>
              <a:t>In the mosquito - microfilariae penetrates stomach wall, migrate to flight muscles then to proboscis, development to infective stage ~ 10 </a:t>
            </a:r>
            <a:r>
              <a:rPr lang="en-US" dirty="0" smtClean="0"/>
              <a:t>days</a:t>
            </a:r>
            <a:endParaRPr lang="en-GB" sz="1800" dirty="0"/>
          </a:p>
        </p:txBody>
      </p:sp>
    </p:spTree>
    <p:extLst>
      <p:ext uri="{BB962C8B-B14F-4D97-AF65-F5344CB8AC3E}">
        <p14:creationId xmlns:p14="http://schemas.microsoft.com/office/powerpoint/2010/main" val="2844976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8640960" cy="6264696"/>
          </a:xfrm>
        </p:spPr>
        <p:txBody>
          <a:bodyPr/>
          <a:lstStyle/>
          <a:p>
            <a:r>
              <a:rPr lang="en-US" dirty="0"/>
              <a:t>When the mosquito feeds again, Microfilariae deposited in bite and develop to adults in subcutaneous nodules</a:t>
            </a:r>
            <a:endParaRPr lang="en-GB" sz="1800" dirty="0"/>
          </a:p>
          <a:p>
            <a:pPr lvl="0"/>
            <a:r>
              <a:rPr lang="en-US" dirty="0" smtClean="0"/>
              <a:t>Worms </a:t>
            </a:r>
            <a:r>
              <a:rPr lang="en-US" dirty="0"/>
              <a:t>mature and produce microfilariae; about 9-12 months, adults 10 – 15 </a:t>
            </a:r>
            <a:r>
              <a:rPr lang="en-US" dirty="0" err="1"/>
              <a:t>yrs</a:t>
            </a:r>
            <a:endParaRPr lang="en-GB" sz="1800" dirty="0"/>
          </a:p>
          <a:p>
            <a:pPr lvl="0"/>
            <a:r>
              <a:rPr lang="en-US" dirty="0"/>
              <a:t>Man is the only definitive host of the parasite.</a:t>
            </a:r>
            <a:endParaRPr lang="en-GB" sz="1800" dirty="0"/>
          </a:p>
          <a:p>
            <a:pPr lvl="0"/>
            <a:r>
              <a:rPr lang="en-US" dirty="0"/>
              <a:t>Other possible modes of transmission – congenital</a:t>
            </a:r>
            <a:endParaRPr lang="en-GB" sz="1800" dirty="0"/>
          </a:p>
          <a:p>
            <a:pPr lvl="1"/>
            <a:r>
              <a:rPr lang="en-US" dirty="0"/>
              <a:t>1:20 newborns babies in heavily infected areas have mf in their skin soon after birth</a:t>
            </a:r>
            <a:endParaRPr lang="en-GB" sz="1800" dirty="0"/>
          </a:p>
          <a:p>
            <a:pPr lvl="1"/>
            <a:r>
              <a:rPr lang="en-US" dirty="0"/>
              <a:t>Microfilariae in blood </a:t>
            </a:r>
            <a:r>
              <a:rPr lang="en-US" dirty="0" err="1"/>
              <a:t>transplacental</a:t>
            </a:r>
            <a:r>
              <a:rPr lang="en-US" dirty="0"/>
              <a:t> </a:t>
            </a:r>
            <a:r>
              <a:rPr lang="en-US" dirty="0" err="1"/>
              <a:t>e.g</a:t>
            </a:r>
            <a:r>
              <a:rPr lang="en-US" dirty="0"/>
              <a:t> after </a:t>
            </a:r>
            <a:r>
              <a:rPr lang="en-US" dirty="0" err="1"/>
              <a:t>rx</a:t>
            </a:r>
            <a:endParaRPr lang="en-GB" sz="1800" dirty="0"/>
          </a:p>
          <a:p>
            <a:pPr lvl="1"/>
            <a:r>
              <a:rPr lang="en-US" dirty="0"/>
              <a:t>Adults cross placenta and establish in babies.</a:t>
            </a:r>
            <a:endParaRPr lang="en-GB" sz="1800" dirty="0"/>
          </a:p>
        </p:txBody>
      </p:sp>
    </p:spTree>
    <p:extLst>
      <p:ext uri="{BB962C8B-B14F-4D97-AF65-F5344CB8AC3E}">
        <p14:creationId xmlns:p14="http://schemas.microsoft.com/office/powerpoint/2010/main" val="151854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6" descr="oncoflyrive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412875"/>
            <a:ext cx="4572000" cy="544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14" name="Picture 10" descr="oncofly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87900" y="1844675"/>
            <a:ext cx="2476500" cy="4824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18" name="Picture 14" descr="oncofly2"/>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596188" y="1916113"/>
            <a:ext cx="1547812" cy="460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7627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fe cycle of Onchocerca volvulus"/>
          <p:cNvPicPr/>
          <p:nvPr/>
        </p:nvPicPr>
        <p:blipFill>
          <a:blip r:embed="rId2"/>
          <a:srcRect/>
          <a:stretch>
            <a:fillRect/>
          </a:stretch>
        </p:blipFill>
        <p:spPr bwMode="auto">
          <a:xfrm>
            <a:off x="40310" y="44624"/>
            <a:ext cx="9140202" cy="6813376"/>
          </a:xfrm>
          <a:prstGeom prst="rect">
            <a:avLst/>
          </a:prstGeom>
          <a:noFill/>
          <a:ln w="9525">
            <a:noFill/>
            <a:miter lim="800000"/>
            <a:headEnd/>
            <a:tailEnd/>
          </a:ln>
        </p:spPr>
      </p:pic>
    </p:spTree>
    <p:extLst>
      <p:ext uri="{BB962C8B-B14F-4D97-AF65-F5344CB8AC3E}">
        <p14:creationId xmlns:p14="http://schemas.microsoft.com/office/powerpoint/2010/main" val="2147554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2" name="Picture 10" descr="onco1"/>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18772496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3">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4">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
      <a:clrScheme name="Ribbons 5">
        <a:dk1>
          <a:srgbClr val="663300"/>
        </a:dk1>
        <a:lt1>
          <a:srgbClr val="FFFFFF"/>
        </a:lt1>
        <a:dk2>
          <a:srgbClr val="000000"/>
        </a:dk2>
        <a:lt2>
          <a:srgbClr val="FFFF99"/>
        </a:lt2>
        <a:accent1>
          <a:srgbClr val="FFCC66"/>
        </a:accent1>
        <a:accent2>
          <a:srgbClr val="FFFFCC"/>
        </a:accent2>
        <a:accent3>
          <a:srgbClr val="FFFFFF"/>
        </a:accent3>
        <a:accent4>
          <a:srgbClr val="562A00"/>
        </a:accent4>
        <a:accent5>
          <a:srgbClr val="FFE2B8"/>
        </a:accent5>
        <a:accent6>
          <a:srgbClr val="E7E7B9"/>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6">
        <a:dk1>
          <a:srgbClr val="000000"/>
        </a:dk1>
        <a:lt1>
          <a:srgbClr val="FFFFFF"/>
        </a:lt1>
        <a:dk2>
          <a:srgbClr val="000000"/>
        </a:dk2>
        <a:lt2>
          <a:srgbClr val="C0C0C0"/>
        </a:lt2>
        <a:accent1>
          <a:srgbClr val="CBCBCB"/>
        </a:accent1>
        <a:accent2>
          <a:srgbClr val="EAEAEA"/>
        </a:accent2>
        <a:accent3>
          <a:srgbClr val="FFFFFF"/>
        </a:accent3>
        <a:accent4>
          <a:srgbClr val="000000"/>
        </a:accent4>
        <a:accent5>
          <a:srgbClr val="E2E2E2"/>
        </a:accent5>
        <a:accent6>
          <a:srgbClr val="D4D4D4"/>
        </a:accent6>
        <a:hlink>
          <a:srgbClr val="4D4D4D"/>
        </a:hlink>
        <a:folHlink>
          <a:srgbClr val="86868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TotalTime>
  <Words>1360</Words>
  <Application>Microsoft Office PowerPoint</Application>
  <PresentationFormat>On-screen Show (4:3)</PresentationFormat>
  <Paragraphs>111</Paragraphs>
  <Slides>42</Slides>
  <Notes>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45" baseType="lpstr">
      <vt:lpstr>Office Theme</vt:lpstr>
      <vt:lpstr>Ribbons</vt:lpstr>
      <vt:lpstr>Acrobat Document</vt:lpstr>
      <vt:lpstr>ONCHOCERCA VOLVULUS</vt:lpstr>
      <vt:lpstr>ONCHOCERCA VOLVULUS</vt:lpstr>
      <vt:lpstr>Morphology</vt:lpstr>
      <vt:lpstr>PowerPoint Presentation</vt:lpstr>
      <vt:lpstr>Life cycle</vt:lpstr>
      <vt:lpstr>PowerPoint Presentation</vt:lpstr>
      <vt:lpstr>PowerPoint Presentation</vt:lpstr>
      <vt:lpstr>PowerPoint Presentation</vt:lpstr>
      <vt:lpstr>PowerPoint Presentation</vt:lpstr>
      <vt:lpstr>PowerPoint Presentation</vt:lpstr>
      <vt:lpstr>PowerPoint Presentation</vt:lpstr>
      <vt:lpstr>Clinical presentation</vt:lpstr>
      <vt:lpstr>PowerPoint Presentation</vt:lpstr>
      <vt:lpstr>PowerPoint Presentation</vt:lpstr>
      <vt:lpstr>PowerPoint Presentation</vt:lpstr>
      <vt:lpstr>PowerPoint Presentation</vt:lpstr>
      <vt:lpstr>Destruction of elastic tissue, formation of redundant folds and loss of pigmentation </vt:lpstr>
      <vt:lpstr>PowerPoint Presentation</vt:lpstr>
      <vt:lpstr>Lymph glands in pockets of skin : ‘hanging groin’ , in severe cases ‘minor elephantiasis’</vt:lpstr>
      <vt:lpstr>Nodules over bony prominences</vt:lpstr>
      <vt:lpstr>Pathophysiology:</vt:lpstr>
      <vt:lpstr>PowerPoint Presentation</vt:lpstr>
      <vt:lpstr>PowerPoint Presentation</vt:lpstr>
      <vt:lpstr>PowerPoint Presentation</vt:lpstr>
      <vt:lpstr>PowerPoint Presentation</vt:lpstr>
      <vt:lpstr>Oncocercomata (onchocercal nodule)</vt:lpstr>
      <vt:lpstr>Nodules containing O.Volvulus on the head. </vt:lpstr>
      <vt:lpstr>Cross section of worms in Subcutaneous nodules. </vt:lpstr>
      <vt:lpstr>Diagnosis</vt:lpstr>
      <vt:lpstr>PowerPoint Presentation</vt:lpstr>
      <vt:lpstr>1 &amp; 2 ) Blood free skin snip. 3) Skin biopsy. 4) Skin fragment.  </vt:lpstr>
      <vt:lpstr>PowerPoint Presentation</vt:lpstr>
      <vt:lpstr>O. volvulus  (microfilaria)</vt:lpstr>
      <vt:lpstr>PowerPoint Presentation</vt:lpstr>
      <vt:lpstr>PowerPoint Presentation</vt:lpstr>
      <vt:lpstr>PowerPoint Presentation</vt:lpstr>
      <vt:lpstr>PowerPoint Presentation</vt:lpstr>
      <vt:lpstr>Treatment</vt:lpstr>
      <vt:lpstr>PowerPoint Presentation</vt:lpstr>
      <vt:lpstr>Wolbachia and onchocerciasis</vt:lpstr>
      <vt:lpstr>Prevention and  control</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ONCHOCERCA VOLVULUS</dc:title>
  <dc:creator>Dr. Kimaiga H.O. MBChB (UoN)</dc:creator>
  <cp:lastModifiedBy>Dr. Kimaiga H.O. MBChB (UoN)</cp:lastModifiedBy>
  <cp:revision>2</cp:revision>
  <dcterms:created xsi:type="dcterms:W3CDTF">2013-12-08T21:21:21Z</dcterms:created>
  <dcterms:modified xsi:type="dcterms:W3CDTF">2014-01-20T19:49:15Z</dcterms:modified>
</cp:coreProperties>
</file>