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2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665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A4ECD05-BF53-4B28-BB30-78FEB546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06D5-2BD9-4466-B0E8-5600C52120F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81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9BBE-A784-4BD6-BB13-0AFE8269DF8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8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0A534-9D14-4032-9DC9-7B94C46025A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03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9695-303E-4636-B0AC-935A2CBB91A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04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0713-9C33-4125-AF27-F24C23A6F0E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4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8C3F-F7AB-4389-9E72-49DCD61B4B1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96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E950-8786-47FF-BAA9-8A57D57766D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4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30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F947-C3E9-4938-A9C2-65A14D8ABA4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85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7580-A3ED-41E0-9436-A97A452196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8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7FB-4814-41F9-AAD3-528AD9D0943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38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2636-554A-417B-A96A-D06DFADF0CB9}" type="slidenum">
              <a:rPr lang="en-US" altLang="zh-CN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4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551E0-50D6-476E-B17B-ED85AEB851DF}" type="slidenum">
              <a:rPr lang="ar-SA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7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0518D-F7FE-4C59-BA57-DB6349988FC7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7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258A52A-D579-491F-BE62-4D1BD41BEE3B}" type="slidenum">
              <a:rPr lang="en-US" altLang="en-US">
                <a:solidFill>
                  <a:srgbClr val="FFFFCC"/>
                </a:solidFill>
              </a:rPr>
              <a:pPr/>
              <a:t>‹#›</a:t>
            </a:fld>
            <a:endParaRPr lang="en-US" alt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49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19CE-F8D3-4FCC-87DA-81E01B0B3B0E}" type="datetime3">
              <a:rPr lang="en-US">
                <a:solidFill>
                  <a:srgbClr val="FFFFCC"/>
                </a:solidFill>
              </a:rPr>
              <a:pPr>
                <a:defRPr/>
              </a:pPr>
              <a:t>9 December 2013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938-59EC-430B-A107-45439124999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6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76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2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07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88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1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6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4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D55F4-BB1D-4319-8F09-947E92A9A6AE}" type="datetimeFigureOut">
              <a:rPr lang="en-GB" smtClean="0"/>
              <a:t>09/12/2013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9C224-C96B-42D2-95AF-70A6F4B155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402479-71D7-4A3C-8B7A-2E9F7D866F1C}" type="slidenum">
              <a:rPr lang="en-US">
                <a:solidFill>
                  <a:srgbClr val="FFFFCC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00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hyperlink" Target="http://maven.smith.edu/~sawlab/fgn/gifs/subpathgif2a.gif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found.to.it/hTML/loa5.htm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cdfound.to.it/hTML/Loa_loa_staart_100x.htm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hyperlink" Target="http://www.cdfound.to.it/hTML/loa6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cdfound.to.it/hTML/loa8_es1.htm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628801"/>
            <a:ext cx="8640960" cy="2160240"/>
          </a:xfrm>
        </p:spPr>
        <p:txBody>
          <a:bodyPr>
            <a:noAutofit/>
          </a:bodyPr>
          <a:lstStyle/>
          <a:p>
            <a:pPr marL="0" indent="0"/>
            <a:r>
              <a:rPr lang="en-US" sz="5400" b="1" dirty="0" smtClean="0"/>
              <a:t>LOA </a:t>
            </a:r>
            <a:r>
              <a:rPr lang="en-US" sz="5400" b="1" dirty="0" err="1" smtClean="0"/>
              <a:t>LOA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933056"/>
            <a:ext cx="7772400" cy="11997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b="1" dirty="0" smtClean="0"/>
              <a:t>KIMAIGA H.O</a:t>
            </a:r>
          </a:p>
          <a:p>
            <a:pPr algn="ctr"/>
            <a:r>
              <a:rPr lang="en-US" sz="3600" b="1" dirty="0" err="1" smtClean="0"/>
              <a:t>MBChB</a:t>
            </a:r>
            <a:r>
              <a:rPr lang="en-US" sz="3600" b="1" dirty="0" smtClean="0"/>
              <a:t> (University of Nairobi)</a:t>
            </a:r>
          </a:p>
        </p:txBody>
      </p:sp>
    </p:spTree>
    <p:extLst>
      <p:ext uri="{BB962C8B-B14F-4D97-AF65-F5344CB8AC3E}">
        <p14:creationId xmlns:p14="http://schemas.microsoft.com/office/powerpoint/2010/main" val="2131969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4664"/>
            <a:ext cx="5616624" cy="6264696"/>
          </a:xfrm>
        </p:spPr>
        <p:txBody>
          <a:bodyPr/>
          <a:lstStyle/>
          <a:p>
            <a:r>
              <a:rPr lang="en-US" dirty="0"/>
              <a:t>Microfilariae lose their sheaths and penetrate stomach wall, migrate to flight muscles then to proboscis (in mosquito)</a:t>
            </a:r>
            <a:endParaRPr lang="en-GB" dirty="0"/>
          </a:p>
          <a:p>
            <a:pPr lvl="0"/>
            <a:r>
              <a:rPr lang="en-US" dirty="0" smtClean="0"/>
              <a:t>In </a:t>
            </a:r>
            <a:r>
              <a:rPr lang="en-US" dirty="0"/>
              <a:t>flies development to infective stage takes ~ 10 days</a:t>
            </a:r>
            <a:endParaRPr lang="en-GB" dirty="0"/>
          </a:p>
          <a:p>
            <a:pPr lvl="0"/>
            <a:r>
              <a:rPr lang="en-US" dirty="0"/>
              <a:t>Microfilariae deposited in bite, develop to adults in subcutaneous nodules</a:t>
            </a:r>
            <a:endParaRPr lang="en-GB" dirty="0"/>
          </a:p>
          <a:p>
            <a:pPr lvl="0"/>
            <a:r>
              <a:rPr lang="en-US" dirty="0"/>
              <a:t>Takes 5 -6 months to mature and produce mf; adults live up to 17 yrs.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 descr="loa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81423"/>
            <a:ext cx="3226868" cy="20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adultChrys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28" y="16257"/>
            <a:ext cx="3098800" cy="456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20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1" name="Picture 3" descr="loainey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2561"/>
            <a:ext cx="3033464" cy="19565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 descr="loaeyeextrac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7862" y="2123281"/>
            <a:ext cx="1819275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 descr="lloamf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325" y="4107656"/>
            <a:ext cx="2800350" cy="185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 descr="subpathgif2">
            <a:hlinkClick r:id="rId5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936695"/>
            <a:ext cx="3426399" cy="208459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GB" altLang="en-US" sz="2900" u="sng"/>
              <a:t>Adult Loa loa moving under the conjunctiva</a:t>
            </a: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4067174" y="1052512"/>
            <a:ext cx="1512937" cy="39606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fe cycle of Loa lo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4" y="63230"/>
            <a:ext cx="9053986" cy="679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8385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080120"/>
          </a:xfrm>
        </p:spPr>
        <p:txBody>
          <a:bodyPr/>
          <a:lstStyle/>
          <a:p>
            <a:r>
              <a:rPr lang="en-US" b="1" u="sng" dirty="0"/>
              <a:t>Clinical presentation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568952" cy="489654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I</a:t>
            </a:r>
            <a:r>
              <a:rPr lang="en-US" dirty="0" smtClean="0"/>
              <a:t>ncubation </a:t>
            </a:r>
            <a:r>
              <a:rPr lang="en-US" dirty="0"/>
              <a:t>period may be several years</a:t>
            </a:r>
            <a:endParaRPr lang="en-GB" dirty="0"/>
          </a:p>
          <a:p>
            <a:pPr lvl="0"/>
            <a:r>
              <a:rPr lang="en-US" dirty="0"/>
              <a:t>U</a:t>
            </a:r>
            <a:r>
              <a:rPr lang="en-US" dirty="0" smtClean="0"/>
              <a:t>sually </a:t>
            </a:r>
            <a:r>
              <a:rPr lang="en-US" dirty="0"/>
              <a:t>asymptomatic</a:t>
            </a:r>
            <a:endParaRPr lang="en-GB" dirty="0"/>
          </a:p>
          <a:p>
            <a:r>
              <a:rPr lang="en-CA" dirty="0"/>
              <a:t>Worm migrates rapidly through the skin to different parts (e.g. eyes)</a:t>
            </a:r>
            <a:endParaRPr lang="en-GB" dirty="0"/>
          </a:p>
          <a:p>
            <a:pPr lvl="0"/>
            <a:r>
              <a:rPr lang="en-US" dirty="0" smtClean="0"/>
              <a:t>Migration </a:t>
            </a:r>
            <a:r>
              <a:rPr lang="en-US" dirty="0"/>
              <a:t>of adults worm across conjunctiva (seen by patient!)</a:t>
            </a:r>
            <a:endParaRPr lang="en-GB" dirty="0"/>
          </a:p>
          <a:p>
            <a:pPr lvl="0"/>
            <a:r>
              <a:rPr lang="en-US" dirty="0"/>
              <a:t>P</a:t>
            </a:r>
            <a:r>
              <a:rPr lang="en-US" dirty="0" smtClean="0"/>
              <a:t>ruritus </a:t>
            </a:r>
            <a:r>
              <a:rPr lang="en-US" dirty="0"/>
              <a:t>of the </a:t>
            </a:r>
            <a:r>
              <a:rPr lang="en-US" dirty="0" smtClean="0"/>
              <a:t>skin</a:t>
            </a:r>
          </a:p>
          <a:p>
            <a:pPr lvl="0"/>
            <a:r>
              <a:rPr lang="en-US" dirty="0" err="1"/>
              <a:t>Calabar</a:t>
            </a:r>
            <a:r>
              <a:rPr lang="en-US" dirty="0"/>
              <a:t> swelling – transient, migratory, painless, body swellings. May occur at regular intervals, more frequent in hot weather</a:t>
            </a:r>
            <a:endParaRPr lang="en-GB" dirty="0"/>
          </a:p>
          <a:p>
            <a:pPr lvl="0"/>
            <a:r>
              <a:rPr lang="en-US" dirty="0"/>
              <a:t>Others: rare, in heavy infections - </a:t>
            </a:r>
            <a:r>
              <a:rPr lang="en-US" dirty="0" err="1"/>
              <a:t>meningoencephalitis</a:t>
            </a:r>
            <a:r>
              <a:rPr lang="en-US" dirty="0"/>
              <a:t> ( </a:t>
            </a:r>
            <a:r>
              <a:rPr lang="en-US" dirty="0" err="1"/>
              <a:t>e.g</a:t>
            </a:r>
            <a:r>
              <a:rPr lang="en-US" dirty="0"/>
              <a:t> after DEC </a:t>
            </a:r>
            <a:r>
              <a:rPr lang="en-US" dirty="0" err="1"/>
              <a:t>rx</a:t>
            </a:r>
            <a:r>
              <a:rPr lang="en-US" dirty="0"/>
              <a:t>), </a:t>
            </a:r>
            <a:r>
              <a:rPr lang="en-US" dirty="0" err="1"/>
              <a:t>choroidoretinitis</a:t>
            </a:r>
            <a:r>
              <a:rPr lang="en-US" dirty="0"/>
              <a:t>, </a:t>
            </a:r>
            <a:r>
              <a:rPr lang="en-US" dirty="0" smtClean="0"/>
              <a:t>arthritis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95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072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93A6B-24A1-44D2-BE7D-B92E3ECBF0DA}" type="slidenum">
              <a:rPr lang="en-GB">
                <a:solidFill>
                  <a:srgbClr val="FFFFCC"/>
                </a:solidFill>
              </a:rPr>
              <a:pPr>
                <a:defRPr/>
              </a:pPr>
              <a:t>14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32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24000" y="152400"/>
            <a:ext cx="6096000" cy="6400800"/>
            <a:chOff x="960" y="96"/>
            <a:chExt cx="3840" cy="4032"/>
          </a:xfrm>
        </p:grpSpPr>
        <p:pic>
          <p:nvPicPr>
            <p:cNvPr id="5" name="Picture 3" descr="symptoms-lo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92"/>
              <a:ext cx="3630" cy="3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960" y="96"/>
              <a:ext cx="3840" cy="144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63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174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4A417-A314-4F03-8584-3CFF12006FE9}" type="slidenum">
              <a:rPr lang="en-GB">
                <a:solidFill>
                  <a:srgbClr val="FFFFCC"/>
                </a:solidFill>
              </a:rPr>
              <a:pPr>
                <a:defRPr/>
              </a:pPr>
              <a:t>16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5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277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75F69-67F3-405B-9596-56491C8FBFD7}" type="slidenum">
              <a:rPr lang="en-GB">
                <a:solidFill>
                  <a:srgbClr val="FFFFCC"/>
                </a:solidFill>
              </a:rPr>
              <a:pPr>
                <a:defRPr/>
              </a:pPr>
              <a:t>17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09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080120"/>
          </a:xfrm>
        </p:spPr>
        <p:txBody>
          <a:bodyPr/>
          <a:lstStyle/>
          <a:p>
            <a:r>
              <a:rPr lang="en-US" b="1" u="sng" dirty="0" smtClean="0"/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568952" cy="4896544"/>
          </a:xfrm>
        </p:spPr>
        <p:txBody>
          <a:bodyPr/>
          <a:lstStyle/>
          <a:p>
            <a:pPr lvl="0"/>
            <a:r>
              <a:rPr lang="en-US" dirty="0"/>
              <a:t>H</a:t>
            </a:r>
            <a:r>
              <a:rPr lang="en-US" dirty="0" smtClean="0"/>
              <a:t>istory </a:t>
            </a:r>
            <a:r>
              <a:rPr lang="en-US" dirty="0"/>
              <a:t>of migratory worm in the eye, or of </a:t>
            </a:r>
            <a:r>
              <a:rPr lang="en-US" dirty="0" err="1"/>
              <a:t>calabar</a:t>
            </a:r>
            <a:r>
              <a:rPr lang="en-US" dirty="0"/>
              <a:t> swellings</a:t>
            </a:r>
            <a:endParaRPr lang="en-GB" dirty="0"/>
          </a:p>
          <a:p>
            <a:pPr lvl="0"/>
            <a:r>
              <a:rPr lang="en-US" dirty="0"/>
              <a:t>Microfilariae in blood smears</a:t>
            </a:r>
            <a:endParaRPr lang="en-GB" dirty="0"/>
          </a:p>
          <a:p>
            <a:pPr lvl="0"/>
            <a:r>
              <a:rPr lang="en-US" dirty="0"/>
              <a:t>S</a:t>
            </a:r>
            <a:r>
              <a:rPr lang="en-US" dirty="0" smtClean="0"/>
              <a:t>erological </a:t>
            </a:r>
            <a:r>
              <a:rPr lang="en-US" dirty="0"/>
              <a:t>tests – </a:t>
            </a:r>
            <a:r>
              <a:rPr lang="en-US" dirty="0" smtClean="0"/>
              <a:t>IFAT, ELISA, PCR </a:t>
            </a:r>
            <a:endParaRPr lang="en-GB" dirty="0"/>
          </a:p>
          <a:p>
            <a:pPr lvl="0"/>
            <a:r>
              <a:rPr lang="en-US" dirty="0"/>
              <a:t>Adult worm extraction from </a:t>
            </a:r>
            <a:r>
              <a:rPr lang="en-US" dirty="0" err="1"/>
              <a:t>conjuctiva</a:t>
            </a:r>
            <a:endParaRPr lang="en-GB" dirty="0"/>
          </a:p>
          <a:p>
            <a:pPr lvl="0"/>
            <a:r>
              <a:rPr lang="en-US" dirty="0"/>
              <a:t>E</a:t>
            </a:r>
            <a:r>
              <a:rPr lang="en-US" dirty="0" smtClean="0"/>
              <a:t>osinophilia</a:t>
            </a:r>
            <a:r>
              <a:rPr lang="en-US" dirty="0"/>
              <a:t>, non specific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770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u="sng"/>
              <a:t>Loa</a:t>
            </a:r>
            <a:r>
              <a:rPr lang="en-US" sz="4000" i="1"/>
              <a:t> </a:t>
            </a:r>
            <a:r>
              <a:rPr lang="en-US" sz="4000" i="1" u="sng"/>
              <a:t>loa</a:t>
            </a:r>
            <a:r>
              <a:rPr lang="en-US" sz="4000" i="1"/>
              <a:t>/</a:t>
            </a:r>
            <a:r>
              <a:rPr lang="en-US" sz="4000" i="1" u="sng"/>
              <a:t>M</a:t>
            </a:r>
            <a:r>
              <a:rPr lang="en-US" sz="4000" i="1"/>
              <a:t>. </a:t>
            </a:r>
            <a:r>
              <a:rPr lang="en-US" sz="4000" i="1" u="sng"/>
              <a:t>perstans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(microfilaria)</a:t>
            </a:r>
            <a:endParaRPr lang="en-GB" sz="4000"/>
          </a:p>
        </p:txBody>
      </p:sp>
      <p:pic>
        <p:nvPicPr>
          <p:cNvPr id="3379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8642350" cy="3133725"/>
          </a:xfr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40E68-AB82-43A0-BE74-48ED5EFD9C5A}" type="slidenum">
              <a:rPr lang="en-GB">
                <a:solidFill>
                  <a:srgbClr val="FFFFCC"/>
                </a:solidFill>
              </a:rPr>
              <a:pPr>
                <a:defRPr/>
              </a:pPr>
              <a:t>19</a:t>
            </a:fld>
            <a:endParaRPr lang="en-GB">
              <a:solidFill>
                <a:srgbClr val="FFFFCC"/>
              </a:solidFill>
            </a:endParaRP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250825" y="47974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rgbClr val="FFFFCC"/>
                </a:solidFill>
              </a:rPr>
              <a:t>Loa loa</a:t>
            </a:r>
            <a:endParaRPr lang="en-GB" altLang="en-US" i="1">
              <a:solidFill>
                <a:srgbClr val="FFFFCC"/>
              </a:solidFill>
            </a:endParaRP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6659563" y="4797425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rgbClr val="FFFFCC"/>
                </a:solidFill>
              </a:rPr>
              <a:t>M. pertsans</a:t>
            </a:r>
            <a:endParaRPr lang="en-GB" altLang="en-US" i="1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98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/>
              <a:t>LOA </a:t>
            </a:r>
            <a:r>
              <a:rPr lang="en-US" b="1" dirty="0" err="1" smtClean="0"/>
              <a:t>LOA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80920" cy="489654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T</a:t>
            </a:r>
            <a:r>
              <a:rPr lang="en-US" dirty="0" smtClean="0"/>
              <a:t>issue </a:t>
            </a:r>
            <a:r>
              <a:rPr lang="en-US" dirty="0"/>
              <a:t>nematode, found in the subcutaneous tissues</a:t>
            </a:r>
            <a:endParaRPr lang="en-GB" dirty="0"/>
          </a:p>
          <a:p>
            <a:pPr lvl="0"/>
            <a:r>
              <a:rPr lang="en-US" dirty="0"/>
              <a:t>F</a:t>
            </a:r>
            <a:r>
              <a:rPr lang="en-US" dirty="0" smtClean="0"/>
              <a:t>ound </a:t>
            </a:r>
            <a:r>
              <a:rPr lang="en-US" dirty="0"/>
              <a:t>in West and central Africa</a:t>
            </a:r>
            <a:endParaRPr lang="en-GB" dirty="0"/>
          </a:p>
          <a:p>
            <a:pPr lvl="0"/>
            <a:r>
              <a:rPr lang="en-US" dirty="0"/>
              <a:t>A</a:t>
            </a:r>
            <a:r>
              <a:rPr lang="en-US" dirty="0" smtClean="0"/>
              <a:t>dults </a:t>
            </a:r>
            <a:r>
              <a:rPr lang="en-US" dirty="0"/>
              <a:t>in subcutaneous </a:t>
            </a:r>
            <a:r>
              <a:rPr lang="en-US" dirty="0" smtClean="0"/>
              <a:t>nodules,</a:t>
            </a:r>
            <a:r>
              <a:rPr lang="en-CA" dirty="0"/>
              <a:t> connective tissue &amp; sub-</a:t>
            </a:r>
            <a:r>
              <a:rPr lang="en-CA" dirty="0" err="1"/>
              <a:t>conjuctival</a:t>
            </a:r>
            <a:r>
              <a:rPr lang="en-CA" dirty="0"/>
              <a:t> tissue of the eye</a:t>
            </a:r>
            <a:endParaRPr lang="en-GB" dirty="0"/>
          </a:p>
          <a:p>
            <a:pPr lvl="0"/>
            <a:r>
              <a:rPr lang="en-CA" dirty="0" smtClean="0"/>
              <a:t>Transmitted </a:t>
            </a:r>
            <a:r>
              <a:rPr lang="en-CA" dirty="0"/>
              <a:t>by </a:t>
            </a:r>
            <a:r>
              <a:rPr lang="en-CA" dirty="0" smtClean="0"/>
              <a:t>flies </a:t>
            </a:r>
            <a:r>
              <a:rPr lang="en-US" dirty="0" smtClean="0"/>
              <a:t>Microfilariae </a:t>
            </a:r>
            <a:r>
              <a:rPr lang="en-US" dirty="0"/>
              <a:t>found in </a:t>
            </a:r>
            <a:r>
              <a:rPr lang="en-CA" dirty="0"/>
              <a:t>peripheral </a:t>
            </a:r>
            <a:r>
              <a:rPr lang="en-US" dirty="0" smtClean="0"/>
              <a:t>blood</a:t>
            </a:r>
            <a:endParaRPr lang="en-GB" dirty="0"/>
          </a:p>
          <a:p>
            <a:pPr lvl="0"/>
            <a:r>
              <a:rPr lang="en-US" dirty="0"/>
              <a:t>C</a:t>
            </a:r>
            <a:r>
              <a:rPr lang="en-US" dirty="0" smtClean="0"/>
              <a:t>auses </a:t>
            </a:r>
            <a:r>
              <a:rPr lang="en-US" dirty="0" err="1" smtClean="0"/>
              <a:t>loiasis</a:t>
            </a:r>
            <a:endParaRPr lang="en-US" dirty="0" smtClean="0"/>
          </a:p>
          <a:p>
            <a:r>
              <a:rPr lang="en-US" dirty="0"/>
              <a:t>The vector for </a:t>
            </a:r>
            <a:r>
              <a:rPr lang="en-US" i="1" dirty="0"/>
              <a:t>Loa </a:t>
            </a:r>
            <a:r>
              <a:rPr lang="en-US" i="1" dirty="0" err="1"/>
              <a:t>loa</a:t>
            </a:r>
            <a:r>
              <a:rPr lang="en-US" dirty="0"/>
              <a:t> </a:t>
            </a:r>
            <a:r>
              <a:rPr lang="en-US" dirty="0" err="1"/>
              <a:t>filariasis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CA" dirty="0" smtClean="0"/>
              <a:t>Mango </a:t>
            </a:r>
            <a:r>
              <a:rPr lang="en-CA" dirty="0"/>
              <a:t>deer </a:t>
            </a:r>
            <a:r>
              <a:rPr lang="en-US" dirty="0" smtClean="0"/>
              <a:t> flies </a:t>
            </a:r>
            <a:r>
              <a:rPr lang="en-CA" dirty="0" smtClean="0"/>
              <a:t>(</a:t>
            </a:r>
            <a:r>
              <a:rPr lang="en-CA" i="1" dirty="0" err="1"/>
              <a:t>Chrysops</a:t>
            </a:r>
            <a:r>
              <a:rPr lang="en-CA" i="1" dirty="0"/>
              <a:t> spp</a:t>
            </a:r>
            <a:r>
              <a:rPr lang="en-CA" i="1" dirty="0" smtClean="0"/>
              <a:t>.)</a:t>
            </a:r>
          </a:p>
          <a:p>
            <a:pPr lvl="1"/>
            <a:r>
              <a:rPr lang="en-GB" dirty="0" smtClean="0"/>
              <a:t> </a:t>
            </a:r>
            <a:r>
              <a:rPr lang="en-US" i="1" dirty="0" smtClean="0"/>
              <a:t>C</a:t>
            </a:r>
            <a:r>
              <a:rPr lang="en-US" i="1" dirty="0"/>
              <a:t>. </a:t>
            </a:r>
            <a:r>
              <a:rPr lang="en-US" i="1" dirty="0" err="1"/>
              <a:t>silacea</a:t>
            </a:r>
            <a:r>
              <a:rPr lang="en-US" dirty="0"/>
              <a:t> and </a:t>
            </a:r>
            <a:r>
              <a:rPr lang="en-US" i="1" dirty="0"/>
              <a:t>C. </a:t>
            </a:r>
            <a:r>
              <a:rPr lang="en-US" i="1" dirty="0" err="1"/>
              <a:t>dimidiata</a:t>
            </a:r>
            <a:r>
              <a:rPr lang="en-US" dirty="0"/>
              <a:t>.  </a:t>
            </a:r>
            <a:r>
              <a:rPr lang="en-US" dirty="0" smtClean="0"/>
              <a:t>(day-biting </a:t>
            </a:r>
            <a:r>
              <a:rPr lang="en-US" dirty="0"/>
              <a:t>flies)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595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DEC- </a:t>
            </a:r>
            <a:r>
              <a:rPr lang="en-US" dirty="0"/>
              <a:t>careful as may cause </a:t>
            </a:r>
            <a:r>
              <a:rPr lang="en-US" dirty="0" err="1"/>
              <a:t>meningoencephalitis</a:t>
            </a:r>
            <a:r>
              <a:rPr lang="en-US" dirty="0"/>
              <a:t> in heavy infections</a:t>
            </a:r>
            <a:endParaRPr lang="en-GB" dirty="0"/>
          </a:p>
          <a:p>
            <a:pPr lvl="0"/>
            <a:r>
              <a:rPr lang="en-US" dirty="0" err="1"/>
              <a:t>Ivermectin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79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Control and </a:t>
            </a:r>
            <a:r>
              <a:rPr lang="en-US" b="1" u="sng" dirty="0" smtClean="0"/>
              <a:t>prevention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Environmental </a:t>
            </a:r>
            <a:r>
              <a:rPr lang="en-US" dirty="0"/>
              <a:t>– homes far from forest edges, swamps</a:t>
            </a:r>
            <a:endParaRPr lang="en-GB" dirty="0"/>
          </a:p>
          <a:p>
            <a:pPr lvl="0"/>
            <a:r>
              <a:rPr lang="en-US" dirty="0"/>
              <a:t>V</a:t>
            </a:r>
            <a:r>
              <a:rPr lang="en-US" dirty="0" smtClean="0"/>
              <a:t>ector </a:t>
            </a:r>
            <a:r>
              <a:rPr lang="en-US" dirty="0"/>
              <a:t>control- </a:t>
            </a:r>
            <a:r>
              <a:rPr lang="en-US" dirty="0" err="1"/>
              <a:t>larvicides</a:t>
            </a:r>
            <a:r>
              <a:rPr lang="en-US" dirty="0"/>
              <a:t> &amp; insecticides</a:t>
            </a:r>
            <a:endParaRPr lang="en-GB" dirty="0"/>
          </a:p>
          <a:p>
            <a:pPr lvl="0"/>
            <a:r>
              <a:rPr lang="en-US" dirty="0"/>
              <a:t>P</a:t>
            </a:r>
            <a:r>
              <a:rPr lang="en-US" dirty="0" smtClean="0"/>
              <a:t>ersonal </a:t>
            </a:r>
            <a:r>
              <a:rPr lang="en-US" dirty="0"/>
              <a:t>control – insect repellants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14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C98E37-D43D-4959-A217-2FEB08003DEF}" type="slidenum">
              <a:rPr lang="en-GB">
                <a:solidFill>
                  <a:srgbClr val="FFFFCC"/>
                </a:solidFill>
              </a:rPr>
              <a:pPr>
                <a:defRPr/>
              </a:pPr>
              <a:t>3</a:t>
            </a:fld>
            <a:endParaRPr lang="en-GB">
              <a:solidFill>
                <a:srgbClr val="FFFFCC"/>
              </a:solidFill>
            </a:endParaRPr>
          </a:p>
        </p:txBody>
      </p:sp>
      <p:graphicFrame>
        <p:nvGraphicFramePr>
          <p:cNvPr id="28675" name="Object 4"/>
          <p:cNvGraphicFramePr>
            <a:graphicFrameLocks noChangeAspect="1"/>
          </p:cNvGraphicFramePr>
          <p:nvPr/>
        </p:nvGraphicFramePr>
        <p:xfrm>
          <a:off x="563563" y="595313"/>
          <a:ext cx="8018462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595313"/>
                        <a:ext cx="8018462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42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969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B740B-87AF-45B3-B88F-429C0E6EFA60}" type="slidenum">
              <a:rPr lang="en-GB">
                <a:solidFill>
                  <a:srgbClr val="FFFFCC"/>
                </a:solidFill>
              </a:rPr>
              <a:pPr>
                <a:defRPr/>
              </a:pPr>
              <a:t>4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5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Morphology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Adults </a:t>
            </a:r>
            <a:r>
              <a:rPr lang="en-US" dirty="0"/>
              <a:t>:- Threadlike. Females 5 -7 cm; males 3- 4 cm long</a:t>
            </a:r>
            <a:endParaRPr lang="en-GB" dirty="0"/>
          </a:p>
          <a:p>
            <a:pPr lvl="0"/>
            <a:r>
              <a:rPr lang="en-US" dirty="0"/>
              <a:t>Microfilariae – sheathed, 200 – 250 micrometers </a:t>
            </a:r>
            <a:r>
              <a:rPr lang="en-US" dirty="0" smtClean="0"/>
              <a:t>long</a:t>
            </a:r>
          </a:p>
          <a:p>
            <a:pPr lvl="0"/>
            <a:r>
              <a:rPr lang="en-US" dirty="0" smtClean="0"/>
              <a:t>The </a:t>
            </a:r>
            <a:r>
              <a:rPr lang="en-US" dirty="0"/>
              <a:t>tail is tapered and </a:t>
            </a:r>
            <a:r>
              <a:rPr lang="en-US" dirty="0" smtClean="0"/>
              <a:t>nucleus extend </a:t>
            </a:r>
            <a:r>
              <a:rPr lang="en-US" dirty="0"/>
              <a:t>to the tip of the tail. 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34275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824537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loa5-ic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37572"/>
            <a:ext cx="3989917" cy="352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2" y="6309320"/>
            <a:ext cx="4487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>
                <a:solidFill>
                  <a:srgbClr val="FFFFCC"/>
                </a:solidFill>
              </a:rPr>
              <a:t>Sheath does not stain , space around the larvae</a:t>
            </a:r>
            <a:endParaRPr lang="en-GB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45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800"/>
              <a:t>Nuclei form a continuous row to tip  of tail, unstained sheath is visible</a:t>
            </a:r>
          </a:p>
        </p:txBody>
      </p:sp>
      <p:pic>
        <p:nvPicPr>
          <p:cNvPr id="4" name="Picture 3" descr="By Dr. Marc Lonti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41462"/>
            <a:ext cx="619125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7395" name="Picture 3" descr="loa6-ic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452" y="1844824"/>
            <a:ext cx="5184775" cy="252412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400"/>
              <a:t>Microfilaria , Mayer’ haematoxyline</a:t>
            </a:r>
          </a:p>
        </p:txBody>
      </p:sp>
      <p:pic>
        <p:nvPicPr>
          <p:cNvPr id="193539" name="Picture 3" descr="By of doctor Juan Cabezos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484313"/>
            <a:ext cx="4679950" cy="41767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080120"/>
          </a:xfrm>
        </p:spPr>
        <p:txBody>
          <a:bodyPr/>
          <a:lstStyle/>
          <a:p>
            <a:r>
              <a:rPr lang="en-US" b="1" u="sng" dirty="0"/>
              <a:t>Life </a:t>
            </a:r>
            <a:r>
              <a:rPr lang="en-US" b="1" u="sng" dirty="0" smtClean="0"/>
              <a:t>cycle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568952" cy="4896544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A</a:t>
            </a:r>
            <a:r>
              <a:rPr lang="en-US" dirty="0" smtClean="0"/>
              <a:t>dults </a:t>
            </a:r>
            <a:r>
              <a:rPr lang="en-US" dirty="0"/>
              <a:t>mate, fertilized females produces microfilariae</a:t>
            </a:r>
            <a:endParaRPr lang="en-GB" dirty="0"/>
          </a:p>
          <a:p>
            <a:pPr lvl="0"/>
            <a:r>
              <a:rPr lang="en-US" dirty="0"/>
              <a:t>Microfilariae in blood taken up by </a:t>
            </a:r>
            <a:r>
              <a:rPr lang="en-US" b="1" dirty="0" err="1"/>
              <a:t>Chrysops</a:t>
            </a:r>
            <a:r>
              <a:rPr lang="en-US" b="1" dirty="0"/>
              <a:t> </a:t>
            </a:r>
            <a:r>
              <a:rPr lang="en-US" b="1" dirty="0" smtClean="0"/>
              <a:t>flies </a:t>
            </a:r>
            <a:r>
              <a:rPr lang="en-US" dirty="0"/>
              <a:t>during a blood meal </a:t>
            </a:r>
            <a:endParaRPr lang="en-GB" dirty="0"/>
          </a:p>
          <a:p>
            <a:pPr lvl="0"/>
            <a:r>
              <a:rPr lang="en-US" dirty="0"/>
              <a:t>Microfilariae have diurnal periodicity (8 am – 8 pm</a:t>
            </a:r>
            <a:r>
              <a:rPr lang="en-US" dirty="0" smtClean="0"/>
              <a:t>)</a:t>
            </a:r>
          </a:p>
          <a:p>
            <a:pPr lvl="0"/>
            <a:r>
              <a:rPr lang="en-US" dirty="0"/>
              <a:t>Microfilariae have been recovered from spinal fluids, urine, and sputum.  During the day they are found in peripheral blood, but during the </a:t>
            </a:r>
            <a:r>
              <a:rPr lang="en-US" dirty="0" err="1"/>
              <a:t>noncirculation</a:t>
            </a:r>
            <a:r>
              <a:rPr lang="en-US" dirty="0"/>
              <a:t> phase, they are found in the lungs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14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On-screen Show (4:3)</PresentationFormat>
  <Paragraphs>58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Ribbons</vt:lpstr>
      <vt:lpstr>Acrobat Document</vt:lpstr>
      <vt:lpstr>LOA LOA</vt:lpstr>
      <vt:lpstr>LOA LOA</vt:lpstr>
      <vt:lpstr>PowerPoint Presentation</vt:lpstr>
      <vt:lpstr>PowerPoint Presentation</vt:lpstr>
      <vt:lpstr>Morphology</vt:lpstr>
      <vt:lpstr>PowerPoint Presentation</vt:lpstr>
      <vt:lpstr>Nuclei form a continuous row to tip  of tail, unstained sheath is visible</vt:lpstr>
      <vt:lpstr>Microfilaria , Mayer’ haematoxyline</vt:lpstr>
      <vt:lpstr>Life cycle</vt:lpstr>
      <vt:lpstr>PowerPoint Presentation</vt:lpstr>
      <vt:lpstr>Adult Loa loa moving under the conjunctiva</vt:lpstr>
      <vt:lpstr>PowerPoint Presentation</vt:lpstr>
      <vt:lpstr>Clinical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Loa loa/M. perstans  (microfilaria)</vt:lpstr>
      <vt:lpstr>Treatment</vt:lpstr>
      <vt:lpstr>Control and prevention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LOA LOA</dc:title>
  <dc:creator>Dr. Kimaiga H.O. MBChB (UoN)</dc:creator>
  <cp:lastModifiedBy>Dr. Kimaiga H.O. MBChB (UoN)</cp:lastModifiedBy>
  <cp:revision>1</cp:revision>
  <dcterms:created xsi:type="dcterms:W3CDTF">2013-12-08T21:24:43Z</dcterms:created>
  <dcterms:modified xsi:type="dcterms:W3CDTF">2013-12-08T21:25:40Z</dcterms:modified>
</cp:coreProperties>
</file>