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9" r:id="rId4"/>
    <p:sldId id="280"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3D8A62-289B-4A6B-8B0C-55A3627DB75A}"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3803835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D8A62-289B-4A6B-8B0C-55A3627DB75A}"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4246013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D8A62-289B-4A6B-8B0C-55A3627DB75A}"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216650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5"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6"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7"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8" name="Freeform 6"/>
          <p:cNvSpPr>
            <a:spLocks/>
          </p:cNvSpPr>
          <p:nvPr/>
        </p:nvSpPr>
        <p:spPr bwMode="hidden">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9"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 name="Freeform 8"/>
          <p:cNvSpPr>
            <a:spLocks/>
          </p:cNvSpPr>
          <p:nvPr/>
        </p:nvSpPr>
        <p:spPr bwMode="invGray">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1"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2" name="Rectangle 12"/>
          <p:cNvSpPr>
            <a:spLocks noGrp="1" noChangeArrowheads="1"/>
          </p:cNvSpPr>
          <p:nvPr>
            <p:ph type="dt" sz="half" idx="10"/>
          </p:nvPr>
        </p:nvSpPr>
        <p:spPr/>
        <p:txBody>
          <a:bodyPr/>
          <a:lstStyle>
            <a:lvl1pPr>
              <a:defRPr>
                <a:solidFill>
                  <a:srgbClr val="FFFFCC"/>
                </a:solidFill>
              </a:defRPr>
            </a:lvl1pPr>
          </a:lstStyle>
          <a:p>
            <a:pPr>
              <a:defRPr/>
            </a:pPr>
            <a:endParaRPr lang="en-US"/>
          </a:p>
        </p:txBody>
      </p:sp>
      <p:sp>
        <p:nvSpPr>
          <p:cNvPr id="13" name="Rectangle 13"/>
          <p:cNvSpPr>
            <a:spLocks noGrp="1" noChangeArrowheads="1"/>
          </p:cNvSpPr>
          <p:nvPr>
            <p:ph type="ftr" sz="quarter" idx="11"/>
          </p:nvPr>
        </p:nvSpPr>
        <p:spPr/>
        <p:txBody>
          <a:bodyPr/>
          <a:lstStyle>
            <a:lvl1pPr>
              <a:defRPr>
                <a:solidFill>
                  <a:srgbClr val="FFFFCC"/>
                </a:solidFill>
              </a:defRPr>
            </a:lvl1pPr>
          </a:lstStyle>
          <a:p>
            <a:pPr>
              <a:defRPr/>
            </a:pPr>
            <a:endParaRPr lang="en-US"/>
          </a:p>
        </p:txBody>
      </p:sp>
      <p:sp>
        <p:nvSpPr>
          <p:cNvPr id="14" name="Rectangle 14"/>
          <p:cNvSpPr>
            <a:spLocks noGrp="1" noChangeArrowheads="1"/>
          </p:cNvSpPr>
          <p:nvPr>
            <p:ph type="sldNum" sz="quarter" idx="12"/>
          </p:nvPr>
        </p:nvSpPr>
        <p:spPr/>
        <p:txBody>
          <a:bodyPr/>
          <a:lstStyle>
            <a:lvl1pPr>
              <a:defRPr>
                <a:solidFill>
                  <a:srgbClr val="FFFFCC"/>
                </a:solidFill>
              </a:defRPr>
            </a:lvl1pPr>
          </a:lstStyle>
          <a:p>
            <a:pPr>
              <a:defRPr/>
            </a:pPr>
            <a:fld id="{DA4ECD05-BF53-4B28-BB30-78FEB546C017}" type="slidenum">
              <a:rPr lang="en-US"/>
              <a:pPr>
                <a:defRPr/>
              </a:pPr>
              <a:t>‹#›</a:t>
            </a:fld>
            <a:endParaRPr lang="en-US"/>
          </a:p>
        </p:txBody>
      </p:sp>
    </p:spTree>
    <p:extLst>
      <p:ext uri="{BB962C8B-B14F-4D97-AF65-F5344CB8AC3E}">
        <p14:creationId xmlns:p14="http://schemas.microsoft.com/office/powerpoint/2010/main" val="172095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0" fill="hold"/>
                                        <p:tgtEl>
                                          <p:spTgt spid="4"/>
                                        </p:tgtEl>
                                        <p:attrNameLst>
                                          <p:attrName>ppt_x</p:attrName>
                                        </p:attrNameLst>
                                      </p:cBhvr>
                                      <p:tavLst>
                                        <p:tav tm="0">
                                          <p:val>
                                            <p:strVal val="0-#ppt_w/2"/>
                                          </p:val>
                                        </p:tav>
                                        <p:tav tm="100000">
                                          <p:val>
                                            <p:strVal val="#ppt_x"/>
                                          </p:val>
                                        </p:tav>
                                      </p:tavLst>
                                    </p:anim>
                                    <p:anim calcmode="lin" valueType="num">
                                      <p:cBhvr additive="base">
                                        <p:cTn id="8" dur="5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DF7206D5-2BD9-4466-B0E8-5600C52120FE}"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12293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7FA79BBE-A784-4BD6-BB13-0AFE8269DF8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61165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8910A534-9D14-4032-9DC9-7B94C46025A9}"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91654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pPr>
              <a:defRPr/>
            </a:pPr>
            <a:fld id="{32A69695-303E-4636-B0AC-935A2CBB91A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26270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pPr>
              <a:defRPr/>
            </a:pPr>
            <a:fld id="{0B4F0713-9C33-4125-AF27-F24C23A6F0EB}"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9752714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pPr>
              <a:defRPr/>
            </a:pPr>
            <a:fld id="{5E838C3F-F7AB-4389-9E72-49DCD61B4B1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472631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96DCE950-8786-47FF-BAA9-8A57D57766D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87264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3D8A62-289B-4A6B-8B0C-55A3627DB75A}"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3856750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pPr>
              <a:defRPr/>
            </a:pPr>
            <a:fld id="{71C9F947-C3E9-4938-A9C2-65A14D8ABA4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8342456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9C1C7580-A3ED-41E0-9436-A97A45219647}"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462804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pPr>
              <a:defRPr/>
            </a:pPr>
            <a:fld id="{EC8357FB-4814-41F9-AAD3-528AD9D0943D}"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5718990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solidFill>
                <a:srgbClr val="FFFFCC"/>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solidFill>
                <a:srgbClr val="FFFFCC"/>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A9272636-554A-417B-A96A-D06DFADF0CB9}" type="slidenum">
              <a:rPr lang="en-US" altLang="zh-CN">
                <a:solidFill>
                  <a:srgbClr val="FFFFCC"/>
                </a:solidFill>
              </a:rPr>
              <a:pPr>
                <a:defRPr/>
              </a:pPr>
              <a:t>‹#›</a:t>
            </a:fld>
            <a:endParaRPr lang="en-US" altLang="zh-CN">
              <a:solidFill>
                <a:srgbClr val="FFFFCC"/>
              </a:solidFill>
            </a:endParaRPr>
          </a:p>
        </p:txBody>
      </p:sp>
    </p:spTree>
    <p:extLst>
      <p:ext uri="{BB962C8B-B14F-4D97-AF65-F5344CB8AC3E}">
        <p14:creationId xmlns:p14="http://schemas.microsoft.com/office/powerpoint/2010/main" val="3645026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52400"/>
            <a:ext cx="7696200"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7"/>
          <p:cNvSpPr>
            <a:spLocks noGrp="1" noChangeArrowheads="1"/>
          </p:cNvSpPr>
          <p:nvPr>
            <p:ph type="sldNum" sz="quarter" idx="12"/>
          </p:nvPr>
        </p:nvSpPr>
        <p:spPr>
          <a:ln/>
        </p:spPr>
        <p:txBody>
          <a:bodyPr/>
          <a:lstStyle>
            <a:lvl1pPr>
              <a:defRPr/>
            </a:lvl1pPr>
          </a:lstStyle>
          <a:p>
            <a:fld id="{C2B551E0-50D6-476E-B17B-ED85AEB851DF}" type="slidenum">
              <a:rPr lang="ar-SA">
                <a:solidFill>
                  <a:srgbClr val="FFFFCC"/>
                </a:solidFill>
              </a:rPr>
              <a:pPr/>
              <a:t>‹#›</a:t>
            </a:fld>
            <a:endParaRPr lang="en-US">
              <a:solidFill>
                <a:srgbClr val="FFFFCC"/>
              </a:solidFill>
            </a:endParaRPr>
          </a:p>
        </p:txBody>
      </p:sp>
    </p:spTree>
    <p:extLst>
      <p:ext uri="{BB962C8B-B14F-4D97-AF65-F5344CB8AC3E}">
        <p14:creationId xmlns:p14="http://schemas.microsoft.com/office/powerpoint/2010/main" val="39872563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pPr>
              <a:defRPr/>
            </a:pPr>
            <a:endParaRPr lang="en-GB">
              <a:solidFill>
                <a:srgbClr val="FFFFCC"/>
              </a:solidFill>
            </a:endParaRPr>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pPr>
              <a:defRPr/>
            </a:pPr>
            <a:endParaRPr lang="en-GB">
              <a:solidFill>
                <a:srgbClr val="FFFFCC"/>
              </a:solidFill>
            </a:endParaRPr>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pPr>
              <a:defRPr/>
            </a:pPr>
            <a:fld id="{2A10518D-F7FE-4C59-BA57-DB6349988FC7}" type="slidenum">
              <a:rPr lang="en-GB">
                <a:solidFill>
                  <a:srgbClr val="FFFFCC"/>
                </a:solidFill>
              </a:rPr>
              <a:pPr>
                <a:defRPr/>
              </a:pPr>
              <a:t>‹#›</a:t>
            </a:fld>
            <a:endParaRPr lang="en-GB">
              <a:solidFill>
                <a:srgbClr val="FFFFCC"/>
              </a:solidFill>
            </a:endParaRPr>
          </a:p>
        </p:txBody>
      </p:sp>
    </p:spTree>
    <p:extLst>
      <p:ext uri="{BB962C8B-B14F-4D97-AF65-F5344CB8AC3E}">
        <p14:creationId xmlns:p14="http://schemas.microsoft.com/office/powerpoint/2010/main" val="1482290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ltLang="en-US">
              <a:solidFill>
                <a:srgbClr val="FFFFCC"/>
              </a:solidFill>
            </a:endParaRPr>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ltLang="en-US">
              <a:solidFill>
                <a:srgbClr val="FFFFCC"/>
              </a:solidFill>
            </a:endParaRPr>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7258A52A-D579-491F-BE62-4D1BD41BEE3B}" type="slidenum">
              <a:rPr lang="en-US" altLang="en-US">
                <a:solidFill>
                  <a:srgbClr val="FFFFCC"/>
                </a:solidFill>
              </a:rPr>
              <a:pPr/>
              <a:t>‹#›</a:t>
            </a:fld>
            <a:endParaRPr lang="en-US" altLang="en-US">
              <a:solidFill>
                <a:srgbClr val="FFFFCC"/>
              </a:solidFill>
            </a:endParaRPr>
          </a:p>
        </p:txBody>
      </p:sp>
    </p:spTree>
    <p:extLst>
      <p:ext uri="{BB962C8B-B14F-4D97-AF65-F5344CB8AC3E}">
        <p14:creationId xmlns:p14="http://schemas.microsoft.com/office/powerpoint/2010/main" val="38222855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smtClean="0"/>
          </a:p>
        </p:txBody>
      </p:sp>
      <p:sp>
        <p:nvSpPr>
          <p:cNvPr id="4" name="Date Placeholder 9"/>
          <p:cNvSpPr>
            <a:spLocks noGrp="1"/>
          </p:cNvSpPr>
          <p:nvPr>
            <p:ph type="dt" sz="half" idx="10"/>
          </p:nvPr>
        </p:nvSpPr>
        <p:spPr/>
        <p:txBody>
          <a:bodyPr/>
          <a:lstStyle>
            <a:lvl1pPr>
              <a:defRPr/>
            </a:lvl1pPr>
          </a:lstStyle>
          <a:p>
            <a:pPr>
              <a:defRPr/>
            </a:pPr>
            <a:fld id="{F22E19CE-F8D3-4FCC-87DA-81E01B0B3B0E}" type="datetime3">
              <a:rPr lang="en-US">
                <a:solidFill>
                  <a:srgbClr val="FFFFCC"/>
                </a:solidFill>
              </a:rPr>
              <a:pPr>
                <a:defRPr/>
              </a:pPr>
              <a:t>16 January 2014</a:t>
            </a:fld>
            <a:endParaRPr lang="en-US">
              <a:solidFill>
                <a:srgbClr val="FFFFCC"/>
              </a:solidFill>
            </a:endParaRPr>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FFFFCC"/>
              </a:solidFill>
            </a:endParaRPr>
          </a:p>
        </p:txBody>
      </p:sp>
      <p:sp>
        <p:nvSpPr>
          <p:cNvPr id="6" name="Slide Number Placeholder 17"/>
          <p:cNvSpPr>
            <a:spLocks noGrp="1"/>
          </p:cNvSpPr>
          <p:nvPr>
            <p:ph type="sldNum" sz="quarter" idx="12"/>
          </p:nvPr>
        </p:nvSpPr>
        <p:spPr/>
        <p:txBody>
          <a:bodyPr/>
          <a:lstStyle>
            <a:lvl1pPr>
              <a:defRPr/>
            </a:lvl1pPr>
          </a:lstStyle>
          <a:p>
            <a:pPr>
              <a:defRPr/>
            </a:pPr>
            <a:fld id="{D7B84938-59EC-430B-A107-45439124999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80994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3D8A62-289B-4A6B-8B0C-55A3627DB75A}" type="datetimeFigureOut">
              <a:rPr lang="en-GB" smtClean="0"/>
              <a:t>16/01/2014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1136033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3D8A62-289B-4A6B-8B0C-55A3627DB75A}"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1352261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3D8A62-289B-4A6B-8B0C-55A3627DB75A}" type="datetimeFigureOut">
              <a:rPr lang="en-GB" smtClean="0"/>
              <a:t>16/01/2014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232781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3D8A62-289B-4A6B-8B0C-55A3627DB75A}" type="datetimeFigureOut">
              <a:rPr lang="en-GB" smtClean="0"/>
              <a:t>16/01/2014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1541719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3D8A62-289B-4A6B-8B0C-55A3627DB75A}" type="datetimeFigureOut">
              <a:rPr lang="en-GB" smtClean="0"/>
              <a:t>16/01/2014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16512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D8A62-289B-4A6B-8B0C-55A3627DB75A}"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2748826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3D8A62-289B-4A6B-8B0C-55A3627DB75A}" type="datetimeFigureOut">
              <a:rPr lang="en-GB" smtClean="0"/>
              <a:t>16/01/2014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1E5781-6795-4350-9AC4-B29A100A250F}" type="slidenum">
              <a:rPr lang="en-GB" smtClean="0"/>
              <a:t>‹#›</a:t>
            </a:fld>
            <a:endParaRPr lang="en-GB"/>
          </a:p>
        </p:txBody>
      </p:sp>
    </p:spTree>
    <p:extLst>
      <p:ext uri="{BB962C8B-B14F-4D97-AF65-F5344CB8AC3E}">
        <p14:creationId xmlns:p14="http://schemas.microsoft.com/office/powerpoint/2010/main" val="172367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3D8A62-289B-4A6B-8B0C-55A3627DB75A}" type="datetimeFigureOut">
              <a:rPr lang="en-GB" smtClean="0"/>
              <a:t>16/01/2014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E5781-6795-4350-9AC4-B29A100A250F}" type="slidenum">
              <a:rPr lang="en-GB" smtClean="0"/>
              <a:t>‹#›</a:t>
            </a:fld>
            <a:endParaRPr lang="en-GB"/>
          </a:p>
        </p:txBody>
      </p:sp>
    </p:spTree>
    <p:extLst>
      <p:ext uri="{BB962C8B-B14F-4D97-AF65-F5344CB8AC3E}">
        <p14:creationId xmlns:p14="http://schemas.microsoft.com/office/powerpoint/2010/main" val="143658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invGray">
          <a:xfrm>
            <a:off x="8783638" y="444500"/>
            <a:ext cx="360362" cy="3152775"/>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1" name="Freeform 3"/>
          <p:cNvSpPr>
            <a:spLocks/>
          </p:cNvSpPr>
          <p:nvPr/>
        </p:nvSpPr>
        <p:spPr bwMode="invGray">
          <a:xfrm>
            <a:off x="0" y="0"/>
            <a:ext cx="9144000" cy="2133600"/>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2" name="Freeform 4"/>
          <p:cNvSpPr>
            <a:spLocks/>
          </p:cNvSpPr>
          <p:nvPr/>
        </p:nvSpPr>
        <p:spPr bwMode="invGray">
          <a:xfrm>
            <a:off x="0" y="1163638"/>
            <a:ext cx="9144000" cy="5694362"/>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3" name="Freeform 5"/>
          <p:cNvSpPr>
            <a:spLocks/>
          </p:cNvSpPr>
          <p:nvPr/>
        </p:nvSpPr>
        <p:spPr bwMode="invGray">
          <a:xfrm>
            <a:off x="0" y="292100"/>
            <a:ext cx="9144000" cy="854075"/>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4" name="Freeform 6"/>
          <p:cNvSpPr>
            <a:spLocks/>
          </p:cNvSpPr>
          <p:nvPr/>
        </p:nvSpPr>
        <p:spPr bwMode="invGray">
          <a:xfrm>
            <a:off x="0" y="2405063"/>
            <a:ext cx="9144000" cy="1069975"/>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5" name="Freeform 7"/>
          <p:cNvSpPr>
            <a:spLocks/>
          </p:cNvSpPr>
          <p:nvPr/>
        </p:nvSpPr>
        <p:spPr bwMode="white">
          <a:xfrm>
            <a:off x="2476500" y="1522413"/>
            <a:ext cx="6667500" cy="5335587"/>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6" name="Freeform 8"/>
          <p:cNvSpPr>
            <a:spLocks/>
          </p:cNvSpPr>
          <p:nvPr/>
        </p:nvSpPr>
        <p:spPr bwMode="white">
          <a:xfrm>
            <a:off x="0" y="3443288"/>
            <a:ext cx="9144000" cy="3055937"/>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2057" name="Freeform 9"/>
          <p:cNvSpPr>
            <a:spLocks/>
          </p:cNvSpPr>
          <p:nvPr/>
        </p:nvSpPr>
        <p:spPr bwMode="white">
          <a:xfrm>
            <a:off x="0" y="3552825"/>
            <a:ext cx="6237288" cy="336550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eaLnBrk="0" fontAlgn="base" hangingPunct="0">
              <a:spcBef>
                <a:spcPct val="0"/>
              </a:spcBef>
              <a:spcAft>
                <a:spcPct val="0"/>
              </a:spcAft>
              <a:defRPr/>
            </a:pPr>
            <a:endParaRPr lang="en-US" sz="2400">
              <a:solidFill>
                <a:srgbClr val="FFFFCC"/>
              </a:solidFill>
            </a:endParaRPr>
          </a:p>
        </p:txBody>
      </p:sp>
      <p:sp>
        <p:nvSpPr>
          <p:cNvPr id="1034"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eaLnBrk="0" fontAlgn="base" hangingPunct="0">
              <a:spcAft>
                <a:spcPct val="0"/>
              </a:spcAft>
              <a:defRPr/>
            </a:pPr>
            <a:endParaRPr lang="en-US">
              <a:solidFill>
                <a:srgbClr val="FFFFCC"/>
              </a:solidFill>
            </a:endParaRPr>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eaLnBrk="0" fontAlgn="base" hangingPunct="0">
              <a:spcAft>
                <a:spcPct val="0"/>
              </a:spcAft>
              <a:defRPr/>
            </a:pPr>
            <a:endParaRPr lang="en-US">
              <a:solidFill>
                <a:srgbClr val="FFFFCC"/>
              </a:solidFill>
            </a:endParaRPr>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eaLnBrk="0" fontAlgn="base" hangingPunct="0">
              <a:spcAft>
                <a:spcPct val="0"/>
              </a:spcAft>
              <a:defRPr/>
            </a:pPr>
            <a:fld id="{69402479-71D7-4A3C-8B7A-2E9F7D866F1C}" type="slidenum">
              <a:rPr lang="en-US">
                <a:solidFill>
                  <a:srgbClr val="FFFFCC"/>
                </a:solidFill>
              </a:rPr>
              <a:pPr eaLnBrk="0" fontAlgn="base" hangingPunct="0">
                <a:spcAft>
                  <a:spcPct val="0"/>
                </a:spcAft>
                <a:defRPr/>
              </a:pPr>
              <a:t>‹#›</a:t>
            </a:fld>
            <a:endParaRPr lang="en-US">
              <a:solidFill>
                <a:srgbClr val="FFFFCC"/>
              </a:solidFill>
            </a:endParaRPr>
          </a:p>
        </p:txBody>
      </p:sp>
    </p:spTree>
    <p:extLst>
      <p:ext uri="{BB962C8B-B14F-4D97-AF65-F5344CB8AC3E}">
        <p14:creationId xmlns:p14="http://schemas.microsoft.com/office/powerpoint/2010/main" val="293188059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grpId="0"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0-#ppt_w/2"/>
                                          </p:val>
                                        </p:tav>
                                        <p:tav tm="100000">
                                          <p:val>
                                            <p:strVal val="#ppt_x"/>
                                          </p:val>
                                        </p:tav>
                                      </p:tavLst>
                                    </p:anim>
                                    <p:anim calcmode="lin" valueType="num">
                                      <p:cBhvr additive="base">
                                        <p:cTn id="8" dur="5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Lst>
  </p:timing>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defRPr>
      </a:lvl2pPr>
      <a:lvl3pPr algn="ctr" rtl="0" eaLnBrk="0" fontAlgn="base" hangingPunct="0">
        <a:spcBef>
          <a:spcPct val="0"/>
        </a:spcBef>
        <a:spcAft>
          <a:spcPct val="0"/>
        </a:spcAft>
        <a:defRPr kumimoji="1" sz="4400">
          <a:solidFill>
            <a:schemeClr val="tx2"/>
          </a:solidFill>
          <a:latin typeface="Times New Roman" pitchFamily="18" charset="0"/>
        </a:defRPr>
      </a:lvl3pPr>
      <a:lvl4pPr algn="ctr" rtl="0" eaLnBrk="0" fontAlgn="base" hangingPunct="0">
        <a:spcBef>
          <a:spcPct val="0"/>
        </a:spcBef>
        <a:spcAft>
          <a:spcPct val="0"/>
        </a:spcAft>
        <a:defRPr kumimoji="1" sz="4400">
          <a:solidFill>
            <a:schemeClr val="tx2"/>
          </a:solidFill>
          <a:latin typeface="Times New Roman" pitchFamily="18" charset="0"/>
        </a:defRPr>
      </a:lvl4pPr>
      <a:lvl5pPr algn="ctr" rtl="0" eaLnBrk="0" fontAlgn="base" hangingPunct="0">
        <a:spcBef>
          <a:spcPct val="0"/>
        </a:spcBef>
        <a:spcAft>
          <a:spcPct val="0"/>
        </a:spcAft>
        <a:defRPr kumimoji="1" sz="4400">
          <a:solidFill>
            <a:schemeClr val="tx2"/>
          </a:solidFill>
          <a:latin typeface="Times New Roman" pitchFamily="18"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eaLnBrk="0" fontAlgn="base" hangingPunct="0">
        <a:spcBef>
          <a:spcPct val="20000"/>
        </a:spcBef>
        <a:spcAft>
          <a:spcPct val="0"/>
        </a:spcAft>
        <a:buChar char="»"/>
        <a:defRPr kumimoji="1" sz="2000">
          <a:solidFill>
            <a:schemeClr val="tx1"/>
          </a:solidFill>
          <a:latin typeface="+mn-lt"/>
        </a:defRPr>
      </a:lvl6pPr>
      <a:lvl7pPr marL="2971800" indent="-228600" algn="l" rtl="0" eaLnBrk="0" fontAlgn="base" hangingPunct="0">
        <a:spcBef>
          <a:spcPct val="20000"/>
        </a:spcBef>
        <a:spcAft>
          <a:spcPct val="0"/>
        </a:spcAft>
        <a:buChar char="»"/>
        <a:defRPr kumimoji="1" sz="2000">
          <a:solidFill>
            <a:schemeClr val="tx1"/>
          </a:solidFill>
          <a:latin typeface="+mn-lt"/>
        </a:defRPr>
      </a:lvl7pPr>
      <a:lvl8pPr marL="3429000" indent="-228600" algn="l" rtl="0" eaLnBrk="0" fontAlgn="base" hangingPunct="0">
        <a:spcBef>
          <a:spcPct val="20000"/>
        </a:spcBef>
        <a:spcAft>
          <a:spcPct val="0"/>
        </a:spcAft>
        <a:buChar char="»"/>
        <a:defRPr kumimoji="1" sz="2000">
          <a:solidFill>
            <a:schemeClr val="tx1"/>
          </a:solidFill>
          <a:latin typeface="+mn-lt"/>
        </a:defRPr>
      </a:lvl8pPr>
      <a:lvl9pPr marL="3886200" indent="-228600" algn="l" rtl="0" eaLnBrk="0" fontAlgn="base" hangingPunct="0">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09600"/>
            <a:ext cx="8784976" cy="1143000"/>
          </a:xfrm>
        </p:spPr>
        <p:txBody>
          <a:bodyPr/>
          <a:lstStyle/>
          <a:p>
            <a:r>
              <a:rPr lang="en-US" sz="3600" b="1" u="sng" dirty="0"/>
              <a:t>NON PATHOGENIC </a:t>
            </a:r>
            <a:r>
              <a:rPr lang="en-US" sz="3600" b="1" u="sng" dirty="0" smtClean="0"/>
              <a:t>FILARIA PARASITES</a:t>
            </a:r>
            <a:endParaRPr lang="en-GB" sz="3600" b="1" dirty="0"/>
          </a:p>
        </p:txBody>
      </p:sp>
      <p:sp>
        <p:nvSpPr>
          <p:cNvPr id="3" name="Content Placeholder 2"/>
          <p:cNvSpPr>
            <a:spLocks noGrp="1"/>
          </p:cNvSpPr>
          <p:nvPr>
            <p:ph idx="1"/>
          </p:nvPr>
        </p:nvSpPr>
        <p:spPr/>
        <p:txBody>
          <a:bodyPr/>
          <a:lstStyle/>
          <a:p>
            <a:pPr lvl="0"/>
            <a:r>
              <a:rPr lang="en-US" dirty="0" err="1" smtClean="0"/>
              <a:t>Mansonella</a:t>
            </a:r>
            <a:r>
              <a:rPr lang="en-US" dirty="0" smtClean="0"/>
              <a:t> </a:t>
            </a:r>
            <a:r>
              <a:rPr lang="en-US" dirty="0" err="1"/>
              <a:t>ozzardi</a:t>
            </a:r>
            <a:endParaRPr lang="en-GB" dirty="0"/>
          </a:p>
          <a:p>
            <a:pPr lvl="0"/>
            <a:r>
              <a:rPr lang="en-US" dirty="0" err="1"/>
              <a:t>Mansonella</a:t>
            </a:r>
            <a:r>
              <a:rPr lang="en-US" dirty="0"/>
              <a:t> </a:t>
            </a:r>
            <a:r>
              <a:rPr lang="en-US" dirty="0" err="1"/>
              <a:t>perstans</a:t>
            </a:r>
            <a:endParaRPr lang="en-GB" dirty="0"/>
          </a:p>
          <a:p>
            <a:pPr lvl="0"/>
            <a:r>
              <a:rPr lang="en-US" dirty="0" err="1"/>
              <a:t>Mansonella</a:t>
            </a:r>
            <a:r>
              <a:rPr lang="en-US" dirty="0"/>
              <a:t> </a:t>
            </a:r>
            <a:r>
              <a:rPr lang="en-US" dirty="0" err="1"/>
              <a:t>strepocerca</a:t>
            </a:r>
            <a:r>
              <a:rPr lang="en-US" dirty="0"/>
              <a:t>.</a:t>
            </a:r>
            <a:endParaRPr lang="en-GB" dirty="0"/>
          </a:p>
          <a:p>
            <a:pPr lvl="0"/>
            <a:r>
              <a:rPr lang="en-US" dirty="0"/>
              <a:t>Vector:- </a:t>
            </a:r>
            <a:r>
              <a:rPr lang="en-US" dirty="0" err="1"/>
              <a:t>culicoides</a:t>
            </a:r>
            <a:r>
              <a:rPr lang="en-US" dirty="0"/>
              <a:t> (</a:t>
            </a:r>
            <a:r>
              <a:rPr lang="en-US" dirty="0" smtClean="0"/>
              <a:t>flies)</a:t>
            </a:r>
          </a:p>
          <a:p>
            <a:pPr marL="0" indent="0">
              <a:buNone/>
            </a:pPr>
            <a:endParaRPr lang="en-GB" dirty="0"/>
          </a:p>
        </p:txBody>
      </p:sp>
    </p:spTree>
    <p:extLst>
      <p:ext uri="{BB962C8B-B14F-4D97-AF65-F5344CB8AC3E}">
        <p14:creationId xmlns:p14="http://schemas.microsoft.com/office/powerpoint/2010/main" val="3291173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Rectangle 6"/>
          <p:cNvSpPr>
            <a:spLocks noGrp="1" noChangeArrowheads="1"/>
          </p:cNvSpPr>
          <p:nvPr>
            <p:ph type="title"/>
          </p:nvPr>
        </p:nvSpPr>
        <p:spPr/>
        <p:txBody>
          <a:bodyPr/>
          <a:lstStyle/>
          <a:p>
            <a:pPr eaLnBrk="1" fontAlgn="auto" hangingPunct="1">
              <a:spcAft>
                <a:spcPts val="0"/>
              </a:spcAft>
              <a:defRPr/>
            </a:pPr>
            <a:r>
              <a:rPr lang="en-US" i="1" u="sng"/>
              <a:t>Mansonella</a:t>
            </a:r>
            <a:r>
              <a:rPr lang="en-US" i="1"/>
              <a:t> </a:t>
            </a:r>
            <a:r>
              <a:rPr lang="en-US" i="1" u="sng"/>
              <a:t>pertsans</a:t>
            </a:r>
            <a:endParaRPr lang="en-GB" i="1" u="sng"/>
          </a:p>
        </p:txBody>
      </p:sp>
      <p:pic>
        <p:nvPicPr>
          <p:cNvPr id="3686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57425" y="1746250"/>
            <a:ext cx="4781550" cy="4141788"/>
          </a:xfrm>
          <a:noFill/>
        </p:spPr>
      </p:pic>
      <p:sp>
        <p:nvSpPr>
          <p:cNvPr id="4" name="Slide Number Placeholder 5"/>
          <p:cNvSpPr>
            <a:spLocks noGrp="1"/>
          </p:cNvSpPr>
          <p:nvPr>
            <p:ph type="sldNum" sz="quarter" idx="12"/>
          </p:nvPr>
        </p:nvSpPr>
        <p:spPr/>
        <p:txBody>
          <a:bodyPr/>
          <a:lstStyle/>
          <a:p>
            <a:pPr>
              <a:defRPr/>
            </a:pPr>
            <a:fld id="{A3287449-7FD4-48EE-8801-70A5B888B452}" type="slidenum">
              <a:rPr lang="en-GB">
                <a:solidFill>
                  <a:srgbClr val="FFFFCC"/>
                </a:solidFill>
              </a:rPr>
              <a:pPr>
                <a:defRPr/>
              </a:pPr>
              <a:t>10</a:t>
            </a:fld>
            <a:endParaRPr lang="en-GB">
              <a:solidFill>
                <a:srgbClr val="FFFFCC"/>
              </a:solidFill>
            </a:endParaRPr>
          </a:p>
        </p:txBody>
      </p:sp>
    </p:spTree>
    <p:extLst>
      <p:ext uri="{BB962C8B-B14F-4D97-AF65-F5344CB8AC3E}">
        <p14:creationId xmlns:p14="http://schemas.microsoft.com/office/powerpoint/2010/main" val="245839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i="1" u="sng"/>
              <a:t>Loa</a:t>
            </a:r>
            <a:r>
              <a:rPr lang="en-US" sz="4000" i="1"/>
              <a:t> </a:t>
            </a:r>
            <a:r>
              <a:rPr lang="en-US" sz="4000" i="1" u="sng"/>
              <a:t>loa</a:t>
            </a:r>
            <a:r>
              <a:rPr lang="en-US" sz="4000" i="1"/>
              <a:t>/</a:t>
            </a:r>
            <a:r>
              <a:rPr lang="en-US" sz="4000" i="1" u="sng"/>
              <a:t>M</a:t>
            </a:r>
            <a:r>
              <a:rPr lang="en-US" sz="4000" i="1"/>
              <a:t>. </a:t>
            </a:r>
            <a:r>
              <a:rPr lang="en-US" sz="4000" i="1" u="sng"/>
              <a:t>perstans</a:t>
            </a:r>
            <a:r>
              <a:rPr lang="en-US" sz="4000"/>
              <a:t> </a:t>
            </a:r>
            <a:br>
              <a:rPr lang="en-US" sz="4000"/>
            </a:br>
            <a:r>
              <a:rPr lang="en-US" sz="4000"/>
              <a:t>microfilaria</a:t>
            </a:r>
            <a:endParaRPr lang="en-GB" sz="4000"/>
          </a:p>
        </p:txBody>
      </p:sp>
      <p:pic>
        <p:nvPicPr>
          <p:cNvPr id="378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700213"/>
            <a:ext cx="8064500" cy="2990850"/>
          </a:xfrm>
          <a:noFill/>
        </p:spPr>
      </p:pic>
      <p:sp>
        <p:nvSpPr>
          <p:cNvPr id="6" name="Slide Number Placeholder 5"/>
          <p:cNvSpPr>
            <a:spLocks noGrp="1"/>
          </p:cNvSpPr>
          <p:nvPr>
            <p:ph type="sldNum" sz="quarter" idx="12"/>
          </p:nvPr>
        </p:nvSpPr>
        <p:spPr/>
        <p:txBody>
          <a:bodyPr/>
          <a:lstStyle/>
          <a:p>
            <a:pPr>
              <a:defRPr/>
            </a:pPr>
            <a:fld id="{C82FAEB6-F2CF-41BC-ACF3-B5A933188829}" type="slidenum">
              <a:rPr lang="en-GB">
                <a:solidFill>
                  <a:srgbClr val="FFFFCC"/>
                </a:solidFill>
              </a:rPr>
              <a:pPr>
                <a:defRPr/>
              </a:pPr>
              <a:t>11</a:t>
            </a:fld>
            <a:endParaRPr lang="en-GB">
              <a:solidFill>
                <a:srgbClr val="FFFFCC"/>
              </a:solidFill>
            </a:endParaRPr>
          </a:p>
        </p:txBody>
      </p:sp>
      <p:sp>
        <p:nvSpPr>
          <p:cNvPr id="37893" name="Text Box 4"/>
          <p:cNvSpPr txBox="1">
            <a:spLocks noChangeArrowheads="1"/>
          </p:cNvSpPr>
          <p:nvPr/>
        </p:nvSpPr>
        <p:spPr bwMode="auto">
          <a:xfrm>
            <a:off x="611188" y="4797425"/>
            <a:ext cx="172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i="1">
                <a:solidFill>
                  <a:srgbClr val="FFFFCC"/>
                </a:solidFill>
              </a:rPr>
              <a:t>Loa loa</a:t>
            </a:r>
            <a:endParaRPr lang="en-GB" altLang="en-US" i="1">
              <a:solidFill>
                <a:srgbClr val="FFFFCC"/>
              </a:solidFill>
            </a:endParaRPr>
          </a:p>
        </p:txBody>
      </p:sp>
      <p:sp>
        <p:nvSpPr>
          <p:cNvPr id="37894" name="Text Box 5"/>
          <p:cNvSpPr txBox="1">
            <a:spLocks noChangeArrowheads="1"/>
          </p:cNvSpPr>
          <p:nvPr/>
        </p:nvSpPr>
        <p:spPr bwMode="auto">
          <a:xfrm>
            <a:off x="6227763" y="4868863"/>
            <a:ext cx="2016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i="1">
                <a:solidFill>
                  <a:srgbClr val="FFFFCC"/>
                </a:solidFill>
              </a:rPr>
              <a:t>M. pertsans</a:t>
            </a:r>
            <a:endParaRPr lang="en-GB" altLang="en-US" i="1">
              <a:solidFill>
                <a:srgbClr val="FFFFCC"/>
              </a:solidFill>
            </a:endParaRPr>
          </a:p>
        </p:txBody>
      </p:sp>
    </p:spTree>
    <p:extLst>
      <p:ext uri="{BB962C8B-B14F-4D97-AF65-F5344CB8AC3E}">
        <p14:creationId xmlns:p14="http://schemas.microsoft.com/office/powerpoint/2010/main" val="366389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6180137"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043608" y="4797152"/>
            <a:ext cx="4572000" cy="1754326"/>
          </a:xfrm>
          <a:prstGeom prst="rect">
            <a:avLst/>
          </a:prstGeom>
        </p:spPr>
        <p:txBody>
          <a:bodyPr>
            <a:spAutoFit/>
          </a:bodyPr>
          <a:lstStyle/>
          <a:p>
            <a:r>
              <a:rPr lang="en-US" dirty="0">
                <a:solidFill>
                  <a:srgbClr val="FFFFCC"/>
                </a:solidFill>
              </a:rPr>
              <a:t>Microfilariae of </a:t>
            </a:r>
            <a:r>
              <a:rPr lang="en-US" i="1" dirty="0" err="1">
                <a:solidFill>
                  <a:srgbClr val="FFFFCC"/>
                </a:solidFill>
              </a:rPr>
              <a:t>Mansonella</a:t>
            </a:r>
            <a:r>
              <a:rPr lang="en-US" i="1" dirty="0">
                <a:solidFill>
                  <a:srgbClr val="FFFFCC"/>
                </a:solidFill>
              </a:rPr>
              <a:t> </a:t>
            </a:r>
            <a:r>
              <a:rPr lang="en-US" i="1" dirty="0" err="1">
                <a:solidFill>
                  <a:srgbClr val="FFFFCC"/>
                </a:solidFill>
              </a:rPr>
              <a:t>perstans</a:t>
            </a:r>
            <a:r>
              <a:rPr lang="en-US" dirty="0">
                <a:solidFill>
                  <a:srgbClr val="FFFFCC"/>
                </a:solidFill>
              </a:rPr>
              <a:t> are unsheathed and measure 190-200 µm in stained blood smears and 180-225 µm in 2% formalin.  The tail is blunt and nuclei extend to the tip of the tail.  Microfilariae circulate in the blood.</a:t>
            </a:r>
            <a:endParaRPr lang="en-GB" dirty="0">
              <a:solidFill>
                <a:srgbClr val="FFFFCC"/>
              </a:solidFill>
            </a:endParaRPr>
          </a:p>
        </p:txBody>
      </p:sp>
    </p:spTree>
    <p:extLst>
      <p:ext uri="{BB962C8B-B14F-4D97-AF65-F5344CB8AC3E}">
        <p14:creationId xmlns:p14="http://schemas.microsoft.com/office/powerpoint/2010/main" val="3701224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3" name="Rectangle 3"/>
          <p:cNvSpPr>
            <a:spLocks noGrp="1" noChangeArrowheads="1"/>
          </p:cNvSpPr>
          <p:nvPr>
            <p:ph type="body" idx="1"/>
          </p:nvPr>
        </p:nvSpPr>
        <p:spPr>
          <a:xfrm>
            <a:off x="0" y="0"/>
            <a:ext cx="9144000" cy="6858000"/>
          </a:xfrm>
        </p:spPr>
        <p:txBody>
          <a:bodyPr/>
          <a:lstStyle/>
          <a:p>
            <a:pPr>
              <a:lnSpc>
                <a:spcPct val="90000"/>
              </a:lnSpc>
            </a:pPr>
            <a:r>
              <a:rPr lang="en-GB" altLang="en-US" b="1"/>
              <a:t>Life Cycle:</a:t>
            </a:r>
          </a:p>
          <a:p>
            <a:pPr>
              <a:lnSpc>
                <a:spcPct val="90000"/>
              </a:lnSpc>
            </a:pPr>
            <a:r>
              <a:rPr lang="en-GB" altLang="en-US" i="1"/>
              <a:t>M. perstans</a:t>
            </a:r>
            <a:r>
              <a:rPr lang="en-GB" altLang="en-US"/>
              <a:t> is transmitted to humans by the midges </a:t>
            </a:r>
            <a:r>
              <a:rPr lang="en-GB" altLang="en-US" i="1"/>
              <a:t>Culicoides grahami</a:t>
            </a:r>
            <a:r>
              <a:rPr lang="en-GB" altLang="en-US"/>
              <a:t> and </a:t>
            </a:r>
            <a:r>
              <a:rPr lang="en-GB" altLang="en-US" i="1"/>
              <a:t>C. austeni</a:t>
            </a:r>
            <a:r>
              <a:rPr lang="en-GB" altLang="en-US"/>
              <a:t>. Once inside the body the infective larvae move to serous cavities (pleural and peritoneal), mesentery, peri-renal spaces, retroperitoneal spaces or the pericardium and mature into adults. Because of their habits the adults are rarely seen but they have been found to be cylindrical in shape with lengths and diameters of 4-5 cm x 0.06 mm in males and 7.8 cm x 0.12 mm in the females. The mated adults produce microfilariae which are unsheathed with lengths and diameters of 200 x 4.5 micrometers. They possess the power of elongation and contraction so they can vary in measurement and form</a:t>
            </a:r>
          </a:p>
        </p:txBody>
      </p:sp>
    </p:spTree>
    <p:extLst>
      <p:ext uri="{BB962C8B-B14F-4D97-AF65-F5344CB8AC3E}">
        <p14:creationId xmlns:p14="http://schemas.microsoft.com/office/powerpoint/2010/main" val="3768707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7" name="Rectangle 3"/>
          <p:cNvSpPr>
            <a:spLocks noGrp="1" noChangeArrowheads="1"/>
          </p:cNvSpPr>
          <p:nvPr>
            <p:ph type="body" idx="1"/>
          </p:nvPr>
        </p:nvSpPr>
        <p:spPr>
          <a:xfrm>
            <a:off x="0" y="0"/>
            <a:ext cx="9144000" cy="6858000"/>
          </a:xfrm>
        </p:spPr>
        <p:txBody>
          <a:bodyPr/>
          <a:lstStyle/>
          <a:p>
            <a:r>
              <a:rPr lang="en-GB" altLang="en-US" b="1"/>
              <a:t>Pathology</a:t>
            </a:r>
          </a:p>
          <a:p>
            <a:r>
              <a:rPr lang="en-GB" altLang="en-US"/>
              <a:t>The vast majority of infections with </a:t>
            </a:r>
            <a:r>
              <a:rPr lang="en-GB" altLang="en-US" i="1"/>
              <a:t>M. perstans</a:t>
            </a:r>
            <a:r>
              <a:rPr lang="en-GB" altLang="en-US"/>
              <a:t> are asymptomatic. Some individuals do show symptomless eosinophilia, pleuritis, abdominal pain, and transient skin swellings. However, to date most studies have not found any serious conditions connected with perstanian infection. </a:t>
            </a:r>
          </a:p>
        </p:txBody>
      </p:sp>
    </p:spTree>
    <p:extLst>
      <p:ext uri="{BB962C8B-B14F-4D97-AF65-F5344CB8AC3E}">
        <p14:creationId xmlns:p14="http://schemas.microsoft.com/office/powerpoint/2010/main" val="4016852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GB" altLang="en-US" sz="1900"/>
              <a:t>The microfilariae of </a:t>
            </a:r>
            <a:r>
              <a:rPr lang="en-GB" altLang="en-US" sz="1900" i="1"/>
              <a:t>M. perstans</a:t>
            </a:r>
            <a:r>
              <a:rPr lang="en-GB" altLang="en-US" sz="1900"/>
              <a:t> are smaller than those of </a:t>
            </a:r>
            <a:r>
              <a:rPr lang="en-GB" altLang="en-US" sz="1900" i="1"/>
              <a:t>W. bancrofti</a:t>
            </a:r>
            <a:r>
              <a:rPr lang="en-GB" altLang="en-US" sz="1900"/>
              <a:t> and the caudal end is blunt with a terminal nucleus. They are nonperiodic and circulate in the blood in equal amounts through out the day and night. The microfilariae can also often be found in the cerebrospinal fluids.</a:t>
            </a:r>
            <a:r>
              <a:rPr lang="en-GB" altLang="en-US" sz="3800"/>
              <a:t> </a:t>
            </a:r>
          </a:p>
        </p:txBody>
      </p:sp>
      <p:sp>
        <p:nvSpPr>
          <p:cNvPr id="219139" name="Rectangle 3"/>
          <p:cNvSpPr>
            <a:spLocks noGrp="1" noChangeArrowheads="1"/>
          </p:cNvSpPr>
          <p:nvPr>
            <p:ph type="body" idx="1"/>
          </p:nvPr>
        </p:nvSpPr>
        <p:spPr/>
        <p:txBody>
          <a:bodyPr/>
          <a:lstStyle/>
          <a:p>
            <a:endParaRPr lang="en-US" altLang="en-US"/>
          </a:p>
        </p:txBody>
      </p:sp>
      <p:pic>
        <p:nvPicPr>
          <p:cNvPr id="219141" name="Picture 5" descr="mperstansm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28775"/>
            <a:ext cx="8135937" cy="43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2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p:txBody>
          <a:bodyPr/>
          <a:lstStyle/>
          <a:p>
            <a:pPr eaLnBrk="1" fontAlgn="auto" hangingPunct="1">
              <a:spcAft>
                <a:spcPts val="0"/>
              </a:spcAft>
              <a:defRPr/>
            </a:pPr>
            <a:r>
              <a:rPr lang="en-US" i="1" u="sng"/>
              <a:t>Mansonella</a:t>
            </a:r>
            <a:r>
              <a:rPr lang="en-US" i="1"/>
              <a:t> </a:t>
            </a:r>
            <a:r>
              <a:rPr lang="en-US" i="1" u="sng"/>
              <a:t>streptocerca</a:t>
            </a:r>
            <a:endParaRPr lang="en-GB" i="1" u="sng"/>
          </a:p>
        </p:txBody>
      </p:sp>
      <p:pic>
        <p:nvPicPr>
          <p:cNvPr id="3891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24088" y="1746250"/>
            <a:ext cx="4848225" cy="4141788"/>
          </a:xfrm>
          <a:noFill/>
        </p:spPr>
      </p:pic>
      <p:sp>
        <p:nvSpPr>
          <p:cNvPr id="4" name="Slide Number Placeholder 5"/>
          <p:cNvSpPr>
            <a:spLocks noGrp="1"/>
          </p:cNvSpPr>
          <p:nvPr>
            <p:ph type="sldNum" sz="quarter" idx="12"/>
          </p:nvPr>
        </p:nvSpPr>
        <p:spPr/>
        <p:txBody>
          <a:bodyPr/>
          <a:lstStyle/>
          <a:p>
            <a:pPr>
              <a:defRPr/>
            </a:pPr>
            <a:fld id="{10401C8A-460A-45D5-8E30-16049B0C8820}" type="slidenum">
              <a:rPr lang="en-GB">
                <a:solidFill>
                  <a:srgbClr val="FFFFCC"/>
                </a:solidFill>
              </a:rPr>
              <a:pPr>
                <a:defRPr/>
              </a:pPr>
              <a:t>16</a:t>
            </a:fld>
            <a:endParaRPr lang="en-GB">
              <a:solidFill>
                <a:srgbClr val="FFFFCC"/>
              </a:solidFill>
            </a:endParaRPr>
          </a:p>
        </p:txBody>
      </p:sp>
    </p:spTree>
    <p:extLst>
      <p:ext uri="{BB962C8B-B14F-4D97-AF65-F5344CB8AC3E}">
        <p14:creationId xmlns:p14="http://schemas.microsoft.com/office/powerpoint/2010/main" val="369328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5919787"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47664" y="4797152"/>
            <a:ext cx="6480720" cy="1200329"/>
          </a:xfrm>
          <a:prstGeom prst="rect">
            <a:avLst/>
          </a:prstGeom>
        </p:spPr>
        <p:txBody>
          <a:bodyPr wrap="square">
            <a:spAutoFit/>
          </a:bodyPr>
          <a:lstStyle/>
          <a:p>
            <a:r>
              <a:rPr lang="en-US" dirty="0">
                <a:solidFill>
                  <a:srgbClr val="FFFFCC"/>
                </a:solidFill>
              </a:rPr>
              <a:t>Microfilariae of </a:t>
            </a:r>
            <a:r>
              <a:rPr lang="en-US" i="1" dirty="0" err="1">
                <a:solidFill>
                  <a:srgbClr val="FFFFCC"/>
                </a:solidFill>
              </a:rPr>
              <a:t>Mansonella</a:t>
            </a:r>
            <a:r>
              <a:rPr lang="en-US" i="1" dirty="0">
                <a:solidFill>
                  <a:srgbClr val="FFFFCC"/>
                </a:solidFill>
              </a:rPr>
              <a:t> </a:t>
            </a:r>
            <a:r>
              <a:rPr lang="en-US" i="1" dirty="0" err="1">
                <a:solidFill>
                  <a:srgbClr val="FFFFCC"/>
                </a:solidFill>
              </a:rPr>
              <a:t>streptocerca</a:t>
            </a:r>
            <a:r>
              <a:rPr lang="en-US" dirty="0">
                <a:solidFill>
                  <a:srgbClr val="FFFFCC"/>
                </a:solidFill>
              </a:rPr>
              <a:t> are unsheathed and measure 180-240 µm.  The tail is been into a hook-like shape and the nuclei extend to the end of the tail.  Microfilariae are found in skin and do not circulate in the blood.</a:t>
            </a:r>
            <a:endParaRPr lang="en-GB" dirty="0">
              <a:solidFill>
                <a:srgbClr val="FFFFCC"/>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860" y="57448"/>
            <a:ext cx="5712307" cy="310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9185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endParaRPr lang="en-US" altLang="en-US"/>
          </a:p>
        </p:txBody>
      </p:sp>
      <p:sp>
        <p:nvSpPr>
          <p:cNvPr id="208899" name="Rectangle 3"/>
          <p:cNvSpPr>
            <a:spLocks noGrp="1" noChangeArrowheads="1"/>
          </p:cNvSpPr>
          <p:nvPr>
            <p:ph type="body" idx="1"/>
          </p:nvPr>
        </p:nvSpPr>
        <p:spPr/>
        <p:txBody>
          <a:bodyPr/>
          <a:lstStyle/>
          <a:p>
            <a:r>
              <a:rPr lang="en-GB" altLang="en-US"/>
              <a:t>The life cycle of </a:t>
            </a:r>
            <a:r>
              <a:rPr lang="en-GB" altLang="en-US" i="1"/>
              <a:t>M. Streptocerca</a:t>
            </a:r>
            <a:r>
              <a:rPr lang="en-GB" altLang="en-US"/>
              <a:t> is similar to that of other filarial nematodes in that it goes through six life stages. The third-stage infective larva are transmitted by the midge </a:t>
            </a:r>
            <a:r>
              <a:rPr lang="en-GB" altLang="en-US" i="1"/>
              <a:t>Culicoides grahami</a:t>
            </a:r>
            <a:r>
              <a:rPr lang="en-GB" altLang="en-US"/>
              <a:t> and once inside a human host the larvae move to the upper thorax and shoulders where they mature in the dermis. </a:t>
            </a:r>
          </a:p>
        </p:txBody>
      </p:sp>
    </p:spTree>
    <p:extLst>
      <p:ext uri="{BB962C8B-B14F-4D97-AF65-F5344CB8AC3E}">
        <p14:creationId xmlns:p14="http://schemas.microsoft.com/office/powerpoint/2010/main" val="2091419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endParaRPr lang="en-US" altLang="en-US"/>
          </a:p>
        </p:txBody>
      </p:sp>
      <p:sp>
        <p:nvSpPr>
          <p:cNvPr id="209923" name="Rectangle 3"/>
          <p:cNvSpPr>
            <a:spLocks noGrp="1" noChangeArrowheads="1"/>
          </p:cNvSpPr>
          <p:nvPr>
            <p:ph type="body" idx="1"/>
          </p:nvPr>
        </p:nvSpPr>
        <p:spPr/>
        <p:txBody>
          <a:bodyPr/>
          <a:lstStyle/>
          <a:p>
            <a:r>
              <a:rPr lang="en-GB" altLang="en-US"/>
              <a:t>Adult streptocercae are thin sinuous worms, the males averaging 17x0.05mm and the females 27x0.075 mm. Once the adults have mated they produce microfilaria which average 180-240 x 2.5-5 micrometers in size and they also inhabit the dermis. </a:t>
            </a:r>
          </a:p>
        </p:txBody>
      </p:sp>
    </p:spTree>
    <p:extLst>
      <p:ext uri="{BB962C8B-B14F-4D97-AF65-F5344CB8AC3E}">
        <p14:creationId xmlns:p14="http://schemas.microsoft.com/office/powerpoint/2010/main" val="23364027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856984" cy="792088"/>
          </a:xfrm>
        </p:spPr>
        <p:txBody>
          <a:bodyPr/>
          <a:lstStyle/>
          <a:p>
            <a:r>
              <a:rPr lang="en-US" b="1" dirty="0"/>
              <a:t>Life Cycle of </a:t>
            </a:r>
            <a:r>
              <a:rPr lang="en-US" b="1" i="1" dirty="0" err="1"/>
              <a:t>Mansonella</a:t>
            </a:r>
            <a:r>
              <a:rPr lang="en-US" b="1" i="1" dirty="0"/>
              <a:t> </a:t>
            </a:r>
            <a:r>
              <a:rPr lang="en-US" b="1" i="1" dirty="0" err="1"/>
              <a:t>ozzardi</a:t>
            </a:r>
            <a:r>
              <a:rPr lang="en-US" b="1" dirty="0"/>
              <a:t>:</a:t>
            </a:r>
            <a:endParaRPr lang="en-GB" dirty="0"/>
          </a:p>
        </p:txBody>
      </p:sp>
      <p:sp>
        <p:nvSpPr>
          <p:cNvPr id="3" name="Content Placeholder 2"/>
          <p:cNvSpPr>
            <a:spLocks noGrp="1"/>
          </p:cNvSpPr>
          <p:nvPr>
            <p:ph idx="1"/>
          </p:nvPr>
        </p:nvSpPr>
        <p:spPr>
          <a:xfrm>
            <a:off x="251520" y="1196752"/>
            <a:ext cx="8640960" cy="5400600"/>
          </a:xfrm>
        </p:spPr>
        <p:txBody>
          <a:bodyPr>
            <a:normAutofit fontScale="70000" lnSpcReduction="20000"/>
          </a:bodyPr>
          <a:lstStyle/>
          <a:p>
            <a:r>
              <a:rPr lang="en-US" dirty="0"/>
              <a:t>During a blood meal, an infected arthropod (midges, genus </a:t>
            </a:r>
            <a:r>
              <a:rPr lang="en-US" i="1" dirty="0" err="1"/>
              <a:t>Culicoides</a:t>
            </a:r>
            <a:r>
              <a:rPr lang="en-US" dirty="0"/>
              <a:t>, or blackflies, genus </a:t>
            </a:r>
            <a:r>
              <a:rPr lang="en-US" i="1" dirty="0" err="1"/>
              <a:t>Simulium</a:t>
            </a:r>
            <a:r>
              <a:rPr lang="en-US" dirty="0"/>
              <a:t>) introduces third-stage filarial larvae onto the skin of the human host, where they penetrate into the bite </a:t>
            </a:r>
            <a:r>
              <a:rPr lang="en-US" dirty="0" smtClean="0"/>
              <a:t>wound</a:t>
            </a:r>
          </a:p>
          <a:p>
            <a:r>
              <a:rPr lang="en-US" dirty="0" smtClean="0"/>
              <a:t>They </a:t>
            </a:r>
            <a:r>
              <a:rPr lang="en-US" dirty="0"/>
              <a:t>develop into adults that commonly reside in subcutaneous </a:t>
            </a:r>
            <a:r>
              <a:rPr lang="en-US" dirty="0" smtClean="0"/>
              <a:t>tissue</a:t>
            </a:r>
          </a:p>
          <a:p>
            <a:r>
              <a:rPr lang="en-US" dirty="0" smtClean="0"/>
              <a:t>Adult </a:t>
            </a:r>
            <a:r>
              <a:rPr lang="en-US" dirty="0"/>
              <a:t>worms are rarely found in humans.  The size range for females worms is 65 to 81 mm in length and 0.21 to 0.25 mm in diameter but unknown for males.  </a:t>
            </a:r>
            <a:endParaRPr lang="en-US" dirty="0" smtClean="0"/>
          </a:p>
          <a:p>
            <a:r>
              <a:rPr lang="en-US" dirty="0" smtClean="0"/>
              <a:t>Adults </a:t>
            </a:r>
            <a:r>
              <a:rPr lang="en-US" dirty="0"/>
              <a:t>worms recovered from experimentally infected </a:t>
            </a:r>
            <a:r>
              <a:rPr lang="en-US" dirty="0" err="1"/>
              <a:t>Patas</a:t>
            </a:r>
            <a:r>
              <a:rPr lang="en-US" dirty="0"/>
              <a:t> monkeys measured 24 to 28 mm in length and 70 to 80 </a:t>
            </a:r>
            <a:r>
              <a:rPr lang="en-US" dirty="0" err="1"/>
              <a:t>μm</a:t>
            </a:r>
            <a:r>
              <a:rPr lang="en-US" dirty="0"/>
              <a:t> in diameter (males) and 32 to 62 mm in length and .130 to .160 mm in diameter (females).  </a:t>
            </a:r>
            <a:endParaRPr lang="en-US" dirty="0" smtClean="0"/>
          </a:p>
          <a:p>
            <a:r>
              <a:rPr lang="en-US" dirty="0" smtClean="0"/>
              <a:t>Adults </a:t>
            </a:r>
            <a:r>
              <a:rPr lang="en-US" dirty="0"/>
              <a:t>produce unsheathed and non-periodic microfilariae that reach the blood stream .  The arthropod ingests microfilariae during a blood </a:t>
            </a:r>
            <a:r>
              <a:rPr lang="en-US" dirty="0" smtClean="0"/>
              <a:t>meal.</a:t>
            </a:r>
            <a:r>
              <a:rPr lang="en-US" dirty="0"/>
              <a:t> </a:t>
            </a:r>
            <a:r>
              <a:rPr lang="en-US" dirty="0" smtClean="0"/>
              <a:t>After </a:t>
            </a:r>
            <a:r>
              <a:rPr lang="en-US" dirty="0"/>
              <a:t>ingestion, the microfilariae migrate from the arthropod's </a:t>
            </a:r>
            <a:r>
              <a:rPr lang="en-US" dirty="0" err="1"/>
              <a:t>midgut</a:t>
            </a:r>
            <a:r>
              <a:rPr lang="en-US" dirty="0"/>
              <a:t> through the </a:t>
            </a:r>
            <a:r>
              <a:rPr lang="en-US" dirty="0" err="1"/>
              <a:t>hemocoel</a:t>
            </a:r>
            <a:r>
              <a:rPr lang="en-US" dirty="0"/>
              <a:t> to the thoracic muscles .  There the microfilariae develop into first-stage larvae and subsequently into third-stage infective larvae .  The third-stage infective larvae migrate to arthropod's proboscis and can infect another human when the arthropod takes a blood meal .</a:t>
            </a:r>
            <a:endParaRPr lang="en-GB" dirty="0"/>
          </a:p>
        </p:txBody>
      </p:sp>
    </p:spTree>
    <p:extLst>
      <p:ext uri="{BB962C8B-B14F-4D97-AF65-F5344CB8AC3E}">
        <p14:creationId xmlns:p14="http://schemas.microsoft.com/office/powerpoint/2010/main" val="2273585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title"/>
          </p:nvPr>
        </p:nvSpPr>
        <p:spPr/>
        <p:txBody>
          <a:bodyPr/>
          <a:lstStyle/>
          <a:p>
            <a:endParaRPr lang="en-US" altLang="en-US"/>
          </a:p>
        </p:txBody>
      </p:sp>
      <p:pic>
        <p:nvPicPr>
          <p:cNvPr id="206852" name="Picture 4" descr="mstrepmid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054017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noChangeArrowheads="1"/>
          </p:cNvSpPr>
          <p:nvPr>
            <p:ph type="body" idx="1"/>
          </p:nvPr>
        </p:nvSpPr>
        <p:spPr>
          <a:xfrm>
            <a:off x="0" y="0"/>
            <a:ext cx="9144000" cy="6858000"/>
          </a:xfrm>
        </p:spPr>
        <p:txBody>
          <a:bodyPr/>
          <a:lstStyle/>
          <a:p>
            <a:r>
              <a:rPr lang="en-GB" altLang="en-US" b="1"/>
              <a:t>Pathology</a:t>
            </a:r>
          </a:p>
          <a:p>
            <a:pPr>
              <a:buFont typeface="Wingdings" pitchFamily="2" charset="2"/>
              <a:buNone/>
            </a:pPr>
            <a:r>
              <a:rPr lang="en-GB" altLang="en-US"/>
              <a:t>   In many cases there are no clinical or pathological features of streptocercian infection. IgE mediated immune responses to filarial antigens can occur against dead worms and microfilariae. They are similar but usually less severe than those caused by onchocerciasis and the eye is never affected. The incubation and maturation time of the third-stage infective larvae is three to four months. </a:t>
            </a:r>
          </a:p>
        </p:txBody>
      </p:sp>
    </p:spTree>
    <p:extLst>
      <p:ext uri="{BB962C8B-B14F-4D97-AF65-F5344CB8AC3E}">
        <p14:creationId xmlns:p14="http://schemas.microsoft.com/office/powerpoint/2010/main" val="1907642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3" name="Rectangle 3"/>
          <p:cNvSpPr>
            <a:spLocks noGrp="1" noChangeArrowheads="1"/>
          </p:cNvSpPr>
          <p:nvPr>
            <p:ph type="body" idx="1"/>
          </p:nvPr>
        </p:nvSpPr>
        <p:spPr>
          <a:xfrm>
            <a:off x="0" y="0"/>
            <a:ext cx="9144000" cy="6858000"/>
          </a:xfrm>
        </p:spPr>
        <p:txBody>
          <a:bodyPr/>
          <a:lstStyle/>
          <a:p>
            <a:pPr>
              <a:buFont typeface="Wingdings" pitchFamily="2" charset="2"/>
              <a:buNone/>
            </a:pPr>
            <a:r>
              <a:rPr lang="en-GB" altLang="en-US"/>
              <a:t>Persons with symptoms often have an itching dermatitis over the thorax and shoulders. The skin is thickened and there are hypopigmented macules. The axillary lymph glands can also be enlarged.</a:t>
            </a:r>
          </a:p>
          <a:p>
            <a:pPr>
              <a:buFont typeface="Wingdings" pitchFamily="2" charset="2"/>
              <a:buNone/>
            </a:pPr>
            <a:r>
              <a:rPr lang="en-GB" altLang="en-US"/>
              <a:t>D/D: Oncho and Leprosy.</a:t>
            </a:r>
          </a:p>
          <a:p>
            <a:pPr>
              <a:buFont typeface="Wingdings" pitchFamily="2" charset="2"/>
              <a:buNone/>
            </a:pPr>
            <a:r>
              <a:rPr lang="en-GB" altLang="en-US"/>
              <a:t> </a:t>
            </a:r>
          </a:p>
          <a:p>
            <a:endParaRPr lang="en-GB" altLang="en-US"/>
          </a:p>
        </p:txBody>
      </p:sp>
    </p:spTree>
    <p:extLst>
      <p:ext uri="{BB962C8B-B14F-4D97-AF65-F5344CB8AC3E}">
        <p14:creationId xmlns:p14="http://schemas.microsoft.com/office/powerpoint/2010/main" val="14957655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endParaRPr lang="en-US" altLang="en-US"/>
          </a:p>
        </p:txBody>
      </p:sp>
      <p:sp>
        <p:nvSpPr>
          <p:cNvPr id="210947" name="Rectangle 3"/>
          <p:cNvSpPr>
            <a:spLocks noGrp="1" noChangeArrowheads="1"/>
          </p:cNvSpPr>
          <p:nvPr>
            <p:ph type="body" idx="1"/>
          </p:nvPr>
        </p:nvSpPr>
        <p:spPr/>
        <p:txBody>
          <a:bodyPr/>
          <a:lstStyle/>
          <a:p>
            <a:r>
              <a:rPr lang="en-GB" altLang="en-US"/>
              <a:t>The microfilaria are unsheathed and have a characteristic pattern of nuclei posterior to the clear cephalic space with four oval nuclei followed by seven to ten smaller, more rounded nuclei and an oval rounded terminal nucleus in a characteristic curved posterior portion of the worm producing the 'walking stick' or 'shepherd’s crook' tail. These features distinguish them from </a:t>
            </a:r>
            <a:r>
              <a:rPr lang="en-GB" altLang="en-US" i="1"/>
              <a:t>M. ozzardi</a:t>
            </a:r>
            <a:r>
              <a:rPr lang="en-GB" altLang="en-US"/>
              <a:t> and </a:t>
            </a:r>
            <a:r>
              <a:rPr lang="en-GB" altLang="en-US" i="1"/>
              <a:t>perstans</a:t>
            </a:r>
            <a:r>
              <a:rPr lang="en-GB" altLang="en-US"/>
              <a:t>. </a:t>
            </a:r>
          </a:p>
          <a:p>
            <a:endParaRPr lang="en-GB" altLang="en-US"/>
          </a:p>
        </p:txBody>
      </p:sp>
    </p:spTree>
    <p:extLst>
      <p:ext uri="{BB962C8B-B14F-4D97-AF65-F5344CB8AC3E}">
        <p14:creationId xmlns:p14="http://schemas.microsoft.com/office/powerpoint/2010/main" val="6852308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9" name="Rectangle 3"/>
          <p:cNvSpPr>
            <a:spLocks noGrp="1" noChangeArrowheads="1"/>
          </p:cNvSpPr>
          <p:nvPr>
            <p:ph type="body" idx="1"/>
          </p:nvPr>
        </p:nvSpPr>
        <p:spPr>
          <a:xfrm>
            <a:off x="0" y="0"/>
            <a:ext cx="9144000" cy="6858000"/>
          </a:xfrm>
        </p:spPr>
        <p:txBody>
          <a:bodyPr/>
          <a:lstStyle/>
          <a:p>
            <a:endParaRPr lang="en-US" altLang="en-US"/>
          </a:p>
        </p:txBody>
      </p:sp>
      <p:pic>
        <p:nvPicPr>
          <p:cNvPr id="214021" name="Picture 5" descr="mstreptocercam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337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r>
              <a:rPr lang="en-GB" altLang="en-US"/>
              <a:t>Treatment :</a:t>
            </a:r>
          </a:p>
        </p:txBody>
      </p:sp>
      <p:sp>
        <p:nvSpPr>
          <p:cNvPr id="216067" name="Rectangle 3"/>
          <p:cNvSpPr>
            <a:spLocks noGrp="1" noChangeArrowheads="1"/>
          </p:cNvSpPr>
          <p:nvPr>
            <p:ph type="body" idx="1"/>
          </p:nvPr>
        </p:nvSpPr>
        <p:spPr/>
        <p:txBody>
          <a:bodyPr/>
          <a:lstStyle/>
          <a:p>
            <a:r>
              <a:rPr lang="en-GB" altLang="en-US"/>
              <a:t>DEC : eliminates both Adult and mf.</a:t>
            </a:r>
          </a:p>
          <a:p>
            <a:pPr>
              <a:buFont typeface="Wingdings" pitchFamily="2" charset="2"/>
              <a:buNone/>
            </a:pPr>
            <a:r>
              <a:rPr lang="en-GB" altLang="en-US"/>
              <a:t>    2-6 mg/kg. for 21 days.</a:t>
            </a:r>
          </a:p>
        </p:txBody>
      </p:sp>
    </p:spTree>
    <p:extLst>
      <p:ext uri="{BB962C8B-B14F-4D97-AF65-F5344CB8AC3E}">
        <p14:creationId xmlns:p14="http://schemas.microsoft.com/office/powerpoint/2010/main" val="2111332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ife cycle of Mansonella ozzardi"/>
          <p:cNvPicPr/>
          <p:nvPr/>
        </p:nvPicPr>
        <p:blipFill>
          <a:blip r:embed="rId2"/>
          <a:srcRect/>
          <a:stretch>
            <a:fillRect/>
          </a:stretch>
        </p:blipFill>
        <p:spPr bwMode="auto">
          <a:xfrm>
            <a:off x="2124075" y="1358900"/>
            <a:ext cx="4895850" cy="4140200"/>
          </a:xfrm>
          <a:prstGeom prst="rect">
            <a:avLst/>
          </a:prstGeom>
          <a:noFill/>
          <a:ln w="9525">
            <a:noFill/>
            <a:miter lim="800000"/>
            <a:headEnd/>
            <a:tailEnd/>
          </a:ln>
        </p:spPr>
      </p:pic>
    </p:spTree>
    <p:extLst>
      <p:ext uri="{BB962C8B-B14F-4D97-AF65-F5344CB8AC3E}">
        <p14:creationId xmlns:p14="http://schemas.microsoft.com/office/powerpoint/2010/main" val="416518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p:txBody>
          <a:bodyPr/>
          <a:lstStyle/>
          <a:p>
            <a:pPr eaLnBrk="1" fontAlgn="auto" hangingPunct="1">
              <a:spcAft>
                <a:spcPts val="0"/>
              </a:spcAft>
              <a:defRPr/>
            </a:pPr>
            <a:r>
              <a:rPr lang="en-US" i="1" u="sng"/>
              <a:t>Mansonella</a:t>
            </a:r>
            <a:r>
              <a:rPr lang="en-US" i="1"/>
              <a:t> </a:t>
            </a:r>
            <a:r>
              <a:rPr lang="en-US" i="1" u="sng"/>
              <a:t>ozzardi</a:t>
            </a:r>
            <a:endParaRPr lang="en-GB" i="1" u="sng"/>
          </a:p>
        </p:txBody>
      </p:sp>
      <p:pic>
        <p:nvPicPr>
          <p:cNvPr id="3481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0275" y="1746250"/>
            <a:ext cx="4895850" cy="4141788"/>
          </a:xfrm>
          <a:noFill/>
        </p:spPr>
      </p:pic>
      <p:sp>
        <p:nvSpPr>
          <p:cNvPr id="4" name="Slide Number Placeholder 5"/>
          <p:cNvSpPr>
            <a:spLocks noGrp="1"/>
          </p:cNvSpPr>
          <p:nvPr>
            <p:ph type="sldNum" sz="quarter" idx="12"/>
          </p:nvPr>
        </p:nvSpPr>
        <p:spPr/>
        <p:txBody>
          <a:bodyPr/>
          <a:lstStyle/>
          <a:p>
            <a:pPr>
              <a:defRPr/>
            </a:pPr>
            <a:fld id="{2088AA22-19D5-406D-9068-2FD90C31849A}" type="slidenum">
              <a:rPr lang="en-GB">
                <a:solidFill>
                  <a:srgbClr val="FFFFCC"/>
                </a:solidFill>
              </a:rPr>
              <a:pPr>
                <a:defRPr/>
              </a:pPr>
              <a:t>4</a:t>
            </a:fld>
            <a:endParaRPr lang="en-GB">
              <a:solidFill>
                <a:srgbClr val="FFFFCC"/>
              </a:solidFill>
            </a:endParaRPr>
          </a:p>
        </p:txBody>
      </p:sp>
    </p:spTree>
    <p:extLst>
      <p:ext uri="{BB962C8B-B14F-4D97-AF65-F5344CB8AC3E}">
        <p14:creationId xmlns:p14="http://schemas.microsoft.com/office/powerpoint/2010/main" val="623000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4653136"/>
            <a:ext cx="7416824" cy="1200329"/>
          </a:xfrm>
          <a:prstGeom prst="rect">
            <a:avLst/>
          </a:prstGeom>
        </p:spPr>
        <p:txBody>
          <a:bodyPr wrap="square">
            <a:spAutoFit/>
          </a:bodyPr>
          <a:lstStyle/>
          <a:p>
            <a:r>
              <a:rPr lang="en-US" dirty="0">
                <a:solidFill>
                  <a:srgbClr val="FFFFCC"/>
                </a:solidFill>
              </a:rPr>
              <a:t>Microfilariae of </a:t>
            </a:r>
            <a:r>
              <a:rPr lang="en-US" i="1" dirty="0" err="1">
                <a:solidFill>
                  <a:srgbClr val="FFFFCC"/>
                </a:solidFill>
              </a:rPr>
              <a:t>Mansonella</a:t>
            </a:r>
            <a:r>
              <a:rPr lang="en-US" i="1" dirty="0">
                <a:solidFill>
                  <a:srgbClr val="FFFFCC"/>
                </a:solidFill>
              </a:rPr>
              <a:t> </a:t>
            </a:r>
            <a:r>
              <a:rPr lang="en-US" i="1" dirty="0" err="1">
                <a:solidFill>
                  <a:srgbClr val="FFFFCC"/>
                </a:solidFill>
              </a:rPr>
              <a:t>ozzardi</a:t>
            </a:r>
            <a:r>
              <a:rPr lang="en-US" dirty="0">
                <a:solidFill>
                  <a:srgbClr val="FFFFCC"/>
                </a:solidFill>
              </a:rPr>
              <a:t> are unsheathed and measure 160-205 µm in stained blood smears and 200-255 µm in 2% formalin.  The tail tapers to a point and the nuclei end well before the end of the tail.  The end of the tail is also bent in a small hook-like shape.  Microfilariae circulate in blood.</a:t>
            </a:r>
            <a:endParaRPr lang="en-GB" dirty="0">
              <a:solidFill>
                <a:srgbClr val="FFFFCC"/>
              </a:solidFill>
            </a:endParaRPr>
          </a:p>
        </p:txBody>
      </p:sp>
      <p:pic>
        <p:nvPicPr>
          <p:cNvPr id="92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6337300" cy="369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32040" y="1401035"/>
            <a:ext cx="3707904" cy="1706131"/>
          </a:xfrm>
          <a:prstGeom prst="rect">
            <a:avLst/>
          </a:prstGeom>
          <a:noFill/>
        </p:spPr>
      </p:pic>
    </p:spTree>
    <p:extLst>
      <p:ext uri="{BB962C8B-B14F-4D97-AF65-F5344CB8AC3E}">
        <p14:creationId xmlns:p14="http://schemas.microsoft.com/office/powerpoint/2010/main" val="2694322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r>
              <a:rPr lang="en-GB" altLang="en-US" b="1"/>
              <a:t>Life Cycle :</a:t>
            </a:r>
          </a:p>
        </p:txBody>
      </p:sp>
      <p:sp>
        <p:nvSpPr>
          <p:cNvPr id="197635" name="Rectangle 3"/>
          <p:cNvSpPr>
            <a:spLocks noGrp="1" noChangeArrowheads="1"/>
          </p:cNvSpPr>
          <p:nvPr>
            <p:ph type="body" idx="1"/>
          </p:nvPr>
        </p:nvSpPr>
        <p:spPr/>
        <p:txBody>
          <a:bodyPr/>
          <a:lstStyle/>
          <a:p>
            <a:pPr>
              <a:lnSpc>
                <a:spcPct val="90000"/>
              </a:lnSpc>
              <a:buFont typeface="Wingdings" pitchFamily="2" charset="2"/>
              <a:buNone/>
            </a:pPr>
            <a:endParaRPr lang="en-GB" altLang="en-US" sz="2100" b="1"/>
          </a:p>
          <a:p>
            <a:pPr>
              <a:lnSpc>
                <a:spcPct val="90000"/>
              </a:lnSpc>
            </a:pPr>
            <a:r>
              <a:rPr lang="en-GB" altLang="en-US" sz="2100" i="1"/>
              <a:t>M. ozzardi</a:t>
            </a:r>
            <a:r>
              <a:rPr lang="en-GB" altLang="en-US" sz="2100"/>
              <a:t> consists of two biological forms. One is transmitted by black flies of the </a:t>
            </a:r>
            <a:r>
              <a:rPr lang="en-GB" altLang="en-US" sz="2100" i="1"/>
              <a:t>Simulium</a:t>
            </a:r>
            <a:r>
              <a:rPr lang="en-GB" altLang="en-US" sz="2100"/>
              <a:t> family and is mainly found in the Amazon and parts of the South American mainland. The other form is transmitted by midges of the </a:t>
            </a:r>
            <a:r>
              <a:rPr lang="en-GB" altLang="en-US" sz="2100" i="1"/>
              <a:t>Culicoides</a:t>
            </a:r>
            <a:r>
              <a:rPr lang="en-GB" altLang="en-US" sz="2100"/>
              <a:t> family and is endemic to beach areas in the Caribbean where these pests are common. Once in the human host the larvae move into the peritoneal cavities. The adults then mate and produce unsheathed microfilariae about 207-232 x 3-4 micrometers in size. The microfilaria closely resemble those of </a:t>
            </a:r>
            <a:r>
              <a:rPr lang="en-GB" altLang="en-US" sz="2100" i="1"/>
              <a:t>M. perstans</a:t>
            </a:r>
            <a:r>
              <a:rPr lang="en-GB" altLang="en-US" sz="2100"/>
              <a:t> except they have a sharp tail. They are nonperiodic like their vectors and can be found in the blood and skin at all times. </a:t>
            </a:r>
          </a:p>
        </p:txBody>
      </p:sp>
    </p:spTree>
    <p:extLst>
      <p:ext uri="{BB962C8B-B14F-4D97-AF65-F5344CB8AC3E}">
        <p14:creationId xmlns:p14="http://schemas.microsoft.com/office/powerpoint/2010/main" val="24742377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endParaRPr lang="en-US" altLang="en-US"/>
          </a:p>
        </p:txBody>
      </p:sp>
      <p:sp>
        <p:nvSpPr>
          <p:cNvPr id="202755" name="Rectangle 3"/>
          <p:cNvSpPr>
            <a:spLocks noGrp="1" noChangeArrowheads="1"/>
          </p:cNvSpPr>
          <p:nvPr>
            <p:ph type="body" idx="1"/>
          </p:nvPr>
        </p:nvSpPr>
        <p:spPr/>
        <p:txBody>
          <a:bodyPr/>
          <a:lstStyle/>
          <a:p>
            <a:r>
              <a:rPr lang="en-GB" altLang="en-US"/>
              <a:t>After a blood meal , larvae migrate within 24 hrs to the muscle of the thorax, third stage larvae ( 0.7 mm) emerge after 8 days.</a:t>
            </a:r>
          </a:p>
          <a:p>
            <a:r>
              <a:rPr lang="en-GB" altLang="en-US"/>
              <a:t>Mf : unsheathed, non-periodic, sharp pointed.</a:t>
            </a:r>
          </a:p>
          <a:p>
            <a:endParaRPr lang="en-GB" altLang="en-US"/>
          </a:p>
        </p:txBody>
      </p:sp>
    </p:spTree>
    <p:extLst>
      <p:ext uri="{BB962C8B-B14F-4D97-AF65-F5344CB8AC3E}">
        <p14:creationId xmlns:p14="http://schemas.microsoft.com/office/powerpoint/2010/main" val="3757426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9" name="Rectangle 5"/>
          <p:cNvSpPr>
            <a:spLocks noGrp="1" noChangeArrowheads="1"/>
          </p:cNvSpPr>
          <p:nvPr>
            <p:ph type="title"/>
          </p:nvPr>
        </p:nvSpPr>
        <p:spPr/>
        <p:txBody>
          <a:bodyPr/>
          <a:lstStyle/>
          <a:p>
            <a:endParaRPr lang="en-US" altLang="en-US"/>
          </a:p>
        </p:txBody>
      </p:sp>
      <p:pic>
        <p:nvPicPr>
          <p:cNvPr id="200708" name="Picture 4" descr="mozzardimf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67203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endParaRPr lang="en-US" altLang="en-US"/>
          </a:p>
        </p:txBody>
      </p:sp>
      <p:sp>
        <p:nvSpPr>
          <p:cNvPr id="203779" name="Rectangle 3"/>
          <p:cNvSpPr>
            <a:spLocks noGrp="1" noChangeArrowheads="1"/>
          </p:cNvSpPr>
          <p:nvPr>
            <p:ph type="body" idx="1"/>
          </p:nvPr>
        </p:nvSpPr>
        <p:spPr/>
        <p:txBody>
          <a:bodyPr/>
          <a:lstStyle/>
          <a:p>
            <a:r>
              <a:rPr lang="en-GB" altLang="en-US"/>
              <a:t>Clinical features---- joint pain, headache,fever, pruritus.</a:t>
            </a:r>
          </a:p>
          <a:p>
            <a:r>
              <a:rPr lang="en-GB" altLang="en-US"/>
              <a:t>Investigation-------- </a:t>
            </a:r>
          </a:p>
          <a:p>
            <a:r>
              <a:rPr lang="en-GB" altLang="en-US"/>
              <a:t>Treatment ---Ivermectin </a:t>
            </a:r>
          </a:p>
        </p:txBody>
      </p:sp>
    </p:spTree>
    <p:extLst>
      <p:ext uri="{BB962C8B-B14F-4D97-AF65-F5344CB8AC3E}">
        <p14:creationId xmlns:p14="http://schemas.microsoft.com/office/powerpoint/2010/main" val="2880977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3">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4">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
      <a:clrScheme name="Ribbons 5">
        <a:dk1>
          <a:srgbClr val="663300"/>
        </a:dk1>
        <a:lt1>
          <a:srgbClr val="FFFFFF"/>
        </a:lt1>
        <a:dk2>
          <a:srgbClr val="000000"/>
        </a:dk2>
        <a:lt2>
          <a:srgbClr val="FFFF99"/>
        </a:lt2>
        <a:accent1>
          <a:srgbClr val="FFCC66"/>
        </a:accent1>
        <a:accent2>
          <a:srgbClr val="FFFFCC"/>
        </a:accent2>
        <a:accent3>
          <a:srgbClr val="FFFFFF"/>
        </a:accent3>
        <a:accent4>
          <a:srgbClr val="562A00"/>
        </a:accent4>
        <a:accent5>
          <a:srgbClr val="FFE2B8"/>
        </a:accent5>
        <a:accent6>
          <a:srgbClr val="E7E7B9"/>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6">
        <a:dk1>
          <a:srgbClr val="000000"/>
        </a:dk1>
        <a:lt1>
          <a:srgbClr val="FFFFFF"/>
        </a:lt1>
        <a:dk2>
          <a:srgbClr val="000000"/>
        </a:dk2>
        <a:lt2>
          <a:srgbClr val="C0C0C0"/>
        </a:lt2>
        <a:accent1>
          <a:srgbClr val="CBCBCB"/>
        </a:accent1>
        <a:accent2>
          <a:srgbClr val="EAEAEA"/>
        </a:accent2>
        <a:accent3>
          <a:srgbClr val="FFFFFF"/>
        </a:accent3>
        <a:accent4>
          <a:srgbClr val="000000"/>
        </a:accent4>
        <a:accent5>
          <a:srgbClr val="E2E2E2"/>
        </a:accent5>
        <a:accent6>
          <a:srgbClr val="D4D4D4"/>
        </a:accent6>
        <a:hlink>
          <a:srgbClr val="4D4D4D"/>
        </a:hlink>
        <a:folHlink>
          <a:srgbClr val="868686"/>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19</TotalTime>
  <Words>851</Words>
  <Application>Microsoft Office PowerPoint</Application>
  <PresentationFormat>On-screen Show (4:3)</PresentationFormat>
  <Paragraphs>48</Paragraphs>
  <Slides>25</Slides>
  <Notes>0</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Ribbons</vt:lpstr>
      <vt:lpstr>NON PATHOGENIC FILARIA PARASITES</vt:lpstr>
      <vt:lpstr>Life Cycle of Mansonella ozzardi:</vt:lpstr>
      <vt:lpstr>PowerPoint Presentation</vt:lpstr>
      <vt:lpstr>Mansonella ozzardi</vt:lpstr>
      <vt:lpstr>PowerPoint Presentation</vt:lpstr>
      <vt:lpstr>Life Cycle :</vt:lpstr>
      <vt:lpstr>PowerPoint Presentation</vt:lpstr>
      <vt:lpstr>PowerPoint Presentation</vt:lpstr>
      <vt:lpstr>PowerPoint Presentation</vt:lpstr>
      <vt:lpstr>Mansonella pertsans</vt:lpstr>
      <vt:lpstr>Loa loa/M. perstans  microfilaria</vt:lpstr>
      <vt:lpstr>PowerPoint Presentation</vt:lpstr>
      <vt:lpstr>PowerPoint Presentation</vt:lpstr>
      <vt:lpstr>PowerPoint Presentation</vt:lpstr>
      <vt:lpstr>The microfilariae of M. perstans are smaller than those of W. bancrofti and the caudal end is blunt with a terminal nucleus. They are nonperiodic and circulate in the blood in equal amounts through out the day and night. The microfilariae can also often be found in the cerebrospinal fluids. </vt:lpstr>
      <vt:lpstr>Mansonella streptocerca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PATHOGENIC FILARIA PARASITES</dc:title>
  <dc:creator>Dr. Kimaiga H.O. MBChB (UoN)</dc:creator>
  <cp:lastModifiedBy>Dr. Kimaiga H.O. MBChB (UoN)</cp:lastModifiedBy>
  <cp:revision>3</cp:revision>
  <dcterms:created xsi:type="dcterms:W3CDTF">2013-12-08T21:19:28Z</dcterms:created>
  <dcterms:modified xsi:type="dcterms:W3CDTF">2014-01-16T19:45:37Z</dcterms:modified>
</cp:coreProperties>
</file>