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307" r:id="rId2"/>
    <p:sldId id="308" r:id="rId3"/>
    <p:sldId id="309" r:id="rId4"/>
    <p:sldId id="310" r:id="rId5"/>
    <p:sldId id="311" r:id="rId6"/>
    <p:sldId id="312" r:id="rId7"/>
    <p:sldId id="313" r:id="rId8"/>
    <p:sldId id="314" r:id="rId9"/>
    <p:sldId id="315" r:id="rId10"/>
    <p:sldId id="316" r:id="rId11"/>
    <p:sldId id="317" r:id="rId12"/>
    <p:sldId id="318" r:id="rId13"/>
    <p:sldId id="319" r:id="rId14"/>
    <p:sldId id="320" r:id="rId15"/>
    <p:sldId id="349"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 id="334" r:id="rId30"/>
    <p:sldId id="335" r:id="rId31"/>
    <p:sldId id="336" r:id="rId32"/>
    <p:sldId id="337" r:id="rId33"/>
    <p:sldId id="338" r:id="rId34"/>
    <p:sldId id="339" r:id="rId35"/>
    <p:sldId id="340" r:id="rId36"/>
    <p:sldId id="341" r:id="rId37"/>
    <p:sldId id="342" r:id="rId38"/>
    <p:sldId id="343" r:id="rId39"/>
    <p:sldId id="345" r:id="rId40"/>
    <p:sldId id="346" r:id="rId41"/>
    <p:sldId id="347" r:id="rId42"/>
    <p:sldId id="34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9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5"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6"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7"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8" name="Freeform 6"/>
          <p:cNvSpPr>
            <a:spLocks/>
          </p:cNvSpPr>
          <p:nvPr/>
        </p:nvSpPr>
        <p:spPr bwMode="hidden">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9"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 name="Freeform 8"/>
          <p:cNvSpPr>
            <a:spLocks/>
          </p:cNvSpPr>
          <p:nvPr/>
        </p:nvSpPr>
        <p:spPr bwMode="invGray">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1"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3082" name="Rectangle 10"/>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83" name="Rectangle 11"/>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2" name="Rectangle 12"/>
          <p:cNvSpPr>
            <a:spLocks noGrp="1" noChangeArrowheads="1"/>
          </p:cNvSpPr>
          <p:nvPr>
            <p:ph type="dt" sz="half" idx="10"/>
          </p:nvPr>
        </p:nvSpPr>
        <p:spPr/>
        <p:txBody>
          <a:bodyPr/>
          <a:lstStyle>
            <a:lvl1pPr>
              <a:defRPr>
                <a:solidFill>
                  <a:srgbClr val="FFFFCC"/>
                </a:solidFill>
              </a:defRPr>
            </a:lvl1pPr>
          </a:lstStyle>
          <a:p>
            <a:pPr>
              <a:defRPr/>
            </a:pPr>
            <a:endParaRPr lang="en-US"/>
          </a:p>
        </p:txBody>
      </p:sp>
      <p:sp>
        <p:nvSpPr>
          <p:cNvPr id="13" name="Rectangle 13"/>
          <p:cNvSpPr>
            <a:spLocks noGrp="1" noChangeArrowheads="1"/>
          </p:cNvSpPr>
          <p:nvPr>
            <p:ph type="ftr" sz="quarter" idx="11"/>
          </p:nvPr>
        </p:nvSpPr>
        <p:spPr/>
        <p:txBody>
          <a:bodyPr/>
          <a:lstStyle>
            <a:lvl1pPr>
              <a:defRPr>
                <a:solidFill>
                  <a:srgbClr val="FFFFCC"/>
                </a:solidFill>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solidFill>
                  <a:srgbClr val="FFFFCC"/>
                </a:solidFill>
              </a:defRPr>
            </a:lvl1pPr>
          </a:lstStyle>
          <a:p>
            <a:pPr>
              <a:defRPr/>
            </a:pPr>
            <a:fld id="{DA4ECD05-BF53-4B28-BB30-78FEB546C017}" type="slidenum">
              <a:rPr lang="en-US"/>
              <a:pPr>
                <a:defRPr/>
              </a:pPr>
              <a:t>‹#›</a:t>
            </a:fld>
            <a:endParaRPr lang="en-US"/>
          </a:p>
        </p:txBody>
      </p:sp>
    </p:spTree>
    <p:extLst>
      <p:ext uri="{BB962C8B-B14F-4D97-AF65-F5344CB8AC3E}">
        <p14:creationId xmlns:p14="http://schemas.microsoft.com/office/powerpoint/2010/main" val="356489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0-#ppt_w/2"/>
                                          </p:val>
                                        </p:tav>
                                        <p:tav tm="100000">
                                          <p:val>
                                            <p:strVal val="#ppt_x"/>
                                          </p:val>
                                        </p:tav>
                                      </p:tavLst>
                                    </p:anim>
                                    <p:anim calcmode="lin" valueType="num">
                                      <p:cBhvr additive="base">
                                        <p:cTn id="8" dur="5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9C1C7580-A3ED-41E0-9436-A97A45219647}"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19252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EC8357FB-4814-41F9-AAD3-528AD9D0943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526110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solidFill>
                <a:srgbClr val="FFFFCC"/>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solidFill>
                <a:srgbClr val="FFFFCC"/>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9272636-554A-417B-A96A-D06DFADF0CB9}" type="slidenum">
              <a:rPr lang="en-US" altLang="zh-CN">
                <a:solidFill>
                  <a:srgbClr val="FFFFCC"/>
                </a:solidFill>
              </a:rPr>
              <a:pPr>
                <a:defRPr/>
              </a:pPr>
              <a:t>‹#›</a:t>
            </a:fld>
            <a:endParaRPr lang="en-US" altLang="zh-CN">
              <a:solidFill>
                <a:srgbClr val="FFFFCC"/>
              </a:solidFill>
            </a:endParaRPr>
          </a:p>
        </p:txBody>
      </p:sp>
    </p:spTree>
    <p:extLst>
      <p:ext uri="{BB962C8B-B14F-4D97-AF65-F5344CB8AC3E}">
        <p14:creationId xmlns:p14="http://schemas.microsoft.com/office/powerpoint/2010/main" val="4053374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152400"/>
            <a:ext cx="76962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7"/>
          <p:cNvSpPr>
            <a:spLocks noGrp="1" noChangeArrowheads="1"/>
          </p:cNvSpPr>
          <p:nvPr>
            <p:ph type="sldNum" sz="quarter" idx="12"/>
          </p:nvPr>
        </p:nvSpPr>
        <p:spPr>
          <a:ln/>
        </p:spPr>
        <p:txBody>
          <a:bodyPr/>
          <a:lstStyle>
            <a:lvl1pPr>
              <a:defRPr/>
            </a:lvl1pPr>
          </a:lstStyle>
          <a:p>
            <a:fld id="{C2B551E0-50D6-476E-B17B-ED85AEB851DF}" type="slidenum">
              <a:rPr lang="ar-SA">
                <a:solidFill>
                  <a:srgbClr val="FFFFCC"/>
                </a:solidFill>
              </a:rPr>
              <a:pPr/>
              <a:t>‹#›</a:t>
            </a:fld>
            <a:endParaRPr lang="en-US">
              <a:solidFill>
                <a:srgbClr val="FFFFCC"/>
              </a:solidFill>
            </a:endParaRPr>
          </a:p>
        </p:txBody>
      </p:sp>
    </p:spTree>
    <p:extLst>
      <p:ext uri="{BB962C8B-B14F-4D97-AF65-F5344CB8AC3E}">
        <p14:creationId xmlns:p14="http://schemas.microsoft.com/office/powerpoint/2010/main" val="3543190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245225"/>
            <a:ext cx="2133600" cy="476250"/>
          </a:xfrm>
        </p:spPr>
        <p:txBody>
          <a:bodyPr/>
          <a:lstStyle>
            <a:lvl1pPr>
              <a:defRPr/>
            </a:lvl1pPr>
          </a:lstStyle>
          <a:p>
            <a:pPr>
              <a:defRPr/>
            </a:pPr>
            <a:endParaRPr lang="en-GB">
              <a:solidFill>
                <a:srgbClr val="FFFFCC"/>
              </a:solidFill>
            </a:endParaRPr>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pPr>
              <a:defRPr/>
            </a:pPr>
            <a:endParaRPr lang="en-GB">
              <a:solidFill>
                <a:srgbClr val="FFFFCC"/>
              </a:solidFill>
            </a:endParaRPr>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pPr>
              <a:defRPr/>
            </a:pPr>
            <a:fld id="{2A10518D-F7FE-4C59-BA57-DB6349988FC7}" type="slidenum">
              <a:rPr lang="en-GB">
                <a:solidFill>
                  <a:srgbClr val="FFFFCC"/>
                </a:solidFill>
              </a:rPr>
              <a:pPr>
                <a:defRPr/>
              </a:pPr>
              <a:t>‹#›</a:t>
            </a:fld>
            <a:endParaRPr lang="en-GB">
              <a:solidFill>
                <a:srgbClr val="FFFFCC"/>
              </a:solidFill>
            </a:endParaRPr>
          </a:p>
        </p:txBody>
      </p:sp>
    </p:spTree>
    <p:extLst>
      <p:ext uri="{BB962C8B-B14F-4D97-AF65-F5344CB8AC3E}">
        <p14:creationId xmlns:p14="http://schemas.microsoft.com/office/powerpoint/2010/main" val="1163543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ltLang="en-US">
              <a:solidFill>
                <a:srgbClr val="FFFFCC"/>
              </a:solidFill>
            </a:endParaRPr>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ltLang="en-US">
              <a:solidFill>
                <a:srgbClr val="FFFFCC"/>
              </a:solidFill>
            </a:endParaRPr>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7258A52A-D579-491F-BE62-4D1BD41BEE3B}" type="slidenum">
              <a:rPr lang="en-US" altLang="en-US">
                <a:solidFill>
                  <a:srgbClr val="FFFFCC"/>
                </a:solidFill>
              </a:rPr>
              <a:pPr/>
              <a:t>‹#›</a:t>
            </a:fld>
            <a:endParaRPr lang="en-US" altLang="en-US">
              <a:solidFill>
                <a:srgbClr val="FFFFCC"/>
              </a:solidFill>
            </a:endParaRPr>
          </a:p>
        </p:txBody>
      </p:sp>
    </p:spTree>
    <p:extLst>
      <p:ext uri="{BB962C8B-B14F-4D97-AF65-F5344CB8AC3E}">
        <p14:creationId xmlns:p14="http://schemas.microsoft.com/office/powerpoint/2010/main" val="844840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F22E19CE-F8D3-4FCC-87DA-81E01B0B3B0E}" type="datetime3">
              <a:rPr lang="en-US">
                <a:solidFill>
                  <a:srgbClr val="FFFFCC"/>
                </a:solidFill>
              </a:rPr>
              <a:pPr>
                <a:defRPr/>
              </a:pPr>
              <a:t>6 December 2013</a:t>
            </a:fld>
            <a:endParaRPr lang="en-US">
              <a:solidFill>
                <a:srgbClr val="FFFFCC"/>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FFFFCC"/>
              </a:solidFill>
            </a:endParaRPr>
          </a:p>
        </p:txBody>
      </p:sp>
      <p:sp>
        <p:nvSpPr>
          <p:cNvPr id="6" name="Slide Number Placeholder 17"/>
          <p:cNvSpPr>
            <a:spLocks noGrp="1"/>
          </p:cNvSpPr>
          <p:nvPr>
            <p:ph type="sldNum" sz="quarter" idx="12"/>
          </p:nvPr>
        </p:nvSpPr>
        <p:spPr/>
        <p:txBody>
          <a:bodyPr/>
          <a:lstStyle>
            <a:lvl1pPr>
              <a:defRPr/>
            </a:lvl1pPr>
          </a:lstStyle>
          <a:p>
            <a:pPr>
              <a:defRPr/>
            </a:pPr>
            <a:fld id="{D7B84938-59EC-430B-A107-454391249995}"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680338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smtClean="0"/>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C9E43DA8-D817-417F-8FC4-D31B3D9BB954}" type="slidenum">
              <a:rPr lang="en-US"/>
              <a:pPr>
                <a:defRPr/>
              </a:pPr>
              <a:t>‹#›</a:t>
            </a:fld>
            <a:endParaRPr lang="en-US"/>
          </a:p>
        </p:txBody>
      </p:sp>
    </p:spTree>
    <p:extLst>
      <p:ext uri="{BB962C8B-B14F-4D97-AF65-F5344CB8AC3E}">
        <p14:creationId xmlns:p14="http://schemas.microsoft.com/office/powerpoint/2010/main" val="91593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F7206D5-2BD9-4466-B0E8-5600C52120FE}"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984485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7FA79BBE-A784-4BD6-BB13-0AFE8269DF8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641522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8910A534-9D14-4032-9DC9-7B94C46025A9}"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513269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32A69695-303E-4636-B0AC-935A2CBB91A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387490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0B4F0713-9C33-4125-AF27-F24C23A6F0EB}"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154559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5E838C3F-F7AB-4389-9E72-49DCD61B4B1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736531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96DCE950-8786-47FF-BAA9-8A57D57766D5}"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475305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71C9F947-C3E9-4938-A9C2-65A14D8ABA4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40856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1"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2"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3"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4" name="Freeform 6"/>
          <p:cNvSpPr>
            <a:spLocks/>
          </p:cNvSpPr>
          <p:nvPr/>
        </p:nvSpPr>
        <p:spPr bwMode="invGray">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5"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6" name="Freeform 8"/>
          <p:cNvSpPr>
            <a:spLocks/>
          </p:cNvSpPr>
          <p:nvPr/>
        </p:nvSpPr>
        <p:spPr bwMode="white">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7"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34" name="Rectangle 10"/>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5" name="Rectangle 1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		</a:t>
            </a:r>
          </a:p>
          <a:p>
            <a:pPr lvl="3"/>
            <a:r>
              <a:rPr lang="en-US" smtClean="0"/>
              <a:t>Fourth level</a:t>
            </a:r>
          </a:p>
          <a:p>
            <a:pPr lvl="4"/>
            <a:r>
              <a:rPr lang="en-US" smtClean="0"/>
              <a:t>Fifth level</a:t>
            </a:r>
          </a:p>
        </p:txBody>
      </p:sp>
      <p:sp>
        <p:nvSpPr>
          <p:cNvPr id="2060" name="Rectangle 12"/>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vl1pPr>
          </a:lstStyle>
          <a:p>
            <a:pPr eaLnBrk="0" fontAlgn="base" hangingPunct="0">
              <a:spcAft>
                <a:spcPct val="0"/>
              </a:spcAft>
              <a:defRPr/>
            </a:pPr>
            <a:endParaRPr lang="en-US">
              <a:solidFill>
                <a:srgbClr val="FFFFCC"/>
              </a:solidFill>
            </a:endParaRPr>
          </a:p>
        </p:txBody>
      </p:sp>
      <p:sp>
        <p:nvSpPr>
          <p:cNvPr id="206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vl1pPr>
          </a:lstStyle>
          <a:p>
            <a:pPr eaLnBrk="0" fontAlgn="base" hangingPunct="0">
              <a:spcAft>
                <a:spcPct val="0"/>
              </a:spcAft>
              <a:defRPr/>
            </a:pPr>
            <a:endParaRPr lang="en-US">
              <a:solidFill>
                <a:srgbClr val="FFFFCC"/>
              </a:solidFill>
            </a:endParaRPr>
          </a:p>
        </p:txBody>
      </p:sp>
      <p:sp>
        <p:nvSpPr>
          <p:cNvPr id="2062" name="Rectangle 1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vl1pPr>
          </a:lstStyle>
          <a:p>
            <a:pPr eaLnBrk="0" fontAlgn="base" hangingPunct="0">
              <a:spcAft>
                <a:spcPct val="0"/>
              </a:spcAft>
              <a:defRPr/>
            </a:pPr>
            <a:fld id="{69402479-71D7-4A3C-8B7A-2E9F7D866F1C}" type="slidenum">
              <a:rPr lang="en-US">
                <a:solidFill>
                  <a:srgbClr val="FFFFCC"/>
                </a:solidFill>
              </a:rPr>
              <a:pPr eaLnBrk="0" fontAlgn="base" hangingPunct="0">
                <a:spcAft>
                  <a:spcPct val="0"/>
                </a:spcAft>
                <a:defRPr/>
              </a:pPr>
              <a:t>‹#›</a:t>
            </a:fld>
            <a:endParaRPr lang="en-US">
              <a:solidFill>
                <a:srgbClr val="FFFFCC"/>
              </a:solidFill>
            </a:endParaRPr>
          </a:p>
        </p:txBody>
      </p:sp>
    </p:spTree>
    <p:extLst>
      <p:ext uri="{BB962C8B-B14F-4D97-AF65-F5344CB8AC3E}">
        <p14:creationId xmlns:p14="http://schemas.microsoft.com/office/powerpoint/2010/main" val="2495987606"/>
      </p:ext>
    </p:extLst>
  </p:cSld>
  <p:clrMap bg1="dk2" tx1="lt1" bg2="dk1"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0" fill="hold"/>
                                        <p:tgtEl>
                                          <p:spTgt spid="2050"/>
                                        </p:tgtEl>
                                        <p:attrNameLst>
                                          <p:attrName>ppt_x</p:attrName>
                                        </p:attrNameLst>
                                      </p:cBhvr>
                                      <p:tavLst>
                                        <p:tav tm="0">
                                          <p:val>
                                            <p:strVal val="0-#ppt_w/2"/>
                                          </p:val>
                                        </p:tav>
                                        <p:tav tm="100000">
                                          <p:val>
                                            <p:strVal val="#ppt_x"/>
                                          </p:val>
                                        </p:tav>
                                      </p:tavLst>
                                    </p:anim>
                                    <p:anim calcmode="lin" valueType="num">
                                      <p:cBhvr additive="base">
                                        <p:cTn id="8" dur="50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0" fontAlgn="base" hangingPunct="0">
        <a:spcBef>
          <a:spcPct val="0"/>
        </a:spcBef>
        <a:spcAft>
          <a:spcPct val="0"/>
        </a:spcAft>
        <a:defRPr kumimoji="1" sz="4400">
          <a:solidFill>
            <a:schemeClr val="tx2"/>
          </a:solidFill>
          <a:latin typeface="Times New Roman" pitchFamily="18" charset="0"/>
        </a:defRPr>
      </a:lvl6pPr>
      <a:lvl7pPr marL="914400" algn="ctr" rtl="0" eaLnBrk="0" fontAlgn="base" hangingPunct="0">
        <a:spcBef>
          <a:spcPct val="0"/>
        </a:spcBef>
        <a:spcAft>
          <a:spcPct val="0"/>
        </a:spcAft>
        <a:defRPr kumimoji="1" sz="4400">
          <a:solidFill>
            <a:schemeClr val="tx2"/>
          </a:solidFill>
          <a:latin typeface="Times New Roman" pitchFamily="18" charset="0"/>
        </a:defRPr>
      </a:lvl7pPr>
      <a:lvl8pPr marL="1371600" algn="ctr" rtl="0" eaLnBrk="0" fontAlgn="base" hangingPunct="0">
        <a:spcBef>
          <a:spcPct val="0"/>
        </a:spcBef>
        <a:spcAft>
          <a:spcPct val="0"/>
        </a:spcAft>
        <a:defRPr kumimoji="1" sz="4400">
          <a:solidFill>
            <a:schemeClr val="tx2"/>
          </a:solidFill>
          <a:latin typeface="Times New Roman" pitchFamily="18" charset="0"/>
        </a:defRPr>
      </a:lvl8pPr>
      <a:lvl9pPr marL="1828800" algn="ctr"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cmaj.ca/content/vol170/issue4/images/large/29ff1.jpe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cdc.gov/ncidod/dpd/parasites/dracunculiasis/default.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 Id="rId5" Type="http://schemas.openxmlformats.org/officeDocument/2006/relationships/image" Target="../media/image14.jpeg"/><Relationship Id="rId4" Type="http://schemas.openxmlformats.org/officeDocument/2006/relationships/image" Target="../media/image13.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en.wikipedia.org/wiki/Sudanes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95536" y="836712"/>
            <a:ext cx="7992888" cy="2664296"/>
          </a:xfrm>
        </p:spPr>
        <p:txBody>
          <a:bodyPr/>
          <a:lstStyle/>
          <a:p>
            <a:pPr algn="ctr"/>
            <a:r>
              <a:rPr lang="en-GB" b="1" dirty="0" smtClean="0"/>
              <a:t>DRACUNCULUS MEDINENSIS</a:t>
            </a:r>
            <a:br>
              <a:rPr lang="en-GB" b="1" dirty="0" smtClean="0"/>
            </a:br>
            <a:r>
              <a:rPr lang="en-GB" b="1" dirty="0" smtClean="0"/>
              <a:t>(</a:t>
            </a:r>
            <a:r>
              <a:rPr lang="en-CA" b="1" dirty="0" smtClean="0"/>
              <a:t>Guinea worm</a:t>
            </a:r>
            <a:r>
              <a:rPr lang="en-GB" b="1" dirty="0" smtClean="0"/>
              <a:t>)</a:t>
            </a:r>
            <a:endParaRPr lang="en-GB" b="1" dirty="0"/>
          </a:p>
        </p:txBody>
      </p:sp>
      <p:sp>
        <p:nvSpPr>
          <p:cNvPr id="3" name="Subtitle 2"/>
          <p:cNvSpPr>
            <a:spLocks noGrp="1"/>
          </p:cNvSpPr>
          <p:nvPr>
            <p:ph type="subTitle" sz="quarter" idx="1"/>
          </p:nvPr>
        </p:nvSpPr>
        <p:spPr>
          <a:xfrm>
            <a:off x="1115616" y="3861048"/>
            <a:ext cx="6984776" cy="1512168"/>
          </a:xfrm>
        </p:spPr>
        <p:txBody>
          <a:bodyPr/>
          <a:lstStyle/>
          <a:p>
            <a:pPr algn="ctr"/>
            <a:r>
              <a:rPr lang="en-US" sz="3600" b="1" dirty="0"/>
              <a:t>KIMAIGA H.O</a:t>
            </a:r>
          </a:p>
          <a:p>
            <a:pPr algn="ctr"/>
            <a:r>
              <a:rPr lang="en-US" sz="3600" b="1" dirty="0"/>
              <a:t>MBChB (University of Nairobi</a:t>
            </a:r>
            <a:r>
              <a:rPr lang="en-US" sz="3600" b="1" dirty="0" smtClean="0"/>
              <a:t>)</a:t>
            </a:r>
            <a:endParaRPr lang="en-US" sz="3600" b="1" dirty="0"/>
          </a:p>
        </p:txBody>
      </p:sp>
    </p:spTree>
    <p:extLst>
      <p:ext uri="{BB962C8B-B14F-4D97-AF65-F5344CB8AC3E}">
        <p14:creationId xmlns:p14="http://schemas.microsoft.com/office/powerpoint/2010/main" val="29536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arvae_cyclop2.jpg"/>
          <p:cNvPicPr>
            <a:picLocks noGrp="1" noChangeAspect="1"/>
          </p:cNvPicPr>
          <p:nvPr>
            <p:ph idx="1"/>
          </p:nvPr>
        </p:nvPicPr>
        <p:blipFill>
          <a:blip r:embed="rId2"/>
          <a:stretch>
            <a:fillRect/>
          </a:stretch>
        </p:blipFill>
        <p:spPr>
          <a:xfrm>
            <a:off x="1619250" y="2870200"/>
            <a:ext cx="5905500" cy="1879600"/>
          </a:xfrm>
        </p:spPr>
      </p:pic>
      <p:sp>
        <p:nvSpPr>
          <p:cNvPr id="2" name="Title 1"/>
          <p:cNvSpPr>
            <a:spLocks noGrp="1"/>
          </p:cNvSpPr>
          <p:nvPr>
            <p:ph type="title"/>
          </p:nvPr>
        </p:nvSpPr>
        <p:spPr/>
        <p:txBody>
          <a:bodyPr>
            <a:normAutofit fontScale="90000"/>
          </a:bodyPr>
          <a:lstStyle/>
          <a:p>
            <a:pPr algn="ctr"/>
            <a:r>
              <a:rPr lang="en-US" b="1" dirty="0" smtClean="0"/>
              <a:t>THE DREADED DRACUNCULUS </a:t>
            </a:r>
            <a:endParaRPr lang="en-US" b="1" dirty="0"/>
          </a:p>
        </p:txBody>
      </p:sp>
    </p:spTree>
    <p:extLst>
      <p:ext uri="{BB962C8B-B14F-4D97-AF65-F5344CB8AC3E}">
        <p14:creationId xmlns:p14="http://schemas.microsoft.com/office/powerpoint/2010/main" val="4189202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oudy Old Style" pitchFamily="18" charset="0"/>
              </a:rPr>
              <a:t>Morphology 3</a:t>
            </a:r>
            <a:endParaRPr lang="en-US" dirty="0">
              <a:latin typeface="Goudy Old Style" pitchFamily="18" charset="0"/>
            </a:endParaRPr>
          </a:p>
        </p:txBody>
      </p:sp>
      <p:sp>
        <p:nvSpPr>
          <p:cNvPr id="3" name="Content Placeholder 2"/>
          <p:cNvSpPr>
            <a:spLocks noGrp="1"/>
          </p:cNvSpPr>
          <p:nvPr>
            <p:ph idx="1"/>
          </p:nvPr>
        </p:nvSpPr>
        <p:spPr/>
        <p:txBody>
          <a:bodyPr/>
          <a:lstStyle/>
          <a:p>
            <a:pPr>
              <a:buFont typeface="Wingdings" pitchFamily="2" charset="2"/>
              <a:buChar char="§"/>
            </a:pPr>
            <a:r>
              <a:rPr lang="en-US" dirty="0" smtClean="0"/>
              <a:t>pairs of preanal and 4–6 pairs of postanal papillae; the subequal spicules are 490–750 μm long, with a gubernaculum measuring about 117 </a:t>
            </a:r>
            <a:r>
              <a:rPr lang="el-GR" dirty="0" smtClean="0"/>
              <a:t>μ</a:t>
            </a:r>
            <a:r>
              <a:rPr lang="en-US" dirty="0" smtClean="0"/>
              <a:t>m</a:t>
            </a:r>
            <a:r>
              <a:rPr lang="en-US" dirty="0" smtClean="0"/>
              <a:t>.</a:t>
            </a:r>
          </a:p>
          <a:p>
            <a:pPr lvl="0"/>
            <a:r>
              <a:rPr lang="en-US" dirty="0"/>
              <a:t>males about 3 cm, females longer up to 100 cm.</a:t>
            </a:r>
            <a:endParaRPr lang="en-GB" dirty="0"/>
          </a:p>
          <a:p>
            <a:pPr lvl="0"/>
            <a:r>
              <a:rPr lang="en-US" dirty="0"/>
              <a:t>Larvae measure </a:t>
            </a:r>
            <a:r>
              <a:rPr lang="en-US" dirty="0" err="1"/>
              <a:t>upto</a:t>
            </a:r>
            <a:r>
              <a:rPr lang="en-US" dirty="0"/>
              <a:t> 10 mm, usually found in lesions of </a:t>
            </a:r>
            <a:r>
              <a:rPr lang="en-US" dirty="0" smtClean="0"/>
              <a:t>disease</a:t>
            </a:r>
            <a:endParaRPr lang="en-GB" dirty="0"/>
          </a:p>
        </p:txBody>
      </p:sp>
    </p:spTree>
    <p:extLst>
      <p:ext uri="{BB962C8B-B14F-4D97-AF65-F5344CB8AC3E}">
        <p14:creationId xmlns:p14="http://schemas.microsoft.com/office/powerpoint/2010/main" val="29302321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72000"/>
          </a:xfrm>
        </p:spPr>
        <p:txBody>
          <a:bodyPr>
            <a:normAutofit lnSpcReduction="10000"/>
          </a:bodyPr>
          <a:lstStyle/>
          <a:p>
            <a:r>
              <a:rPr lang="en-US" dirty="0" smtClean="0"/>
              <a:t>Ponds or open wells</a:t>
            </a:r>
          </a:p>
          <a:p>
            <a:r>
              <a:rPr lang="en-US" dirty="0" smtClean="0"/>
              <a:t>Superficial stagnant water </a:t>
            </a:r>
          </a:p>
          <a:p>
            <a:r>
              <a:rPr lang="en-US" dirty="0" smtClean="0"/>
              <a:t>No known animal reservoirs known</a:t>
            </a:r>
          </a:p>
          <a:p>
            <a:r>
              <a:rPr lang="en-US" dirty="0" smtClean="0"/>
              <a:t>Water copepods (water fleas) ingested with guinea warm larvae</a:t>
            </a:r>
          </a:p>
          <a:p>
            <a:r>
              <a:rPr lang="en-US" dirty="0" smtClean="0"/>
              <a:t>Water infested with Cyclops (micro-crustaceans that have ingested the female worm). Cyclops therefore act as the intermediate host</a:t>
            </a:r>
          </a:p>
          <a:p>
            <a:endParaRPr lang="en-US" dirty="0"/>
          </a:p>
        </p:txBody>
      </p:sp>
      <p:sp>
        <p:nvSpPr>
          <p:cNvPr id="2" name="Title 1"/>
          <p:cNvSpPr>
            <a:spLocks noGrp="1"/>
          </p:cNvSpPr>
          <p:nvPr>
            <p:ph type="title"/>
          </p:nvPr>
        </p:nvSpPr>
        <p:spPr/>
        <p:txBody>
          <a:bodyPr/>
          <a:lstStyle/>
          <a:p>
            <a:pPr algn="ctr"/>
            <a:r>
              <a:rPr lang="en-US" b="1" dirty="0" smtClean="0"/>
              <a:t>AGENTS RESERVOIR</a:t>
            </a:r>
            <a:endParaRPr lang="en-US" b="1" dirty="0"/>
          </a:p>
        </p:txBody>
      </p:sp>
    </p:spTree>
    <p:extLst>
      <p:ext uri="{BB962C8B-B14F-4D97-AF65-F5344CB8AC3E}">
        <p14:creationId xmlns:p14="http://schemas.microsoft.com/office/powerpoint/2010/main" val="3378378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r>
              <a:rPr lang="en-US" dirty="0" smtClean="0"/>
              <a:t>Through drinking water infested with </a:t>
            </a:r>
          </a:p>
          <a:p>
            <a:r>
              <a:rPr lang="en-US" dirty="0" smtClean="0"/>
              <a:t>Copepods (micro-crustaceans) that have also ingested the larvae . The larvae are ingested in L1 stage and within this intermediate host they mature to L3 (the infective stage)</a:t>
            </a:r>
          </a:p>
          <a:p>
            <a:endParaRPr lang="en-US" dirty="0"/>
          </a:p>
        </p:txBody>
      </p:sp>
      <p:sp>
        <p:nvSpPr>
          <p:cNvPr id="2" name="Title 1"/>
          <p:cNvSpPr>
            <a:spLocks noGrp="1"/>
          </p:cNvSpPr>
          <p:nvPr>
            <p:ph type="title"/>
          </p:nvPr>
        </p:nvSpPr>
        <p:spPr/>
        <p:txBody>
          <a:bodyPr>
            <a:normAutofit/>
          </a:bodyPr>
          <a:lstStyle/>
          <a:p>
            <a:pPr algn="ctr"/>
            <a:r>
              <a:rPr lang="en-US" dirty="0" smtClean="0"/>
              <a:t>Route of exit from the reservoir</a:t>
            </a:r>
            <a:endParaRPr lang="en-US" dirty="0"/>
          </a:p>
        </p:txBody>
      </p:sp>
    </p:spTree>
    <p:extLst>
      <p:ext uri="{BB962C8B-B14F-4D97-AF65-F5344CB8AC3E}">
        <p14:creationId xmlns:p14="http://schemas.microsoft.com/office/powerpoint/2010/main" val="1693413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Goudy Old Style" pitchFamily="18" charset="0"/>
              </a:rPr>
              <a:t>Life Cycle </a:t>
            </a:r>
            <a:endParaRPr lang="en-US" sz="5400" dirty="0">
              <a:latin typeface="Goudy Old Style" pitchFamily="18" charset="0"/>
            </a:endParaRPr>
          </a:p>
        </p:txBody>
      </p:sp>
      <p:sp>
        <p:nvSpPr>
          <p:cNvPr id="3" name="Content Placeholder 2"/>
          <p:cNvSpPr>
            <a:spLocks noGrp="1"/>
          </p:cNvSpPr>
          <p:nvPr>
            <p:ph idx="1"/>
          </p:nvPr>
        </p:nvSpPr>
        <p:spPr/>
        <p:txBody>
          <a:bodyPr>
            <a:normAutofit fontScale="77500" lnSpcReduction="20000"/>
          </a:bodyPr>
          <a:lstStyle/>
          <a:p>
            <a:pPr lvl="0"/>
            <a:r>
              <a:rPr lang="en-US" sz="2800" dirty="0" smtClean="0"/>
              <a:t>Adult females in subcutaneous tissues of the legs and </a:t>
            </a:r>
            <a:r>
              <a:rPr lang="en-US" sz="2800" dirty="0" smtClean="0"/>
              <a:t>arms</a:t>
            </a:r>
            <a:r>
              <a:rPr lang="en-US" sz="2800" dirty="0"/>
              <a:t>; follow lymphatic </a:t>
            </a:r>
            <a:r>
              <a:rPr lang="en-US" sz="2800" dirty="0" smtClean="0"/>
              <a:t>tissues</a:t>
            </a:r>
            <a:endParaRPr lang="en-GB" sz="2800" dirty="0"/>
          </a:p>
          <a:p>
            <a:pPr lvl="0"/>
            <a:r>
              <a:rPr lang="en-US" sz="2800" dirty="0" smtClean="0"/>
              <a:t>also </a:t>
            </a:r>
            <a:r>
              <a:rPr lang="en-US" sz="2800" dirty="0"/>
              <a:t>found in </a:t>
            </a:r>
            <a:r>
              <a:rPr lang="en-US" sz="2800" dirty="0" err="1"/>
              <a:t>intermuscular</a:t>
            </a:r>
            <a:r>
              <a:rPr lang="en-US" sz="2800" dirty="0"/>
              <a:t> tissues of hosts</a:t>
            </a:r>
            <a:endParaRPr lang="en-GB" sz="2800" dirty="0"/>
          </a:p>
          <a:p>
            <a:pPr lvl="0"/>
            <a:r>
              <a:rPr lang="en-US" sz="2800" dirty="0"/>
              <a:t>females secrete </a:t>
            </a:r>
            <a:r>
              <a:rPr lang="en-US" sz="2800" dirty="0" smtClean="0"/>
              <a:t>toxins forming </a:t>
            </a:r>
            <a:r>
              <a:rPr lang="en-US" sz="2800" dirty="0"/>
              <a:t>b</a:t>
            </a:r>
            <a:r>
              <a:rPr lang="en-US" sz="2800" dirty="0" smtClean="0"/>
              <a:t>lister </a:t>
            </a:r>
            <a:r>
              <a:rPr lang="en-US" sz="2800" dirty="0"/>
              <a:t>forms over </a:t>
            </a:r>
            <a:r>
              <a:rPr lang="en-US" sz="2800" dirty="0" smtClean="0"/>
              <a:t>nematode</a:t>
            </a:r>
            <a:r>
              <a:rPr lang="en-US" sz="2800" dirty="0"/>
              <a:t> </a:t>
            </a:r>
            <a:r>
              <a:rPr lang="en-US" sz="2800" dirty="0" smtClean="0"/>
              <a:t>and help </a:t>
            </a:r>
            <a:r>
              <a:rPr lang="en-US" sz="2800" dirty="0"/>
              <a:t>breaks the skin of the </a:t>
            </a:r>
            <a:r>
              <a:rPr lang="en-US" sz="2800" dirty="0" smtClean="0"/>
              <a:t>hosts</a:t>
            </a:r>
            <a:r>
              <a:rPr lang="en-US" sz="2800" dirty="0" smtClean="0"/>
              <a:t> when </a:t>
            </a:r>
            <a:r>
              <a:rPr lang="en-US" sz="2800" dirty="0" smtClean="0"/>
              <a:t>exposed to water. </a:t>
            </a:r>
          </a:p>
          <a:p>
            <a:pPr>
              <a:lnSpc>
                <a:spcPct val="90000"/>
              </a:lnSpc>
              <a:defRPr/>
            </a:pPr>
            <a:r>
              <a:rPr lang="en-GB" sz="2800" dirty="0" smtClean="0"/>
              <a:t>female </a:t>
            </a:r>
            <a:r>
              <a:rPr lang="en-GB" sz="2800" dirty="0"/>
              <a:t>and males mate; males die after mating. Pathology due to female</a:t>
            </a:r>
          </a:p>
          <a:p>
            <a:pPr>
              <a:lnSpc>
                <a:spcPct val="90000"/>
              </a:lnSpc>
              <a:defRPr/>
            </a:pPr>
            <a:r>
              <a:rPr lang="en-GB" sz="2800" dirty="0" smtClean="0"/>
              <a:t>females </a:t>
            </a:r>
            <a:r>
              <a:rPr lang="en-GB" sz="2800" dirty="0"/>
              <a:t>migrate towards the </a:t>
            </a:r>
            <a:r>
              <a:rPr lang="en-GB" sz="2800" dirty="0" err="1"/>
              <a:t>skin,uterus</a:t>
            </a:r>
            <a:r>
              <a:rPr lang="en-GB" sz="2800" dirty="0"/>
              <a:t> ruptures and release the larvae in  first stage juveniles at the site of the skin it has broken and made a wound (ovoviviparous).</a:t>
            </a:r>
          </a:p>
          <a:p>
            <a:pPr>
              <a:lnSpc>
                <a:spcPct val="90000"/>
              </a:lnSpc>
              <a:defRPr/>
            </a:pPr>
            <a:r>
              <a:rPr lang="en-GB" sz="2800" dirty="0" smtClean="0"/>
              <a:t>When </a:t>
            </a:r>
            <a:r>
              <a:rPr lang="en-GB" sz="2800" dirty="0"/>
              <a:t>man comes in contact with water, the larvae are released into the water. The larvae can stay up to 3 -4 days</a:t>
            </a:r>
            <a:r>
              <a:rPr lang="en-GB" sz="2800" dirty="0" smtClean="0"/>
              <a:t>.</a:t>
            </a:r>
          </a:p>
          <a:p>
            <a:pPr>
              <a:lnSpc>
                <a:spcPct val="90000"/>
              </a:lnSpc>
              <a:defRPr/>
            </a:pPr>
            <a:r>
              <a:rPr lang="en-US" sz="2800" dirty="0" smtClean="0"/>
              <a:t>. </a:t>
            </a:r>
            <a:endParaRPr lang="en-US" sz="2800" dirty="0" smtClean="0"/>
          </a:p>
          <a:p>
            <a:pPr>
              <a:buNone/>
            </a:pPr>
            <a:endParaRPr lang="en-US" dirty="0"/>
          </a:p>
        </p:txBody>
      </p:sp>
    </p:spTree>
    <p:extLst>
      <p:ext uri="{BB962C8B-B14F-4D97-AF65-F5344CB8AC3E}">
        <p14:creationId xmlns:p14="http://schemas.microsoft.com/office/powerpoint/2010/main" val="862305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7990656" cy="5403304"/>
          </a:xfrm>
        </p:spPr>
        <p:txBody>
          <a:bodyPr>
            <a:normAutofit fontScale="85000" lnSpcReduction="20000"/>
          </a:bodyPr>
          <a:lstStyle/>
          <a:p>
            <a:pPr lvl="0"/>
            <a:r>
              <a:rPr lang="en-US" dirty="0"/>
              <a:t>Larvae eaten by Cyclops, intermediate host; they further develop in the </a:t>
            </a:r>
            <a:r>
              <a:rPr lang="en-US" dirty="0" err="1"/>
              <a:t>cyclops</a:t>
            </a:r>
            <a:r>
              <a:rPr lang="en-US" dirty="0"/>
              <a:t>, penetrates the gut of the </a:t>
            </a:r>
            <a:r>
              <a:rPr lang="en-US" dirty="0" err="1"/>
              <a:t>cyclops</a:t>
            </a:r>
            <a:r>
              <a:rPr lang="en-US" dirty="0"/>
              <a:t> and migrate to the rest of the </a:t>
            </a:r>
            <a:r>
              <a:rPr lang="en-US" dirty="0" err="1"/>
              <a:t>cyclops</a:t>
            </a:r>
            <a:r>
              <a:rPr lang="en-US" dirty="0"/>
              <a:t> ( 2 weeks)</a:t>
            </a:r>
            <a:endParaRPr lang="en-GB" dirty="0"/>
          </a:p>
          <a:p>
            <a:pPr lvl="0"/>
            <a:r>
              <a:rPr lang="en-US" dirty="0"/>
              <a:t>when man eats up </a:t>
            </a:r>
            <a:r>
              <a:rPr lang="en-US" dirty="0" err="1"/>
              <a:t>cyclops</a:t>
            </a:r>
            <a:r>
              <a:rPr lang="en-US" dirty="0"/>
              <a:t> in water, the larvae is released into the man's GIT, the larvae is resistance to the GIT enzymes. </a:t>
            </a:r>
            <a:endParaRPr lang="en-GB" dirty="0"/>
          </a:p>
          <a:p>
            <a:pPr lvl="0"/>
            <a:r>
              <a:rPr lang="en-US" dirty="0"/>
              <a:t>They penetrate the human hosts GIT walls. Matures during penetration and migration of the host subcutaneous tissues. 9 months for females to mature and produce larvae (long incubation period)</a:t>
            </a:r>
            <a:endParaRPr lang="en-GB" dirty="0"/>
          </a:p>
          <a:p>
            <a:r>
              <a:rPr lang="en-US" dirty="0"/>
              <a:t>The larvae moves freely in the tissues in which it matures; adults arise, male fertilize female, fertilized females move towards the skin, release toxin and lay eggs again</a:t>
            </a:r>
            <a:endParaRPr lang="en-GB" dirty="0"/>
          </a:p>
        </p:txBody>
      </p:sp>
    </p:spTree>
    <p:extLst>
      <p:ext uri="{BB962C8B-B14F-4D97-AF65-F5344CB8AC3E}">
        <p14:creationId xmlns:p14="http://schemas.microsoft.com/office/powerpoint/2010/main" val="2693590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62500" lnSpcReduction="20000"/>
          </a:bodyPr>
          <a:lstStyle/>
          <a:p>
            <a:r>
              <a:rPr lang="en-US" dirty="0"/>
              <a:t>Humans become infected by drinking unfiltered water containing copepods (small crustaceans) which are infected with larvae of </a:t>
            </a:r>
            <a:r>
              <a:rPr lang="en-US" i="1" dirty="0"/>
              <a:t>D. </a:t>
            </a:r>
            <a:r>
              <a:rPr lang="en-US" i="1" dirty="0" err="1"/>
              <a:t>medinensis</a:t>
            </a:r>
            <a:r>
              <a:rPr lang="en-US" dirty="0"/>
              <a:t> . </a:t>
            </a:r>
            <a:endParaRPr lang="en-GB" dirty="0"/>
          </a:p>
          <a:p>
            <a:r>
              <a:rPr lang="en-US" dirty="0"/>
              <a:t>Following ingestion, the copepods die and release the larvae, which penetrate the host stomach and intestinal wall and enter the abdominal cavity and retroperitoneal space </a:t>
            </a:r>
            <a:endParaRPr lang="en-GB" dirty="0"/>
          </a:p>
          <a:p>
            <a:r>
              <a:rPr lang="en-US" dirty="0"/>
              <a:t>After maturation into adults and copulation, the male worms die and the females (length: 70 to 120 cm) migrate in the subcutaneous tissues towards the skin surface .  Approximately one year after infection, the female worm induces a blister on the skin, generally on the distal lower extremity, which ruptures.  When this lesion comes into contact with water, a contact that the patient seeks to relieve the local discomfort, the female worm emerges and releases larvae .  The larvae are ingested by a copepod and after two weeks (and two molts) have developed into infective larvae .  Ingestion of the copepods closes the cycle .</a:t>
            </a:r>
            <a:endParaRPr lang="en-GB" dirty="0"/>
          </a:p>
          <a:p>
            <a:endParaRPr lang="en-GB" dirty="0"/>
          </a:p>
        </p:txBody>
      </p:sp>
    </p:spTree>
    <p:extLst>
      <p:ext uri="{BB962C8B-B14F-4D97-AF65-F5344CB8AC3E}">
        <p14:creationId xmlns:p14="http://schemas.microsoft.com/office/powerpoint/2010/main" val="3626113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defRPr/>
            </a:pPr>
            <a:r>
              <a:rPr lang="en-US" altLang="en-US" sz="4000" i="1" smtClean="0"/>
              <a:t>Dracunculus medinensis</a:t>
            </a:r>
            <a:r>
              <a:rPr lang="en-US" altLang="en-US" sz="4000" smtClean="0"/>
              <a:t> life cycle discussion</a:t>
            </a:r>
          </a:p>
        </p:txBody>
      </p:sp>
      <p:sp>
        <p:nvSpPr>
          <p:cNvPr id="54275" name="Rectangle 3"/>
          <p:cNvSpPr>
            <a:spLocks noGrp="1" noChangeArrowheads="1"/>
          </p:cNvSpPr>
          <p:nvPr>
            <p:ph idx="1"/>
          </p:nvPr>
        </p:nvSpPr>
        <p:spPr/>
        <p:txBody>
          <a:bodyPr/>
          <a:lstStyle/>
          <a:p>
            <a:pPr eaLnBrk="1" hangingPunct="1">
              <a:lnSpc>
                <a:spcPct val="90000"/>
              </a:lnSpc>
            </a:pPr>
            <a:r>
              <a:rPr lang="en-US" altLang="en-US" sz="2400" b="1" smtClean="0"/>
              <a:t>Step 1</a:t>
            </a:r>
            <a:r>
              <a:rPr lang="en-US" altLang="en-US" sz="2400" smtClean="0"/>
              <a:t> on shows that copepods have been infected with larvae and for further development of the larva, the host copepod needs to be ingested in drinking water obtained from ponds or open wells.  </a:t>
            </a:r>
          </a:p>
          <a:p>
            <a:pPr eaLnBrk="1" hangingPunct="1">
              <a:lnSpc>
                <a:spcPct val="90000"/>
              </a:lnSpc>
            </a:pPr>
            <a:r>
              <a:rPr lang="en-US" altLang="en-US" sz="2400" smtClean="0"/>
              <a:t>The people become infected when they drink the water-containing microcrustaceans (water fleas) that harbor the infective larvae.  </a:t>
            </a:r>
          </a:p>
          <a:p>
            <a:pPr eaLnBrk="1" hangingPunct="1">
              <a:lnSpc>
                <a:spcPct val="90000"/>
              </a:lnSpc>
            </a:pPr>
            <a:r>
              <a:rPr lang="en-US" altLang="en-US" sz="2400" smtClean="0"/>
              <a:t>Once in the human body, the ingested copepod is destroyed by stomach acids and the larvae are free to penetrate the gut lining and migrate through the intestinal wall, across the peritoneal cavity, to subcutaneous tissues via the lymphatics.  </a:t>
            </a:r>
          </a:p>
        </p:txBody>
      </p:sp>
      <p:sp>
        <p:nvSpPr>
          <p:cNvPr id="90114" name="Date Placeholder 3"/>
          <p:cNvSpPr>
            <a:spLocks noGrp="1"/>
          </p:cNvSpPr>
          <p:nvPr>
            <p:ph type="dt" sz="quarter" idx="10"/>
          </p:nvPr>
        </p:nvSpPr>
        <p:spPr/>
        <p:txBody>
          <a:bodyPr/>
          <a:lstStyle/>
          <a:p>
            <a:pPr>
              <a:defRPr/>
            </a:pPr>
            <a:fld id="{4D945C40-9858-40BB-8377-023D09E5D249}" type="datetime3">
              <a:rPr lang="en-US"/>
              <a:pPr>
                <a:defRPr/>
              </a:pPr>
              <a:t>6 December 2013</a:t>
            </a:fld>
            <a:endParaRPr lang="en-US"/>
          </a:p>
        </p:txBody>
      </p:sp>
      <p:sp>
        <p:nvSpPr>
          <p:cNvPr id="90115" name="Slide Number Placeholder 5"/>
          <p:cNvSpPr>
            <a:spLocks noGrp="1"/>
          </p:cNvSpPr>
          <p:nvPr>
            <p:ph type="sldNum" sz="quarter" idx="12"/>
          </p:nvPr>
        </p:nvSpPr>
        <p:spPr/>
        <p:txBody>
          <a:bodyPr/>
          <a:lstStyle/>
          <a:p>
            <a:pPr>
              <a:defRPr/>
            </a:pPr>
            <a:fld id="{84A00388-9D39-4D5A-A641-BB82F282694A}" type="slidenum">
              <a:rPr lang="en-US"/>
              <a:pPr>
                <a:defRPr/>
              </a:pPr>
              <a:t>17</a:t>
            </a:fld>
            <a:endParaRPr lang="en-US"/>
          </a:p>
        </p:txBody>
      </p:sp>
    </p:spTree>
    <p:extLst>
      <p:ext uri="{BB962C8B-B14F-4D97-AF65-F5344CB8AC3E}">
        <p14:creationId xmlns:p14="http://schemas.microsoft.com/office/powerpoint/2010/main" val="159523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endParaRPr lang="en-US" altLang="en-US" smtClean="0"/>
          </a:p>
        </p:txBody>
      </p:sp>
      <p:sp>
        <p:nvSpPr>
          <p:cNvPr id="55299" name="Rectangle 3"/>
          <p:cNvSpPr>
            <a:spLocks noGrp="1" noChangeArrowheads="1"/>
          </p:cNvSpPr>
          <p:nvPr>
            <p:ph idx="1"/>
          </p:nvPr>
        </p:nvSpPr>
        <p:spPr/>
        <p:txBody>
          <a:bodyPr/>
          <a:lstStyle/>
          <a:p>
            <a:pPr eaLnBrk="1" hangingPunct="1">
              <a:lnSpc>
                <a:spcPct val="80000"/>
              </a:lnSpc>
            </a:pPr>
            <a:r>
              <a:rPr lang="en-US" altLang="en-US" sz="2400" dirty="0" smtClean="0"/>
              <a:t>The larvae are not destroyed because they can quickly adapt to the change in pH of stomach acid.  </a:t>
            </a:r>
          </a:p>
          <a:p>
            <a:pPr eaLnBrk="1" hangingPunct="1">
              <a:lnSpc>
                <a:spcPct val="80000"/>
              </a:lnSpc>
            </a:pPr>
            <a:r>
              <a:rPr lang="en-US" altLang="en-US" sz="2400" dirty="0" smtClean="0"/>
              <a:t>Researchers are still uncertain to the specifics of how this is done, but some believe that it is triggered by the copepod’s response to the changing conditions.  </a:t>
            </a:r>
          </a:p>
          <a:p>
            <a:pPr eaLnBrk="1" hangingPunct="1">
              <a:lnSpc>
                <a:spcPct val="80000"/>
              </a:lnSpc>
            </a:pPr>
            <a:r>
              <a:rPr lang="en-US" altLang="en-US" sz="2400" b="1" dirty="0" smtClean="0"/>
              <a:t>Step 2</a:t>
            </a:r>
            <a:r>
              <a:rPr lang="en-US" altLang="en-US" sz="2400" dirty="0" smtClean="0"/>
              <a:t> gives a visual of the larvae being released and it shows that they begin to grow and mature.  </a:t>
            </a:r>
          </a:p>
          <a:p>
            <a:pPr eaLnBrk="1" hangingPunct="1">
              <a:lnSpc>
                <a:spcPct val="80000"/>
              </a:lnSpc>
            </a:pPr>
            <a:r>
              <a:rPr lang="en-US" altLang="en-US" sz="2400" b="1" dirty="0" smtClean="0"/>
              <a:t>Step 3</a:t>
            </a:r>
            <a:r>
              <a:rPr lang="en-US" altLang="en-US" sz="2400" dirty="0" smtClean="0"/>
              <a:t> takes the most time.  A mature female </a:t>
            </a:r>
            <a:r>
              <a:rPr lang="en-US" altLang="en-US" sz="2400" i="1" dirty="0" smtClean="0"/>
              <a:t>D</a:t>
            </a:r>
            <a:r>
              <a:rPr lang="en-US" altLang="en-US" sz="2400" dirty="0" smtClean="0"/>
              <a:t>. </a:t>
            </a:r>
            <a:r>
              <a:rPr lang="en-US" altLang="en-US" sz="2400" i="1" dirty="0" err="1" smtClean="0"/>
              <a:t>medinensis</a:t>
            </a:r>
            <a:r>
              <a:rPr lang="en-US" altLang="en-US" sz="2400" dirty="0" smtClean="0"/>
              <a:t> is one of the longest nematodes, measuring up to 100 cm (2-3 feet), but is only 1 to 2 mm thick.  </a:t>
            </a:r>
          </a:p>
          <a:p>
            <a:pPr eaLnBrk="1" hangingPunct="1">
              <a:lnSpc>
                <a:spcPct val="80000"/>
              </a:lnSpc>
            </a:pPr>
            <a:r>
              <a:rPr lang="en-US" altLang="en-US" sz="2400" dirty="0" smtClean="0"/>
              <a:t>A mature male is quite smaller and lives for only a few months.  The sexually mature males and females meet and mate in about 100 days, while they are both of comparable size.  </a:t>
            </a:r>
          </a:p>
        </p:txBody>
      </p:sp>
      <p:sp>
        <p:nvSpPr>
          <p:cNvPr id="91138" name="Date Placeholder 3"/>
          <p:cNvSpPr>
            <a:spLocks noGrp="1"/>
          </p:cNvSpPr>
          <p:nvPr>
            <p:ph type="dt" sz="quarter" idx="10"/>
          </p:nvPr>
        </p:nvSpPr>
        <p:spPr/>
        <p:txBody>
          <a:bodyPr/>
          <a:lstStyle/>
          <a:p>
            <a:pPr>
              <a:defRPr/>
            </a:pPr>
            <a:fld id="{1DDF4C2A-F14D-445D-94A7-4DB2D49E24F3}" type="datetime3">
              <a:rPr lang="en-US"/>
              <a:pPr>
                <a:defRPr/>
              </a:pPr>
              <a:t>6 December 2013</a:t>
            </a:fld>
            <a:endParaRPr lang="en-US"/>
          </a:p>
        </p:txBody>
      </p:sp>
      <p:sp>
        <p:nvSpPr>
          <p:cNvPr id="91139" name="Slide Number Placeholder 5"/>
          <p:cNvSpPr>
            <a:spLocks noGrp="1"/>
          </p:cNvSpPr>
          <p:nvPr>
            <p:ph type="sldNum" sz="quarter" idx="12"/>
          </p:nvPr>
        </p:nvSpPr>
        <p:spPr/>
        <p:txBody>
          <a:bodyPr/>
          <a:lstStyle/>
          <a:p>
            <a:pPr>
              <a:defRPr/>
            </a:pPr>
            <a:fld id="{BAB1ECE4-8A3E-4A85-B388-BCAD02989B6E}" type="slidenum">
              <a:rPr lang="en-US"/>
              <a:pPr>
                <a:defRPr/>
              </a:pPr>
              <a:t>18</a:t>
            </a:fld>
            <a:endParaRPr lang="en-US"/>
          </a:p>
        </p:txBody>
      </p:sp>
    </p:spTree>
    <p:extLst>
      <p:ext uri="{BB962C8B-B14F-4D97-AF65-F5344CB8AC3E}">
        <p14:creationId xmlns:p14="http://schemas.microsoft.com/office/powerpoint/2010/main" val="41419065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endParaRPr lang="en-US" altLang="en-US" smtClean="0"/>
          </a:p>
        </p:txBody>
      </p:sp>
      <p:sp>
        <p:nvSpPr>
          <p:cNvPr id="56323" name="Rectangle 3"/>
          <p:cNvSpPr>
            <a:spLocks noGrp="1" noChangeArrowheads="1"/>
          </p:cNvSpPr>
          <p:nvPr>
            <p:ph idx="1"/>
          </p:nvPr>
        </p:nvSpPr>
        <p:spPr/>
        <p:txBody>
          <a:bodyPr/>
          <a:lstStyle/>
          <a:p>
            <a:pPr eaLnBrk="1" hangingPunct="1">
              <a:lnSpc>
                <a:spcPct val="80000"/>
              </a:lnSpc>
            </a:pPr>
            <a:r>
              <a:rPr lang="en-US" altLang="en-US" sz="2800" smtClean="0"/>
              <a:t>The males stay in the tissues, and within a few months become encapsulated, and die.  </a:t>
            </a:r>
          </a:p>
          <a:p>
            <a:pPr eaLnBrk="1" hangingPunct="1">
              <a:lnSpc>
                <a:spcPct val="80000"/>
              </a:lnSpc>
            </a:pPr>
            <a:r>
              <a:rPr lang="en-US" altLang="en-US" sz="2800" smtClean="0"/>
              <a:t>As the female matures, she slowly moves down the muscle planes of the infected host and by approximately 10 months, has grown to maturity, with the uterus being filled with larvae.  </a:t>
            </a:r>
          </a:p>
          <a:p>
            <a:pPr eaLnBrk="1" hangingPunct="1">
              <a:lnSpc>
                <a:spcPct val="80000"/>
              </a:lnSpc>
            </a:pPr>
            <a:r>
              <a:rPr lang="en-US" altLang="en-US" sz="2800" smtClean="0"/>
              <a:t>After a year from initial infection the female worm travels from the subcutaneous connective tissues, moves to the surface of the skin, dies by the body erupting, the uterus is extrude through the mouth, and releases millions of juveniles in a milky white liquid</a:t>
            </a:r>
          </a:p>
        </p:txBody>
      </p:sp>
      <p:sp>
        <p:nvSpPr>
          <p:cNvPr id="92162" name="Date Placeholder 3"/>
          <p:cNvSpPr>
            <a:spLocks noGrp="1"/>
          </p:cNvSpPr>
          <p:nvPr>
            <p:ph type="dt" sz="quarter" idx="10"/>
          </p:nvPr>
        </p:nvSpPr>
        <p:spPr/>
        <p:txBody>
          <a:bodyPr/>
          <a:lstStyle/>
          <a:p>
            <a:pPr>
              <a:defRPr/>
            </a:pPr>
            <a:fld id="{212BFA13-A984-4566-B8F6-D827EF960F18}" type="datetime3">
              <a:rPr lang="en-US"/>
              <a:pPr>
                <a:defRPr/>
              </a:pPr>
              <a:t>6 December 2013</a:t>
            </a:fld>
            <a:endParaRPr lang="en-US"/>
          </a:p>
        </p:txBody>
      </p:sp>
      <p:sp>
        <p:nvSpPr>
          <p:cNvPr id="92163" name="Slide Number Placeholder 5"/>
          <p:cNvSpPr>
            <a:spLocks noGrp="1"/>
          </p:cNvSpPr>
          <p:nvPr>
            <p:ph type="sldNum" sz="quarter" idx="12"/>
          </p:nvPr>
        </p:nvSpPr>
        <p:spPr/>
        <p:txBody>
          <a:bodyPr/>
          <a:lstStyle/>
          <a:p>
            <a:pPr>
              <a:defRPr/>
            </a:pPr>
            <a:fld id="{0D58517D-40D7-4D78-BB5B-765F7F193541}" type="slidenum">
              <a:rPr lang="en-US"/>
              <a:pPr>
                <a:defRPr/>
              </a:pPr>
              <a:t>19</a:t>
            </a:fld>
            <a:endParaRPr lang="en-US"/>
          </a:p>
        </p:txBody>
      </p:sp>
    </p:spTree>
    <p:extLst>
      <p:ext uri="{BB962C8B-B14F-4D97-AF65-F5344CB8AC3E}">
        <p14:creationId xmlns:p14="http://schemas.microsoft.com/office/powerpoint/2010/main" val="107370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b="1" i="1" smtClean="0"/>
              <a:t>Dracunculus medinensis</a:t>
            </a:r>
          </a:p>
        </p:txBody>
      </p:sp>
      <p:sp>
        <p:nvSpPr>
          <p:cNvPr id="3075" name="Rectangle 3"/>
          <p:cNvSpPr>
            <a:spLocks noGrp="1" noChangeArrowheads="1"/>
          </p:cNvSpPr>
          <p:nvPr>
            <p:ph type="body" sz="half" idx="1"/>
          </p:nvPr>
        </p:nvSpPr>
        <p:spPr>
          <a:xfrm>
            <a:off x="457200" y="1600200"/>
            <a:ext cx="4267200" cy="4530725"/>
          </a:xfrm>
        </p:spPr>
        <p:txBody>
          <a:bodyPr/>
          <a:lstStyle/>
          <a:p>
            <a:pPr eaLnBrk="1" hangingPunct="1">
              <a:lnSpc>
                <a:spcPct val="90000"/>
              </a:lnSpc>
              <a:defRPr/>
            </a:pPr>
            <a:endParaRPr lang="en-US" sz="2000" smtClean="0"/>
          </a:p>
          <a:p>
            <a:pPr eaLnBrk="1" hangingPunct="1">
              <a:lnSpc>
                <a:spcPct val="90000"/>
              </a:lnSpc>
              <a:defRPr/>
            </a:pPr>
            <a:r>
              <a:rPr lang="en-US" sz="2000" b="1" smtClean="0"/>
              <a:t>Phylum: NEMATODA</a:t>
            </a:r>
          </a:p>
          <a:p>
            <a:pPr eaLnBrk="1" hangingPunct="1">
              <a:lnSpc>
                <a:spcPct val="90000"/>
              </a:lnSpc>
              <a:defRPr/>
            </a:pPr>
            <a:endParaRPr lang="en-US" sz="2000" b="1" smtClean="0"/>
          </a:p>
          <a:p>
            <a:pPr eaLnBrk="1" hangingPunct="1">
              <a:lnSpc>
                <a:spcPct val="90000"/>
              </a:lnSpc>
              <a:defRPr/>
            </a:pPr>
            <a:r>
              <a:rPr lang="en-US" sz="2000" b="1" smtClean="0"/>
              <a:t>CLASS: SECERNENTEA</a:t>
            </a:r>
          </a:p>
          <a:p>
            <a:pPr eaLnBrk="1" hangingPunct="1">
              <a:lnSpc>
                <a:spcPct val="90000"/>
              </a:lnSpc>
              <a:defRPr/>
            </a:pPr>
            <a:endParaRPr lang="en-US" sz="2000" b="1" smtClean="0"/>
          </a:p>
          <a:p>
            <a:pPr eaLnBrk="1" hangingPunct="1">
              <a:lnSpc>
                <a:spcPct val="90000"/>
              </a:lnSpc>
              <a:defRPr/>
            </a:pPr>
            <a:r>
              <a:rPr lang="en-US" sz="2000" b="1" smtClean="0"/>
              <a:t>ORDER: SPIRURIDA</a:t>
            </a:r>
          </a:p>
          <a:p>
            <a:pPr eaLnBrk="1" hangingPunct="1">
              <a:lnSpc>
                <a:spcPct val="90000"/>
              </a:lnSpc>
              <a:defRPr/>
            </a:pPr>
            <a:endParaRPr lang="en-US" sz="2000" b="1" smtClean="0"/>
          </a:p>
          <a:p>
            <a:pPr eaLnBrk="1" hangingPunct="1">
              <a:lnSpc>
                <a:spcPct val="90000"/>
              </a:lnSpc>
              <a:defRPr/>
            </a:pPr>
            <a:r>
              <a:rPr lang="en-US" sz="2000" b="1" smtClean="0"/>
              <a:t>FAMILY: DRACUNCULIDAE</a:t>
            </a:r>
          </a:p>
          <a:p>
            <a:pPr eaLnBrk="1" hangingPunct="1">
              <a:lnSpc>
                <a:spcPct val="90000"/>
              </a:lnSpc>
              <a:defRPr/>
            </a:pPr>
            <a:r>
              <a:rPr lang="en-US" sz="2000" b="1" i="1" smtClean="0"/>
              <a:t>Dracunculus medinensis</a:t>
            </a:r>
            <a:endParaRPr lang="en-US" sz="2000" b="1" smtClean="0"/>
          </a:p>
          <a:p>
            <a:pPr eaLnBrk="1" hangingPunct="1">
              <a:lnSpc>
                <a:spcPct val="90000"/>
              </a:lnSpc>
              <a:defRPr/>
            </a:pPr>
            <a:endParaRPr lang="en-US" sz="2000" b="1" smtClean="0"/>
          </a:p>
          <a:p>
            <a:pPr eaLnBrk="1" hangingPunct="1">
              <a:lnSpc>
                <a:spcPct val="90000"/>
              </a:lnSpc>
              <a:defRPr/>
            </a:pPr>
            <a:r>
              <a:rPr lang="en-US" sz="2000" b="1" smtClean="0"/>
              <a:t>Common name: Guinea worm, medina worm, serpent worm</a:t>
            </a:r>
          </a:p>
        </p:txBody>
      </p:sp>
      <p:pic>
        <p:nvPicPr>
          <p:cNvPr id="15364" name="Picture 6" descr="dracunc"/>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029200" y="2773363"/>
            <a:ext cx="3581400" cy="2941637"/>
          </a:xfrm>
        </p:spPr>
      </p:pic>
    </p:spTree>
    <p:extLst>
      <p:ext uri="{BB962C8B-B14F-4D97-AF65-F5344CB8AC3E}">
        <p14:creationId xmlns:p14="http://schemas.microsoft.com/office/powerpoint/2010/main" val="979674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457200" y="142875"/>
            <a:ext cx="8229600" cy="4525963"/>
          </a:xfrm>
        </p:spPr>
        <p:txBody>
          <a:bodyPr/>
          <a:lstStyle/>
          <a:p>
            <a:pPr eaLnBrk="1" hangingPunct="1">
              <a:lnSpc>
                <a:spcPct val="80000"/>
              </a:lnSpc>
            </a:pPr>
            <a:r>
              <a:rPr lang="en-US" altLang="en-US" sz="2400" b="1" smtClean="0"/>
              <a:t>Step 4</a:t>
            </a:r>
            <a:r>
              <a:rPr lang="en-US" altLang="en-US" sz="2400" smtClean="0"/>
              <a:t> is where the the disease is diagnosed.  Up until this point, there are no symptoms that the human host has been carrying a parasite.  </a:t>
            </a:r>
          </a:p>
          <a:p>
            <a:pPr eaLnBrk="1" hangingPunct="1">
              <a:lnSpc>
                <a:spcPct val="80000"/>
              </a:lnSpc>
            </a:pPr>
            <a:r>
              <a:rPr lang="en-US" altLang="en-US" sz="2400" smtClean="0"/>
              <a:t>The hosts immune system recognizes these juveniles and causes an intense allergic reaction and extreme discomfort (hence the name, the fiery serpent).  </a:t>
            </a:r>
          </a:p>
          <a:p>
            <a:pPr eaLnBrk="1" hangingPunct="1">
              <a:lnSpc>
                <a:spcPct val="80000"/>
              </a:lnSpc>
            </a:pPr>
            <a:r>
              <a:rPr lang="en-US" altLang="en-US" sz="2400" smtClean="0"/>
              <a:t>This reaction provokes the formation of a painful blister, which bursts into an ulcer, causing the anterior end of the worm to be exposed.  If the affected portion of the body (usually the foot or leg) is cooled by immersion in water, the milky white liquid that contains the first-stage larvae is expelled and contaminates the water.  </a:t>
            </a:r>
          </a:p>
          <a:p>
            <a:pPr eaLnBrk="1" hangingPunct="1">
              <a:lnSpc>
                <a:spcPct val="80000"/>
              </a:lnSpc>
            </a:pPr>
            <a:r>
              <a:rPr lang="en-US" altLang="en-US" sz="2400" smtClean="0"/>
              <a:t>These larvae measure 643 (490-737) by 23 (18-24) µm with a pointed tail and a fully formed gut, although they do not feed.  </a:t>
            </a:r>
          </a:p>
          <a:p>
            <a:pPr eaLnBrk="1" hangingPunct="1">
              <a:lnSpc>
                <a:spcPct val="80000"/>
              </a:lnSpc>
            </a:pPr>
            <a:r>
              <a:rPr lang="en-US" altLang="en-US" sz="2400" smtClean="0"/>
              <a:t>They move actively in the water, resembling a free-living nematode, and can live for a few days in water, until a copepod recognizes the movement as food.  </a:t>
            </a:r>
          </a:p>
        </p:txBody>
      </p:sp>
      <p:sp>
        <p:nvSpPr>
          <p:cNvPr id="93186" name="Date Placeholder 3"/>
          <p:cNvSpPr>
            <a:spLocks noGrp="1"/>
          </p:cNvSpPr>
          <p:nvPr>
            <p:ph type="dt" sz="quarter" idx="10"/>
          </p:nvPr>
        </p:nvSpPr>
        <p:spPr/>
        <p:txBody>
          <a:bodyPr/>
          <a:lstStyle/>
          <a:p>
            <a:pPr>
              <a:defRPr/>
            </a:pPr>
            <a:fld id="{A632BDAF-217B-4568-9BEA-440C986D2C8A}" type="datetime3">
              <a:rPr lang="en-US"/>
              <a:pPr>
                <a:defRPr/>
              </a:pPr>
              <a:t>6 December 2013</a:t>
            </a:fld>
            <a:endParaRPr lang="en-US"/>
          </a:p>
        </p:txBody>
      </p:sp>
      <p:sp>
        <p:nvSpPr>
          <p:cNvPr id="93187" name="Slide Number Placeholder 5"/>
          <p:cNvSpPr>
            <a:spLocks noGrp="1"/>
          </p:cNvSpPr>
          <p:nvPr>
            <p:ph type="sldNum" sz="quarter" idx="12"/>
          </p:nvPr>
        </p:nvSpPr>
        <p:spPr/>
        <p:txBody>
          <a:bodyPr/>
          <a:lstStyle/>
          <a:p>
            <a:pPr>
              <a:defRPr/>
            </a:pPr>
            <a:fld id="{F159D776-8528-4C92-83D0-D4ED3C5562DF}" type="slidenum">
              <a:rPr lang="en-US"/>
              <a:pPr>
                <a:defRPr/>
              </a:pPr>
              <a:t>20</a:t>
            </a:fld>
            <a:endParaRPr lang="en-US"/>
          </a:p>
        </p:txBody>
      </p:sp>
    </p:spTree>
    <p:extLst>
      <p:ext uri="{BB962C8B-B14F-4D97-AF65-F5344CB8AC3E}">
        <p14:creationId xmlns:p14="http://schemas.microsoft.com/office/powerpoint/2010/main" val="9365891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endParaRPr lang="en-US" altLang="en-US" smtClean="0"/>
          </a:p>
        </p:txBody>
      </p:sp>
      <p:sp>
        <p:nvSpPr>
          <p:cNvPr id="58371" name="Rectangle 3"/>
          <p:cNvSpPr>
            <a:spLocks noGrp="1" noChangeArrowheads="1"/>
          </p:cNvSpPr>
          <p:nvPr>
            <p:ph idx="1"/>
          </p:nvPr>
        </p:nvSpPr>
        <p:spPr/>
        <p:txBody>
          <a:bodyPr/>
          <a:lstStyle/>
          <a:p>
            <a:pPr eaLnBrk="1" hangingPunct="1">
              <a:lnSpc>
                <a:spcPct val="80000"/>
              </a:lnSpc>
            </a:pPr>
            <a:r>
              <a:rPr lang="en-US" altLang="en-US" sz="2400" b="1" smtClean="0"/>
              <a:t>Step 5</a:t>
            </a:r>
            <a:r>
              <a:rPr lang="en-US" altLang="en-US" sz="2400" smtClean="0"/>
              <a:t> shows how the larvae are expelled from the foot and the copepods consume them.  </a:t>
            </a:r>
          </a:p>
          <a:p>
            <a:pPr eaLnBrk="1" hangingPunct="1">
              <a:lnSpc>
                <a:spcPct val="80000"/>
              </a:lnSpc>
            </a:pPr>
            <a:r>
              <a:rPr lang="en-US" altLang="en-US" sz="2400" b="1" smtClean="0"/>
              <a:t>Step 6</a:t>
            </a:r>
            <a:r>
              <a:rPr lang="en-US" altLang="en-US" sz="2400" smtClean="0"/>
              <a:t> completes the cycle.  For the larvae to continue to develop further they need to be ingested by suitable predatory species of copepods </a:t>
            </a:r>
            <a:r>
              <a:rPr lang="en-US" altLang="en-US" sz="2400" i="1" smtClean="0"/>
              <a:t>(Cyclops </a:t>
            </a:r>
            <a:r>
              <a:rPr lang="en-US" altLang="en-US" sz="2400" smtClean="0"/>
              <a:t>sp.)</a:t>
            </a:r>
            <a:r>
              <a:rPr lang="en-US" altLang="en-US" sz="2400" i="1" smtClean="0"/>
              <a:t>,</a:t>
            </a:r>
            <a:r>
              <a:rPr lang="en-US" altLang="en-US" sz="2400" smtClean="0"/>
              <a:t> measuring 1 to 2 mm.  Besides these copepods, there is no known animal reservoir of infection (even though this has not been conclusively disproved), which makes eradication much more probable if safe drinking water can be ensured.  </a:t>
            </a:r>
          </a:p>
          <a:p>
            <a:pPr eaLnBrk="1" hangingPunct="1">
              <a:lnSpc>
                <a:spcPct val="80000"/>
              </a:lnSpc>
            </a:pPr>
            <a:r>
              <a:rPr lang="en-US" altLang="en-US" sz="2400" smtClean="0"/>
              <a:t>“Larvae develop to the infective third stage in the body cavity of the crustaceans in about 14 days at 26°C, which completes the life cycle” </a:t>
            </a:r>
            <a:r>
              <a:rPr lang="en-US" altLang="en-US" sz="2400" b="1" smtClean="0"/>
              <a:t>(</a:t>
            </a:r>
            <a:r>
              <a:rPr lang="en-US" altLang="en-US" sz="2400" smtClean="0"/>
              <a:t>Cairncross, S., et al. (2002). </a:t>
            </a:r>
          </a:p>
        </p:txBody>
      </p:sp>
      <p:sp>
        <p:nvSpPr>
          <p:cNvPr id="94210" name="Date Placeholder 3"/>
          <p:cNvSpPr>
            <a:spLocks noGrp="1"/>
          </p:cNvSpPr>
          <p:nvPr>
            <p:ph type="dt" sz="quarter" idx="10"/>
          </p:nvPr>
        </p:nvSpPr>
        <p:spPr/>
        <p:txBody>
          <a:bodyPr/>
          <a:lstStyle/>
          <a:p>
            <a:pPr>
              <a:defRPr/>
            </a:pPr>
            <a:fld id="{DE43D3E0-9F7E-4EE3-A7B9-A7BEF92CEEE2}" type="datetime3">
              <a:rPr lang="en-US"/>
              <a:pPr>
                <a:defRPr/>
              </a:pPr>
              <a:t>6 December 2013</a:t>
            </a:fld>
            <a:endParaRPr lang="en-US"/>
          </a:p>
        </p:txBody>
      </p:sp>
      <p:sp>
        <p:nvSpPr>
          <p:cNvPr id="94211" name="Slide Number Placeholder 5"/>
          <p:cNvSpPr>
            <a:spLocks noGrp="1"/>
          </p:cNvSpPr>
          <p:nvPr>
            <p:ph type="sldNum" sz="quarter" idx="12"/>
          </p:nvPr>
        </p:nvSpPr>
        <p:spPr/>
        <p:txBody>
          <a:bodyPr/>
          <a:lstStyle/>
          <a:p>
            <a:pPr>
              <a:defRPr/>
            </a:pPr>
            <a:fld id="{9C80B3FA-32AD-4DC4-8C36-A789A306DF9F}" type="slidenum">
              <a:rPr lang="en-US"/>
              <a:pPr>
                <a:defRPr/>
              </a:pPr>
              <a:t>21</a:t>
            </a:fld>
            <a:endParaRPr lang="en-US"/>
          </a:p>
        </p:txBody>
      </p:sp>
    </p:spTree>
    <p:extLst>
      <p:ext uri="{BB962C8B-B14F-4D97-AF65-F5344CB8AC3E}">
        <p14:creationId xmlns:p14="http://schemas.microsoft.com/office/powerpoint/2010/main" val="2586402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altLang="en-US" smtClean="0"/>
              <a:t>Larva expulsion (extra)</a:t>
            </a:r>
          </a:p>
        </p:txBody>
      </p:sp>
      <p:sp>
        <p:nvSpPr>
          <p:cNvPr id="59395" name="Rectangle 3"/>
          <p:cNvSpPr>
            <a:spLocks noGrp="1" noChangeArrowheads="1"/>
          </p:cNvSpPr>
          <p:nvPr>
            <p:ph idx="1"/>
          </p:nvPr>
        </p:nvSpPr>
        <p:spPr>
          <a:xfrm>
            <a:off x="214313" y="1214438"/>
            <a:ext cx="8472487" cy="4525962"/>
          </a:xfrm>
        </p:spPr>
        <p:txBody>
          <a:bodyPr/>
          <a:lstStyle/>
          <a:p>
            <a:pPr eaLnBrk="1" hangingPunct="1">
              <a:lnSpc>
                <a:spcPct val="80000"/>
              </a:lnSpc>
            </a:pPr>
            <a:r>
              <a:rPr lang="en-US" altLang="en-US" sz="2000" smtClean="0"/>
              <a:t>Ovoviparity is a characteristic </a:t>
            </a:r>
            <a:r>
              <a:rPr lang="en-US" altLang="en-US" sz="2000" i="1" smtClean="0"/>
              <a:t>D. medinensis. </a:t>
            </a:r>
            <a:r>
              <a:rPr lang="en-US" altLang="en-US" sz="2000" smtClean="0"/>
              <a:t>The thousands of embryos in the uteri of a gravid female produce high internal pressure. At this phase of the life cycle, it has migrated to the host’s skin. The lower limbs of the host's body are the most likely to be infected, but any body portion is susceptible for infection (Okoye </a:t>
            </a:r>
            <a:r>
              <a:rPr lang="en-US" altLang="en-US" sz="2000" i="1" smtClean="0"/>
              <a:t>et al</a:t>
            </a:r>
            <a:r>
              <a:rPr lang="en-US" altLang="en-US" sz="2000" smtClean="0"/>
              <a:t>. 1995). When the worm’s uterus and body wall burst because of the high internal pressure, the juveniles are freed into the host (human). The release of the juveniles initiates violent allergic reactions that cause the formation of skin blisters in the host. These skin blisters eventually rupture, creating an exit for young worms which trickle out onto the host’s skin. In some instances, instead of the body wall rupturing, the uterus forces itself out of the parasite’s mouth. The contracting body wall muscles of the host force juveniles out in periodic spurt, with more than 500,000 expelled at a single time. Cool water instigates the contraction of the muscles, which causes the worm and its uterus to protrude through the wound. When portions of the protruding uterus are emptied of their juvenile contents, they disintegrate, and adjacent portions move into the ulcer or rupture. Healing of the wound happens only when the entire worm is “used up”. (John et al. 2006; Cox 1993)</a:t>
            </a:r>
            <a:br>
              <a:rPr lang="en-US" altLang="en-US" sz="2000" smtClean="0"/>
            </a:br>
            <a:endParaRPr lang="en-US" altLang="en-US" sz="2000" smtClean="0"/>
          </a:p>
        </p:txBody>
      </p:sp>
      <p:sp>
        <p:nvSpPr>
          <p:cNvPr id="95234" name="Date Placeholder 3"/>
          <p:cNvSpPr>
            <a:spLocks noGrp="1"/>
          </p:cNvSpPr>
          <p:nvPr>
            <p:ph type="dt" sz="quarter" idx="10"/>
          </p:nvPr>
        </p:nvSpPr>
        <p:spPr/>
        <p:txBody>
          <a:bodyPr/>
          <a:lstStyle/>
          <a:p>
            <a:pPr>
              <a:defRPr/>
            </a:pPr>
            <a:fld id="{1944B22F-B7F5-49AC-9D21-18BFF09FBF42}" type="datetime3">
              <a:rPr lang="en-US"/>
              <a:pPr>
                <a:defRPr/>
              </a:pPr>
              <a:t>6 December 2013</a:t>
            </a:fld>
            <a:endParaRPr lang="en-US"/>
          </a:p>
        </p:txBody>
      </p:sp>
      <p:sp>
        <p:nvSpPr>
          <p:cNvPr id="95235" name="Slide Number Placeholder 5"/>
          <p:cNvSpPr>
            <a:spLocks noGrp="1"/>
          </p:cNvSpPr>
          <p:nvPr>
            <p:ph type="sldNum" sz="quarter" idx="12"/>
          </p:nvPr>
        </p:nvSpPr>
        <p:spPr/>
        <p:txBody>
          <a:bodyPr/>
          <a:lstStyle/>
          <a:p>
            <a:pPr>
              <a:defRPr/>
            </a:pPr>
            <a:fld id="{F6E1C3D6-D923-4F58-9642-FE165CCBF51C}" type="slidenum">
              <a:rPr lang="en-US"/>
              <a:pPr>
                <a:defRPr/>
              </a:pPr>
              <a:t>22</a:t>
            </a:fld>
            <a:endParaRPr lang="en-US"/>
          </a:p>
        </p:txBody>
      </p:sp>
    </p:spTree>
    <p:extLst>
      <p:ext uri="{BB962C8B-B14F-4D97-AF65-F5344CB8AC3E}">
        <p14:creationId xmlns:p14="http://schemas.microsoft.com/office/powerpoint/2010/main" val="3944427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endParaRPr lang="en-US" altLang="en-US" smtClean="0"/>
          </a:p>
        </p:txBody>
      </p:sp>
      <p:sp>
        <p:nvSpPr>
          <p:cNvPr id="60419" name="Rectangle 3"/>
          <p:cNvSpPr>
            <a:spLocks noGrp="1" noChangeArrowheads="1"/>
          </p:cNvSpPr>
          <p:nvPr>
            <p:ph idx="1"/>
          </p:nvPr>
        </p:nvSpPr>
        <p:spPr/>
        <p:txBody>
          <a:bodyPr/>
          <a:lstStyle/>
          <a:p>
            <a:pPr eaLnBrk="1" hangingPunct="1">
              <a:lnSpc>
                <a:spcPct val="80000"/>
              </a:lnSpc>
            </a:pPr>
            <a:r>
              <a:rPr lang="en-US" altLang="en-US" sz="2800" smtClean="0"/>
              <a:t>The freed juveniles (J1s) must directly enter water in order to survive. They can live 4 to 7 days but are able to infect an intermediate host (crustacean) for only 3 days. For the juveniles to develop further, they must be ingested specifically by a cyclopoid crustacean (e.g. </a:t>
            </a:r>
            <a:r>
              <a:rPr lang="en-US" altLang="en-US" sz="2800" i="1" smtClean="0"/>
              <a:t>Cyclops vernalis</a:t>
            </a:r>
            <a:r>
              <a:rPr lang="en-US" altLang="en-US" sz="2800" smtClean="0"/>
              <a:t>). Upon reaching the intestine of the crustacean, the juveniles penetrate into the hemocoel, especially below the gut, where they develop into infective J3s within 12 to 14 days at 25 degrees Celsius.</a:t>
            </a:r>
            <a:br>
              <a:rPr lang="en-US" altLang="en-US" sz="2800" smtClean="0"/>
            </a:br>
            <a:endParaRPr lang="en-US" altLang="en-US" sz="2800" smtClean="0"/>
          </a:p>
        </p:txBody>
      </p:sp>
      <p:sp>
        <p:nvSpPr>
          <p:cNvPr id="96258" name="Date Placeholder 3"/>
          <p:cNvSpPr>
            <a:spLocks noGrp="1"/>
          </p:cNvSpPr>
          <p:nvPr>
            <p:ph type="dt" sz="quarter" idx="10"/>
          </p:nvPr>
        </p:nvSpPr>
        <p:spPr/>
        <p:txBody>
          <a:bodyPr/>
          <a:lstStyle/>
          <a:p>
            <a:pPr>
              <a:defRPr/>
            </a:pPr>
            <a:fld id="{46B819D3-8EC1-4457-AE8D-70E6446663F1}" type="datetime3">
              <a:rPr lang="en-US"/>
              <a:pPr>
                <a:defRPr/>
              </a:pPr>
              <a:t>6 December 2013</a:t>
            </a:fld>
            <a:endParaRPr lang="en-US"/>
          </a:p>
        </p:txBody>
      </p:sp>
      <p:sp>
        <p:nvSpPr>
          <p:cNvPr id="96259" name="Slide Number Placeholder 5"/>
          <p:cNvSpPr>
            <a:spLocks noGrp="1"/>
          </p:cNvSpPr>
          <p:nvPr>
            <p:ph type="sldNum" sz="quarter" idx="12"/>
          </p:nvPr>
        </p:nvSpPr>
        <p:spPr/>
        <p:txBody>
          <a:bodyPr/>
          <a:lstStyle/>
          <a:p>
            <a:pPr>
              <a:defRPr/>
            </a:pPr>
            <a:fld id="{8EE49EC3-91C2-43F6-AC09-5D33A13ED9DF}" type="slidenum">
              <a:rPr lang="en-US"/>
              <a:pPr>
                <a:defRPr/>
              </a:pPr>
              <a:t>23</a:t>
            </a:fld>
            <a:endParaRPr lang="en-US"/>
          </a:p>
        </p:txBody>
      </p:sp>
    </p:spTree>
    <p:extLst>
      <p:ext uri="{BB962C8B-B14F-4D97-AF65-F5344CB8AC3E}">
        <p14:creationId xmlns:p14="http://schemas.microsoft.com/office/powerpoint/2010/main" val="82219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endParaRPr lang="en-US" altLang="en-US" smtClean="0"/>
          </a:p>
        </p:txBody>
      </p:sp>
      <p:sp>
        <p:nvSpPr>
          <p:cNvPr id="61443" name="Rectangle 3"/>
          <p:cNvSpPr>
            <a:spLocks noGrp="1" noChangeArrowheads="1"/>
          </p:cNvSpPr>
          <p:nvPr>
            <p:ph idx="1"/>
          </p:nvPr>
        </p:nvSpPr>
        <p:spPr/>
        <p:txBody>
          <a:bodyPr/>
          <a:lstStyle/>
          <a:p>
            <a:pPr eaLnBrk="1" hangingPunct="1">
              <a:lnSpc>
                <a:spcPct val="80000"/>
              </a:lnSpc>
            </a:pPr>
            <a:r>
              <a:rPr lang="en-US" altLang="en-US" sz="2000" smtClean="0"/>
              <a:t>Definitive hosts (humans) are infected by ingesting infected copepods with drinking water. Freed juveniles break through the duodenum, cross abdominal mesenteries, perforate the abdominal muscles, and enter subcutaneous connective tissues, where they move to inguinal and axillary regions. The 3rd molting of the parasite occurs about 20 days after infection, and the last one at about 43 days. Males fertilize the females by the 3rd month of infection; and between the 3rd and 7th months, become encysted and eventually degenerate. The gravid females travel to the host’s skin between the 8th and 10th months, by which time the embryos are fully developed. Ten to 14 months after the initial infection, the female worm causes skin blister. A person with the blister usually experiences intense burning pain, but immersing the wound into the water somewhat alleviate the pain. (John et al. 2006)</a:t>
            </a:r>
            <a:br>
              <a:rPr lang="en-US" altLang="en-US" sz="2000" smtClean="0"/>
            </a:br>
            <a:endParaRPr lang="en-US" altLang="en-US" sz="2000" smtClean="0"/>
          </a:p>
        </p:txBody>
      </p:sp>
      <p:sp>
        <p:nvSpPr>
          <p:cNvPr id="97282" name="Date Placeholder 3"/>
          <p:cNvSpPr>
            <a:spLocks noGrp="1"/>
          </p:cNvSpPr>
          <p:nvPr>
            <p:ph type="dt" sz="quarter" idx="10"/>
          </p:nvPr>
        </p:nvSpPr>
        <p:spPr/>
        <p:txBody>
          <a:bodyPr/>
          <a:lstStyle/>
          <a:p>
            <a:pPr>
              <a:defRPr/>
            </a:pPr>
            <a:fld id="{CFDF0C82-39D9-4C4F-A308-EFB4398A7682}" type="datetime3">
              <a:rPr lang="en-US"/>
              <a:pPr>
                <a:defRPr/>
              </a:pPr>
              <a:t>6 December 2013</a:t>
            </a:fld>
            <a:endParaRPr lang="en-US"/>
          </a:p>
        </p:txBody>
      </p:sp>
      <p:sp>
        <p:nvSpPr>
          <p:cNvPr id="97283" name="Slide Number Placeholder 5"/>
          <p:cNvSpPr>
            <a:spLocks noGrp="1"/>
          </p:cNvSpPr>
          <p:nvPr>
            <p:ph type="sldNum" sz="quarter" idx="12"/>
          </p:nvPr>
        </p:nvSpPr>
        <p:spPr/>
        <p:txBody>
          <a:bodyPr/>
          <a:lstStyle/>
          <a:p>
            <a:pPr>
              <a:defRPr/>
            </a:pPr>
            <a:fld id="{B8051467-AF8B-4071-ACD7-BA7715C12A0B}" type="slidenum">
              <a:rPr lang="en-US"/>
              <a:pPr>
                <a:defRPr/>
              </a:pPr>
              <a:t>24</a:t>
            </a:fld>
            <a:endParaRPr lang="en-US"/>
          </a:p>
        </p:txBody>
      </p:sp>
    </p:spTree>
    <p:extLst>
      <p:ext uri="{BB962C8B-B14F-4D97-AF65-F5344CB8AC3E}">
        <p14:creationId xmlns:p14="http://schemas.microsoft.com/office/powerpoint/2010/main" val="28404304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endParaRPr lang="en-US" altLang="en-US" smtClean="0"/>
          </a:p>
        </p:txBody>
      </p:sp>
      <p:sp>
        <p:nvSpPr>
          <p:cNvPr id="62467" name="Rectangle 3"/>
          <p:cNvSpPr>
            <a:spLocks noGrp="1" noChangeArrowheads="1"/>
          </p:cNvSpPr>
          <p:nvPr>
            <p:ph idx="1"/>
          </p:nvPr>
        </p:nvSpPr>
        <p:spPr/>
        <p:txBody>
          <a:bodyPr/>
          <a:lstStyle/>
          <a:p>
            <a:pPr eaLnBrk="1" hangingPunct="1">
              <a:lnSpc>
                <a:spcPct val="80000"/>
              </a:lnSpc>
            </a:pPr>
            <a:r>
              <a:rPr lang="en-US" altLang="en-US" sz="2000" smtClean="0"/>
              <a:t>The human host of this ‘guinea worm’ usually remains asymptomatic for about 1 year after they were infected, at which time the mature female worm approaches the skin and forms a small round protuberance on the skin by secreting an irritating chemical.  The immune system of the host finally recognizes the parasite as foreign and causes an allergic reaction.  This is seen as the cardinal signs of infection (heat, redness, swelling, and pain) and is at the site of the worm’s location on the skin.  The pain that is associated with this inflammatory reaction is often intense, so much so, that the worm received the alias of ‘fiery serpent’.  The nodule forms a blister, which is accompanied by redness, a minor fever, and a rash with severe itching.  The systemic symptoms include nausea, vomiting, diarrhea and dizziness.  These symptoms can last for several days while the blister enlarges and ruptures to expose the adult worm.  The pain and systemic symptoms begin to diminish with the rupture of the blister, and the worm usually is manually forced out by slowly winding it onto a stick over several weeks to months </a:t>
            </a:r>
          </a:p>
        </p:txBody>
      </p:sp>
      <p:sp>
        <p:nvSpPr>
          <p:cNvPr id="98306" name="Date Placeholder 3"/>
          <p:cNvSpPr>
            <a:spLocks noGrp="1"/>
          </p:cNvSpPr>
          <p:nvPr>
            <p:ph type="dt" sz="quarter" idx="10"/>
          </p:nvPr>
        </p:nvSpPr>
        <p:spPr/>
        <p:txBody>
          <a:bodyPr/>
          <a:lstStyle/>
          <a:p>
            <a:pPr>
              <a:defRPr/>
            </a:pPr>
            <a:fld id="{8705F668-1F77-430F-B7B4-8DF2EE8F8FF2}" type="datetime3">
              <a:rPr lang="en-US"/>
              <a:pPr>
                <a:defRPr/>
              </a:pPr>
              <a:t>6 December 2013</a:t>
            </a:fld>
            <a:endParaRPr lang="en-US"/>
          </a:p>
        </p:txBody>
      </p:sp>
      <p:sp>
        <p:nvSpPr>
          <p:cNvPr id="98307" name="Slide Number Placeholder 5"/>
          <p:cNvSpPr>
            <a:spLocks noGrp="1"/>
          </p:cNvSpPr>
          <p:nvPr>
            <p:ph type="sldNum" sz="quarter" idx="12"/>
          </p:nvPr>
        </p:nvSpPr>
        <p:spPr/>
        <p:txBody>
          <a:bodyPr/>
          <a:lstStyle/>
          <a:p>
            <a:pPr>
              <a:defRPr/>
            </a:pPr>
            <a:fld id="{E58504B0-2168-443E-9C70-C3E5C31CAEDE}" type="slidenum">
              <a:rPr lang="en-US"/>
              <a:pPr>
                <a:defRPr/>
              </a:pPr>
              <a:t>25</a:t>
            </a:fld>
            <a:endParaRPr lang="en-US"/>
          </a:p>
        </p:txBody>
      </p:sp>
    </p:spTree>
    <p:extLst>
      <p:ext uri="{BB962C8B-B14F-4D97-AF65-F5344CB8AC3E}">
        <p14:creationId xmlns:p14="http://schemas.microsoft.com/office/powerpoint/2010/main" val="14678261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143000" y="762000"/>
            <a:ext cx="6781799" cy="4529931"/>
          </a:xfrm>
          <a:prstGeom prst="rect">
            <a:avLst/>
          </a:prstGeom>
          <a:noFill/>
          <a:ln w="9525">
            <a:noFill/>
            <a:miter lim="800000"/>
            <a:headEnd/>
            <a:tailEnd/>
          </a:ln>
          <a:effectLst/>
        </p:spPr>
      </p:pic>
      <p:sp>
        <p:nvSpPr>
          <p:cNvPr id="5" name="TextBox 4"/>
          <p:cNvSpPr txBox="1"/>
          <p:nvPr/>
        </p:nvSpPr>
        <p:spPr>
          <a:xfrm>
            <a:off x="228600" y="5486400"/>
            <a:ext cx="8915400" cy="646331"/>
          </a:xfrm>
          <a:prstGeom prst="rect">
            <a:avLst/>
          </a:prstGeom>
          <a:noFill/>
        </p:spPr>
        <p:txBody>
          <a:bodyPr wrap="square" rtlCol="0">
            <a:spAutoFit/>
          </a:bodyPr>
          <a:lstStyle/>
          <a:p>
            <a:r>
              <a:rPr lang="en-US" dirty="0" smtClean="0"/>
              <a:t>First-stage larvae of </a:t>
            </a:r>
            <a:r>
              <a:rPr lang="en-US" i="1" dirty="0" smtClean="0"/>
              <a:t>Dracunculus medinensis in water (phase contrast) after being expelled by </a:t>
            </a:r>
            <a:r>
              <a:rPr lang="en-US" dirty="0" smtClean="0"/>
              <a:t>adult female (actual size 0.66 mm).</a:t>
            </a:r>
            <a:endParaRPr lang="en-US" dirty="0"/>
          </a:p>
        </p:txBody>
      </p:sp>
    </p:spTree>
    <p:extLst>
      <p:ext uri="{BB962C8B-B14F-4D97-AF65-F5344CB8AC3E}">
        <p14:creationId xmlns:p14="http://schemas.microsoft.com/office/powerpoint/2010/main" val="16558649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 ">
            <a:hlinkClick r:id="rId2"/>
          </p:cNvPr>
          <p:cNvPicPr>
            <a:picLocks noGrp="1" noChangeAspect="1" noChangeArrowheads="1"/>
          </p:cNvPicPr>
          <p:nvPr>
            <p:ph idx="1"/>
          </p:nvPr>
        </p:nvPicPr>
        <p:blipFill>
          <a:blip r:embed="rId3"/>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28108249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 y="1"/>
            <a:ext cx="9144000" cy="6847858"/>
          </a:xfrm>
          <a:prstGeom prst="rect">
            <a:avLst/>
          </a:prstGeom>
          <a:noFill/>
        </p:spPr>
      </p:pic>
    </p:spTree>
    <p:extLst>
      <p:ext uri="{BB962C8B-B14F-4D97-AF65-F5344CB8AC3E}">
        <p14:creationId xmlns:p14="http://schemas.microsoft.com/office/powerpoint/2010/main" val="3607745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915400" cy="1905000"/>
          </a:xfrm>
        </p:spPr>
        <p:txBody>
          <a:bodyPr>
            <a:noAutofit/>
          </a:bodyPr>
          <a:lstStyle/>
          <a:p>
            <a:pPr algn="ctr"/>
            <a:r>
              <a:rPr lang="en-US" sz="5400" dirty="0" smtClean="0">
                <a:latin typeface="Goudy Old Style" pitchFamily="18" charset="0"/>
              </a:rPr>
              <a:t>Clinical Manifestations/Symptoms</a:t>
            </a:r>
            <a:endParaRPr lang="en-US" sz="5400" dirty="0">
              <a:latin typeface="Goudy Old Style" pitchFamily="18" charset="0"/>
            </a:endParaRPr>
          </a:p>
        </p:txBody>
      </p:sp>
      <p:sp>
        <p:nvSpPr>
          <p:cNvPr id="6" name="Rectangle 3"/>
          <p:cNvSpPr txBox="1">
            <a:spLocks noChangeArrowheads="1"/>
          </p:cNvSpPr>
          <p:nvPr/>
        </p:nvSpPr>
        <p:spPr>
          <a:xfrm>
            <a:off x="457200" y="2438400"/>
            <a:ext cx="8363272" cy="4086944"/>
          </a:xfrm>
          <a:prstGeom prst="rect">
            <a:avLst/>
          </a:prstGeom>
        </p:spPr>
        <p:txBody>
          <a:bodyPr vert="horz" lIns="91440" tIns="45720" rIns="91440" bIns="45720" rtlCol="0">
            <a:noAutofit/>
          </a:bodyPr>
          <a:lstStyle/>
          <a:p>
            <a:pPr lvl="0">
              <a:lnSpc>
                <a:spcPct val="80000"/>
              </a:lnSpc>
              <a:spcBef>
                <a:spcPct val="20000"/>
              </a:spcBef>
              <a:buFont typeface="Wingdings" pitchFamily="2" charset="2"/>
              <a:buChar char="Ø"/>
              <a:defRPr/>
            </a:pPr>
            <a:r>
              <a:rPr lang="en-US" sz="2400" dirty="0" smtClean="0">
                <a:latin typeface="Goudy Old Style" pitchFamily="18" charset="0"/>
              </a:rPr>
              <a:t>There are usually none while the female worms are moving freely through the connective tissues,until blister forms and toxic fluids result in</a:t>
            </a:r>
            <a:r>
              <a:rPr lang="en-US" sz="2400" dirty="0" smtClean="0">
                <a:latin typeface="Goudy Old Style" pitchFamily="18" charset="0"/>
              </a:rPr>
              <a:t>:-</a:t>
            </a:r>
          </a:p>
          <a:p>
            <a:pPr lvl="0">
              <a:lnSpc>
                <a:spcPct val="80000"/>
              </a:lnSpc>
              <a:spcBef>
                <a:spcPct val="20000"/>
              </a:spcBef>
              <a:buFont typeface="Wingdings" pitchFamily="2" charset="2"/>
              <a:buChar char="Ø"/>
              <a:defRPr/>
            </a:pPr>
            <a:r>
              <a:rPr lang="en-US" sz="2400" dirty="0" smtClean="0"/>
              <a:t>because </a:t>
            </a:r>
            <a:r>
              <a:rPr lang="en-US" sz="2400" dirty="0"/>
              <a:t>of irritation by female worms</a:t>
            </a:r>
            <a:endParaRPr lang="en-GB" sz="2400" dirty="0"/>
          </a:p>
          <a:p>
            <a:pPr lvl="0"/>
            <a:r>
              <a:rPr lang="en-US" sz="2400" dirty="0"/>
              <a:t>allergy, pain confined to </a:t>
            </a:r>
            <a:r>
              <a:rPr lang="en-US" sz="2400" dirty="0" smtClean="0"/>
              <a:t>lesions</a:t>
            </a:r>
            <a:endParaRPr kumimoji="0" lang="en-US" sz="2400" i="0" u="none" strike="noStrike" kern="1200" cap="none" spc="0" normalizeH="0" baseline="0" noProof="0" dirty="0" smtClean="0">
              <a:ln>
                <a:noFill/>
              </a:ln>
              <a:solidFill>
                <a:schemeClr val="tx1">
                  <a:tint val="75000"/>
                </a:schemeClr>
              </a:solidFill>
              <a:effectLst/>
              <a:uLnTx/>
              <a:uFillTx/>
              <a:latin typeface="Goudy Old Style" pitchFamily="18" charset="0"/>
            </a:endParaRPr>
          </a:p>
          <a:p>
            <a:pPr lvl="1">
              <a:lnSpc>
                <a:spcPct val="80000"/>
              </a:lnSpc>
              <a:buFont typeface="Wingdings" pitchFamily="2" charset="2"/>
              <a:buChar char="§"/>
              <a:defRPr/>
            </a:pPr>
            <a:r>
              <a:rPr lang="en-US" sz="2400" dirty="0" smtClean="0">
                <a:latin typeface="Goudy Old Style" pitchFamily="18" charset="0"/>
              </a:rPr>
              <a:t>a rash accompanied by severe itching </a:t>
            </a:r>
          </a:p>
          <a:p>
            <a:pPr lvl="1">
              <a:lnSpc>
                <a:spcPct val="80000"/>
              </a:lnSpc>
              <a:buFont typeface="Wingdings" pitchFamily="2" charset="2"/>
              <a:buChar char="§"/>
              <a:defRPr/>
            </a:pPr>
            <a:r>
              <a:rPr lang="en-US" sz="2400" dirty="0" smtClean="0">
                <a:latin typeface="Goudy Old Style" pitchFamily="18" charset="0"/>
              </a:rPr>
              <a:t>nausea </a:t>
            </a:r>
          </a:p>
          <a:p>
            <a:pPr lvl="1">
              <a:lnSpc>
                <a:spcPct val="80000"/>
              </a:lnSpc>
              <a:buFont typeface="Wingdings" pitchFamily="2" charset="2"/>
              <a:buChar char="§"/>
              <a:defRPr/>
            </a:pPr>
            <a:r>
              <a:rPr lang="en-US" sz="2400" dirty="0" smtClean="0">
                <a:latin typeface="Goudy Old Style" pitchFamily="18" charset="0"/>
              </a:rPr>
              <a:t>vomiting </a:t>
            </a:r>
          </a:p>
          <a:p>
            <a:pPr lvl="1">
              <a:lnSpc>
                <a:spcPct val="80000"/>
              </a:lnSpc>
              <a:buFont typeface="Wingdings" pitchFamily="2" charset="2"/>
              <a:buChar char="§"/>
              <a:defRPr/>
            </a:pPr>
            <a:r>
              <a:rPr lang="en-US" sz="2400" dirty="0" smtClean="0">
                <a:latin typeface="Goudy Old Style" pitchFamily="18" charset="0"/>
              </a:rPr>
              <a:t>diarrhea </a:t>
            </a:r>
          </a:p>
          <a:p>
            <a:pPr lvl="1">
              <a:lnSpc>
                <a:spcPct val="80000"/>
              </a:lnSpc>
              <a:buFont typeface="Wingdings" pitchFamily="2" charset="2"/>
              <a:buChar char="§"/>
              <a:defRPr/>
            </a:pPr>
            <a:r>
              <a:rPr lang="en-US" sz="2400" dirty="0" smtClean="0">
                <a:latin typeface="Goudy Old Style" pitchFamily="18" charset="0"/>
              </a:rPr>
              <a:t>dizziness. </a:t>
            </a:r>
            <a:endParaRPr lang="en-US" sz="2400" dirty="0">
              <a:latin typeface="Goudy Old Style" pitchFamily="18" charset="0"/>
            </a:endParaRPr>
          </a:p>
          <a:p>
            <a:pPr>
              <a:lnSpc>
                <a:spcPct val="80000"/>
              </a:lnSpc>
              <a:buFont typeface="Wingdings" pitchFamily="2" charset="2"/>
              <a:buChar char="§"/>
              <a:defRPr/>
            </a:pPr>
            <a:r>
              <a:rPr lang="en-GB" sz="2400" dirty="0" smtClean="0">
                <a:latin typeface="Goudy Old Style" pitchFamily="18" charset="0"/>
              </a:rPr>
              <a:t>open </a:t>
            </a:r>
            <a:r>
              <a:rPr lang="en-GB" sz="2400" dirty="0">
                <a:latin typeface="Goudy Old Style" pitchFamily="18" charset="0"/>
              </a:rPr>
              <a:t>wounds may have secondary bacterial </a:t>
            </a:r>
            <a:r>
              <a:rPr lang="en-GB" sz="2400" dirty="0" smtClean="0">
                <a:latin typeface="Goudy Old Style" pitchFamily="18" charset="0"/>
              </a:rPr>
              <a:t>infections</a:t>
            </a:r>
            <a:endParaRPr lang="en-GB" sz="2400" dirty="0">
              <a:latin typeface="Goudy Old Style" pitchFamily="18" charset="0"/>
            </a:endParaRPr>
          </a:p>
          <a:p>
            <a:pPr>
              <a:lnSpc>
                <a:spcPct val="80000"/>
              </a:lnSpc>
              <a:buFont typeface="Wingdings" pitchFamily="2" charset="2"/>
              <a:buChar char="§"/>
              <a:defRPr/>
            </a:pPr>
            <a:r>
              <a:rPr lang="en-GB" sz="2400" dirty="0" smtClean="0">
                <a:latin typeface="Goudy Old Style" pitchFamily="18" charset="0"/>
              </a:rPr>
              <a:t> </a:t>
            </a:r>
            <a:r>
              <a:rPr lang="en-GB" sz="2400" dirty="0">
                <a:latin typeface="Goudy Old Style" pitchFamily="18" charset="0"/>
              </a:rPr>
              <a:t>Anaphylaxis – shock, itchiness near the </a:t>
            </a:r>
            <a:r>
              <a:rPr lang="en-GB" sz="2400" dirty="0" smtClean="0">
                <a:latin typeface="Goudy Old Style" pitchFamily="18" charset="0"/>
              </a:rPr>
              <a:t>wound</a:t>
            </a:r>
          </a:p>
          <a:p>
            <a:pPr>
              <a:lnSpc>
                <a:spcPct val="80000"/>
              </a:lnSpc>
              <a:buFont typeface="Wingdings" pitchFamily="2" charset="2"/>
              <a:buChar char="§"/>
              <a:defRPr/>
            </a:pPr>
            <a:r>
              <a:rPr lang="en-GB" sz="2400" dirty="0" smtClean="0">
                <a:latin typeface="Goudy Old Style" pitchFamily="18" charset="0"/>
              </a:rPr>
              <a:t>worms </a:t>
            </a:r>
            <a:r>
              <a:rPr lang="en-GB" sz="2400" dirty="0">
                <a:latin typeface="Goudy Old Style" pitchFamily="18" charset="0"/>
              </a:rPr>
              <a:t>do not go above the knee, thus no manifestations above the knee</a:t>
            </a:r>
          </a:p>
          <a:p>
            <a:pPr lvl="1">
              <a:lnSpc>
                <a:spcPct val="80000"/>
              </a:lnSpc>
              <a:buFont typeface="Wingdings" pitchFamily="2" charset="2"/>
              <a:buChar char="§"/>
              <a:defRPr/>
            </a:pPr>
            <a:endParaRPr lang="en-US" sz="2400" dirty="0" smtClean="0">
              <a:latin typeface="Goudy Old Style" pitchFamily="18" charset="0"/>
            </a:endParaRPr>
          </a:p>
          <a:p>
            <a:pPr marL="0" marR="0" lvl="0" indent="0" defTabSz="914400" rtl="0" eaLnBrk="1" fontAlgn="auto" latinLnBrk="0" hangingPunct="1">
              <a:lnSpc>
                <a:spcPct val="80000"/>
              </a:lnSpc>
              <a:spcBef>
                <a:spcPct val="20000"/>
              </a:spcBef>
              <a:spcAft>
                <a:spcPts val="0"/>
              </a:spcAft>
              <a:buClrTx/>
              <a:buSzTx/>
              <a:tabLst/>
              <a:defRPr/>
            </a:pPr>
            <a:endParaRPr kumimoji="0" lang="en-US" sz="2400" i="0" u="none" strike="noStrike" kern="1200" cap="none" spc="0" normalizeH="0" baseline="0" noProof="0" dirty="0" smtClean="0">
              <a:ln>
                <a:noFill/>
              </a:ln>
              <a:solidFill>
                <a:schemeClr val="tx1">
                  <a:tint val="75000"/>
                </a:schemeClr>
              </a:solidFill>
              <a:effectLst/>
              <a:uLnTx/>
              <a:uFillTx/>
              <a:latin typeface="Goudy Old Style" pitchFamily="18" charset="0"/>
            </a:endParaRPr>
          </a:p>
        </p:txBody>
      </p:sp>
    </p:spTree>
    <p:extLst>
      <p:ext uri="{BB962C8B-B14F-4D97-AF65-F5344CB8AC3E}">
        <p14:creationId xmlns:p14="http://schemas.microsoft.com/office/powerpoint/2010/main" val="663178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8134672" cy="4848944"/>
          </a:xfrm>
        </p:spPr>
        <p:txBody>
          <a:bodyPr>
            <a:normAutofit fontScale="70000" lnSpcReduction="20000"/>
          </a:bodyPr>
          <a:lstStyle/>
          <a:p>
            <a:pPr algn="just"/>
            <a:r>
              <a:rPr lang="en-US" dirty="0" smtClean="0"/>
              <a:t>Parasitic disease caused by </a:t>
            </a:r>
            <a:r>
              <a:rPr lang="en-US" dirty="0" err="1" smtClean="0"/>
              <a:t>Dracunculus</a:t>
            </a:r>
            <a:r>
              <a:rPr lang="en-US" dirty="0" smtClean="0"/>
              <a:t> </a:t>
            </a:r>
            <a:r>
              <a:rPr lang="en-US" dirty="0" err="1" smtClean="0"/>
              <a:t>medinensis</a:t>
            </a:r>
            <a:r>
              <a:rPr lang="en-US" dirty="0" smtClean="0"/>
              <a:t> (in human beings) which is a long thread like nematode/flat worm.</a:t>
            </a:r>
          </a:p>
          <a:p>
            <a:pPr lvl="0"/>
            <a:r>
              <a:rPr lang="en-CA" dirty="0"/>
              <a:t>Human parasite in subcutaneous tissues </a:t>
            </a:r>
            <a:r>
              <a:rPr lang="en-US" dirty="0" err="1" smtClean="0"/>
              <a:t>Dracunculiasis</a:t>
            </a:r>
            <a:r>
              <a:rPr lang="en-US" dirty="0" smtClean="0"/>
              <a:t> () </a:t>
            </a:r>
            <a:r>
              <a:rPr lang="en-US" dirty="0"/>
              <a:t>is caused by the nematode (roundworm) </a:t>
            </a:r>
            <a:r>
              <a:rPr lang="en-US" i="1" dirty="0" err="1"/>
              <a:t>Dracunculus</a:t>
            </a:r>
            <a:r>
              <a:rPr lang="en-US" i="1" dirty="0"/>
              <a:t> </a:t>
            </a:r>
            <a:r>
              <a:rPr lang="en-US" i="1" dirty="0" err="1"/>
              <a:t>medinensis</a:t>
            </a:r>
            <a:r>
              <a:rPr lang="en-US" dirty="0"/>
              <a:t>.</a:t>
            </a:r>
          </a:p>
          <a:p>
            <a:pPr algn="just"/>
            <a:r>
              <a:rPr lang="en-US" dirty="0" smtClean="0"/>
              <a:t>Nodular </a:t>
            </a:r>
            <a:r>
              <a:rPr lang="en-US" dirty="0" err="1" smtClean="0"/>
              <a:t>dermatosis</a:t>
            </a:r>
            <a:r>
              <a:rPr lang="en-US" dirty="0" smtClean="0"/>
              <a:t> produced by the </a:t>
            </a:r>
            <a:r>
              <a:rPr lang="en-US" dirty="0" err="1" smtClean="0"/>
              <a:t>Dracunculus</a:t>
            </a:r>
            <a:r>
              <a:rPr lang="en-US" dirty="0" smtClean="0"/>
              <a:t> parasite in the sub Cutaneous tissues </a:t>
            </a:r>
            <a:r>
              <a:rPr lang="en-US" dirty="0"/>
              <a:t>of </a:t>
            </a:r>
            <a:r>
              <a:rPr lang="en-US" dirty="0" smtClean="0"/>
              <a:t>mammals mainly attacking the </a:t>
            </a:r>
            <a:r>
              <a:rPr lang="en-US" dirty="0"/>
              <a:t>lower limbs.</a:t>
            </a:r>
            <a:endParaRPr lang="en-US" dirty="0" smtClean="0"/>
          </a:p>
          <a:p>
            <a:pPr algn="just"/>
            <a:r>
              <a:rPr lang="en-US" dirty="0" smtClean="0"/>
              <a:t>Also known as guinea worm disease commonly abbreviated as GWD</a:t>
            </a:r>
          </a:p>
          <a:p>
            <a:r>
              <a:rPr lang="en-US" i="1" dirty="0" err="1"/>
              <a:t>Dracunculias</a:t>
            </a:r>
            <a:r>
              <a:rPr lang="en-US" i="1" dirty="0"/>
              <a:t> </a:t>
            </a:r>
            <a:r>
              <a:rPr lang="en-US" i="1" dirty="0" err="1"/>
              <a:t>insignis</a:t>
            </a:r>
            <a:r>
              <a:rPr lang="en-US" dirty="0"/>
              <a:t> is more prevalent in mammals such as dogs and reptiles</a:t>
            </a:r>
          </a:p>
          <a:p>
            <a:r>
              <a:rPr lang="en-US" dirty="0" err="1"/>
              <a:t>Avioserpens</a:t>
            </a:r>
            <a:r>
              <a:rPr lang="en-US" dirty="0"/>
              <a:t> causes the disease in birds </a:t>
            </a:r>
          </a:p>
          <a:p>
            <a:pPr algn="just"/>
            <a:r>
              <a:rPr lang="en-US" dirty="0" smtClean="0"/>
              <a:t>Reported in humans, dogs, cats, horses, cattle and other animals in Africa and Asia.</a:t>
            </a:r>
          </a:p>
        </p:txBody>
      </p:sp>
      <p:sp>
        <p:nvSpPr>
          <p:cNvPr id="2" name="Title 1"/>
          <p:cNvSpPr>
            <a:spLocks noGrp="1"/>
          </p:cNvSpPr>
          <p:nvPr>
            <p:ph type="title"/>
          </p:nvPr>
        </p:nvSpPr>
        <p:spPr>
          <a:xfrm>
            <a:off x="251520" y="188640"/>
            <a:ext cx="8784976" cy="1335360"/>
          </a:xfrm>
        </p:spPr>
        <p:txBody>
          <a:bodyPr/>
          <a:lstStyle/>
          <a:p>
            <a:pPr lvl="0" algn="ctr"/>
            <a:r>
              <a:rPr lang="en-US" sz="3600" b="1" u="sng" dirty="0" smtClean="0"/>
              <a:t>DRACUNCULIASIS</a:t>
            </a:r>
            <a:br>
              <a:rPr lang="en-US" sz="3600" b="1" u="sng" dirty="0" smtClean="0"/>
            </a:br>
            <a:r>
              <a:rPr lang="en-CA" sz="3600" dirty="0" smtClean="0"/>
              <a:t>(D</a:t>
            </a:r>
            <a:r>
              <a:rPr lang="en-US" sz="3600" dirty="0" err="1" smtClean="0"/>
              <a:t>racunculosis</a:t>
            </a:r>
            <a:r>
              <a:rPr lang="en-US" sz="3600" dirty="0"/>
              <a:t>, </a:t>
            </a:r>
            <a:r>
              <a:rPr lang="en-US" sz="3600" dirty="0" err="1" smtClean="0"/>
              <a:t>dracontiasis</a:t>
            </a:r>
            <a:r>
              <a:rPr lang="en-US" sz="3600" dirty="0" smtClean="0"/>
              <a:t>/ guinea </a:t>
            </a:r>
            <a:r>
              <a:rPr lang="en-US" sz="3600" dirty="0"/>
              <a:t>worm disease</a:t>
            </a:r>
            <a:r>
              <a:rPr lang="en-US" sz="3600" dirty="0" smtClean="0"/>
              <a:t>)</a:t>
            </a:r>
            <a:endParaRPr lang="en-US" sz="3600" b="1" u="sng" dirty="0"/>
          </a:p>
        </p:txBody>
      </p:sp>
    </p:spTree>
    <p:extLst>
      <p:ext uri="{BB962C8B-B14F-4D97-AF65-F5344CB8AC3E}">
        <p14:creationId xmlns:p14="http://schemas.microsoft.com/office/powerpoint/2010/main" val="1756804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447800"/>
          </a:xfrm>
        </p:spPr>
        <p:txBody>
          <a:bodyPr/>
          <a:lstStyle/>
          <a:p>
            <a:r>
              <a:rPr lang="en-US" dirty="0" smtClean="0">
                <a:latin typeface="Goudy Old Style" pitchFamily="18" charset="0"/>
              </a:rPr>
              <a:t>Clinical Manifestations cont..</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sz="2800" dirty="0" smtClean="0">
                <a:latin typeface="Goudy Old Style" pitchFamily="18" charset="0"/>
              </a:rPr>
              <a:t>In many patients (30–80%), urticaria, sometimes accompanied by fever, giddiness, gastrointestinal symptoms, dyspnoea and infraorbital oedema, appears the day before the blister forms but vanishes in a few hours.</a:t>
            </a:r>
          </a:p>
          <a:p>
            <a:pPr lvl="0">
              <a:buFont typeface="Wingdings" pitchFamily="2" charset="2"/>
              <a:buChar char="Ø"/>
            </a:pPr>
            <a:r>
              <a:rPr lang="en-US" sz="2400" dirty="0"/>
              <a:t>The clinical manifestations are localized but </a:t>
            </a:r>
            <a:r>
              <a:rPr lang="en-US" sz="2400" dirty="0" err="1"/>
              <a:t>incapacitating</a:t>
            </a:r>
            <a:r>
              <a:rPr lang="en-US" sz="2800" dirty="0" err="1" smtClean="0"/>
              <a:t>The</a:t>
            </a:r>
            <a:r>
              <a:rPr lang="en-US" sz="2800" dirty="0" smtClean="0"/>
              <a:t> </a:t>
            </a:r>
            <a:r>
              <a:rPr lang="en-US" sz="2800" dirty="0"/>
              <a:t>worm emerges as a whitish filament (duration of emergence: 1 to 3 weeks) in the center of a painful ulcer, accompanied by inflammation and frequently by secondary bacterial infection</a:t>
            </a:r>
            <a:r>
              <a:rPr lang="en-US" sz="2800" dirty="0" smtClean="0"/>
              <a:t>.</a:t>
            </a:r>
          </a:p>
          <a:p>
            <a:pPr lvl="0">
              <a:buFont typeface="Wingdings" pitchFamily="2" charset="2"/>
              <a:buChar char="Ø"/>
            </a:pPr>
            <a:r>
              <a:rPr lang="en-CA" sz="2800" dirty="0" smtClean="0"/>
              <a:t>Painful </a:t>
            </a:r>
            <a:r>
              <a:rPr lang="en-CA" sz="2800" dirty="0"/>
              <a:t>blister (ulcer</a:t>
            </a:r>
            <a:r>
              <a:rPr lang="en-CA" sz="2800" dirty="0" smtClean="0"/>
              <a:t>)</a:t>
            </a:r>
          </a:p>
          <a:p>
            <a:pPr lvl="0"/>
            <a:r>
              <a:rPr lang="en-CA" sz="2800" dirty="0"/>
              <a:t>Inflammation</a:t>
            </a:r>
            <a:endParaRPr lang="en-GB" sz="2800" dirty="0"/>
          </a:p>
          <a:p>
            <a:pPr lvl="0"/>
            <a:r>
              <a:rPr lang="en-CA" sz="2800" dirty="0"/>
              <a:t>Worm emerges as a whitish filament</a:t>
            </a:r>
            <a:endParaRPr lang="en-GB" sz="2800" dirty="0"/>
          </a:p>
          <a:p>
            <a:pPr marL="0" lvl="0" indent="0">
              <a:buNone/>
            </a:pPr>
            <a:endParaRPr lang="en-GB" sz="2800" dirty="0"/>
          </a:p>
          <a:p>
            <a:pPr>
              <a:buFont typeface="Wingdings" pitchFamily="2" charset="2"/>
              <a:buChar char="Ø"/>
            </a:pPr>
            <a:endParaRPr lang="en-US" sz="2800" dirty="0" smtClean="0">
              <a:latin typeface="Goudy Old Style" pitchFamily="18" charset="0"/>
            </a:endParaRPr>
          </a:p>
          <a:p>
            <a:pPr>
              <a:buNone/>
            </a:pPr>
            <a:endParaRPr lang="en-US" sz="2800" dirty="0" smtClean="0">
              <a:solidFill>
                <a:schemeClr val="tx1">
                  <a:tint val="75000"/>
                </a:schemeClr>
              </a:solidFill>
              <a:latin typeface="Goudy Old Style" pitchFamily="18" charset="0"/>
            </a:endParaRPr>
          </a:p>
          <a:p>
            <a:pPr>
              <a:buFont typeface="Wingdings" pitchFamily="2" charset="2"/>
              <a:buChar char="Ø"/>
            </a:pPr>
            <a:endParaRPr lang="en-US" sz="2800" dirty="0" smtClean="0">
              <a:solidFill>
                <a:schemeClr val="tx1">
                  <a:tint val="75000"/>
                </a:schemeClr>
              </a:solidFill>
              <a:latin typeface="Goudy Old Style" pitchFamily="18" charset="0"/>
            </a:endParaRPr>
          </a:p>
          <a:p>
            <a:pPr marL="0" lvl="0" indent="0">
              <a:lnSpc>
                <a:spcPct val="80000"/>
              </a:lnSpc>
              <a:buClrTx/>
              <a:buSzTx/>
              <a:buFont typeface="Wingdings" pitchFamily="2" charset="2"/>
              <a:buChar char="Ø"/>
              <a:defRPr/>
            </a:pPr>
            <a:endParaRPr lang="en-US" sz="2800" dirty="0" smtClean="0">
              <a:solidFill>
                <a:schemeClr val="tx1">
                  <a:tint val="75000"/>
                </a:schemeClr>
              </a:solidFill>
              <a:latin typeface="Goudy Old Style" pitchFamily="18" charset="0"/>
            </a:endParaRPr>
          </a:p>
          <a:p>
            <a:pPr>
              <a:buNone/>
            </a:pPr>
            <a:endParaRPr lang="en-US" dirty="0"/>
          </a:p>
        </p:txBody>
      </p:sp>
    </p:spTree>
    <p:extLst>
      <p:ext uri="{BB962C8B-B14F-4D97-AF65-F5344CB8AC3E}">
        <p14:creationId xmlns:p14="http://schemas.microsoft.com/office/powerpoint/2010/main" val="31059386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latin typeface="Goudy Old Style" pitchFamily="18" charset="0"/>
              </a:rPr>
              <a:t>Clinical Manifestations cont..</a:t>
            </a:r>
            <a:endParaRPr lang="en-US" dirty="0"/>
          </a:p>
        </p:txBody>
      </p:sp>
      <p:sp>
        <p:nvSpPr>
          <p:cNvPr id="3" name="Content Placeholder 2"/>
          <p:cNvSpPr>
            <a:spLocks noGrp="1"/>
          </p:cNvSpPr>
          <p:nvPr>
            <p:ph idx="1"/>
          </p:nvPr>
        </p:nvSpPr>
        <p:spPr>
          <a:xfrm>
            <a:off x="381000" y="1752600"/>
            <a:ext cx="8229600" cy="5105400"/>
          </a:xfrm>
        </p:spPr>
        <p:txBody>
          <a:bodyPr/>
          <a:lstStyle/>
          <a:p>
            <a:pPr>
              <a:lnSpc>
                <a:spcPct val="80000"/>
              </a:lnSpc>
              <a:buFont typeface="Wingdings" pitchFamily="2" charset="2"/>
              <a:buChar char="Ø"/>
              <a:defRPr/>
            </a:pPr>
            <a:r>
              <a:rPr lang="en-US" sz="2800" dirty="0" smtClean="0">
                <a:latin typeface="Goudy Old Style" pitchFamily="18" charset="0"/>
              </a:rPr>
              <a:t>Secondary bacterial infections of opening are possible. </a:t>
            </a:r>
          </a:p>
          <a:p>
            <a:pPr>
              <a:lnSpc>
                <a:spcPct val="80000"/>
              </a:lnSpc>
              <a:buNone/>
              <a:defRPr/>
            </a:pPr>
            <a:endParaRPr lang="en-US" sz="2800" dirty="0" smtClean="0">
              <a:latin typeface="Goudy Old Style" pitchFamily="18" charset="0"/>
            </a:endParaRPr>
          </a:p>
          <a:p>
            <a:pPr>
              <a:lnSpc>
                <a:spcPct val="80000"/>
              </a:lnSpc>
              <a:buFont typeface="Wingdings" pitchFamily="2" charset="2"/>
              <a:buChar char="Ø"/>
              <a:defRPr/>
            </a:pPr>
            <a:r>
              <a:rPr lang="en-US" sz="2800" dirty="0" smtClean="0">
                <a:latin typeface="Goudy Old Style" pitchFamily="18" charset="0"/>
              </a:rPr>
              <a:t>There may be later symptoms--fibrosis of the skin, muscles, tendons and joints ( may interfere with locomotion or use of limbs). </a:t>
            </a:r>
          </a:p>
          <a:p>
            <a:pPr>
              <a:buNone/>
            </a:pPr>
            <a:r>
              <a:rPr lang="en-GB" sz="2800" dirty="0" smtClean="0">
                <a:latin typeface="Goudy Old Style" pitchFamily="18" charset="0"/>
              </a:rPr>
              <a:t>  							</a:t>
            </a:r>
          </a:p>
          <a:p>
            <a:pPr>
              <a:buNone/>
            </a:pPr>
            <a:r>
              <a:rPr lang="en-GB" sz="2800" dirty="0" smtClean="0">
                <a:latin typeface="Goudy Old Style" pitchFamily="18" charset="0"/>
              </a:rPr>
              <a:t>							</a:t>
            </a:r>
          </a:p>
          <a:p>
            <a:pPr>
              <a:buNone/>
            </a:pPr>
            <a:endParaRPr lang="en-GB" sz="2800" dirty="0" smtClean="0">
              <a:latin typeface="Goudy Old Style" pitchFamily="18" charset="0"/>
            </a:endParaRPr>
          </a:p>
          <a:p>
            <a:pPr>
              <a:buNone/>
            </a:pPr>
            <a:r>
              <a:rPr lang="en-GB" sz="2800" dirty="0" smtClean="0">
                <a:latin typeface="Goudy Old Style" pitchFamily="18" charset="0"/>
              </a:rPr>
              <a:t>						</a:t>
            </a:r>
            <a:r>
              <a:rPr lang="en-US" sz="2400" dirty="0" smtClean="0">
                <a:latin typeface="Goudy Old Style" pitchFamily="18" charset="0"/>
              </a:rPr>
              <a:t>Dracunculiasis can 						migrate to the foot</a:t>
            </a:r>
          </a:p>
          <a:p>
            <a:pPr>
              <a:buNone/>
            </a:pPr>
            <a:endParaRPr lang="en-US" sz="2800" dirty="0" smtClean="0">
              <a:latin typeface="Goudy Old Style" pitchFamily="18" charset="0"/>
            </a:endParaRPr>
          </a:p>
          <a:p>
            <a:pPr>
              <a:buNone/>
            </a:pPr>
            <a:endParaRPr lang="en-US" sz="2800" dirty="0" smtClean="0">
              <a:latin typeface="Goudy Old Style" pitchFamily="18" charset="0"/>
            </a:endParaRPr>
          </a:p>
          <a:p>
            <a:pPr>
              <a:buNone/>
            </a:pPr>
            <a:endParaRPr lang="en-US" sz="2800" dirty="0" smtClean="0">
              <a:latin typeface="Goudy Old Style" pitchFamily="18" charset="0"/>
            </a:endParaRPr>
          </a:p>
          <a:p>
            <a:pPr>
              <a:buNone/>
            </a:pPr>
            <a:endParaRPr lang="en-US" sz="2800" dirty="0" smtClean="0">
              <a:latin typeface="Goudy Old Style" pitchFamily="18" charset="0"/>
            </a:endParaRPr>
          </a:p>
          <a:p>
            <a:pPr>
              <a:buNone/>
            </a:pPr>
            <a:endParaRPr lang="en-US" sz="2800" dirty="0" smtClean="0">
              <a:latin typeface="Goudy Old Style" pitchFamily="18" charset="0"/>
            </a:endParaRPr>
          </a:p>
        </p:txBody>
      </p:sp>
      <p:pic>
        <p:nvPicPr>
          <p:cNvPr id="6" name="Content Placeholder 3" descr="Dracunculiasis.jpg"/>
          <p:cNvPicPr>
            <a:picLocks noChangeAspect="1"/>
          </p:cNvPicPr>
          <p:nvPr/>
        </p:nvPicPr>
        <p:blipFill>
          <a:blip r:embed="rId2"/>
          <a:stretch>
            <a:fillRect/>
          </a:stretch>
        </p:blipFill>
        <p:spPr bwMode="auto">
          <a:xfrm>
            <a:off x="251521" y="3714452"/>
            <a:ext cx="2448272" cy="3119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5" descr="dracun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343400"/>
            <a:ext cx="36195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53132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solidFill>
            <a:schemeClr val="accent1"/>
          </a:solidFill>
        </p:spPr>
        <p:txBody>
          <a:bodyPr/>
          <a:lstStyle/>
          <a:p>
            <a:pPr eaLnBrk="1" fontAlgn="auto" hangingPunct="1">
              <a:spcAft>
                <a:spcPts val="0"/>
              </a:spcAft>
              <a:defRPr/>
            </a:pPr>
            <a:r>
              <a:rPr lang="en-US"/>
              <a:t>Dracunculiasis dx</a:t>
            </a:r>
            <a:r>
              <a:rPr lang="en-US">
                <a:hlinkClick r:id="rId2"/>
              </a:rPr>
              <a:t> </a:t>
            </a:r>
            <a:r>
              <a:rPr lang="en-US" sz="1800" i="1"/>
              <a:t>[Dracunculus medinensis]</a:t>
            </a:r>
            <a:r>
              <a:rPr lang="en-US">
                <a:hlinkClick r:id="rId2"/>
              </a:rPr>
              <a:t> </a:t>
            </a:r>
            <a:endParaRPr lang="en-US"/>
          </a:p>
        </p:txBody>
      </p:sp>
      <p:sp>
        <p:nvSpPr>
          <p:cNvPr id="50179" name="Rectangle 3"/>
          <p:cNvSpPr>
            <a:spLocks noGrp="1" noChangeArrowheads="1"/>
          </p:cNvSpPr>
          <p:nvPr>
            <p:ph idx="1"/>
          </p:nvPr>
        </p:nvSpPr>
        <p:spPr/>
        <p:txBody>
          <a:bodyPr/>
          <a:lstStyle/>
          <a:p>
            <a:pPr eaLnBrk="1" hangingPunct="1"/>
            <a:r>
              <a:rPr lang="en-US" altLang="en-US" sz="2800" smtClean="0"/>
              <a:t>The clinical presentation of dracunculiasis is so typical, and well known to the local population, that it does not need laboratory confirmation.  </a:t>
            </a:r>
          </a:p>
          <a:p>
            <a:pPr eaLnBrk="1" hangingPunct="1"/>
            <a:r>
              <a:rPr lang="en-US" altLang="en-US" sz="2800" smtClean="0"/>
              <a:t>In addition, the disease occurs in areas where such confirmation is unlikely to be available.  </a:t>
            </a:r>
          </a:p>
          <a:p>
            <a:pPr eaLnBrk="1" hangingPunct="1"/>
            <a:r>
              <a:rPr lang="en-US" altLang="en-US" sz="2800" smtClean="0"/>
              <a:t>Examination of the fluid discharged by the worm can show rhabditiform larvae.  </a:t>
            </a:r>
          </a:p>
          <a:p>
            <a:pPr eaLnBrk="1" hangingPunct="1"/>
            <a:r>
              <a:rPr lang="en-US" altLang="en-US" sz="2800" smtClean="0"/>
              <a:t>No serologic test is available. </a:t>
            </a:r>
          </a:p>
        </p:txBody>
      </p:sp>
      <p:sp>
        <p:nvSpPr>
          <p:cNvPr id="4" name="Slide Number Placeholder 5"/>
          <p:cNvSpPr>
            <a:spLocks noGrp="1"/>
          </p:cNvSpPr>
          <p:nvPr>
            <p:ph type="sldNum" sz="quarter" idx="12"/>
          </p:nvPr>
        </p:nvSpPr>
        <p:spPr/>
        <p:txBody>
          <a:bodyPr/>
          <a:lstStyle/>
          <a:p>
            <a:pPr>
              <a:defRPr/>
            </a:pPr>
            <a:fld id="{93E3A5DF-0955-4A77-9CDD-3C9668638BB0}" type="slidenum">
              <a:rPr lang="en-GB"/>
              <a:pPr>
                <a:defRPr/>
              </a:pPr>
              <a:t>32</a:t>
            </a:fld>
            <a:endParaRPr lang="en-GB"/>
          </a:p>
        </p:txBody>
      </p:sp>
    </p:spTree>
    <p:extLst>
      <p:ext uri="{BB962C8B-B14F-4D97-AF65-F5344CB8AC3E}">
        <p14:creationId xmlns:p14="http://schemas.microsoft.com/office/powerpoint/2010/main" val="11187160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5" name="Rectangle 9"/>
          <p:cNvSpPr>
            <a:spLocks noGrp="1" noChangeArrowheads="1"/>
          </p:cNvSpPr>
          <p:nvPr>
            <p:ph type="title"/>
          </p:nvPr>
        </p:nvSpPr>
        <p:spPr/>
        <p:txBody>
          <a:bodyPr>
            <a:normAutofit fontScale="90000"/>
          </a:bodyPr>
          <a:lstStyle/>
          <a:p>
            <a:pPr eaLnBrk="1" fontAlgn="auto" hangingPunct="1">
              <a:spcAft>
                <a:spcPts val="0"/>
              </a:spcAft>
              <a:defRPr/>
            </a:pPr>
            <a:r>
              <a:rPr lang="en-US" sz="4000" i="1"/>
              <a:t>D. medinensis</a:t>
            </a:r>
            <a:r>
              <a:rPr lang="en-US" sz="4000"/>
              <a:t>: </a:t>
            </a:r>
            <a:br>
              <a:rPr lang="en-US" sz="4000"/>
            </a:br>
            <a:r>
              <a:rPr lang="en-US" sz="4000"/>
              <a:t>(emerging worm)</a:t>
            </a:r>
            <a:endParaRPr lang="en-GB" sz="4000"/>
          </a:p>
        </p:txBody>
      </p:sp>
      <p:pic>
        <p:nvPicPr>
          <p:cNvPr id="49155" name="Picture 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0" y="1844675"/>
            <a:ext cx="3790950" cy="3960813"/>
          </a:xfrm>
          <a:noFill/>
        </p:spPr>
      </p:pic>
      <p:pic>
        <p:nvPicPr>
          <p:cNvPr id="49156" name="Picture 8"/>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995738" y="1844675"/>
            <a:ext cx="4897437" cy="4105275"/>
          </a:xfrm>
          <a:noFill/>
        </p:spPr>
      </p:pic>
      <p:sp>
        <p:nvSpPr>
          <p:cNvPr id="5" name="Slide Number Placeholder 6"/>
          <p:cNvSpPr>
            <a:spLocks noGrp="1"/>
          </p:cNvSpPr>
          <p:nvPr>
            <p:ph type="sldNum" sz="quarter" idx="12"/>
          </p:nvPr>
        </p:nvSpPr>
        <p:spPr/>
        <p:txBody>
          <a:bodyPr/>
          <a:lstStyle/>
          <a:p>
            <a:pPr>
              <a:defRPr/>
            </a:pPr>
            <a:fld id="{1B55A49F-2783-46CE-BFA3-78AFABEA3848}" type="slidenum">
              <a:rPr lang="en-GB"/>
              <a:pPr>
                <a:defRPr/>
              </a:pPr>
              <a:t>33</a:t>
            </a:fld>
            <a:endParaRPr lang="en-GB"/>
          </a:p>
        </p:txBody>
      </p:sp>
      <p:pic>
        <p:nvPicPr>
          <p:cNvPr id="6" name="Picture 5" descr="Dracunculiasis 2"/>
          <p:cNvPicPr/>
          <p:nvPr/>
        </p:nvPicPr>
        <p:blipFill>
          <a:blip r:embed="rId4"/>
          <a:srcRect/>
          <a:stretch>
            <a:fillRect/>
          </a:stretch>
        </p:blipFill>
        <p:spPr bwMode="auto">
          <a:xfrm>
            <a:off x="5436096" y="3068960"/>
            <a:ext cx="2628900" cy="1776095"/>
          </a:xfrm>
          <a:prstGeom prst="rect">
            <a:avLst/>
          </a:prstGeom>
          <a:noFill/>
          <a:ln w="9525">
            <a:noFill/>
            <a:miter lim="800000"/>
            <a:headEnd/>
            <a:tailEnd/>
          </a:ln>
        </p:spPr>
      </p:pic>
      <p:pic>
        <p:nvPicPr>
          <p:cNvPr id="7" name="Picture 6" descr="Dracunculiasis 1"/>
          <p:cNvPicPr/>
          <p:nvPr/>
        </p:nvPicPr>
        <p:blipFill>
          <a:blip r:embed="rId5"/>
          <a:srcRect/>
          <a:stretch>
            <a:fillRect/>
          </a:stretch>
        </p:blipFill>
        <p:spPr bwMode="auto">
          <a:xfrm>
            <a:off x="628650" y="2659478"/>
            <a:ext cx="2628900" cy="1776095"/>
          </a:xfrm>
          <a:prstGeom prst="rect">
            <a:avLst/>
          </a:prstGeom>
          <a:noFill/>
          <a:ln w="9525">
            <a:noFill/>
            <a:miter lim="800000"/>
            <a:headEnd/>
            <a:tailEnd/>
          </a:ln>
        </p:spPr>
      </p:pic>
      <p:sp>
        <p:nvSpPr>
          <p:cNvPr id="2" name="Rectangle 1"/>
          <p:cNvSpPr/>
          <p:nvPr/>
        </p:nvSpPr>
        <p:spPr>
          <a:xfrm>
            <a:off x="628650" y="5380672"/>
            <a:ext cx="8515350" cy="923330"/>
          </a:xfrm>
          <a:prstGeom prst="rect">
            <a:avLst/>
          </a:prstGeom>
        </p:spPr>
        <p:txBody>
          <a:bodyPr wrap="square">
            <a:spAutoFit/>
          </a:bodyPr>
          <a:lstStyle/>
          <a:p>
            <a:r>
              <a:rPr lang="en-US" dirty="0"/>
              <a:t>The female guinea worm induces a painful blister (</a:t>
            </a:r>
            <a:r>
              <a:rPr lang="en-US" b="1" dirty="0"/>
              <a:t>A</a:t>
            </a:r>
            <a:r>
              <a:rPr lang="en-US" dirty="0"/>
              <a:t>); after rupture of the blister, the worm emerges as a whitish filament (</a:t>
            </a:r>
            <a:r>
              <a:rPr lang="en-US" b="1" dirty="0"/>
              <a:t>B</a:t>
            </a:r>
            <a:r>
              <a:rPr lang="en-US" dirty="0"/>
              <a:t>) in the center of a painful ulcer which is often secondarily infected</a:t>
            </a:r>
            <a:endParaRPr lang="en-GB" dirty="0"/>
          </a:p>
        </p:txBody>
      </p:sp>
    </p:spTree>
    <p:extLst>
      <p:ext uri="{BB962C8B-B14F-4D97-AF65-F5344CB8AC3E}">
        <p14:creationId xmlns:p14="http://schemas.microsoft.com/office/powerpoint/2010/main" val="2492859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latin typeface="Goudy Old Style" pitchFamily="18" charset="0"/>
              </a:rPr>
              <a:t>Clinical Complications</a:t>
            </a:r>
            <a:r>
              <a:rPr lang="en-US" smtClean="0"/>
              <a:t>	</a:t>
            </a:r>
            <a:endParaRPr lang="en-US"/>
          </a:p>
        </p:txBody>
      </p:sp>
      <p:sp>
        <p:nvSpPr>
          <p:cNvPr id="3" name="Content Placeholder 2"/>
          <p:cNvSpPr>
            <a:spLocks noGrp="1"/>
          </p:cNvSpPr>
          <p:nvPr>
            <p:ph idx="1"/>
          </p:nvPr>
        </p:nvSpPr>
        <p:spPr/>
        <p:txBody>
          <a:bodyPr>
            <a:normAutofit/>
          </a:bodyPr>
          <a:lstStyle/>
          <a:p>
            <a:r>
              <a:rPr lang="en-US" sz="2800" smtClean="0">
                <a:latin typeface="Goudy Old Style" pitchFamily="18" charset="0"/>
              </a:rPr>
              <a:t>Redness and swelling (Cellulitis)</a:t>
            </a:r>
          </a:p>
          <a:p>
            <a:r>
              <a:rPr lang="en-US" sz="2800" smtClean="0">
                <a:latin typeface="Goudy Old Style" pitchFamily="18" charset="0"/>
              </a:rPr>
              <a:t>Boils (Abscesses)</a:t>
            </a:r>
          </a:p>
          <a:p>
            <a:r>
              <a:rPr lang="en-US" sz="2800" smtClean="0">
                <a:latin typeface="Goudy Old Style" pitchFamily="18" charset="0"/>
              </a:rPr>
              <a:t>Generalized Infection (Sepsis)</a:t>
            </a:r>
          </a:p>
          <a:p>
            <a:r>
              <a:rPr lang="en-US" sz="2800" smtClean="0">
                <a:latin typeface="Goudy Old Style" pitchFamily="18" charset="0"/>
              </a:rPr>
              <a:t>Joint Infections (Septic Arthritis)</a:t>
            </a:r>
          </a:p>
          <a:p>
            <a:r>
              <a:rPr lang="en-US" sz="2800" smtClean="0">
                <a:latin typeface="Goudy Old Style" pitchFamily="18" charset="0"/>
              </a:rPr>
              <a:t>Lock Jaw (Tetanus)</a:t>
            </a:r>
            <a:endParaRPr lang="en-US" sz="2800">
              <a:latin typeface="Goudy Old Style" pitchFamily="18" charset="0"/>
            </a:endParaRPr>
          </a:p>
        </p:txBody>
      </p:sp>
    </p:spTree>
    <p:extLst>
      <p:ext uri="{BB962C8B-B14F-4D97-AF65-F5344CB8AC3E}">
        <p14:creationId xmlns:p14="http://schemas.microsoft.com/office/powerpoint/2010/main" val="38526423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a:bodyPr>
          <a:lstStyle/>
          <a:p>
            <a:r>
              <a:rPr lang="en-US" sz="5400" smtClean="0">
                <a:latin typeface="Goudy Old Style" pitchFamily="18" charset="0"/>
              </a:rPr>
              <a:t>Pathogenesis</a:t>
            </a:r>
            <a:endParaRPr lang="en-US" sz="5400" dirty="0">
              <a:latin typeface="Goudy Old Style" pitchFamily="18" charset="0"/>
            </a:endParaRPr>
          </a:p>
        </p:txBody>
      </p:sp>
      <p:sp>
        <p:nvSpPr>
          <p:cNvPr id="3" name="Content Placeholder 2"/>
          <p:cNvSpPr>
            <a:spLocks noGrp="1"/>
          </p:cNvSpPr>
          <p:nvPr>
            <p:ph idx="1"/>
          </p:nvPr>
        </p:nvSpPr>
        <p:spPr>
          <a:xfrm>
            <a:off x="457200" y="1600200"/>
            <a:ext cx="8229600" cy="4389120"/>
          </a:xfrm>
        </p:spPr>
        <p:txBody>
          <a:bodyPr>
            <a:noAutofit/>
          </a:bodyPr>
          <a:lstStyle/>
          <a:p>
            <a:r>
              <a:rPr lang="en-US" sz="2400" dirty="0" smtClean="0">
                <a:latin typeface="Goudy Old Style" pitchFamily="18" charset="0"/>
              </a:rPr>
              <a:t>The blister fluid consists of a bacteriologically sterile fluid containing lymphocytes, neutrophils, eosinophils and larvae.</a:t>
            </a:r>
          </a:p>
          <a:p>
            <a:pPr>
              <a:buNone/>
            </a:pPr>
            <a:endParaRPr lang="en-US" sz="2400" dirty="0" smtClean="0">
              <a:latin typeface="Goudy Old Style" pitchFamily="18" charset="0"/>
            </a:endParaRPr>
          </a:p>
          <a:p>
            <a:r>
              <a:rPr lang="en-US" sz="2400" dirty="0" smtClean="0">
                <a:latin typeface="Goudy Old Style" pitchFamily="18" charset="0"/>
              </a:rPr>
              <a:t>The female worm bursts in the tissues before emergence, releasing many thousands </a:t>
            </a:r>
            <a:r>
              <a:rPr lang="en-US" sz="2400" smtClean="0">
                <a:latin typeface="Goudy Old Style" pitchFamily="18" charset="0"/>
              </a:rPr>
              <a:t>of larvae upon contact with water (temperature sensitive)</a:t>
            </a:r>
            <a:endParaRPr lang="en-US" sz="2400" dirty="0" smtClean="0">
              <a:latin typeface="Goudy Old Style" pitchFamily="18" charset="0"/>
            </a:endParaRPr>
          </a:p>
          <a:p>
            <a:pPr>
              <a:buNone/>
            </a:pPr>
            <a:endParaRPr lang="en-US" sz="2400" dirty="0" smtClean="0">
              <a:latin typeface="Goudy Old Style" pitchFamily="18" charset="0"/>
            </a:endParaRPr>
          </a:p>
          <a:p>
            <a:r>
              <a:rPr lang="en-US" sz="2400" dirty="0" smtClean="0">
                <a:latin typeface="Goudy Old Style" pitchFamily="18" charset="0"/>
              </a:rPr>
              <a:t>This results in an intense tissue reaction, with myositis and formation of an abscess containing up to 0.5 l of pus, which can lead to chronic ulcerations, bubo or epididymo-orchitis in males.</a:t>
            </a:r>
            <a:endParaRPr lang="en-US" sz="2400" dirty="0">
              <a:latin typeface="Goudy Old Style" pitchFamily="18" charset="0"/>
            </a:endParaRPr>
          </a:p>
        </p:txBody>
      </p:sp>
    </p:spTree>
    <p:extLst>
      <p:ext uri="{BB962C8B-B14F-4D97-AF65-F5344CB8AC3E}">
        <p14:creationId xmlns:p14="http://schemas.microsoft.com/office/powerpoint/2010/main" val="22826879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5400" dirty="0" smtClean="0">
                <a:latin typeface="Goudy Old Style" pitchFamily="18" charset="0"/>
              </a:rPr>
              <a:t>Pathogenesis cont..</a:t>
            </a:r>
            <a:endParaRPr lang="en-US" dirty="0"/>
          </a:p>
        </p:txBody>
      </p:sp>
      <p:sp>
        <p:nvSpPr>
          <p:cNvPr id="3" name="Content Placeholder 2"/>
          <p:cNvSpPr>
            <a:spLocks noGrp="1"/>
          </p:cNvSpPr>
          <p:nvPr>
            <p:ph idx="1"/>
          </p:nvPr>
        </p:nvSpPr>
        <p:spPr>
          <a:xfrm>
            <a:off x="533400" y="2133600"/>
            <a:ext cx="8229600" cy="4389120"/>
          </a:xfrm>
        </p:spPr>
        <p:txBody>
          <a:bodyPr>
            <a:noAutofit/>
          </a:bodyPr>
          <a:lstStyle/>
          <a:p>
            <a:r>
              <a:rPr lang="en-US" sz="2800" dirty="0" smtClean="0">
                <a:latin typeface="Goudy Old Style" pitchFamily="18" charset="0"/>
              </a:rPr>
              <a:t>Adult females sometimes enter joints and liberate larvae into the synovial fluid, causing oedema, congestion and plasma-cell infiltration of the synovial membrane.</a:t>
            </a:r>
          </a:p>
          <a:p>
            <a:pPr>
              <a:buNone/>
            </a:pPr>
            <a:endParaRPr lang="en-US" sz="2800" dirty="0" smtClean="0">
              <a:latin typeface="Goudy Old Style" pitchFamily="18" charset="0"/>
            </a:endParaRPr>
          </a:p>
          <a:p>
            <a:r>
              <a:rPr lang="en-US" sz="2800" dirty="0" smtClean="0">
                <a:latin typeface="Goudy Old Style" pitchFamily="18" charset="0"/>
              </a:rPr>
              <a:t>Once larvae have been released from the emerging female worm, there is a strong adhesive reaction at the cuticle along the whole length of the worm.</a:t>
            </a:r>
          </a:p>
          <a:p>
            <a:pPr>
              <a:buNone/>
            </a:pPr>
            <a:endParaRPr lang="en-US" sz="2800" dirty="0">
              <a:latin typeface="Goudy Old Style" pitchFamily="18" charset="0"/>
            </a:endParaRPr>
          </a:p>
        </p:txBody>
      </p:sp>
    </p:spTree>
    <p:extLst>
      <p:ext uri="{BB962C8B-B14F-4D97-AF65-F5344CB8AC3E}">
        <p14:creationId xmlns:p14="http://schemas.microsoft.com/office/powerpoint/2010/main" val="20836410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Goudy Old Style" pitchFamily="18" charset="0"/>
              </a:rPr>
              <a:t>Pathogenesis cont..</a:t>
            </a:r>
            <a:endParaRPr lang="en-US" dirty="0"/>
          </a:p>
        </p:txBody>
      </p:sp>
      <p:sp>
        <p:nvSpPr>
          <p:cNvPr id="3" name="Content Placeholder 2"/>
          <p:cNvSpPr>
            <a:spLocks noGrp="1"/>
          </p:cNvSpPr>
          <p:nvPr>
            <p:ph idx="1"/>
          </p:nvPr>
        </p:nvSpPr>
        <p:spPr/>
        <p:txBody>
          <a:bodyPr/>
          <a:lstStyle/>
          <a:p>
            <a:endParaRPr lang="en-US" sz="2400" dirty="0" smtClean="0">
              <a:latin typeface="Goudy Old Style" pitchFamily="18" charset="0"/>
            </a:endParaRPr>
          </a:p>
          <a:p>
            <a:r>
              <a:rPr lang="en-US" sz="2800" dirty="0" smtClean="0">
                <a:latin typeface="Goudy Old Style" pitchFamily="18" charset="0"/>
              </a:rPr>
              <a:t>In the early stages, the tissue reaction consists of inflammatory cells and is followed by a foreign- body giant-cell reaction. </a:t>
            </a:r>
          </a:p>
          <a:p>
            <a:endParaRPr lang="en-US" sz="2800" dirty="0" smtClean="0">
              <a:latin typeface="Goudy Old Style" pitchFamily="18" charset="0"/>
            </a:endParaRPr>
          </a:p>
          <a:p>
            <a:r>
              <a:rPr lang="en-US" sz="2800" dirty="0" smtClean="0">
                <a:latin typeface="Goudy Old Style" pitchFamily="18" charset="0"/>
              </a:rPr>
              <a:t>This makes extraction of the worm difficult and increases the chances of secondary bacterial infection along the track of the worm, with cellulitis.</a:t>
            </a:r>
          </a:p>
          <a:p>
            <a:endParaRPr lang="en-US" dirty="0"/>
          </a:p>
        </p:txBody>
      </p:sp>
    </p:spTree>
    <p:extLst>
      <p:ext uri="{BB962C8B-B14F-4D97-AF65-F5344CB8AC3E}">
        <p14:creationId xmlns:p14="http://schemas.microsoft.com/office/powerpoint/2010/main" val="13434328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5400" b="1" dirty="0"/>
              <a:t>Laboratory Diagnosis</a:t>
            </a:r>
            <a:endParaRPr lang="en-US" sz="5400" dirty="0">
              <a:latin typeface="Goudy Old Style" pitchFamily="18" charset="0"/>
            </a:endParaRPr>
          </a:p>
        </p:txBody>
      </p:sp>
      <p:sp>
        <p:nvSpPr>
          <p:cNvPr id="3" name="Content Placeholder 2"/>
          <p:cNvSpPr>
            <a:spLocks noGrp="1"/>
          </p:cNvSpPr>
          <p:nvPr>
            <p:ph idx="1"/>
          </p:nvPr>
        </p:nvSpPr>
        <p:spPr>
          <a:xfrm>
            <a:off x="467544" y="1700808"/>
            <a:ext cx="7990656" cy="4395192"/>
          </a:xfrm>
        </p:spPr>
        <p:txBody>
          <a:bodyPr>
            <a:normAutofit fontScale="55000" lnSpcReduction="20000"/>
          </a:bodyPr>
          <a:lstStyle/>
          <a:p>
            <a:pPr lvl="0">
              <a:buFont typeface="Wingdings" pitchFamily="2" charset="2"/>
              <a:buChar char="Ø"/>
            </a:pPr>
            <a:r>
              <a:rPr lang="en-US" sz="2400" dirty="0" smtClean="0"/>
              <a:t>based </a:t>
            </a:r>
            <a:r>
              <a:rPr lang="en-US" sz="2400" dirty="0"/>
              <a:t>on </a:t>
            </a:r>
            <a:r>
              <a:rPr lang="en-US" sz="2400" dirty="0" err="1"/>
              <a:t>xtic</a:t>
            </a:r>
            <a:r>
              <a:rPr lang="en-US" sz="2400" dirty="0"/>
              <a:t> wounds below the knee</a:t>
            </a:r>
            <a:endParaRPr lang="en-GB" sz="2400" dirty="0"/>
          </a:p>
          <a:p>
            <a:pPr>
              <a:buFont typeface="Wingdings" pitchFamily="2" charset="2"/>
              <a:buChar char="Ø"/>
            </a:pPr>
            <a:r>
              <a:rPr lang="en-US" sz="2800" dirty="0" smtClean="0"/>
              <a:t>The </a:t>
            </a:r>
            <a:r>
              <a:rPr lang="en-US" sz="2800" dirty="0"/>
              <a:t>clinical presentation of </a:t>
            </a:r>
            <a:r>
              <a:rPr lang="en-US" sz="2800" dirty="0" err="1"/>
              <a:t>dracunculiasis</a:t>
            </a:r>
            <a:r>
              <a:rPr lang="en-US" sz="2800" dirty="0"/>
              <a:t> is so typical, and well known to the local population, that it does not need laboratory confirmation.  In addition, the disease occurs in areas where such confirmation is unlikely to be available.  Examination of the fluid discharged by the worm can show </a:t>
            </a:r>
            <a:r>
              <a:rPr lang="en-US" sz="2800" dirty="0" err="1"/>
              <a:t>rhabditiform</a:t>
            </a:r>
            <a:r>
              <a:rPr lang="en-US" sz="2800" dirty="0"/>
              <a:t> larvae.  No serologic test is available.</a:t>
            </a:r>
            <a:endParaRPr lang="en-GB" sz="2800" dirty="0"/>
          </a:p>
          <a:p>
            <a:pPr>
              <a:buFont typeface="Wingdings" pitchFamily="2" charset="2"/>
              <a:buChar char="Ø"/>
            </a:pPr>
            <a:r>
              <a:rPr lang="en-GB" sz="2800" b="1" dirty="0" smtClean="0">
                <a:latin typeface="Goudy Old Style" pitchFamily="18" charset="0"/>
              </a:rPr>
              <a:t>Extraction </a:t>
            </a:r>
            <a:r>
              <a:rPr lang="en-GB" sz="2800" b="1" dirty="0">
                <a:latin typeface="Goudy Old Style" pitchFamily="18" charset="0"/>
              </a:rPr>
              <a:t>of worm from wounds</a:t>
            </a:r>
          </a:p>
          <a:p>
            <a:pPr>
              <a:buFont typeface="Wingdings" pitchFamily="2" charset="2"/>
              <a:buChar char="Ø"/>
            </a:pPr>
            <a:r>
              <a:rPr lang="en-GB" sz="2800" b="1" dirty="0" smtClean="0">
                <a:latin typeface="Goudy Old Style" pitchFamily="18" charset="0"/>
              </a:rPr>
              <a:t>expose </a:t>
            </a:r>
            <a:r>
              <a:rPr lang="en-GB" sz="2800" b="1" dirty="0">
                <a:latin typeface="Goudy Old Style" pitchFamily="18" charset="0"/>
              </a:rPr>
              <a:t>the wounds in water to excrete more larvae in water; larvae </a:t>
            </a:r>
            <a:r>
              <a:rPr lang="en-GB" sz="2800" b="1" dirty="0" smtClean="0">
                <a:latin typeface="Goudy Old Style" pitchFamily="18" charset="0"/>
              </a:rPr>
              <a:t>identification </a:t>
            </a:r>
            <a:r>
              <a:rPr lang="en-GB" sz="2800" b="1" dirty="0">
                <a:latin typeface="Goudy Old Style" pitchFamily="18" charset="0"/>
              </a:rPr>
              <a:t>of larvae from water.</a:t>
            </a:r>
          </a:p>
          <a:p>
            <a:pPr>
              <a:buFont typeface="Wingdings" pitchFamily="2" charset="2"/>
              <a:buChar char="Ø"/>
            </a:pPr>
            <a:r>
              <a:rPr lang="en-GB" sz="2800" b="1" dirty="0" smtClean="0">
                <a:latin typeface="Goudy Old Style" pitchFamily="18" charset="0"/>
              </a:rPr>
              <a:t>PBF </a:t>
            </a:r>
            <a:r>
              <a:rPr lang="en-GB" sz="2800" b="1" dirty="0">
                <a:latin typeface="Goudy Old Style" pitchFamily="18" charset="0"/>
              </a:rPr>
              <a:t>– Eosinophilia (non specific</a:t>
            </a:r>
          </a:p>
          <a:p>
            <a:pPr>
              <a:buFont typeface="Wingdings" pitchFamily="2" charset="2"/>
              <a:buChar char="Ø"/>
            </a:pPr>
            <a:r>
              <a:rPr lang="en-US" sz="2800" b="1" dirty="0" smtClean="0">
                <a:latin typeface="Goudy Old Style" pitchFamily="18" charset="0"/>
              </a:rPr>
              <a:t>Clinical and parasitological</a:t>
            </a:r>
          </a:p>
          <a:p>
            <a:pPr lvl="1">
              <a:buFont typeface="Arial" pitchFamily="34" charset="0"/>
              <a:buChar char="•"/>
            </a:pPr>
            <a:r>
              <a:rPr lang="en-US" sz="2400" dirty="0" smtClean="0">
                <a:latin typeface="Goudy Old Style" pitchFamily="18" charset="0"/>
              </a:rPr>
              <a:t>Local </a:t>
            </a:r>
            <a:r>
              <a:rPr lang="en-US" sz="2400" dirty="0" smtClean="0">
                <a:latin typeface="Goudy Old Style" pitchFamily="18" charset="0"/>
              </a:rPr>
              <a:t>itching, urticaria and a burning pain at the site of a small blister are usually the first signs of infection,sometimes a palpable and sometimes moving worm.</a:t>
            </a:r>
          </a:p>
          <a:p>
            <a:pPr lvl="1">
              <a:buNone/>
            </a:pPr>
            <a:endParaRPr lang="en-US" sz="2400" dirty="0" smtClean="0">
              <a:latin typeface="Goudy Old Style" pitchFamily="18" charset="0"/>
            </a:endParaRPr>
          </a:p>
          <a:p>
            <a:pPr lvl="1">
              <a:buFont typeface="Arial" pitchFamily="34" charset="0"/>
              <a:buChar char="•"/>
            </a:pPr>
            <a:r>
              <a:rPr lang="en-US" sz="2400" dirty="0" smtClean="0">
                <a:latin typeface="Goudy Old Style" pitchFamily="18" charset="0"/>
              </a:rPr>
              <a:t>The blister bursts in about 4 days and active larvae, can be recognized under a low-powered microscope.</a:t>
            </a:r>
          </a:p>
          <a:p>
            <a:pPr lvl="0">
              <a:buFont typeface="Arial" pitchFamily="34" charset="0"/>
              <a:buChar char="•"/>
            </a:pPr>
            <a:r>
              <a:rPr lang="en-CA" sz="2800" dirty="0"/>
              <a:t>Discharged fluid &amp; larvae discharged by female </a:t>
            </a:r>
            <a:r>
              <a:rPr lang="en-CA" sz="2800" dirty="0" smtClean="0"/>
              <a:t>worm</a:t>
            </a:r>
          </a:p>
          <a:p>
            <a:pPr lvl="0"/>
            <a:r>
              <a:rPr lang="en-US" sz="1800" b="1" dirty="0"/>
              <a:t>Immunological</a:t>
            </a:r>
            <a:r>
              <a:rPr lang="en-US" sz="1800" dirty="0"/>
              <a:t>. </a:t>
            </a:r>
            <a:endParaRPr lang="en-GB" sz="1800" dirty="0"/>
          </a:p>
          <a:p>
            <a:pPr lvl="0"/>
            <a:r>
              <a:rPr lang="en-US" sz="1800" dirty="0"/>
              <a:t>ELISA, dot ELISA and SDS-PAGE/Western blotting</a:t>
            </a:r>
            <a:endParaRPr lang="en-GB" sz="1800" dirty="0"/>
          </a:p>
          <a:p>
            <a:pPr lvl="0"/>
            <a:r>
              <a:rPr lang="en-US" sz="1800" b="1" dirty="0"/>
              <a:t>The fluorescent antibody test using deep-frozen first-stage </a:t>
            </a:r>
            <a:r>
              <a:rPr lang="en-US" sz="1800" b="1" dirty="0" smtClean="0"/>
              <a:t>larvae</a:t>
            </a:r>
            <a:endParaRPr lang="en-GB" sz="2800" dirty="0"/>
          </a:p>
          <a:p>
            <a:pPr marL="0" indent="0">
              <a:buNone/>
            </a:pPr>
            <a:endParaRPr lang="en-US" sz="2800" dirty="0">
              <a:latin typeface="Goudy Old Style" pitchFamily="18" charset="0"/>
            </a:endParaRPr>
          </a:p>
        </p:txBody>
      </p:sp>
    </p:spTree>
    <p:extLst>
      <p:ext uri="{BB962C8B-B14F-4D97-AF65-F5344CB8AC3E}">
        <p14:creationId xmlns:p14="http://schemas.microsoft.com/office/powerpoint/2010/main" val="19179608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US" dirty="0" smtClean="0">
                <a:latin typeface="Goudy Old Style" pitchFamily="18" charset="0"/>
              </a:rPr>
              <a:t>Treatment</a:t>
            </a:r>
            <a:endParaRPr lang="en-US" dirty="0">
              <a:latin typeface="Goudy Old Style" pitchFamily="18" charset="0"/>
            </a:endParaRPr>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
            </a:pPr>
            <a:r>
              <a:rPr lang="en-US" sz="2800" dirty="0" smtClean="0"/>
              <a:t>Local </a:t>
            </a:r>
            <a:r>
              <a:rPr lang="en-US" sz="2800" dirty="0"/>
              <a:t>cleansing of the lesion and local application of antibiotics, if indicated because of bacterial </a:t>
            </a:r>
            <a:r>
              <a:rPr lang="en-US" sz="2800" dirty="0" err="1"/>
              <a:t>superinfection</a:t>
            </a:r>
            <a:r>
              <a:rPr lang="en-US" sz="2800" dirty="0"/>
              <a:t>.  Mechanical, progressive extraction of the </a:t>
            </a:r>
            <a:endParaRPr lang="en-US" sz="2800" dirty="0" smtClean="0"/>
          </a:p>
          <a:p>
            <a:pPr>
              <a:buFont typeface="Wingdings" pitchFamily="2" charset="2"/>
              <a:buChar char="§"/>
            </a:pPr>
            <a:r>
              <a:rPr lang="en-US" sz="2800" b="1" dirty="0" smtClean="0">
                <a:latin typeface="Goudy Old Style" pitchFamily="18" charset="0"/>
              </a:rPr>
              <a:t>Surgery</a:t>
            </a:r>
          </a:p>
          <a:p>
            <a:pPr>
              <a:buFont typeface="Arial" pitchFamily="34" charset="0"/>
              <a:buChar char="•"/>
            </a:pPr>
            <a:r>
              <a:rPr lang="en-US" sz="2800" dirty="0" smtClean="0">
                <a:latin typeface="Goudy Old Style" pitchFamily="18" charset="0"/>
              </a:rPr>
              <a:t>Surgical removal of mature female worms before emergence is sometimes possible using a small </a:t>
            </a:r>
            <a:r>
              <a:rPr lang="en-US" sz="2800" dirty="0" smtClean="0">
                <a:latin typeface="Goudy Old Style" pitchFamily="18" charset="0"/>
              </a:rPr>
              <a:t>incision</a:t>
            </a:r>
            <a:endParaRPr lang="en-US" sz="2800" dirty="0">
              <a:latin typeface="Goudy Old Style" pitchFamily="18" charset="0"/>
            </a:endParaRPr>
          </a:p>
          <a:p>
            <a:pPr lvl="0"/>
            <a:r>
              <a:rPr lang="en-US" dirty="0" err="1"/>
              <a:t>Ivermectin</a:t>
            </a:r>
            <a:endParaRPr lang="en-GB" sz="2800" dirty="0"/>
          </a:p>
          <a:p>
            <a:pPr lvl="0"/>
            <a:r>
              <a:rPr lang="en-US" dirty="0"/>
              <a:t>DEC </a:t>
            </a:r>
            <a:endParaRPr lang="en-GB" sz="2800" dirty="0"/>
          </a:p>
          <a:p>
            <a:pPr lvl="2"/>
            <a:r>
              <a:rPr lang="en-US" dirty="0"/>
              <a:t>effects less when females have migrated towards the skin to lay larvae.</a:t>
            </a:r>
            <a:endParaRPr lang="en-GB" sz="2000" dirty="0"/>
          </a:p>
          <a:p>
            <a:pPr lvl="0"/>
            <a:r>
              <a:rPr lang="en-US" dirty="0" smtClean="0"/>
              <a:t>Avoid </a:t>
            </a:r>
            <a:r>
              <a:rPr lang="en-US" dirty="0"/>
              <a:t>wading waters that are for </a:t>
            </a:r>
            <a:r>
              <a:rPr lang="en-US" dirty="0" smtClean="0"/>
              <a:t>drinking</a:t>
            </a:r>
            <a:endParaRPr lang="en-US" sz="2800" dirty="0" smtClean="0">
              <a:latin typeface="Goudy Old Style" pitchFamily="18" charset="0"/>
            </a:endParaRPr>
          </a:p>
          <a:p>
            <a:pPr>
              <a:buFont typeface="Wingdings" pitchFamily="2" charset="2"/>
              <a:buChar char="§"/>
            </a:pPr>
            <a:r>
              <a:rPr lang="en-US" sz="2800" b="1" dirty="0" smtClean="0">
                <a:latin typeface="Goudy Old Style" pitchFamily="18" charset="0"/>
              </a:rPr>
              <a:t>Chemotherapy</a:t>
            </a:r>
          </a:p>
          <a:p>
            <a:pPr>
              <a:buFont typeface="Arial" pitchFamily="34" charset="0"/>
              <a:buChar char="•"/>
            </a:pPr>
            <a:r>
              <a:rPr lang="en-US" sz="2800" dirty="0" smtClean="0">
                <a:latin typeface="Goudy Old Style" pitchFamily="18" charset="0"/>
              </a:rPr>
              <a:t>Thiabendazole,niridazole, metronidazole, mebendazole and albendazole have been reported as hastening the expulsion of worms and may act as anti-inflammatory agents.</a:t>
            </a:r>
            <a:endParaRPr lang="en-US" sz="2800" dirty="0">
              <a:latin typeface="Goudy Old Style" pitchFamily="18" charset="0"/>
            </a:endParaRPr>
          </a:p>
        </p:txBody>
      </p:sp>
    </p:spTree>
    <p:extLst>
      <p:ext uri="{BB962C8B-B14F-4D97-AF65-F5344CB8AC3E}">
        <p14:creationId xmlns:p14="http://schemas.microsoft.com/office/powerpoint/2010/main" val="540962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Goudy Old Style" pitchFamily="18" charset="0"/>
              </a:rPr>
              <a:t>Geographical distribution</a:t>
            </a:r>
            <a:endParaRPr lang="en-US" dirty="0">
              <a:latin typeface="Goudy Old Style" pitchFamily="18" charset="0"/>
            </a:endParaRPr>
          </a:p>
        </p:txBody>
      </p:sp>
      <p:sp>
        <p:nvSpPr>
          <p:cNvPr id="3" name="Content Placeholder 2"/>
          <p:cNvSpPr>
            <a:spLocks noGrp="1"/>
          </p:cNvSpPr>
          <p:nvPr>
            <p:ph idx="1"/>
          </p:nvPr>
        </p:nvSpPr>
        <p:spPr>
          <a:xfrm>
            <a:off x="685800" y="1676400"/>
            <a:ext cx="8062664" cy="4776936"/>
          </a:xfrm>
        </p:spPr>
        <p:txBody>
          <a:bodyPr>
            <a:normAutofit fontScale="70000" lnSpcReduction="20000"/>
          </a:bodyPr>
          <a:lstStyle/>
          <a:p>
            <a:r>
              <a:rPr lang="en-US" dirty="0"/>
              <a:t>Affects people in rural deprived and isolated communities who depend on open surface water sources such as ponds for drinking water</a:t>
            </a:r>
          </a:p>
          <a:p>
            <a:pPr lvl="0"/>
            <a:r>
              <a:rPr lang="en-CA" dirty="0" smtClean="0"/>
              <a:t>In </a:t>
            </a:r>
            <a:r>
              <a:rPr lang="en-CA" dirty="0"/>
              <a:t>13 sub-Saharan African countries</a:t>
            </a:r>
            <a:endParaRPr lang="en-GB" dirty="0"/>
          </a:p>
          <a:p>
            <a:pPr lvl="1"/>
            <a:r>
              <a:rPr lang="en-CA" dirty="0"/>
              <a:t>Mauritania, Cote </a:t>
            </a:r>
            <a:r>
              <a:rPr lang="en-CA" dirty="0" err="1"/>
              <a:t>d’Voire</a:t>
            </a:r>
            <a:r>
              <a:rPr lang="en-CA" dirty="0"/>
              <a:t>, Togo, Benin, Burkina, Central African Republic, Ethiopia, Uganda</a:t>
            </a:r>
            <a:endParaRPr lang="en-GB" dirty="0"/>
          </a:p>
          <a:p>
            <a:pPr lvl="1"/>
            <a:r>
              <a:rPr lang="en-CA" dirty="0"/>
              <a:t>In 2007 – 9,173 cases in Sudan (5,815), Ghana (3,348) and Mali (313), Nigeria (73), Niger (14 cases)</a:t>
            </a:r>
            <a:endParaRPr lang="en-GB" dirty="0"/>
          </a:p>
          <a:p>
            <a:pPr lvl="1"/>
            <a:r>
              <a:rPr lang="en-CA" dirty="0"/>
              <a:t>In isolated rural areas</a:t>
            </a:r>
            <a:endParaRPr lang="en-GB" dirty="0"/>
          </a:p>
          <a:p>
            <a:r>
              <a:rPr lang="en-US" dirty="0" smtClean="0"/>
              <a:t>There are also very small foci in Cameroon and Ethiopia and possibly still in Chad, Kenya and Senegal. Infection has been officially eliminated from the formerly endemic areas in</a:t>
            </a:r>
          </a:p>
          <a:p>
            <a:r>
              <a:rPr lang="en-US" dirty="0" smtClean="0"/>
              <a:t>India (1999) and Pakistan (1994) in the last few years and the disease has probably now vanished from Saudi Arabia andYemen.</a:t>
            </a:r>
            <a:endParaRPr lang="en-US" dirty="0"/>
          </a:p>
        </p:txBody>
      </p:sp>
    </p:spTree>
    <p:extLst>
      <p:ext uri="{BB962C8B-B14F-4D97-AF65-F5344CB8AC3E}">
        <p14:creationId xmlns:p14="http://schemas.microsoft.com/office/powerpoint/2010/main" val="16433425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smtClean="0">
                <a:latin typeface="Goudy Old Style" pitchFamily="18" charset="0"/>
              </a:rPr>
              <a:t>Prevention and Control</a:t>
            </a:r>
            <a:endParaRPr lang="en-US" dirty="0">
              <a:latin typeface="Goudy Old Style" pitchFamily="18" charset="0"/>
            </a:endParaRPr>
          </a:p>
        </p:txBody>
      </p:sp>
      <p:sp>
        <p:nvSpPr>
          <p:cNvPr id="3" name="Content Placeholder 2"/>
          <p:cNvSpPr>
            <a:spLocks noGrp="1"/>
          </p:cNvSpPr>
          <p:nvPr>
            <p:ph idx="1"/>
          </p:nvPr>
        </p:nvSpPr>
        <p:spPr>
          <a:xfrm>
            <a:off x="457200" y="1524000"/>
            <a:ext cx="8229600" cy="4800600"/>
          </a:xfrm>
        </p:spPr>
        <p:txBody>
          <a:bodyPr>
            <a:normAutofit fontScale="92500" lnSpcReduction="10000"/>
          </a:bodyPr>
          <a:lstStyle/>
          <a:p>
            <a:pPr>
              <a:defRPr/>
            </a:pPr>
            <a:r>
              <a:rPr lang="en-US" sz="2800" b="1" dirty="0" smtClean="0">
                <a:latin typeface="Goudy Old Style" pitchFamily="18" charset="0"/>
              </a:rPr>
              <a:t>Mode of transmission</a:t>
            </a:r>
          </a:p>
          <a:p>
            <a:pPr lvl="1">
              <a:defRPr/>
            </a:pPr>
            <a:r>
              <a:rPr lang="en-US" sz="2400" dirty="0" smtClean="0">
                <a:latin typeface="Goudy Old Style" pitchFamily="18" charset="0"/>
              </a:rPr>
              <a:t>Filter or boil water, or treat with chlorine to kill intermediate host/</a:t>
            </a:r>
            <a:r>
              <a:rPr lang="en-CA" sz="2400" dirty="0"/>
              <a:t>copepods </a:t>
            </a:r>
            <a:endParaRPr lang="en-US" sz="2400" dirty="0" smtClean="0">
              <a:latin typeface="Goudy Old Style" pitchFamily="18" charset="0"/>
            </a:endParaRPr>
          </a:p>
          <a:p>
            <a:pPr lvl="1">
              <a:defRPr/>
            </a:pPr>
            <a:r>
              <a:rPr lang="en-US" altLang="en-US" sz="2400" b="1" dirty="0"/>
              <a:t>Treating pond water</a:t>
            </a:r>
            <a:r>
              <a:rPr lang="en-US" altLang="en-US" sz="2400" dirty="0"/>
              <a:t> with </a:t>
            </a:r>
            <a:r>
              <a:rPr lang="en-US" altLang="en-US" sz="2400" dirty="0" smtClean="0"/>
              <a:t>Abate</a:t>
            </a:r>
            <a:r>
              <a:rPr lang="en-US" altLang="en-US" sz="2400" dirty="0"/>
              <a:t> </a:t>
            </a:r>
            <a:r>
              <a:rPr lang="en-US" altLang="en-US" sz="2400" dirty="0" smtClean="0"/>
              <a:t>(</a:t>
            </a:r>
            <a:r>
              <a:rPr lang="en-US" altLang="en-US" sz="2400" dirty="0" err="1" smtClean="0"/>
              <a:t>temephos</a:t>
            </a:r>
            <a:r>
              <a:rPr lang="en-US" altLang="en-US" sz="2400" dirty="0"/>
              <a:t>) to kill </a:t>
            </a:r>
            <a:r>
              <a:rPr lang="en-US" altLang="en-US" sz="2400" i="1" dirty="0"/>
              <a:t>Cyclops </a:t>
            </a:r>
            <a:r>
              <a:rPr lang="en-US" altLang="en-US" sz="2400" dirty="0"/>
              <a:t>sp</a:t>
            </a:r>
            <a:r>
              <a:rPr lang="en-US" altLang="en-US" sz="2400" dirty="0" smtClean="0"/>
              <a:t>.</a:t>
            </a:r>
            <a:endParaRPr lang="en-US" sz="2400" b="1" dirty="0" smtClean="0">
              <a:latin typeface="Goudy Old Style" pitchFamily="18" charset="0"/>
            </a:endParaRPr>
          </a:p>
          <a:p>
            <a:pPr>
              <a:defRPr/>
            </a:pPr>
            <a:r>
              <a:rPr lang="en-US" sz="2800" b="1" dirty="0" smtClean="0">
                <a:latin typeface="Goudy Old Style" pitchFamily="18" charset="0"/>
              </a:rPr>
              <a:t>Reservoir</a:t>
            </a:r>
          </a:p>
          <a:p>
            <a:pPr lvl="1">
              <a:defRPr/>
            </a:pPr>
            <a:r>
              <a:rPr lang="en-US" sz="2400" dirty="0" smtClean="0">
                <a:latin typeface="Goudy Old Style" pitchFamily="18" charset="0"/>
              </a:rPr>
              <a:t>Avoid bathing or wading or drinking contaminated water</a:t>
            </a:r>
            <a:r>
              <a:rPr lang="en-US" sz="2400" dirty="0">
                <a:latin typeface="Goudy Old Style" pitchFamily="18" charset="0"/>
              </a:rPr>
              <a:t> </a:t>
            </a:r>
            <a:r>
              <a:rPr lang="en-US" sz="2400" dirty="0" smtClean="0">
                <a:latin typeface="Goudy Old Style" pitchFamily="18" charset="0"/>
              </a:rPr>
              <a:t>- </a:t>
            </a:r>
            <a:r>
              <a:rPr lang="en-US" sz="2400" dirty="0" smtClean="0">
                <a:latin typeface="Goudy Old Style" pitchFamily="18" charset="0"/>
              </a:rPr>
              <a:t>reservoir</a:t>
            </a:r>
            <a:endParaRPr lang="en-US" sz="2800" dirty="0" smtClean="0">
              <a:latin typeface="Goudy Old Style" pitchFamily="18" charset="0"/>
            </a:endParaRPr>
          </a:p>
          <a:p>
            <a:pPr>
              <a:defRPr/>
            </a:pPr>
            <a:r>
              <a:rPr lang="en-US" sz="2800" b="1" dirty="0" smtClean="0">
                <a:latin typeface="Goudy Old Style" pitchFamily="18" charset="0"/>
              </a:rPr>
              <a:t>Susceptible Host</a:t>
            </a:r>
          </a:p>
          <a:p>
            <a:pPr lvl="1">
              <a:defRPr/>
            </a:pPr>
            <a:r>
              <a:rPr lang="en-GB" sz="2400" dirty="0">
                <a:latin typeface="Goudy Old Style" pitchFamily="18" charset="0"/>
              </a:rPr>
              <a:t>Early detection and mechanical removal of </a:t>
            </a:r>
            <a:r>
              <a:rPr lang="en-GB" sz="2400" dirty="0" smtClean="0">
                <a:latin typeface="Goudy Old Style" pitchFamily="18" charset="0"/>
              </a:rPr>
              <a:t>adult</a:t>
            </a:r>
            <a:r>
              <a:rPr lang="en-US" sz="2400" dirty="0" smtClean="0">
                <a:latin typeface="Goudy Old Style" pitchFamily="18" charset="0"/>
              </a:rPr>
              <a:t> worms by extraction or with surgery</a:t>
            </a:r>
          </a:p>
          <a:p>
            <a:pPr lvl="1">
              <a:defRPr/>
            </a:pPr>
            <a:r>
              <a:rPr lang="en-US" sz="2400" dirty="0" smtClean="0">
                <a:latin typeface="Goudy Old Style" pitchFamily="18" charset="0"/>
              </a:rPr>
              <a:t>Drug Therapy </a:t>
            </a:r>
          </a:p>
          <a:p>
            <a:pPr lvl="1">
              <a:defRPr/>
            </a:pPr>
            <a:r>
              <a:rPr lang="en-GB" sz="2400" dirty="0">
                <a:latin typeface="Goudy Old Style" pitchFamily="18" charset="0"/>
              </a:rPr>
              <a:t>Health education and social mobilisation</a:t>
            </a:r>
          </a:p>
          <a:p>
            <a:pPr>
              <a:defRPr/>
            </a:pPr>
            <a:endParaRPr lang="en-US" sz="2800" dirty="0" smtClean="0">
              <a:latin typeface="Goudy Old Style" pitchFamily="18" charset="0"/>
            </a:endParaRPr>
          </a:p>
        </p:txBody>
      </p:sp>
    </p:spTree>
    <p:extLst>
      <p:ext uri="{BB962C8B-B14F-4D97-AF65-F5344CB8AC3E}">
        <p14:creationId xmlns:p14="http://schemas.microsoft.com/office/powerpoint/2010/main" val="17070240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Goudy Old Style" pitchFamily="18" charset="0"/>
              </a:rPr>
              <a:t>Prevention and Control</a:t>
            </a:r>
            <a:endParaRPr lang="en-US">
              <a:latin typeface="Goudy Old Style" pitchFamily="18" charset="0"/>
            </a:endParaRPr>
          </a:p>
        </p:txBody>
      </p:sp>
      <p:sp>
        <p:nvSpPr>
          <p:cNvPr id="3" name="Content Placeholder 2"/>
          <p:cNvSpPr>
            <a:spLocks noGrp="1"/>
          </p:cNvSpPr>
          <p:nvPr>
            <p:ph idx="1"/>
          </p:nvPr>
        </p:nvSpPr>
        <p:spPr/>
        <p:txBody>
          <a:bodyPr/>
          <a:lstStyle/>
          <a:p>
            <a:r>
              <a:rPr lang="en-US" sz="2400" b="1" smtClean="0">
                <a:latin typeface="Goudy Old Style" pitchFamily="18" charset="0"/>
              </a:rPr>
              <a:t>Mode of Transmission/Reservoir/Point of Entry/Point of Exit/Susceptible Host</a:t>
            </a:r>
          </a:p>
          <a:p>
            <a:r>
              <a:rPr lang="en-US" sz="2400" smtClean="0">
                <a:latin typeface="Goudy Old Style" pitchFamily="18" charset="0"/>
              </a:rPr>
              <a:t>Health </a:t>
            </a:r>
            <a:r>
              <a:rPr lang="en-US" sz="2400">
                <a:latin typeface="Goudy Old Style" pitchFamily="18" charset="0"/>
              </a:rPr>
              <a:t>education interventions by local health </a:t>
            </a:r>
            <a:r>
              <a:rPr lang="en-US" sz="2400" smtClean="0">
                <a:latin typeface="Goudy Old Style" pitchFamily="18" charset="0"/>
              </a:rPr>
              <a:t>workers</a:t>
            </a:r>
            <a:endParaRPr lang="en-US" sz="2400">
              <a:latin typeface="Goudy Old Style" pitchFamily="18" charset="0"/>
            </a:endParaRPr>
          </a:p>
          <a:p>
            <a:endParaRPr lang="en-US"/>
          </a:p>
        </p:txBody>
      </p:sp>
    </p:spTree>
    <p:extLst>
      <p:ext uri="{BB962C8B-B14F-4D97-AF65-F5344CB8AC3E}">
        <p14:creationId xmlns:p14="http://schemas.microsoft.com/office/powerpoint/2010/main" val="21882298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33400" y="5715000"/>
            <a:ext cx="8229600" cy="892552"/>
          </a:xfrm>
          <a:prstGeom prst="rect">
            <a:avLst/>
          </a:prstGeom>
        </p:spPr>
        <p:txBody>
          <a:bodyPr wrap="square">
            <a:spAutoFit/>
          </a:bodyPr>
          <a:lstStyle/>
          <a:p>
            <a:pPr>
              <a:buNone/>
            </a:pPr>
            <a:r>
              <a:rPr lang="en-US" dirty="0" smtClean="0">
                <a:latin typeface="Goudy Old Style" pitchFamily="18" charset="0"/>
                <a:hlinkClick r:id="rId2" tooltip="Sudanese"/>
              </a:rPr>
              <a:t>Sudanese</a:t>
            </a:r>
            <a:r>
              <a:rPr lang="en-US" dirty="0" smtClean="0">
                <a:latin typeface="Goudy Old Style" pitchFamily="18" charset="0"/>
              </a:rPr>
              <a:t> boys using pipe filters to prevent guinea worm disease</a:t>
            </a:r>
            <a:endParaRPr lang="en-US" dirty="0">
              <a:latin typeface="Goudy Old Style" pitchFamily="18" charset="0"/>
            </a:endParaRPr>
          </a:p>
        </p:txBody>
      </p:sp>
      <p:pic>
        <p:nvPicPr>
          <p:cNvPr id="1026" name="Picture 2" descr="C:\Users\Qahura\Pictures\220px-Guinea_worm_prevention.jpg"/>
          <p:cNvPicPr>
            <a:picLocks noChangeAspect="1" noChangeArrowheads="1"/>
          </p:cNvPicPr>
          <p:nvPr/>
        </p:nvPicPr>
        <p:blipFill>
          <a:blip r:embed="rId3"/>
          <a:srcRect/>
          <a:stretch>
            <a:fillRect/>
          </a:stretch>
        </p:blipFill>
        <p:spPr bwMode="auto">
          <a:xfrm>
            <a:off x="1600200" y="914401"/>
            <a:ext cx="5791201" cy="4572000"/>
          </a:xfrm>
          <a:prstGeom prst="rect">
            <a:avLst/>
          </a:prstGeom>
          <a:noFill/>
        </p:spPr>
      </p:pic>
    </p:spTree>
    <p:extLst>
      <p:ext uri="{BB962C8B-B14F-4D97-AF65-F5344CB8AC3E}">
        <p14:creationId xmlns:p14="http://schemas.microsoft.com/office/powerpoint/2010/main" val="3893205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untries.jpeg"/>
          <p:cNvPicPr>
            <a:picLocks noGrp="1" noChangeAspect="1"/>
          </p:cNvPicPr>
          <p:nvPr>
            <p:ph idx="1"/>
          </p:nvPr>
        </p:nvPicPr>
        <p:blipFill>
          <a:blip r:embed="rId2"/>
          <a:stretch>
            <a:fillRect/>
          </a:stretch>
        </p:blipFill>
        <p:spPr>
          <a:xfrm>
            <a:off x="1007956" y="1524000"/>
            <a:ext cx="7128088" cy="4572000"/>
          </a:xfrm>
        </p:spPr>
      </p:pic>
      <p:sp>
        <p:nvSpPr>
          <p:cNvPr id="2" name="Title 1"/>
          <p:cNvSpPr>
            <a:spLocks noGrp="1"/>
          </p:cNvSpPr>
          <p:nvPr>
            <p:ph type="title"/>
          </p:nvPr>
        </p:nvSpPr>
        <p:spPr/>
        <p:txBody>
          <a:bodyPr/>
          <a:lstStyle/>
          <a:p>
            <a:pPr algn="ctr"/>
            <a:r>
              <a:rPr lang="en-US" b="1" dirty="0" smtClean="0"/>
              <a:t>WORLDWIDE PREVALENCE 2002</a:t>
            </a:r>
            <a:endParaRPr lang="en-US" b="1" dirty="0"/>
          </a:p>
        </p:txBody>
      </p:sp>
    </p:spTree>
    <p:extLst>
      <p:ext uri="{BB962C8B-B14F-4D97-AF65-F5344CB8AC3E}">
        <p14:creationId xmlns:p14="http://schemas.microsoft.com/office/powerpoint/2010/main" val="3963196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7813"/>
            <a:ext cx="8229600" cy="790575"/>
          </a:xfrm>
        </p:spPr>
        <p:txBody>
          <a:bodyPr/>
          <a:lstStyle/>
          <a:p>
            <a:pPr eaLnBrk="1" hangingPunct="1">
              <a:defRPr/>
            </a:pPr>
            <a:r>
              <a:rPr lang="en-US" smtClean="0"/>
              <a:t>What do they LOOK like?</a:t>
            </a:r>
          </a:p>
        </p:txBody>
      </p:sp>
      <p:pic>
        <p:nvPicPr>
          <p:cNvPr id="19459" name="Picture 5" descr="dmedinen.gif - 32235 By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143000"/>
            <a:ext cx="75438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1539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oudy Old Style" pitchFamily="18" charset="0"/>
              </a:rPr>
              <a:t>Location in host</a:t>
            </a:r>
            <a:endParaRPr lang="en-US" dirty="0">
              <a:latin typeface="Goudy Old Style" pitchFamily="18" charset="0"/>
            </a:endParaRPr>
          </a:p>
        </p:txBody>
      </p:sp>
      <p:sp>
        <p:nvSpPr>
          <p:cNvPr id="3" name="Content Placeholder 2"/>
          <p:cNvSpPr>
            <a:spLocks noGrp="1"/>
          </p:cNvSpPr>
          <p:nvPr>
            <p:ph idx="1"/>
          </p:nvPr>
        </p:nvSpPr>
        <p:spPr/>
        <p:txBody>
          <a:bodyPr/>
          <a:lstStyle/>
          <a:p>
            <a:r>
              <a:rPr lang="en-US" dirty="0" smtClean="0"/>
              <a:t>Adult females emerge from the subcutaneous tissues, usually of the foot or lower limbs but sometimes from any part of the body.</a:t>
            </a:r>
            <a:endParaRPr lang="en-US" dirty="0"/>
          </a:p>
        </p:txBody>
      </p:sp>
    </p:spTree>
    <p:extLst>
      <p:ext uri="{BB962C8B-B14F-4D97-AF65-F5344CB8AC3E}">
        <p14:creationId xmlns:p14="http://schemas.microsoft.com/office/powerpoint/2010/main" val="3786339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oudy Old Style" pitchFamily="18" charset="0"/>
              </a:rPr>
              <a:t>Morphology</a:t>
            </a:r>
            <a:endParaRPr lang="en-US" dirty="0">
              <a:latin typeface="Goudy Old Style" pitchFamily="18" charset="0"/>
            </a:endParaRPr>
          </a:p>
        </p:txBody>
      </p:sp>
      <p:sp>
        <p:nvSpPr>
          <p:cNvPr id="3" name="Content Placeholder 2"/>
          <p:cNvSpPr>
            <a:spLocks noGrp="1"/>
          </p:cNvSpPr>
          <p:nvPr>
            <p:ph idx="1"/>
          </p:nvPr>
        </p:nvSpPr>
        <p:spPr/>
        <p:txBody>
          <a:bodyPr>
            <a:normAutofit fontScale="70000" lnSpcReduction="20000"/>
          </a:bodyPr>
          <a:lstStyle/>
          <a:p>
            <a:pPr lvl="0"/>
            <a:r>
              <a:rPr lang="en-CA" dirty="0"/>
              <a:t>Nematode 70-120 cm</a:t>
            </a:r>
            <a:endParaRPr lang="en-GB" dirty="0"/>
          </a:p>
          <a:p>
            <a:r>
              <a:rPr lang="en-US" dirty="0" smtClean="0"/>
              <a:t>The mature female measures 500–800 mm 1.0–2.0 mm.</a:t>
            </a:r>
          </a:p>
          <a:p>
            <a:r>
              <a:rPr lang="en-US" dirty="0" smtClean="0"/>
              <a:t>The mouth has a triangular oval opening surrounded by a quadrangular cuticularized plate, with an internal circle of four double papillae. </a:t>
            </a:r>
          </a:p>
          <a:p>
            <a:r>
              <a:rPr lang="en-US" dirty="0" smtClean="0"/>
              <a:t>The vulva opens halfway down the body but is non-functional in the mature worm. </a:t>
            </a:r>
          </a:p>
          <a:p>
            <a:r>
              <a:rPr lang="en-US" dirty="0" smtClean="0"/>
              <a:t>The uterus has an anterior and a posterior branch and is filled with 1–3 million embryos; it fills the entire body cavity (pseudocoel), the gut being entirely flattened.</a:t>
            </a:r>
          </a:p>
          <a:p>
            <a:r>
              <a:rPr lang="en-US" dirty="0" smtClean="0"/>
              <a:t>Males recovered from experimental infections in animals measure 15–40 mm 0.4 mm (Fig. 114). The tail has 4 (3–6)</a:t>
            </a:r>
            <a:endParaRPr lang="en-US" dirty="0"/>
          </a:p>
        </p:txBody>
      </p:sp>
    </p:spTree>
    <p:extLst>
      <p:ext uri="{BB962C8B-B14F-4D97-AF65-F5344CB8AC3E}">
        <p14:creationId xmlns:p14="http://schemas.microsoft.com/office/powerpoint/2010/main" val="3522335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229600" cy="1143000"/>
          </a:xfrm>
        </p:spPr>
        <p:txBody>
          <a:bodyPr/>
          <a:lstStyle/>
          <a:p>
            <a:r>
              <a:rPr lang="en-US" dirty="0" smtClean="0">
                <a:latin typeface="Goudy Old Style" pitchFamily="18" charset="0"/>
              </a:rPr>
              <a:t>Morphology 2</a:t>
            </a:r>
            <a:endParaRPr lang="en-US" dirty="0">
              <a:latin typeface="Goudy Old Style" pitchFamily="18"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685800" y="1600200"/>
            <a:ext cx="7238999" cy="3505200"/>
          </a:xfrm>
          <a:prstGeom prst="rect">
            <a:avLst/>
          </a:prstGeom>
          <a:noFill/>
          <a:ln w="9525">
            <a:noFill/>
            <a:miter lim="800000"/>
            <a:headEnd/>
            <a:tailEnd/>
          </a:ln>
          <a:effectLst/>
        </p:spPr>
      </p:pic>
      <p:sp>
        <p:nvSpPr>
          <p:cNvPr id="5" name="TextBox 4"/>
          <p:cNvSpPr txBox="1"/>
          <p:nvPr/>
        </p:nvSpPr>
        <p:spPr>
          <a:xfrm>
            <a:off x="838200" y="5791200"/>
            <a:ext cx="5715000" cy="369332"/>
          </a:xfrm>
          <a:prstGeom prst="rect">
            <a:avLst/>
          </a:prstGeom>
          <a:noFill/>
        </p:spPr>
        <p:txBody>
          <a:bodyPr wrap="square" rtlCol="0">
            <a:spAutoFit/>
          </a:bodyPr>
          <a:lstStyle/>
          <a:p>
            <a:r>
              <a:rPr lang="en-US" dirty="0" smtClean="0"/>
              <a:t>Adult female and smaller male of </a:t>
            </a:r>
            <a:r>
              <a:rPr lang="en-US" i="1" dirty="0" smtClean="0"/>
              <a:t>D.medinensis.</a:t>
            </a:r>
            <a:endParaRPr lang="en-US" dirty="0"/>
          </a:p>
        </p:txBody>
      </p:sp>
    </p:spTree>
    <p:extLst>
      <p:ext uri="{BB962C8B-B14F-4D97-AF65-F5344CB8AC3E}">
        <p14:creationId xmlns:p14="http://schemas.microsoft.com/office/powerpoint/2010/main" val="698609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Ribbons">
  <a:themeElements>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fontScheme name="Ribbo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Ribbons 2">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Ribbons 3">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Ribbons 4">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Ribbons 5">
        <a:dk1>
          <a:srgbClr val="663300"/>
        </a:dk1>
        <a:lt1>
          <a:srgbClr val="FFFFFF"/>
        </a:lt1>
        <a:dk2>
          <a:srgbClr val="000000"/>
        </a:dk2>
        <a:lt2>
          <a:srgbClr val="FFFF99"/>
        </a:lt2>
        <a:accent1>
          <a:srgbClr val="FFCC66"/>
        </a:accent1>
        <a:accent2>
          <a:srgbClr val="FFFFCC"/>
        </a:accent2>
        <a:accent3>
          <a:srgbClr val="FFFFFF"/>
        </a:accent3>
        <a:accent4>
          <a:srgbClr val="562A00"/>
        </a:accent4>
        <a:accent5>
          <a:srgbClr val="FFE2B8"/>
        </a:accent5>
        <a:accent6>
          <a:srgbClr val="E7E7B9"/>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Ribbons 6">
        <a:dk1>
          <a:srgbClr val="000000"/>
        </a:dk1>
        <a:lt1>
          <a:srgbClr val="FFFFFF"/>
        </a:lt1>
        <a:dk2>
          <a:srgbClr val="000000"/>
        </a:dk2>
        <a:lt2>
          <a:srgbClr val="C0C0C0"/>
        </a:lt2>
        <a:accent1>
          <a:srgbClr val="CBCBCB"/>
        </a:accent1>
        <a:accent2>
          <a:srgbClr val="EAEAEA"/>
        </a:accent2>
        <a:accent3>
          <a:srgbClr val="FFFFFF"/>
        </a:accent3>
        <a:accent4>
          <a:srgbClr val="000000"/>
        </a:accent4>
        <a:accent5>
          <a:srgbClr val="E2E2E2"/>
        </a:accent5>
        <a:accent6>
          <a:srgbClr val="D4D4D4"/>
        </a:accent6>
        <a:hlink>
          <a:srgbClr val="4D4D4D"/>
        </a:hlink>
        <a:folHlink>
          <a:srgbClr val="86868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146</TotalTime>
  <Words>2909</Words>
  <Application>Microsoft Office PowerPoint</Application>
  <PresentationFormat>On-screen Show (4:3)</PresentationFormat>
  <Paragraphs>219</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Ribbons</vt:lpstr>
      <vt:lpstr>DRACUNCULUS MEDINENSIS (Guinea worm)</vt:lpstr>
      <vt:lpstr>Dracunculus medinensis</vt:lpstr>
      <vt:lpstr>DRACUNCULIASIS (Dracunculosis, dracontiasis/ guinea worm disease)</vt:lpstr>
      <vt:lpstr>Geographical distribution</vt:lpstr>
      <vt:lpstr>WORLDWIDE PREVALENCE 2002</vt:lpstr>
      <vt:lpstr>What do they LOOK like?</vt:lpstr>
      <vt:lpstr>Location in host</vt:lpstr>
      <vt:lpstr>Morphology</vt:lpstr>
      <vt:lpstr>Morphology 2</vt:lpstr>
      <vt:lpstr>THE DREADED DRACUNCULUS </vt:lpstr>
      <vt:lpstr>Morphology 3</vt:lpstr>
      <vt:lpstr>AGENTS RESERVOIR</vt:lpstr>
      <vt:lpstr>Route of exit from the reservoir</vt:lpstr>
      <vt:lpstr>Life Cycle </vt:lpstr>
      <vt:lpstr>PowerPoint Presentation</vt:lpstr>
      <vt:lpstr>PowerPoint Presentation</vt:lpstr>
      <vt:lpstr>Dracunculus medinensis life cycle discussion</vt:lpstr>
      <vt:lpstr>PowerPoint Presentation</vt:lpstr>
      <vt:lpstr>PowerPoint Presentation</vt:lpstr>
      <vt:lpstr>PowerPoint Presentation</vt:lpstr>
      <vt:lpstr>PowerPoint Presentation</vt:lpstr>
      <vt:lpstr>Larva expulsion (extra)</vt:lpstr>
      <vt:lpstr>PowerPoint Presentation</vt:lpstr>
      <vt:lpstr>PowerPoint Presentation</vt:lpstr>
      <vt:lpstr>PowerPoint Presentation</vt:lpstr>
      <vt:lpstr>PowerPoint Presentation</vt:lpstr>
      <vt:lpstr>PowerPoint Presentation</vt:lpstr>
      <vt:lpstr>PowerPoint Presentation</vt:lpstr>
      <vt:lpstr>Clinical Manifestations/Symptoms</vt:lpstr>
      <vt:lpstr>Clinical Manifestations cont..</vt:lpstr>
      <vt:lpstr>Clinical Manifestations cont..</vt:lpstr>
      <vt:lpstr>Dracunculiasis dx [Dracunculus medinensis] </vt:lpstr>
      <vt:lpstr>D. medinensis:  (emerging worm)</vt:lpstr>
      <vt:lpstr>Clinical Complications </vt:lpstr>
      <vt:lpstr>Pathogenesis</vt:lpstr>
      <vt:lpstr>Pathogenesis cont..</vt:lpstr>
      <vt:lpstr>Pathogenesis cont..</vt:lpstr>
      <vt:lpstr>Laboratory Diagnosis</vt:lpstr>
      <vt:lpstr>Treatment</vt:lpstr>
      <vt:lpstr>Prevention and Control</vt:lpstr>
      <vt:lpstr>Prevention and Control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DRACUNCULUS MEDINENSIS</dc:title>
  <dc:creator>Dr. Kimaiga H.O. MBChB (UoN)</dc:creator>
  <cp:lastModifiedBy>Dr. Kimaiga H.O. MBChB (UoN)</cp:lastModifiedBy>
  <cp:revision>19</cp:revision>
  <dcterms:created xsi:type="dcterms:W3CDTF">2013-07-29T19:41:01Z</dcterms:created>
  <dcterms:modified xsi:type="dcterms:W3CDTF">2013-12-05T23:56:59Z</dcterms:modified>
</cp:coreProperties>
</file>