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58"/>
  </p:notesMasterIdLst>
  <p:sldIdLst>
    <p:sldId id="261" r:id="rId2"/>
    <p:sldId id="262" r:id="rId3"/>
    <p:sldId id="293" r:id="rId4"/>
    <p:sldId id="294" r:id="rId5"/>
    <p:sldId id="295" r:id="rId6"/>
    <p:sldId id="263" r:id="rId7"/>
    <p:sldId id="308" r:id="rId8"/>
    <p:sldId id="270" r:id="rId9"/>
    <p:sldId id="271" r:id="rId10"/>
    <p:sldId id="269" r:id="rId11"/>
    <p:sldId id="315" r:id="rId12"/>
    <p:sldId id="296" r:id="rId13"/>
    <p:sldId id="329" r:id="rId14"/>
    <p:sldId id="330" r:id="rId15"/>
    <p:sldId id="299" r:id="rId16"/>
    <p:sldId id="311" r:id="rId17"/>
    <p:sldId id="300" r:id="rId18"/>
    <p:sldId id="312" r:id="rId19"/>
    <p:sldId id="314" r:id="rId20"/>
    <p:sldId id="313" r:id="rId21"/>
    <p:sldId id="301" r:id="rId22"/>
    <p:sldId id="317" r:id="rId23"/>
    <p:sldId id="318" r:id="rId24"/>
    <p:sldId id="319" r:id="rId25"/>
    <p:sldId id="320" r:id="rId26"/>
    <p:sldId id="267" r:id="rId27"/>
    <p:sldId id="273" r:id="rId28"/>
    <p:sldId id="310" r:id="rId29"/>
    <p:sldId id="309" r:id="rId30"/>
    <p:sldId id="323" r:id="rId31"/>
    <p:sldId id="275" r:id="rId32"/>
    <p:sldId id="276" r:id="rId33"/>
    <p:sldId id="277" r:id="rId34"/>
    <p:sldId id="278" r:id="rId35"/>
    <p:sldId id="279" r:id="rId36"/>
    <p:sldId id="274" r:id="rId37"/>
    <p:sldId id="280" r:id="rId38"/>
    <p:sldId id="316" r:id="rId39"/>
    <p:sldId id="281" r:id="rId40"/>
    <p:sldId id="282" r:id="rId41"/>
    <p:sldId id="283" r:id="rId42"/>
    <p:sldId id="284" r:id="rId43"/>
    <p:sldId id="324" r:id="rId44"/>
    <p:sldId id="286" r:id="rId45"/>
    <p:sldId id="287" r:id="rId46"/>
    <p:sldId id="325" r:id="rId47"/>
    <p:sldId id="326" r:id="rId48"/>
    <p:sldId id="288" r:id="rId49"/>
    <p:sldId id="289" r:id="rId50"/>
    <p:sldId id="290" r:id="rId51"/>
    <p:sldId id="291" r:id="rId52"/>
    <p:sldId id="327" r:id="rId53"/>
    <p:sldId id="297" r:id="rId54"/>
    <p:sldId id="298" r:id="rId55"/>
    <p:sldId id="321" r:id="rId56"/>
    <p:sldId id="322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50" autoAdjust="0"/>
    <p:restoredTop sz="94660"/>
  </p:normalViewPr>
  <p:slideViewPr>
    <p:cSldViewPr>
      <p:cViewPr varScale="1">
        <p:scale>
          <a:sx n="65" d="100"/>
          <a:sy n="65" d="100"/>
        </p:scale>
        <p:origin x="-131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D97D96-C00F-48C3-848E-001528B6F634}" type="datetimeFigureOut">
              <a:rPr lang="en-GB" smtClean="0"/>
              <a:t>21/01/2014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4E221D-FAD3-4D60-89B1-8F510021C6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3625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751976CA-EEB0-4D59-9970-71DBE11AD15A}" type="slidenum">
              <a:rPr lang="en-US" sz="1200" smtClean="0"/>
              <a:pPr>
                <a:defRPr/>
              </a:pPr>
              <a:t>24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0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0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0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0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9pPr>
          </a:lstStyle>
          <a:p>
            <a:fld id="{C68F16D9-2C18-4468-ACF3-42C83A00E332}" type="slidenum">
              <a:rPr lang="pt-BR" altLang="en-US" sz="1200" smtClean="0"/>
              <a:pPr/>
              <a:t>44</a:t>
            </a:fld>
            <a:endParaRPr lang="pt-BR" altLang="en-US" sz="1200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CF6D48-F187-46C0-98DF-0A88A3A3F1D2}" type="slidenum">
              <a:rPr lang="en-US"/>
              <a:pPr/>
              <a:t>46</a:t>
            </a:fld>
            <a:endParaRPr lang="en-US"/>
          </a:p>
        </p:txBody>
      </p:sp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AD302F-05A2-4C9C-A3CD-42CED1B7C2E9}" type="slidenum">
              <a:rPr lang="en-US"/>
              <a:pPr/>
              <a:t>47</a:t>
            </a:fld>
            <a:endParaRPr lang="en-US"/>
          </a:p>
        </p:txBody>
      </p:sp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0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0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0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0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9pPr>
          </a:lstStyle>
          <a:p>
            <a:fld id="{1EB68360-8D84-4016-AD76-30B77D202FCB}" type="slidenum">
              <a:rPr lang="pt-BR" altLang="en-US" sz="1200" smtClean="0"/>
              <a:pPr/>
              <a:t>48</a:t>
            </a:fld>
            <a:endParaRPr lang="pt-BR" altLang="en-US" sz="1200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0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0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0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0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9pPr>
          </a:lstStyle>
          <a:p>
            <a:fld id="{8CFD1CF4-0526-4AB4-B54B-F71344CC5FE8}" type="slidenum">
              <a:rPr lang="pt-BR" altLang="en-US" sz="1200" smtClean="0"/>
              <a:pPr/>
              <a:t>49</a:t>
            </a:fld>
            <a:endParaRPr lang="pt-BR" altLang="en-US" sz="1200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0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0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0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0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9pPr>
          </a:lstStyle>
          <a:p>
            <a:fld id="{566E463B-9483-4EFC-8709-E4208D2739F2}" type="slidenum">
              <a:rPr lang="pt-BR" altLang="en-US" sz="1200" smtClean="0"/>
              <a:pPr/>
              <a:t>50</a:t>
            </a:fld>
            <a:endParaRPr lang="pt-BR" altLang="en-US" sz="1200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0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0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0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0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9pPr>
          </a:lstStyle>
          <a:p>
            <a:fld id="{B5F28B46-F9B0-43BE-886B-64F0ACDFE48D}" type="slidenum">
              <a:rPr lang="pt-BR" altLang="en-US" sz="1200" smtClean="0"/>
              <a:pPr/>
              <a:t>51</a:t>
            </a:fld>
            <a:endParaRPr lang="pt-BR" altLang="en-US" sz="1200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9D245AF-358B-415B-A31B-58F91A8CE1AE}" type="slidenum">
              <a:rPr lang="en-US" altLang="en-US" smtClean="0"/>
              <a:pPr eaLnBrk="1" hangingPunct="1">
                <a:spcBef>
                  <a:spcPct val="0"/>
                </a:spcBef>
              </a:pPr>
              <a:t>55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0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0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0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0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9pPr>
          </a:lstStyle>
          <a:p>
            <a:fld id="{E6A503B4-9AC2-4513-B39F-B638DC67F6AF}" type="slidenum">
              <a:rPr lang="pt-BR" altLang="en-US" sz="1200" smtClean="0"/>
              <a:pPr/>
              <a:t>29</a:t>
            </a:fld>
            <a:endParaRPr lang="pt-BR" altLang="en-US" sz="1200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F84624-0E4D-483A-BFC6-B8890AE30070}" type="slidenum">
              <a:rPr lang="en-US"/>
              <a:pPr/>
              <a:t>30</a:t>
            </a:fld>
            <a:endParaRPr lang="en-US"/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0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0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0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0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9pPr>
          </a:lstStyle>
          <a:p>
            <a:fld id="{AB9C5F8E-78CB-40EE-82B7-AEAB82A97538}" type="slidenum">
              <a:rPr lang="pt-BR" altLang="en-US" sz="1200" smtClean="0"/>
              <a:pPr/>
              <a:t>37</a:t>
            </a:fld>
            <a:endParaRPr lang="pt-BR" altLang="en-US" sz="1200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0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0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0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0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9pPr>
          </a:lstStyle>
          <a:p>
            <a:fld id="{5EDD5ACB-8451-4FC7-BAEF-D5FBEC98C549}" type="slidenum">
              <a:rPr lang="pt-BR" altLang="en-US" sz="1200" smtClean="0"/>
              <a:pPr/>
              <a:t>39</a:t>
            </a:fld>
            <a:endParaRPr lang="pt-BR" altLang="en-US" sz="1200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0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0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0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0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9pPr>
          </a:lstStyle>
          <a:p>
            <a:fld id="{071F3B07-680B-4E4A-8980-FA3B1726FB79}" type="slidenum">
              <a:rPr lang="pt-BR" altLang="en-US" sz="1200" smtClean="0"/>
              <a:pPr/>
              <a:t>40</a:t>
            </a:fld>
            <a:endParaRPr lang="pt-BR" altLang="en-US" sz="1200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0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0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0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0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9pPr>
          </a:lstStyle>
          <a:p>
            <a:fld id="{2564E518-0F1C-4CDA-952D-AC461068B79C}" type="slidenum">
              <a:rPr lang="pt-BR" altLang="en-US" sz="1200" smtClean="0"/>
              <a:pPr/>
              <a:t>41</a:t>
            </a:fld>
            <a:endParaRPr lang="pt-BR" altLang="en-US" sz="1200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0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0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0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0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9pPr>
          </a:lstStyle>
          <a:p>
            <a:fld id="{BB2470D6-F60E-4AB3-9739-BC0F069111FB}" type="slidenum">
              <a:rPr lang="pt-BR" altLang="en-US" sz="1200" smtClean="0"/>
              <a:pPr/>
              <a:t>42</a:t>
            </a:fld>
            <a:endParaRPr lang="pt-BR" altLang="en-US" sz="1200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0DA422-1C56-4F6A-B4DF-2B9D1E09AB65}" type="slidenum">
              <a:rPr lang="en-US"/>
              <a:pPr/>
              <a:t>43</a:t>
            </a:fld>
            <a:endParaRPr lang="en-US"/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0" scaled="1"/>
        </a:gra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invGray">
          <a:xfrm>
            <a:off x="8783638" y="444500"/>
            <a:ext cx="360362" cy="3152775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50000">
                <a:schemeClr val="hlink"/>
              </a:gs>
              <a:gs pos="100000">
                <a:schemeClr val="bg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5" name="Freeform 3"/>
          <p:cNvSpPr>
            <a:spLocks/>
          </p:cNvSpPr>
          <p:nvPr/>
        </p:nvSpPr>
        <p:spPr bwMode="invGray">
          <a:xfrm>
            <a:off x="0" y="0"/>
            <a:ext cx="9144000" cy="2133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720"/>
              </a:cxn>
              <a:cxn ang="0">
                <a:pos x="3600" y="624"/>
              </a:cxn>
              <a:cxn ang="0">
                <a:pos x="0" y="1000"/>
              </a:cxn>
              <a:cxn ang="0">
                <a:pos x="0" y="0"/>
              </a:cxn>
            </a:cxnLst>
            <a:rect l="0" t="0" r="r" b="b"/>
            <a:pathLst>
              <a:path w="5760" h="1104">
                <a:moveTo>
                  <a:pt x="0" y="0"/>
                </a:moveTo>
                <a:lnTo>
                  <a:pt x="5760" y="0"/>
                </a:lnTo>
                <a:lnTo>
                  <a:pt x="5760" y="720"/>
                </a:lnTo>
                <a:cubicBezTo>
                  <a:pt x="5400" y="824"/>
                  <a:pt x="4560" y="577"/>
                  <a:pt x="3600" y="624"/>
                </a:cubicBezTo>
                <a:cubicBezTo>
                  <a:pt x="2640" y="671"/>
                  <a:pt x="600" y="1104"/>
                  <a:pt x="0" y="1000"/>
                </a:cubicBez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invGray">
          <a:xfrm>
            <a:off x="0" y="1163638"/>
            <a:ext cx="9144000" cy="5694362"/>
          </a:xfrm>
          <a:custGeom>
            <a:avLst/>
            <a:gdLst/>
            <a:ahLst/>
            <a:cxnLst>
              <a:cxn ang="0">
                <a:pos x="0" y="582"/>
              </a:cxn>
              <a:cxn ang="0">
                <a:pos x="2640" y="267"/>
              </a:cxn>
              <a:cxn ang="0">
                <a:pos x="3373" y="160"/>
              </a:cxn>
              <a:cxn ang="0">
                <a:pos x="5760" y="358"/>
              </a:cxn>
              <a:cxn ang="0">
                <a:pos x="5760" y="3587"/>
              </a:cxn>
              <a:cxn ang="0">
                <a:pos x="0" y="3587"/>
              </a:cxn>
              <a:cxn ang="0">
                <a:pos x="0" y="582"/>
              </a:cxn>
            </a:cxnLst>
            <a:rect l="0" t="0" r="r" b="b"/>
            <a:pathLst>
              <a:path w="5760" h="3587">
                <a:moveTo>
                  <a:pt x="0" y="582"/>
                </a:moveTo>
                <a:cubicBezTo>
                  <a:pt x="1027" y="680"/>
                  <a:pt x="1960" y="387"/>
                  <a:pt x="2640" y="267"/>
                </a:cubicBezTo>
                <a:cubicBezTo>
                  <a:pt x="2640" y="267"/>
                  <a:pt x="3268" y="180"/>
                  <a:pt x="3373" y="160"/>
                </a:cubicBezTo>
                <a:cubicBezTo>
                  <a:pt x="4120" y="0"/>
                  <a:pt x="5280" y="358"/>
                  <a:pt x="5760" y="358"/>
                </a:cubicBezTo>
                <a:lnTo>
                  <a:pt x="5760" y="3587"/>
                </a:lnTo>
                <a:lnTo>
                  <a:pt x="0" y="3587"/>
                </a:lnTo>
                <a:cubicBezTo>
                  <a:pt x="0" y="3587"/>
                  <a:pt x="0" y="582"/>
                  <a:pt x="0" y="582"/>
                </a:cubicBez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7" name="Freeform 5"/>
          <p:cNvSpPr>
            <a:spLocks/>
          </p:cNvSpPr>
          <p:nvPr/>
        </p:nvSpPr>
        <p:spPr bwMode="invGray">
          <a:xfrm>
            <a:off x="0" y="292100"/>
            <a:ext cx="9144000" cy="854075"/>
          </a:xfrm>
          <a:custGeom>
            <a:avLst/>
            <a:gdLst/>
            <a:ahLst/>
            <a:cxnLst>
              <a:cxn ang="0">
                <a:pos x="0" y="163"/>
              </a:cxn>
              <a:cxn ang="0">
                <a:pos x="0" y="403"/>
              </a:cxn>
              <a:cxn ang="0">
                <a:pos x="1773" y="443"/>
              </a:cxn>
              <a:cxn ang="0">
                <a:pos x="4573" y="176"/>
              </a:cxn>
              <a:cxn ang="0">
                <a:pos x="5760" y="536"/>
              </a:cxn>
              <a:cxn ang="0">
                <a:pos x="5760" y="163"/>
              </a:cxn>
              <a:cxn ang="0">
                <a:pos x="4560" y="29"/>
              </a:cxn>
              <a:cxn ang="0">
                <a:pos x="1987" y="336"/>
              </a:cxn>
              <a:cxn ang="0">
                <a:pos x="0" y="163"/>
              </a:cxn>
            </a:cxnLst>
            <a:rect l="0" t="0" r="r" b="b"/>
            <a:pathLst>
              <a:path w="5760" h="538">
                <a:moveTo>
                  <a:pt x="0" y="163"/>
                </a:moveTo>
                <a:lnTo>
                  <a:pt x="0" y="403"/>
                </a:lnTo>
                <a:cubicBezTo>
                  <a:pt x="295" y="450"/>
                  <a:pt x="1011" y="481"/>
                  <a:pt x="1773" y="443"/>
                </a:cubicBezTo>
                <a:cubicBezTo>
                  <a:pt x="2535" y="405"/>
                  <a:pt x="3909" y="161"/>
                  <a:pt x="4573" y="176"/>
                </a:cubicBezTo>
                <a:cubicBezTo>
                  <a:pt x="5237" y="191"/>
                  <a:pt x="5562" y="538"/>
                  <a:pt x="5760" y="536"/>
                </a:cubicBezTo>
                <a:lnTo>
                  <a:pt x="5760" y="163"/>
                </a:lnTo>
                <a:cubicBezTo>
                  <a:pt x="5560" y="79"/>
                  <a:pt x="5189" y="0"/>
                  <a:pt x="4560" y="29"/>
                </a:cubicBezTo>
                <a:cubicBezTo>
                  <a:pt x="3931" y="58"/>
                  <a:pt x="2747" y="314"/>
                  <a:pt x="1987" y="336"/>
                </a:cubicBezTo>
                <a:cubicBezTo>
                  <a:pt x="1227" y="358"/>
                  <a:pt x="414" y="199"/>
                  <a:pt x="0" y="163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5000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hidden">
          <a:xfrm>
            <a:off x="0" y="2405063"/>
            <a:ext cx="9144000" cy="1069975"/>
          </a:xfrm>
          <a:custGeom>
            <a:avLst/>
            <a:gdLst/>
            <a:ahLst/>
            <a:cxnLst>
              <a:cxn ang="0">
                <a:pos x="0" y="246"/>
              </a:cxn>
              <a:cxn ang="0">
                <a:pos x="0" y="406"/>
              </a:cxn>
              <a:cxn ang="0">
                <a:pos x="1280" y="645"/>
              </a:cxn>
              <a:cxn ang="0">
                <a:pos x="1627" y="580"/>
              </a:cxn>
              <a:cxn ang="0">
                <a:pos x="4493" y="113"/>
              </a:cxn>
              <a:cxn ang="0">
                <a:pos x="5760" y="606"/>
              </a:cxn>
              <a:cxn ang="0">
                <a:pos x="5760" y="233"/>
              </a:cxn>
              <a:cxn ang="0">
                <a:pos x="4040" y="33"/>
              </a:cxn>
              <a:cxn ang="0">
                <a:pos x="1093" y="433"/>
              </a:cxn>
              <a:cxn ang="0">
                <a:pos x="0" y="246"/>
              </a:cxn>
            </a:cxnLst>
            <a:rect l="0" t="0" r="r" b="b"/>
            <a:pathLst>
              <a:path w="5760" h="674">
                <a:moveTo>
                  <a:pt x="0" y="246"/>
                </a:moveTo>
                <a:lnTo>
                  <a:pt x="0" y="406"/>
                </a:lnTo>
                <a:cubicBezTo>
                  <a:pt x="213" y="463"/>
                  <a:pt x="1009" y="616"/>
                  <a:pt x="1280" y="645"/>
                </a:cubicBezTo>
                <a:cubicBezTo>
                  <a:pt x="1551" y="674"/>
                  <a:pt x="1092" y="669"/>
                  <a:pt x="1627" y="580"/>
                </a:cubicBezTo>
                <a:cubicBezTo>
                  <a:pt x="2162" y="491"/>
                  <a:pt x="3804" y="109"/>
                  <a:pt x="4493" y="113"/>
                </a:cubicBezTo>
                <a:cubicBezTo>
                  <a:pt x="5182" y="117"/>
                  <a:pt x="5549" y="586"/>
                  <a:pt x="5760" y="606"/>
                </a:cubicBezTo>
                <a:lnTo>
                  <a:pt x="5760" y="233"/>
                </a:lnTo>
                <a:cubicBezTo>
                  <a:pt x="5471" y="158"/>
                  <a:pt x="4818" y="0"/>
                  <a:pt x="4040" y="33"/>
                </a:cubicBezTo>
                <a:cubicBezTo>
                  <a:pt x="3262" y="66"/>
                  <a:pt x="1766" y="398"/>
                  <a:pt x="1093" y="433"/>
                </a:cubicBezTo>
                <a:cubicBezTo>
                  <a:pt x="420" y="468"/>
                  <a:pt x="228" y="285"/>
                  <a:pt x="0" y="246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5000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9" name="Freeform 7"/>
          <p:cNvSpPr>
            <a:spLocks/>
          </p:cNvSpPr>
          <p:nvPr/>
        </p:nvSpPr>
        <p:spPr bwMode="white">
          <a:xfrm>
            <a:off x="2476500" y="1522413"/>
            <a:ext cx="6667500" cy="5335587"/>
          </a:xfrm>
          <a:custGeom>
            <a:avLst/>
            <a:gdLst/>
            <a:ahLst/>
            <a:cxnLst>
              <a:cxn ang="0">
                <a:pos x="0" y="3361"/>
              </a:cxn>
              <a:cxn ang="0">
                <a:pos x="1054" y="295"/>
              </a:cxn>
              <a:cxn ang="0">
                <a:pos x="4200" y="1588"/>
              </a:cxn>
              <a:cxn ang="0">
                <a:pos x="4200" y="2028"/>
              </a:cxn>
              <a:cxn ang="0">
                <a:pos x="1200" y="442"/>
              </a:cxn>
              <a:cxn ang="0">
                <a:pos x="347" y="3361"/>
              </a:cxn>
              <a:cxn ang="0">
                <a:pos x="0" y="3361"/>
              </a:cxn>
            </a:cxnLst>
            <a:rect l="0" t="0" r="r" b="b"/>
            <a:pathLst>
              <a:path w="4200" h="3361">
                <a:moveTo>
                  <a:pt x="0" y="3361"/>
                </a:moveTo>
                <a:cubicBezTo>
                  <a:pt x="118" y="2850"/>
                  <a:pt x="354" y="590"/>
                  <a:pt x="1054" y="295"/>
                </a:cubicBezTo>
                <a:cubicBezTo>
                  <a:pt x="1754" y="0"/>
                  <a:pt x="3676" y="1299"/>
                  <a:pt x="4200" y="1588"/>
                </a:cubicBezTo>
                <a:lnTo>
                  <a:pt x="4200" y="2028"/>
                </a:lnTo>
                <a:cubicBezTo>
                  <a:pt x="3700" y="1837"/>
                  <a:pt x="1842" y="220"/>
                  <a:pt x="1200" y="442"/>
                </a:cubicBezTo>
                <a:cubicBezTo>
                  <a:pt x="558" y="664"/>
                  <a:pt x="547" y="2875"/>
                  <a:pt x="347" y="3361"/>
                </a:cubicBezTo>
                <a:lnTo>
                  <a:pt x="0" y="3361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10" name="Freeform 8"/>
          <p:cNvSpPr>
            <a:spLocks/>
          </p:cNvSpPr>
          <p:nvPr/>
        </p:nvSpPr>
        <p:spPr bwMode="invGray">
          <a:xfrm>
            <a:off x="0" y="3443288"/>
            <a:ext cx="9144000" cy="3055937"/>
          </a:xfrm>
          <a:custGeom>
            <a:avLst/>
            <a:gdLst/>
            <a:ahLst/>
            <a:cxnLst>
              <a:cxn ang="0">
                <a:pos x="0" y="804"/>
              </a:cxn>
              <a:cxn ang="0">
                <a:pos x="0" y="991"/>
              </a:cxn>
              <a:cxn ang="0">
                <a:pos x="1547" y="1818"/>
              </a:cxn>
              <a:cxn ang="0">
                <a:pos x="3253" y="351"/>
              </a:cxn>
              <a:cxn ang="0">
                <a:pos x="5760" y="1537"/>
              </a:cxn>
              <a:cxn ang="0">
                <a:pos x="5760" y="1151"/>
              </a:cxn>
              <a:cxn ang="0">
                <a:pos x="3240" y="84"/>
              </a:cxn>
              <a:cxn ang="0">
                <a:pos x="1573" y="1671"/>
              </a:cxn>
              <a:cxn ang="0">
                <a:pos x="0" y="804"/>
              </a:cxn>
            </a:cxnLst>
            <a:rect l="0" t="0" r="r" b="b"/>
            <a:pathLst>
              <a:path w="5760" h="1925">
                <a:moveTo>
                  <a:pt x="0" y="804"/>
                </a:moveTo>
                <a:lnTo>
                  <a:pt x="0" y="991"/>
                </a:lnTo>
                <a:cubicBezTo>
                  <a:pt x="258" y="1160"/>
                  <a:pt x="1005" y="1925"/>
                  <a:pt x="1547" y="1818"/>
                </a:cubicBezTo>
                <a:cubicBezTo>
                  <a:pt x="2089" y="1711"/>
                  <a:pt x="2551" y="398"/>
                  <a:pt x="3253" y="351"/>
                </a:cubicBezTo>
                <a:cubicBezTo>
                  <a:pt x="3955" y="304"/>
                  <a:pt x="5342" y="1404"/>
                  <a:pt x="5760" y="1537"/>
                </a:cubicBezTo>
                <a:lnTo>
                  <a:pt x="5760" y="1151"/>
                </a:lnTo>
                <a:cubicBezTo>
                  <a:pt x="5405" y="1124"/>
                  <a:pt x="3982" y="0"/>
                  <a:pt x="3240" y="84"/>
                </a:cubicBezTo>
                <a:cubicBezTo>
                  <a:pt x="2542" y="171"/>
                  <a:pt x="2113" y="1551"/>
                  <a:pt x="1573" y="1671"/>
                </a:cubicBezTo>
                <a:cubicBezTo>
                  <a:pt x="1033" y="1791"/>
                  <a:pt x="262" y="826"/>
                  <a:pt x="0" y="804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5000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11" name="Freeform 9"/>
          <p:cNvSpPr>
            <a:spLocks/>
          </p:cNvSpPr>
          <p:nvPr/>
        </p:nvSpPr>
        <p:spPr bwMode="white">
          <a:xfrm>
            <a:off x="0" y="3552825"/>
            <a:ext cx="6237288" cy="3365500"/>
          </a:xfrm>
          <a:custGeom>
            <a:avLst/>
            <a:gdLst/>
            <a:ahLst/>
            <a:cxnLst>
              <a:cxn ang="0">
                <a:pos x="0" y="415"/>
              </a:cxn>
              <a:cxn ang="0">
                <a:pos x="0" y="508"/>
              </a:cxn>
              <a:cxn ang="0">
                <a:pos x="1933" y="229"/>
              </a:cxn>
              <a:cxn ang="0">
                <a:pos x="3920" y="1055"/>
              </a:cxn>
              <a:cxn ang="0">
                <a:pos x="3587" y="2082"/>
              </a:cxn>
              <a:cxn ang="0">
                <a:pos x="3947" y="829"/>
              </a:cxn>
              <a:cxn ang="0">
                <a:pos x="2253" y="69"/>
              </a:cxn>
              <a:cxn ang="0">
                <a:pos x="0" y="415"/>
              </a:cxn>
            </a:cxnLst>
            <a:rect l="0" t="0" r="r" b="b"/>
            <a:pathLst>
              <a:path w="4196" h="2120">
                <a:moveTo>
                  <a:pt x="0" y="415"/>
                </a:moveTo>
                <a:lnTo>
                  <a:pt x="0" y="508"/>
                </a:lnTo>
                <a:cubicBezTo>
                  <a:pt x="160" y="577"/>
                  <a:pt x="1280" y="138"/>
                  <a:pt x="1933" y="229"/>
                </a:cubicBezTo>
                <a:cubicBezTo>
                  <a:pt x="2586" y="320"/>
                  <a:pt x="3644" y="746"/>
                  <a:pt x="3920" y="1055"/>
                </a:cubicBezTo>
                <a:cubicBezTo>
                  <a:pt x="4196" y="1364"/>
                  <a:pt x="3583" y="2120"/>
                  <a:pt x="3587" y="2082"/>
                </a:cubicBezTo>
                <a:lnTo>
                  <a:pt x="3947" y="829"/>
                </a:lnTo>
                <a:cubicBezTo>
                  <a:pt x="3725" y="494"/>
                  <a:pt x="2911" y="138"/>
                  <a:pt x="2253" y="69"/>
                </a:cubicBezTo>
                <a:cubicBezTo>
                  <a:pt x="1595" y="0"/>
                  <a:pt x="469" y="343"/>
                  <a:pt x="0" y="415"/>
                </a:cubicBez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fld id="{DA4ECD05-BF53-4B28-BB30-78FEB546C0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50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C7580-A3ED-41E0-9436-A97A45219647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577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357FB-4814-41F9-AAD3-528AD9D0943D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9538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CC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CC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272636-554A-417B-A96A-D06DFADF0CB9}" type="slidenum">
              <a:rPr lang="en-US" altLang="zh-CN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9579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152400"/>
            <a:ext cx="76962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B551E0-50D6-476E-B17B-ED85AEB851DF}" type="slidenum">
              <a:rPr lang="ar-SA">
                <a:solidFill>
                  <a:srgbClr val="FFFFCC"/>
                </a:solidFill>
              </a:rPr>
              <a:pPr/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9162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C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C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10518D-F7FE-4C59-BA57-DB6349988FC7}" type="slidenum">
              <a:rPr lang="en-GB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751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206D5-2BD9-4466-B0E8-5600C52120FE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189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A79BBE-A784-4BD6-BB13-0AFE8269DF8A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593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0A534-9D14-4032-9DC9-7B94C46025A9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401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A69695-303E-4636-B0AC-935A2CBB91AD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389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F0713-9C33-4125-AF27-F24C23A6F0EB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900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838C3F-F7AB-4389-9E72-49DCD61B4B1A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890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DCE950-8786-47FF-BAA9-8A57D57766D5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770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9F947-C3E9-4938-A9C2-65A14D8ABA4A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885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0" scaled="1"/>
        </a:gra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invGray">
          <a:xfrm>
            <a:off x="8783638" y="444500"/>
            <a:ext cx="360362" cy="3152775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50000">
                <a:schemeClr val="hlink"/>
              </a:gs>
              <a:gs pos="100000">
                <a:schemeClr val="bg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2051" name="Freeform 3"/>
          <p:cNvSpPr>
            <a:spLocks/>
          </p:cNvSpPr>
          <p:nvPr/>
        </p:nvSpPr>
        <p:spPr bwMode="invGray">
          <a:xfrm>
            <a:off x="0" y="0"/>
            <a:ext cx="9144000" cy="2133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720"/>
              </a:cxn>
              <a:cxn ang="0">
                <a:pos x="3600" y="624"/>
              </a:cxn>
              <a:cxn ang="0">
                <a:pos x="0" y="1000"/>
              </a:cxn>
              <a:cxn ang="0">
                <a:pos x="0" y="0"/>
              </a:cxn>
            </a:cxnLst>
            <a:rect l="0" t="0" r="r" b="b"/>
            <a:pathLst>
              <a:path w="5760" h="1104">
                <a:moveTo>
                  <a:pt x="0" y="0"/>
                </a:moveTo>
                <a:lnTo>
                  <a:pt x="5760" y="0"/>
                </a:lnTo>
                <a:lnTo>
                  <a:pt x="5760" y="720"/>
                </a:lnTo>
                <a:cubicBezTo>
                  <a:pt x="5400" y="824"/>
                  <a:pt x="4560" y="577"/>
                  <a:pt x="3600" y="624"/>
                </a:cubicBezTo>
                <a:cubicBezTo>
                  <a:pt x="2640" y="671"/>
                  <a:pt x="600" y="1104"/>
                  <a:pt x="0" y="1000"/>
                </a:cubicBez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2052" name="Freeform 4"/>
          <p:cNvSpPr>
            <a:spLocks/>
          </p:cNvSpPr>
          <p:nvPr/>
        </p:nvSpPr>
        <p:spPr bwMode="invGray">
          <a:xfrm>
            <a:off x="0" y="1163638"/>
            <a:ext cx="9144000" cy="5694362"/>
          </a:xfrm>
          <a:custGeom>
            <a:avLst/>
            <a:gdLst/>
            <a:ahLst/>
            <a:cxnLst>
              <a:cxn ang="0">
                <a:pos x="0" y="582"/>
              </a:cxn>
              <a:cxn ang="0">
                <a:pos x="2640" y="267"/>
              </a:cxn>
              <a:cxn ang="0">
                <a:pos x="3373" y="160"/>
              </a:cxn>
              <a:cxn ang="0">
                <a:pos x="5760" y="358"/>
              </a:cxn>
              <a:cxn ang="0">
                <a:pos x="5760" y="3587"/>
              </a:cxn>
              <a:cxn ang="0">
                <a:pos x="0" y="3587"/>
              </a:cxn>
              <a:cxn ang="0">
                <a:pos x="0" y="582"/>
              </a:cxn>
            </a:cxnLst>
            <a:rect l="0" t="0" r="r" b="b"/>
            <a:pathLst>
              <a:path w="5760" h="3587">
                <a:moveTo>
                  <a:pt x="0" y="582"/>
                </a:moveTo>
                <a:cubicBezTo>
                  <a:pt x="1027" y="680"/>
                  <a:pt x="1960" y="387"/>
                  <a:pt x="2640" y="267"/>
                </a:cubicBezTo>
                <a:cubicBezTo>
                  <a:pt x="2640" y="267"/>
                  <a:pt x="3268" y="180"/>
                  <a:pt x="3373" y="160"/>
                </a:cubicBezTo>
                <a:cubicBezTo>
                  <a:pt x="4120" y="0"/>
                  <a:pt x="5280" y="358"/>
                  <a:pt x="5760" y="358"/>
                </a:cubicBezTo>
                <a:lnTo>
                  <a:pt x="5760" y="3587"/>
                </a:lnTo>
                <a:lnTo>
                  <a:pt x="0" y="3587"/>
                </a:lnTo>
                <a:cubicBezTo>
                  <a:pt x="0" y="3587"/>
                  <a:pt x="0" y="582"/>
                  <a:pt x="0" y="582"/>
                </a:cubicBez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2053" name="Freeform 5"/>
          <p:cNvSpPr>
            <a:spLocks/>
          </p:cNvSpPr>
          <p:nvPr/>
        </p:nvSpPr>
        <p:spPr bwMode="invGray">
          <a:xfrm>
            <a:off x="0" y="292100"/>
            <a:ext cx="9144000" cy="854075"/>
          </a:xfrm>
          <a:custGeom>
            <a:avLst/>
            <a:gdLst/>
            <a:ahLst/>
            <a:cxnLst>
              <a:cxn ang="0">
                <a:pos x="0" y="163"/>
              </a:cxn>
              <a:cxn ang="0">
                <a:pos x="0" y="403"/>
              </a:cxn>
              <a:cxn ang="0">
                <a:pos x="1773" y="443"/>
              </a:cxn>
              <a:cxn ang="0">
                <a:pos x="4573" y="176"/>
              </a:cxn>
              <a:cxn ang="0">
                <a:pos x="5760" y="536"/>
              </a:cxn>
              <a:cxn ang="0">
                <a:pos x="5760" y="163"/>
              </a:cxn>
              <a:cxn ang="0">
                <a:pos x="4560" y="29"/>
              </a:cxn>
              <a:cxn ang="0">
                <a:pos x="1987" y="336"/>
              </a:cxn>
              <a:cxn ang="0">
                <a:pos x="0" y="163"/>
              </a:cxn>
            </a:cxnLst>
            <a:rect l="0" t="0" r="r" b="b"/>
            <a:pathLst>
              <a:path w="5760" h="538">
                <a:moveTo>
                  <a:pt x="0" y="163"/>
                </a:moveTo>
                <a:lnTo>
                  <a:pt x="0" y="403"/>
                </a:lnTo>
                <a:cubicBezTo>
                  <a:pt x="295" y="450"/>
                  <a:pt x="1011" y="481"/>
                  <a:pt x="1773" y="443"/>
                </a:cubicBezTo>
                <a:cubicBezTo>
                  <a:pt x="2535" y="405"/>
                  <a:pt x="3909" y="161"/>
                  <a:pt x="4573" y="176"/>
                </a:cubicBezTo>
                <a:cubicBezTo>
                  <a:pt x="5237" y="191"/>
                  <a:pt x="5562" y="538"/>
                  <a:pt x="5760" y="536"/>
                </a:cubicBezTo>
                <a:lnTo>
                  <a:pt x="5760" y="163"/>
                </a:lnTo>
                <a:cubicBezTo>
                  <a:pt x="5560" y="79"/>
                  <a:pt x="5189" y="0"/>
                  <a:pt x="4560" y="29"/>
                </a:cubicBezTo>
                <a:cubicBezTo>
                  <a:pt x="3931" y="58"/>
                  <a:pt x="2747" y="314"/>
                  <a:pt x="1987" y="336"/>
                </a:cubicBezTo>
                <a:cubicBezTo>
                  <a:pt x="1227" y="358"/>
                  <a:pt x="414" y="199"/>
                  <a:pt x="0" y="163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5000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2054" name="Freeform 6"/>
          <p:cNvSpPr>
            <a:spLocks/>
          </p:cNvSpPr>
          <p:nvPr/>
        </p:nvSpPr>
        <p:spPr bwMode="invGray">
          <a:xfrm>
            <a:off x="0" y="2405063"/>
            <a:ext cx="9144000" cy="1069975"/>
          </a:xfrm>
          <a:custGeom>
            <a:avLst/>
            <a:gdLst/>
            <a:ahLst/>
            <a:cxnLst>
              <a:cxn ang="0">
                <a:pos x="0" y="246"/>
              </a:cxn>
              <a:cxn ang="0">
                <a:pos x="0" y="406"/>
              </a:cxn>
              <a:cxn ang="0">
                <a:pos x="1280" y="645"/>
              </a:cxn>
              <a:cxn ang="0">
                <a:pos x="1627" y="580"/>
              </a:cxn>
              <a:cxn ang="0">
                <a:pos x="4493" y="113"/>
              </a:cxn>
              <a:cxn ang="0">
                <a:pos x="5760" y="606"/>
              </a:cxn>
              <a:cxn ang="0">
                <a:pos x="5760" y="233"/>
              </a:cxn>
              <a:cxn ang="0">
                <a:pos x="4040" y="33"/>
              </a:cxn>
              <a:cxn ang="0">
                <a:pos x="1093" y="433"/>
              </a:cxn>
              <a:cxn ang="0">
                <a:pos x="0" y="246"/>
              </a:cxn>
            </a:cxnLst>
            <a:rect l="0" t="0" r="r" b="b"/>
            <a:pathLst>
              <a:path w="5760" h="674">
                <a:moveTo>
                  <a:pt x="0" y="246"/>
                </a:moveTo>
                <a:lnTo>
                  <a:pt x="0" y="406"/>
                </a:lnTo>
                <a:cubicBezTo>
                  <a:pt x="213" y="463"/>
                  <a:pt x="1009" y="616"/>
                  <a:pt x="1280" y="645"/>
                </a:cubicBezTo>
                <a:cubicBezTo>
                  <a:pt x="1551" y="674"/>
                  <a:pt x="1092" y="669"/>
                  <a:pt x="1627" y="580"/>
                </a:cubicBezTo>
                <a:cubicBezTo>
                  <a:pt x="2162" y="491"/>
                  <a:pt x="3804" y="109"/>
                  <a:pt x="4493" y="113"/>
                </a:cubicBezTo>
                <a:cubicBezTo>
                  <a:pt x="5182" y="117"/>
                  <a:pt x="5549" y="586"/>
                  <a:pt x="5760" y="606"/>
                </a:cubicBezTo>
                <a:lnTo>
                  <a:pt x="5760" y="233"/>
                </a:lnTo>
                <a:cubicBezTo>
                  <a:pt x="5471" y="158"/>
                  <a:pt x="4818" y="0"/>
                  <a:pt x="4040" y="33"/>
                </a:cubicBezTo>
                <a:cubicBezTo>
                  <a:pt x="3262" y="66"/>
                  <a:pt x="1766" y="398"/>
                  <a:pt x="1093" y="433"/>
                </a:cubicBezTo>
                <a:cubicBezTo>
                  <a:pt x="420" y="468"/>
                  <a:pt x="228" y="285"/>
                  <a:pt x="0" y="246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5000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2055" name="Freeform 7"/>
          <p:cNvSpPr>
            <a:spLocks/>
          </p:cNvSpPr>
          <p:nvPr/>
        </p:nvSpPr>
        <p:spPr bwMode="white">
          <a:xfrm>
            <a:off x="2476500" y="1522413"/>
            <a:ext cx="6667500" cy="5335587"/>
          </a:xfrm>
          <a:custGeom>
            <a:avLst/>
            <a:gdLst/>
            <a:ahLst/>
            <a:cxnLst>
              <a:cxn ang="0">
                <a:pos x="0" y="3361"/>
              </a:cxn>
              <a:cxn ang="0">
                <a:pos x="1054" y="295"/>
              </a:cxn>
              <a:cxn ang="0">
                <a:pos x="4200" y="1588"/>
              </a:cxn>
              <a:cxn ang="0">
                <a:pos x="4200" y="2028"/>
              </a:cxn>
              <a:cxn ang="0">
                <a:pos x="1200" y="442"/>
              </a:cxn>
              <a:cxn ang="0">
                <a:pos x="347" y="3361"/>
              </a:cxn>
              <a:cxn ang="0">
                <a:pos x="0" y="3361"/>
              </a:cxn>
            </a:cxnLst>
            <a:rect l="0" t="0" r="r" b="b"/>
            <a:pathLst>
              <a:path w="4200" h="3361">
                <a:moveTo>
                  <a:pt x="0" y="3361"/>
                </a:moveTo>
                <a:cubicBezTo>
                  <a:pt x="118" y="2850"/>
                  <a:pt x="354" y="590"/>
                  <a:pt x="1054" y="295"/>
                </a:cubicBezTo>
                <a:cubicBezTo>
                  <a:pt x="1754" y="0"/>
                  <a:pt x="3676" y="1299"/>
                  <a:pt x="4200" y="1588"/>
                </a:cubicBezTo>
                <a:lnTo>
                  <a:pt x="4200" y="2028"/>
                </a:lnTo>
                <a:cubicBezTo>
                  <a:pt x="3700" y="1837"/>
                  <a:pt x="1842" y="220"/>
                  <a:pt x="1200" y="442"/>
                </a:cubicBezTo>
                <a:cubicBezTo>
                  <a:pt x="558" y="664"/>
                  <a:pt x="547" y="2875"/>
                  <a:pt x="347" y="3361"/>
                </a:cubicBezTo>
                <a:lnTo>
                  <a:pt x="0" y="3361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2056" name="Freeform 8"/>
          <p:cNvSpPr>
            <a:spLocks/>
          </p:cNvSpPr>
          <p:nvPr/>
        </p:nvSpPr>
        <p:spPr bwMode="white">
          <a:xfrm>
            <a:off x="0" y="3443288"/>
            <a:ext cx="9144000" cy="3055937"/>
          </a:xfrm>
          <a:custGeom>
            <a:avLst/>
            <a:gdLst/>
            <a:ahLst/>
            <a:cxnLst>
              <a:cxn ang="0">
                <a:pos x="0" y="804"/>
              </a:cxn>
              <a:cxn ang="0">
                <a:pos x="0" y="991"/>
              </a:cxn>
              <a:cxn ang="0">
                <a:pos x="1547" y="1818"/>
              </a:cxn>
              <a:cxn ang="0">
                <a:pos x="3253" y="351"/>
              </a:cxn>
              <a:cxn ang="0">
                <a:pos x="5760" y="1537"/>
              </a:cxn>
              <a:cxn ang="0">
                <a:pos x="5760" y="1151"/>
              </a:cxn>
              <a:cxn ang="0">
                <a:pos x="3240" y="84"/>
              </a:cxn>
              <a:cxn ang="0">
                <a:pos x="1573" y="1671"/>
              </a:cxn>
              <a:cxn ang="0">
                <a:pos x="0" y="804"/>
              </a:cxn>
            </a:cxnLst>
            <a:rect l="0" t="0" r="r" b="b"/>
            <a:pathLst>
              <a:path w="5760" h="1925">
                <a:moveTo>
                  <a:pt x="0" y="804"/>
                </a:moveTo>
                <a:lnTo>
                  <a:pt x="0" y="991"/>
                </a:lnTo>
                <a:cubicBezTo>
                  <a:pt x="258" y="1160"/>
                  <a:pt x="1005" y="1925"/>
                  <a:pt x="1547" y="1818"/>
                </a:cubicBezTo>
                <a:cubicBezTo>
                  <a:pt x="2089" y="1711"/>
                  <a:pt x="2551" y="398"/>
                  <a:pt x="3253" y="351"/>
                </a:cubicBezTo>
                <a:cubicBezTo>
                  <a:pt x="3955" y="304"/>
                  <a:pt x="5342" y="1404"/>
                  <a:pt x="5760" y="1537"/>
                </a:cubicBezTo>
                <a:lnTo>
                  <a:pt x="5760" y="1151"/>
                </a:lnTo>
                <a:cubicBezTo>
                  <a:pt x="5405" y="1124"/>
                  <a:pt x="3982" y="0"/>
                  <a:pt x="3240" y="84"/>
                </a:cubicBezTo>
                <a:cubicBezTo>
                  <a:pt x="2542" y="171"/>
                  <a:pt x="2113" y="1551"/>
                  <a:pt x="1573" y="1671"/>
                </a:cubicBezTo>
                <a:cubicBezTo>
                  <a:pt x="1033" y="1791"/>
                  <a:pt x="262" y="826"/>
                  <a:pt x="0" y="804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5000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2057" name="Freeform 9"/>
          <p:cNvSpPr>
            <a:spLocks/>
          </p:cNvSpPr>
          <p:nvPr/>
        </p:nvSpPr>
        <p:spPr bwMode="white">
          <a:xfrm>
            <a:off x="0" y="3552825"/>
            <a:ext cx="6237288" cy="3365500"/>
          </a:xfrm>
          <a:custGeom>
            <a:avLst/>
            <a:gdLst/>
            <a:ahLst/>
            <a:cxnLst>
              <a:cxn ang="0">
                <a:pos x="0" y="415"/>
              </a:cxn>
              <a:cxn ang="0">
                <a:pos x="0" y="508"/>
              </a:cxn>
              <a:cxn ang="0">
                <a:pos x="1933" y="229"/>
              </a:cxn>
              <a:cxn ang="0">
                <a:pos x="3920" y="1055"/>
              </a:cxn>
              <a:cxn ang="0">
                <a:pos x="3587" y="2082"/>
              </a:cxn>
              <a:cxn ang="0">
                <a:pos x="3947" y="829"/>
              </a:cxn>
              <a:cxn ang="0">
                <a:pos x="2253" y="69"/>
              </a:cxn>
              <a:cxn ang="0">
                <a:pos x="0" y="415"/>
              </a:cxn>
            </a:cxnLst>
            <a:rect l="0" t="0" r="r" b="b"/>
            <a:pathLst>
              <a:path w="4196" h="2120">
                <a:moveTo>
                  <a:pt x="0" y="415"/>
                </a:moveTo>
                <a:lnTo>
                  <a:pt x="0" y="508"/>
                </a:lnTo>
                <a:cubicBezTo>
                  <a:pt x="160" y="577"/>
                  <a:pt x="1280" y="138"/>
                  <a:pt x="1933" y="229"/>
                </a:cubicBezTo>
                <a:cubicBezTo>
                  <a:pt x="2586" y="320"/>
                  <a:pt x="3644" y="746"/>
                  <a:pt x="3920" y="1055"/>
                </a:cubicBezTo>
                <a:cubicBezTo>
                  <a:pt x="4196" y="1364"/>
                  <a:pt x="3583" y="2120"/>
                  <a:pt x="3587" y="2082"/>
                </a:cubicBezTo>
                <a:lnTo>
                  <a:pt x="3947" y="829"/>
                </a:lnTo>
                <a:cubicBezTo>
                  <a:pt x="3725" y="494"/>
                  <a:pt x="2911" y="138"/>
                  <a:pt x="2253" y="69"/>
                </a:cubicBezTo>
                <a:cubicBezTo>
                  <a:pt x="1595" y="0"/>
                  <a:pt x="469" y="343"/>
                  <a:pt x="0" y="415"/>
                </a:cubicBez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		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69402479-71D7-4A3C-8B7A-2E9F7D866F1C}" type="slidenum">
              <a:rPr lang="en-US">
                <a:solidFill>
                  <a:srgbClr val="FFFFCC"/>
                </a:solidFill>
              </a:rPr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56362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nimBg="1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8.png"/><Relationship Id="rId4" Type="http://schemas.openxmlformats.org/officeDocument/2006/relationships/oleObject" Target="../embeddings/oleObject1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wmf"/><Relationship Id="rId4" Type="http://schemas.openxmlformats.org/officeDocument/2006/relationships/image" Target="../media/image46.w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1039"/>
            <a:ext cx="7772400" cy="2307921"/>
          </a:xfrm>
        </p:spPr>
        <p:txBody>
          <a:bodyPr>
            <a:noAutofit/>
          </a:bodyPr>
          <a:lstStyle/>
          <a:p>
            <a:r>
              <a:rPr lang="en-US" sz="4800" b="1" dirty="0"/>
              <a:t>TAENIA </a:t>
            </a:r>
            <a:r>
              <a:rPr lang="en-US" sz="4800" b="1" dirty="0" smtClean="0"/>
              <a:t>SAGINATA AND TAENIA SOLIUM, CYSTICERCOSIS</a:t>
            </a:r>
            <a:endParaRPr lang="en-US" sz="4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7772400" cy="1199704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3600" b="1" dirty="0" smtClean="0"/>
              <a:t>KIMAIGA H.O</a:t>
            </a:r>
          </a:p>
          <a:p>
            <a:pPr algn="ctr"/>
            <a:r>
              <a:rPr lang="en-US" sz="3600" b="1" dirty="0" err="1" smtClean="0"/>
              <a:t>MBChB</a:t>
            </a:r>
            <a:r>
              <a:rPr lang="en-US" sz="3600" b="1" dirty="0" smtClean="0"/>
              <a:t> (University of Nairobi)</a:t>
            </a:r>
          </a:p>
        </p:txBody>
      </p:sp>
    </p:spTree>
    <p:extLst>
      <p:ext uri="{BB962C8B-B14F-4D97-AF65-F5344CB8AC3E}">
        <p14:creationId xmlns:p14="http://schemas.microsoft.com/office/powerpoint/2010/main" val="242844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fe cycle of Taenia saginata &amp; T. solium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98" y="0"/>
            <a:ext cx="91369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5019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600" y="110102"/>
            <a:ext cx="6048672" cy="674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92811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NEZ PEBBLES\Downloads\1-s2.0-S0967586809000538-gr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51519" y="260648"/>
            <a:ext cx="8866657" cy="58326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01584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Cysticercosis_LifeCy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458200" cy="680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5632450" y="6338888"/>
            <a:ext cx="3435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/>
              <a:t>http://www.dpd.cdc.gov/dpdx/</a:t>
            </a:r>
          </a:p>
        </p:txBody>
      </p:sp>
    </p:spTree>
    <p:extLst>
      <p:ext uri="{BB962C8B-B14F-4D97-AF65-F5344CB8AC3E}">
        <p14:creationId xmlns:p14="http://schemas.microsoft.com/office/powerpoint/2010/main" val="28803595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6700" y="0"/>
            <a:ext cx="6388100" cy="685800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42785845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686800" cy="838200"/>
          </a:xfrm>
        </p:spPr>
        <p:txBody>
          <a:bodyPr/>
          <a:lstStyle/>
          <a:p>
            <a:r>
              <a:rPr lang="en-CA" b="1" i="1" dirty="0" err="1"/>
              <a:t>Taenia</a:t>
            </a:r>
            <a:r>
              <a:rPr lang="en-CA" b="1" i="1" dirty="0"/>
              <a:t> </a:t>
            </a:r>
            <a:r>
              <a:rPr lang="en-CA" b="1" i="1" dirty="0" err="1"/>
              <a:t>saginata</a:t>
            </a:r>
            <a:r>
              <a:rPr lang="en-CA" b="1" dirty="0"/>
              <a:t> (beef tape worm</a:t>
            </a:r>
            <a:r>
              <a:rPr lang="en-CA" b="1" dirty="0" smtClean="0"/>
              <a:t>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686800" cy="52578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CA" b="1" dirty="0"/>
              <a:t>Adults</a:t>
            </a:r>
            <a:endParaRPr lang="en-GB" dirty="0"/>
          </a:p>
          <a:p>
            <a:pPr lvl="0"/>
            <a:r>
              <a:rPr lang="en-CA" dirty="0"/>
              <a:t>Most common tape worm in all countries where beef is eaten.</a:t>
            </a:r>
            <a:endParaRPr lang="en-GB" dirty="0"/>
          </a:p>
          <a:p>
            <a:pPr lvl="0"/>
            <a:r>
              <a:rPr lang="en-CA" dirty="0"/>
              <a:t>Man gets infection by eating uncooked beef.</a:t>
            </a:r>
            <a:endParaRPr lang="en-GB" dirty="0"/>
          </a:p>
          <a:p>
            <a:pPr lvl="0"/>
            <a:r>
              <a:rPr lang="en-US" dirty="0"/>
              <a:t>It is a segmented tapeworm and is also flat</a:t>
            </a:r>
            <a:endParaRPr lang="en-GB" dirty="0"/>
          </a:p>
          <a:p>
            <a:pPr lvl="0"/>
            <a:r>
              <a:rPr lang="en-US" dirty="0"/>
              <a:t>Segments are known as </a:t>
            </a:r>
            <a:r>
              <a:rPr lang="en-US" dirty="0" err="1"/>
              <a:t>strobila</a:t>
            </a:r>
            <a:r>
              <a:rPr lang="en-US" dirty="0"/>
              <a:t>/</a:t>
            </a:r>
            <a:r>
              <a:rPr lang="en-US" dirty="0" err="1"/>
              <a:t>proglottids</a:t>
            </a:r>
            <a:endParaRPr lang="en-GB" dirty="0"/>
          </a:p>
          <a:p>
            <a:pPr lvl="0"/>
            <a:r>
              <a:rPr lang="en-US" dirty="0"/>
              <a:t>The head of the worm is called </a:t>
            </a:r>
            <a:r>
              <a:rPr lang="en-US" dirty="0" err="1"/>
              <a:t>scolex</a:t>
            </a:r>
            <a:endParaRPr lang="en-GB" dirty="0"/>
          </a:p>
          <a:p>
            <a:pPr lvl="0"/>
            <a:r>
              <a:rPr lang="en-CA" dirty="0" err="1" smtClean="0"/>
              <a:t>Scolex</a:t>
            </a:r>
            <a:r>
              <a:rPr lang="en-CA" dirty="0" smtClean="0"/>
              <a:t> </a:t>
            </a:r>
            <a:r>
              <a:rPr lang="en-CA" dirty="0"/>
              <a:t>lacks </a:t>
            </a:r>
            <a:r>
              <a:rPr lang="en-CA" dirty="0" err="1"/>
              <a:t>scolex</a:t>
            </a:r>
            <a:r>
              <a:rPr lang="en-CA" dirty="0"/>
              <a:t> armatures or a </a:t>
            </a:r>
            <a:r>
              <a:rPr lang="en-CA" dirty="0" err="1"/>
              <a:t>rostellum</a:t>
            </a:r>
            <a:r>
              <a:rPr lang="en-CA" dirty="0"/>
              <a:t> (hooks)</a:t>
            </a:r>
            <a:endParaRPr lang="en-GB" dirty="0"/>
          </a:p>
          <a:p>
            <a:pPr lvl="0"/>
            <a:r>
              <a:rPr lang="en-CA" dirty="0" err="1" smtClean="0"/>
              <a:t>Scolex</a:t>
            </a:r>
            <a:r>
              <a:rPr lang="en-CA" dirty="0" smtClean="0"/>
              <a:t> </a:t>
            </a:r>
            <a:r>
              <a:rPr lang="en-CA" dirty="0"/>
              <a:t>is cuboidal in shape and has 4suckers ***</a:t>
            </a:r>
            <a:endParaRPr lang="en-GB" dirty="0"/>
          </a:p>
          <a:p>
            <a:pPr lvl="0"/>
            <a:r>
              <a:rPr lang="en-CA" dirty="0"/>
              <a:t>May be as long as 75 </a:t>
            </a:r>
            <a:r>
              <a:rPr lang="en-CA" dirty="0" err="1"/>
              <a:t>ft</a:t>
            </a:r>
            <a:r>
              <a:rPr lang="en-CA" dirty="0"/>
              <a:t> but they are usually 10 – 15 </a:t>
            </a:r>
            <a:r>
              <a:rPr lang="en-CA" dirty="0" err="1"/>
              <a:t>ft</a:t>
            </a:r>
            <a:r>
              <a:rPr lang="en-CA" dirty="0"/>
              <a:t> long</a:t>
            </a:r>
            <a:r>
              <a:rPr lang="en-CA" dirty="0" smtClean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86904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404664"/>
            <a:ext cx="8640960" cy="6192688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en-CA" dirty="0"/>
              <a:t>Long, slender neck followed by </a:t>
            </a:r>
            <a:r>
              <a:rPr lang="en-CA" dirty="0" err="1"/>
              <a:t>proglottids</a:t>
            </a:r>
            <a:r>
              <a:rPr lang="en-CA" dirty="0"/>
              <a:t> that are longer than broad.</a:t>
            </a:r>
            <a:endParaRPr lang="en-GB" dirty="0"/>
          </a:p>
          <a:p>
            <a:pPr lvl="0"/>
            <a:r>
              <a:rPr lang="en-CA" dirty="0"/>
              <a:t>Usually have up to 2,000 </a:t>
            </a:r>
            <a:r>
              <a:rPr lang="en-CA" dirty="0" err="1"/>
              <a:t>proglottids</a:t>
            </a:r>
            <a:r>
              <a:rPr lang="en-CA" dirty="0"/>
              <a:t>.</a:t>
            </a:r>
          </a:p>
          <a:p>
            <a:pPr lvl="0"/>
            <a:r>
              <a:rPr lang="en-US" dirty="0"/>
              <a:t>Each </a:t>
            </a:r>
            <a:r>
              <a:rPr lang="en-US" dirty="0" err="1"/>
              <a:t>proglottid</a:t>
            </a:r>
            <a:r>
              <a:rPr lang="en-US" dirty="0"/>
              <a:t> matures in a proximal-distal manner from the </a:t>
            </a:r>
            <a:r>
              <a:rPr lang="en-US" dirty="0" err="1"/>
              <a:t>scolex</a:t>
            </a:r>
            <a:r>
              <a:rPr lang="en-US" dirty="0"/>
              <a:t> being the proximal end hence the distal ends are more mature (gravid/pregnant)</a:t>
            </a:r>
            <a:endParaRPr lang="en-GB" dirty="0"/>
          </a:p>
          <a:p>
            <a:pPr lvl="0"/>
            <a:r>
              <a:rPr lang="en-US" dirty="0"/>
              <a:t>Each </a:t>
            </a:r>
            <a:r>
              <a:rPr lang="en-US" dirty="0" err="1"/>
              <a:t>proglottid</a:t>
            </a:r>
            <a:r>
              <a:rPr lang="en-US" dirty="0"/>
              <a:t> is capable of detaching/dislodging so if the mature ones detach from the mother worm, then it moves away to other parts of the body due to its muscular ability</a:t>
            </a:r>
            <a:endParaRPr lang="en-GB" dirty="0"/>
          </a:p>
          <a:p>
            <a:pPr lvl="0"/>
            <a:r>
              <a:rPr lang="en-CA" dirty="0"/>
              <a:t>Uterus usually has a median stem with 15-20 lateral branches.</a:t>
            </a:r>
            <a:endParaRPr lang="en-GB" dirty="0"/>
          </a:p>
          <a:p>
            <a:pPr lvl="0"/>
            <a:r>
              <a:rPr lang="en-CA" dirty="0"/>
              <a:t>Usually the eggs cannot be distinguished from those of </a:t>
            </a:r>
            <a:r>
              <a:rPr lang="en-CA" i="1" dirty="0"/>
              <a:t>T. </a:t>
            </a:r>
            <a:r>
              <a:rPr lang="en-CA" i="1" dirty="0" err="1"/>
              <a:t>solium</a:t>
            </a:r>
            <a:endParaRPr lang="en-GB" dirty="0"/>
          </a:p>
          <a:p>
            <a:pPr lvl="0"/>
            <a:r>
              <a:rPr lang="en-CA" dirty="0"/>
              <a:t>Specific diagnosis is by identification of gravid </a:t>
            </a:r>
            <a:r>
              <a:rPr lang="en-CA" dirty="0" err="1"/>
              <a:t>proglottid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49416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28600"/>
            <a:ext cx="8610600" cy="6400800"/>
          </a:xfrm>
        </p:spPr>
        <p:txBody>
          <a:bodyPr/>
          <a:lstStyle/>
          <a:p>
            <a:pPr marL="0" indent="0">
              <a:buNone/>
            </a:pPr>
            <a:r>
              <a:rPr lang="en-CA" sz="2800" b="1" dirty="0"/>
              <a:t>Eggs</a:t>
            </a:r>
            <a:endParaRPr lang="en-GB" sz="2800" dirty="0"/>
          </a:p>
          <a:p>
            <a:pPr lvl="0"/>
            <a:r>
              <a:rPr lang="en-CA" sz="2800" dirty="0"/>
              <a:t>Eggs are usually spherical with a thin hyaline membrane (capsule which enables them to survive in the external environment).</a:t>
            </a:r>
            <a:endParaRPr lang="en-GB" sz="2800" dirty="0"/>
          </a:p>
          <a:p>
            <a:pPr lvl="0"/>
            <a:r>
              <a:rPr lang="en-CA" sz="2800" dirty="0"/>
              <a:t>Very thick embryo pore which is usually riddled with many tiny pores.</a:t>
            </a:r>
            <a:endParaRPr lang="en-GB" sz="2800" dirty="0"/>
          </a:p>
          <a:p>
            <a:r>
              <a:rPr lang="en-CA" sz="2800" dirty="0"/>
              <a:t>Egg has a striated </a:t>
            </a:r>
            <a:r>
              <a:rPr lang="en-CA" sz="2800" dirty="0" smtClean="0"/>
              <a:t>appearance </a:t>
            </a:r>
            <a:r>
              <a:rPr lang="en-US" sz="2800" dirty="0"/>
              <a:t>with a hollow space called </a:t>
            </a:r>
            <a:r>
              <a:rPr lang="en-US" sz="2800" dirty="0" err="1" smtClean="0"/>
              <a:t>oncosphere</a:t>
            </a:r>
            <a:endParaRPr lang="en-GB" sz="2800" dirty="0"/>
          </a:p>
          <a:p>
            <a:pPr lvl="0"/>
            <a:r>
              <a:rPr lang="en-CA" sz="2800" dirty="0"/>
              <a:t>Developing </a:t>
            </a:r>
            <a:r>
              <a:rPr lang="en-CA" sz="2800" dirty="0" err="1"/>
              <a:t>hexacanth</a:t>
            </a:r>
            <a:r>
              <a:rPr lang="en-CA" sz="2800" dirty="0"/>
              <a:t> (</a:t>
            </a:r>
            <a:r>
              <a:rPr lang="en-CA" sz="2800" dirty="0" err="1"/>
              <a:t>oncosphere</a:t>
            </a:r>
            <a:r>
              <a:rPr lang="en-CA" sz="2800" dirty="0" smtClean="0"/>
              <a:t>).</a:t>
            </a:r>
            <a:endParaRPr lang="en-GB" sz="2800" dirty="0"/>
          </a:p>
        </p:txBody>
      </p:sp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08141" y="5055951"/>
            <a:ext cx="2250678" cy="1551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74" y="4888960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63888" y="4953000"/>
            <a:ext cx="1905000" cy="1905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03007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332656"/>
            <a:ext cx="230505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66"/>
          <p:cNvSpPr txBox="1">
            <a:spLocks noChangeArrowheads="1"/>
          </p:cNvSpPr>
          <p:nvPr/>
        </p:nvSpPr>
        <p:spPr bwMode="auto">
          <a:xfrm>
            <a:off x="694112" y="4231735"/>
            <a:ext cx="1368152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GB" sz="2000" dirty="0" err="1">
                <a:effectLst/>
                <a:latin typeface="Calibri"/>
                <a:ea typeface="Calibri"/>
                <a:cs typeface="Times New Roman"/>
              </a:rPr>
              <a:t>Proglottid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</p:txBody>
      </p:sp>
      <p:cxnSp>
        <p:nvCxnSpPr>
          <p:cNvPr id="6" name="Straight Arrow Connector 5"/>
          <p:cNvCxnSpPr>
            <a:cxnSpLocks noChangeShapeType="1"/>
          </p:cNvCxnSpPr>
          <p:nvPr/>
        </p:nvCxnSpPr>
        <p:spPr bwMode="auto">
          <a:xfrm flipH="1">
            <a:off x="1259632" y="3185561"/>
            <a:ext cx="385500" cy="110753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7734052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28600"/>
            <a:ext cx="8839200" cy="6629400"/>
          </a:xfrm>
        </p:spPr>
        <p:txBody>
          <a:bodyPr/>
          <a:lstStyle/>
          <a:p>
            <a:pPr lvl="0"/>
            <a:r>
              <a:rPr lang="en-US" dirty="0"/>
              <a:t>The larvae is called cysticercoids and is as shown </a:t>
            </a:r>
            <a:r>
              <a:rPr lang="en-US" dirty="0" smtClean="0"/>
              <a:t>below</a:t>
            </a:r>
            <a:endParaRPr lang="en-GB" dirty="0"/>
          </a:p>
          <a:p>
            <a:pPr lvl="0"/>
            <a:endParaRPr lang="en-US" dirty="0" smtClean="0"/>
          </a:p>
          <a:p>
            <a:pPr lvl="0"/>
            <a:endParaRPr lang="en-US" dirty="0"/>
          </a:p>
          <a:p>
            <a:pPr lvl="0"/>
            <a:endParaRPr lang="en-US" dirty="0" smtClean="0"/>
          </a:p>
          <a:p>
            <a:pPr lvl="0"/>
            <a:endParaRPr lang="en-GB" dirty="0"/>
          </a:p>
        </p:txBody>
      </p:sp>
      <p:pic>
        <p:nvPicPr>
          <p:cNvPr id="5" name="Picture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383" y="980728"/>
            <a:ext cx="1595625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86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Causal Agents: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cyclophyllidean</a:t>
            </a:r>
            <a:r>
              <a:rPr lang="en-US" dirty="0" smtClean="0"/>
              <a:t> </a:t>
            </a:r>
            <a:r>
              <a:rPr lang="en-US" dirty="0" err="1" smtClean="0"/>
              <a:t>cestodes</a:t>
            </a:r>
            <a:r>
              <a:rPr lang="en-US" dirty="0" smtClean="0"/>
              <a:t> (tapeworms)</a:t>
            </a:r>
          </a:p>
          <a:p>
            <a:pPr lvl="1"/>
            <a:r>
              <a:rPr lang="en-US" i="1" dirty="0" err="1" smtClean="0"/>
              <a:t>Taenia</a:t>
            </a:r>
            <a:r>
              <a:rPr lang="en-US" i="1" dirty="0" smtClean="0"/>
              <a:t> </a:t>
            </a:r>
            <a:r>
              <a:rPr lang="en-US" i="1" dirty="0" err="1" smtClean="0"/>
              <a:t>saginata</a:t>
            </a:r>
            <a:r>
              <a:rPr lang="en-US" dirty="0" smtClean="0"/>
              <a:t> (beef tapeworm) </a:t>
            </a:r>
          </a:p>
          <a:p>
            <a:pPr lvl="1"/>
            <a:r>
              <a:rPr lang="en-US" i="1" dirty="0" smtClean="0"/>
              <a:t>T. </a:t>
            </a:r>
            <a:r>
              <a:rPr lang="en-US" i="1" dirty="0" err="1" smtClean="0"/>
              <a:t>solium</a:t>
            </a:r>
            <a:r>
              <a:rPr lang="en-US" dirty="0" smtClean="0"/>
              <a:t> (pork tapeworm).  </a:t>
            </a:r>
          </a:p>
          <a:p>
            <a:r>
              <a:rPr lang="en-US" dirty="0" smtClean="0"/>
              <a:t>Cause </a:t>
            </a:r>
            <a:r>
              <a:rPr lang="en-US" dirty="0" err="1" smtClean="0"/>
              <a:t>taeniasis</a:t>
            </a:r>
            <a:r>
              <a:rPr lang="en-US" dirty="0" smtClean="0"/>
              <a:t> </a:t>
            </a:r>
          </a:p>
          <a:p>
            <a:r>
              <a:rPr lang="en-US" i="1" dirty="0" err="1" smtClean="0"/>
              <a:t>Taenia</a:t>
            </a:r>
            <a:r>
              <a:rPr lang="en-US" i="1" dirty="0" smtClean="0"/>
              <a:t> </a:t>
            </a:r>
            <a:r>
              <a:rPr lang="en-US" i="1" dirty="0" err="1" smtClean="0"/>
              <a:t>solium</a:t>
            </a:r>
            <a:r>
              <a:rPr lang="en-US" dirty="0"/>
              <a:t> can also </a:t>
            </a:r>
            <a:r>
              <a:rPr lang="en-US" dirty="0" smtClean="0"/>
              <a:t>cause </a:t>
            </a:r>
            <a:r>
              <a:rPr lang="en-US" dirty="0" err="1" smtClean="0"/>
              <a:t>cysticercosis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5177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494" y="3478133"/>
            <a:ext cx="1390650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367754"/>
            <a:ext cx="4958802" cy="3481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395536" y="332657"/>
            <a:ext cx="8424936" cy="2850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kumimoji="1" lang="en-US" sz="2800" kern="0" dirty="0">
                <a:solidFill>
                  <a:srgbClr val="FFFFCC"/>
                </a:solidFill>
              </a:rPr>
              <a:t>L</a:t>
            </a:r>
            <a:r>
              <a:rPr kumimoji="1" lang="en-US" sz="2800" kern="0" dirty="0" smtClean="0">
                <a:solidFill>
                  <a:srgbClr val="FFFFCC"/>
                </a:solidFill>
              </a:rPr>
              <a:t>arvae </a:t>
            </a:r>
            <a:endParaRPr kumimoji="1" lang="en-US" sz="2800" kern="0" dirty="0">
              <a:solidFill>
                <a:srgbClr val="FFFFCC"/>
              </a:solidFill>
            </a:endParaRPr>
          </a:p>
          <a:p>
            <a:pPr marL="800100" lvl="1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kumimoji="1" lang="en-US" sz="2800" kern="0" dirty="0" err="1">
                <a:solidFill>
                  <a:srgbClr val="FFFFCC"/>
                </a:solidFill>
              </a:rPr>
              <a:t>I</a:t>
            </a:r>
            <a:r>
              <a:rPr kumimoji="1" lang="en-US" sz="2800" kern="0" dirty="0" err="1" smtClean="0">
                <a:solidFill>
                  <a:srgbClr val="FFFFCC"/>
                </a:solidFill>
              </a:rPr>
              <a:t>nvaginated</a:t>
            </a:r>
            <a:r>
              <a:rPr kumimoji="1" lang="en-US" sz="2800" kern="0" dirty="0" smtClean="0">
                <a:solidFill>
                  <a:srgbClr val="FFFFCC"/>
                </a:solidFill>
              </a:rPr>
              <a:t> </a:t>
            </a:r>
            <a:r>
              <a:rPr kumimoji="1" lang="en-US" sz="2800" kern="0" dirty="0">
                <a:solidFill>
                  <a:srgbClr val="FFFFCC"/>
                </a:solidFill>
              </a:rPr>
              <a:t>but once released it becomes </a:t>
            </a:r>
            <a:r>
              <a:rPr kumimoji="1" lang="en-US" sz="2800" kern="0" dirty="0" err="1">
                <a:solidFill>
                  <a:srgbClr val="FFFFCC"/>
                </a:solidFill>
              </a:rPr>
              <a:t>evaginated</a:t>
            </a:r>
            <a:r>
              <a:rPr kumimoji="1" lang="en-US" sz="2800" kern="0" dirty="0">
                <a:solidFill>
                  <a:srgbClr val="FFFFCC"/>
                </a:solidFill>
              </a:rPr>
              <a:t> as shown below to take the shape of the worm</a:t>
            </a:r>
          </a:p>
          <a:p>
            <a:pPr marL="800100" lvl="1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kumimoji="1" lang="en-US" sz="2800" kern="0" dirty="0">
                <a:solidFill>
                  <a:srgbClr val="FFFFCC"/>
                </a:solidFill>
              </a:rPr>
              <a:t>This then enter humans and mature into adult worms and can measure up to 10-15ft long in length </a:t>
            </a:r>
            <a:endParaRPr kumimoji="1" lang="en-GB" sz="2800" kern="0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4390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686800" cy="838200"/>
          </a:xfrm>
        </p:spPr>
        <p:txBody>
          <a:bodyPr/>
          <a:lstStyle/>
          <a:p>
            <a:r>
              <a:rPr lang="en-CA" b="1" i="1" dirty="0"/>
              <a:t>T. </a:t>
            </a:r>
            <a:r>
              <a:rPr lang="en-CA" b="1" i="1" dirty="0" err="1" smtClean="0"/>
              <a:t>solium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686800" cy="5257800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CA" dirty="0" smtClean="0"/>
              <a:t>Common </a:t>
            </a:r>
            <a:r>
              <a:rPr lang="en-CA" dirty="0"/>
              <a:t>where pork is eaten</a:t>
            </a:r>
            <a:endParaRPr lang="en-GB" dirty="0"/>
          </a:p>
          <a:p>
            <a:pPr lvl="0"/>
            <a:r>
              <a:rPr lang="en-CA" dirty="0"/>
              <a:t>More dangerous due to self-infection with </a:t>
            </a:r>
            <a:r>
              <a:rPr lang="en-CA" dirty="0" err="1"/>
              <a:t>Cysticercus</a:t>
            </a:r>
            <a:r>
              <a:rPr lang="en-CA" dirty="0"/>
              <a:t>.</a:t>
            </a:r>
            <a:endParaRPr lang="en-GB" dirty="0"/>
          </a:p>
          <a:p>
            <a:pPr lvl="0"/>
            <a:r>
              <a:rPr lang="en-CA" dirty="0" err="1"/>
              <a:t>Scolex</a:t>
            </a:r>
            <a:r>
              <a:rPr lang="en-CA" dirty="0"/>
              <a:t> is spherical and bears a </a:t>
            </a:r>
            <a:r>
              <a:rPr lang="en-CA" dirty="0" err="1"/>
              <a:t>rostellum</a:t>
            </a:r>
            <a:r>
              <a:rPr lang="en-CA" dirty="0"/>
              <a:t> armed with 2 circles of 22-32 hooks.</a:t>
            </a:r>
            <a:endParaRPr lang="en-GB" dirty="0"/>
          </a:p>
          <a:p>
            <a:pPr lvl="0"/>
            <a:r>
              <a:rPr lang="en-CA" dirty="0" err="1"/>
              <a:t>Scolex</a:t>
            </a:r>
            <a:r>
              <a:rPr lang="en-CA" dirty="0"/>
              <a:t> smaller in size compared to that of </a:t>
            </a:r>
            <a:r>
              <a:rPr lang="en-CA" i="1" dirty="0"/>
              <a:t>T. </a:t>
            </a:r>
            <a:r>
              <a:rPr lang="en-CA" i="1" dirty="0" err="1"/>
              <a:t>saginata</a:t>
            </a:r>
            <a:endParaRPr lang="en-GB" dirty="0"/>
          </a:p>
          <a:p>
            <a:pPr lvl="0"/>
            <a:r>
              <a:rPr lang="en-CA" dirty="0" err="1"/>
              <a:t>Strobilla</a:t>
            </a:r>
            <a:r>
              <a:rPr lang="en-CA" dirty="0"/>
              <a:t> is also similar (can be up to 30’ in length but is usually 6-15’)</a:t>
            </a:r>
            <a:endParaRPr lang="en-GB" dirty="0"/>
          </a:p>
          <a:p>
            <a:pPr lvl="0"/>
            <a:r>
              <a:rPr lang="en-CA" dirty="0"/>
              <a:t>Mature </a:t>
            </a:r>
            <a:r>
              <a:rPr lang="en-CA" dirty="0" err="1"/>
              <a:t>proglottids</a:t>
            </a:r>
            <a:r>
              <a:rPr lang="en-CA" dirty="0"/>
              <a:t> are broader than long. Uterine branches are fewer </a:t>
            </a:r>
            <a:endParaRPr lang="en-GB" dirty="0"/>
          </a:p>
          <a:p>
            <a:pPr lvl="0"/>
            <a:r>
              <a:rPr lang="en-CA" dirty="0"/>
              <a:t>Eggs have </a:t>
            </a:r>
            <a:r>
              <a:rPr lang="en-CA" dirty="0" smtClean="0"/>
              <a:t>3 pairs of </a:t>
            </a:r>
            <a:r>
              <a:rPr lang="en-CA" dirty="0" err="1" smtClean="0"/>
              <a:t>hooklets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86879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E:\DCIM\Camera\IMG_20130327_10265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-1"/>
            <a:ext cx="9144000" cy="68592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63036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" y="908720"/>
            <a:ext cx="3931990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924223"/>
            <a:ext cx="5525617" cy="4448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964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strong acids and bas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672" y="3549823"/>
            <a:ext cx="4536928" cy="3308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i="1" smtClean="0"/>
              <a:t>Taenia solium </a:t>
            </a:r>
            <a:r>
              <a:rPr lang="en-US" altLang="en-US" smtClean="0"/>
              <a:t>and</a:t>
            </a:r>
            <a:r>
              <a:rPr lang="en-US" altLang="en-US" i="1" smtClean="0"/>
              <a:t> saginata</a:t>
            </a:r>
            <a:endParaRPr lang="en-US" altLang="en-US" smtClean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>
          <a:xfrm>
            <a:off x="530225" y="1524000"/>
            <a:ext cx="7772400" cy="4114800"/>
          </a:xfrm>
        </p:spPr>
        <p:txBody>
          <a:bodyPr/>
          <a:lstStyle/>
          <a:p>
            <a:pPr eaLnBrk="1" hangingPunct="1">
              <a:spcBef>
                <a:spcPts val="500"/>
              </a:spcBef>
              <a:spcAft>
                <a:spcPts val="500"/>
              </a:spcAft>
            </a:pPr>
            <a:r>
              <a:rPr lang="en-US" altLang="en-US" sz="2800" dirty="0" smtClean="0">
                <a:latin typeface="Verdana" pitchFamily="34" charset="0"/>
              </a:rPr>
              <a:t>Gravid </a:t>
            </a:r>
            <a:r>
              <a:rPr lang="en-US" altLang="en-US" sz="2800" dirty="0" err="1" smtClean="0">
                <a:latin typeface="Verdana" pitchFamily="34" charset="0"/>
              </a:rPr>
              <a:t>proglottids</a:t>
            </a:r>
            <a:r>
              <a:rPr lang="en-US" altLang="en-US" sz="2800" dirty="0" smtClean="0">
                <a:latin typeface="Verdana" pitchFamily="34" charset="0"/>
              </a:rPr>
              <a:t> of </a:t>
            </a:r>
            <a:r>
              <a:rPr lang="en-US" altLang="en-US" sz="2800" i="1" dirty="0" err="1" smtClean="0">
                <a:latin typeface="Verdana" pitchFamily="34" charset="0"/>
              </a:rPr>
              <a:t>Taenia</a:t>
            </a:r>
            <a:r>
              <a:rPr lang="en-US" altLang="en-US" sz="2800" i="1" dirty="0" smtClean="0">
                <a:latin typeface="Verdana" pitchFamily="34" charset="0"/>
              </a:rPr>
              <a:t> </a:t>
            </a:r>
            <a:r>
              <a:rPr lang="en-US" altLang="en-US" sz="2800" i="1" dirty="0" err="1" smtClean="0">
                <a:latin typeface="Verdana" pitchFamily="34" charset="0"/>
              </a:rPr>
              <a:t>solium</a:t>
            </a:r>
            <a:r>
              <a:rPr lang="en-US" altLang="en-US" sz="2800" i="1" dirty="0" smtClean="0">
                <a:latin typeface="Verdana" pitchFamily="34" charset="0"/>
              </a:rPr>
              <a:t> has </a:t>
            </a:r>
            <a:r>
              <a:rPr lang="en-US" altLang="en-US" sz="2800" dirty="0" smtClean="0">
                <a:latin typeface="Verdana" pitchFamily="34" charset="0"/>
              </a:rPr>
              <a:t>7 - 13</a:t>
            </a:r>
            <a:r>
              <a:rPr lang="en-US" altLang="en-US" sz="2800" i="1" dirty="0" smtClean="0">
                <a:latin typeface="Verdana" pitchFamily="34" charset="0"/>
              </a:rPr>
              <a:t> </a:t>
            </a:r>
            <a:r>
              <a:rPr lang="en-US" altLang="en-US" sz="2800" dirty="0" smtClean="0">
                <a:latin typeface="Verdana" pitchFamily="34" charset="0"/>
              </a:rPr>
              <a:t>primary lateral branches.</a:t>
            </a:r>
          </a:p>
          <a:p>
            <a:pPr eaLnBrk="1" hangingPunct="1">
              <a:spcBef>
                <a:spcPts val="500"/>
              </a:spcBef>
              <a:spcAft>
                <a:spcPts val="500"/>
              </a:spcAft>
            </a:pPr>
            <a:r>
              <a:rPr lang="en-US" altLang="en-US" sz="2800" i="1" dirty="0" smtClean="0">
                <a:latin typeface="Verdana" pitchFamily="34" charset="0"/>
              </a:rPr>
              <a:t>T. </a:t>
            </a:r>
            <a:r>
              <a:rPr lang="en-US" altLang="en-US" sz="2800" i="1" dirty="0" err="1" smtClean="0">
                <a:latin typeface="Verdana" pitchFamily="34" charset="0"/>
              </a:rPr>
              <a:t>saginatus</a:t>
            </a:r>
            <a:r>
              <a:rPr lang="en-US" altLang="en-US" sz="2800" i="1" dirty="0" smtClean="0">
                <a:latin typeface="Verdana" pitchFamily="34" charset="0"/>
              </a:rPr>
              <a:t> </a:t>
            </a:r>
            <a:r>
              <a:rPr lang="en-US" altLang="en-US" sz="2800" dirty="0" smtClean="0">
                <a:latin typeface="Verdana" pitchFamily="34" charset="0"/>
              </a:rPr>
              <a:t>has 15 - 20 branches on each side.</a:t>
            </a:r>
          </a:p>
          <a:p>
            <a:pPr eaLnBrk="1" hangingPunct="1"/>
            <a:endParaRPr lang="en-US" altLang="en-US" sz="2800" dirty="0" smtClean="0"/>
          </a:p>
        </p:txBody>
      </p:sp>
      <p:pic>
        <p:nvPicPr>
          <p:cNvPr id="39940" name="Picture 4" descr="T_solium_gravid proglt_DPD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81400"/>
            <a:ext cx="22066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 descr="T_saginata_gravid proglt_DPD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549823"/>
            <a:ext cx="22066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379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build="p" bldLvl="3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91" name="Rectangle 15"/>
          <p:cNvSpPr>
            <a:spLocks noGrp="1" noChangeArrowheads="1"/>
          </p:cNvSpPr>
          <p:nvPr>
            <p:ph type="title" sz="quarter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i="1" u="sng"/>
              <a:t>T</a:t>
            </a:r>
            <a:r>
              <a:rPr lang="en-US" sz="4000" i="1"/>
              <a:t>. </a:t>
            </a:r>
            <a:r>
              <a:rPr lang="en-US" sz="4000" i="1" u="sng"/>
              <a:t>solium</a:t>
            </a:r>
            <a:r>
              <a:rPr lang="en-US" sz="4000" i="1"/>
              <a:t>;</a:t>
            </a:r>
            <a:r>
              <a:rPr lang="en-US" sz="4000" i="1" u="sng"/>
              <a:t>T</a:t>
            </a:r>
            <a:r>
              <a:rPr lang="en-US" sz="4000" i="1"/>
              <a:t>. </a:t>
            </a:r>
            <a:r>
              <a:rPr lang="en-US" sz="4000" u="sng"/>
              <a:t>saginata</a:t>
            </a:r>
            <a:r>
              <a:rPr lang="en-US" sz="4000"/>
              <a:t> </a:t>
            </a:r>
            <a:br>
              <a:rPr lang="en-US" sz="4000"/>
            </a:br>
            <a:r>
              <a:rPr lang="en-US" sz="4000"/>
              <a:t>(gravid proglottids)</a:t>
            </a:r>
            <a:endParaRPr lang="en-GB" sz="4000"/>
          </a:p>
        </p:txBody>
      </p:sp>
      <p:pic>
        <p:nvPicPr>
          <p:cNvPr id="38915" name="Picture 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739900"/>
            <a:ext cx="1905000" cy="1906588"/>
          </a:xfrm>
          <a:noFill/>
        </p:spPr>
      </p:pic>
      <p:pic>
        <p:nvPicPr>
          <p:cNvPr id="38916" name="Picture 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08759" y="4087813"/>
            <a:ext cx="2857500" cy="1905000"/>
          </a:xfrm>
          <a:noFill/>
        </p:spPr>
      </p:pic>
      <p:pic>
        <p:nvPicPr>
          <p:cNvPr id="38917" name="Picture 1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4079875"/>
            <a:ext cx="1905000" cy="1905000"/>
          </a:xfrm>
          <a:noFill/>
        </p:spPr>
      </p:pic>
      <p:pic>
        <p:nvPicPr>
          <p:cNvPr id="38918" name="Picture 1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0563" y="1628775"/>
            <a:ext cx="2857500" cy="1905000"/>
          </a:xfrm>
          <a:noFill/>
        </p:spPr>
      </p:pic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4CEA37-6993-4467-84C1-591E79A127FE}" type="slidenum">
              <a:rPr lang="en-GB"/>
              <a:pPr>
                <a:defRPr/>
              </a:pPr>
              <a:t>25</a:t>
            </a:fld>
            <a:endParaRPr lang="en-GB"/>
          </a:p>
        </p:txBody>
      </p:sp>
      <p:sp>
        <p:nvSpPr>
          <p:cNvPr id="38920" name="Text Box 17"/>
          <p:cNvSpPr txBox="1">
            <a:spLocks noChangeArrowheads="1"/>
          </p:cNvSpPr>
          <p:nvPr/>
        </p:nvSpPr>
        <p:spPr bwMode="auto">
          <a:xfrm>
            <a:off x="3903663" y="4673600"/>
            <a:ext cx="7397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8921" name="Text Box 18"/>
          <p:cNvSpPr txBox="1">
            <a:spLocks noChangeArrowheads="1"/>
          </p:cNvSpPr>
          <p:nvPr/>
        </p:nvSpPr>
        <p:spPr bwMode="auto">
          <a:xfrm>
            <a:off x="3708400" y="4652963"/>
            <a:ext cx="10080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200" b="1" i="1">
                <a:solidFill>
                  <a:schemeClr val="tx1"/>
                </a:solidFill>
                <a:latin typeface="Arial" charset="0"/>
              </a:rPr>
              <a:t>T. solium</a:t>
            </a:r>
            <a:endParaRPr lang="en-GB" altLang="en-US" sz="1200" b="1" i="1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8922" name="Text Box 19"/>
          <p:cNvSpPr txBox="1">
            <a:spLocks noChangeArrowheads="1"/>
          </p:cNvSpPr>
          <p:nvPr/>
        </p:nvSpPr>
        <p:spPr bwMode="auto">
          <a:xfrm>
            <a:off x="3419475" y="2565400"/>
            <a:ext cx="12239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200" b="1" i="1">
                <a:solidFill>
                  <a:schemeClr val="tx1"/>
                </a:solidFill>
                <a:latin typeface="Arial" charset="0"/>
              </a:rPr>
              <a:t>T. saginata</a:t>
            </a:r>
            <a:endParaRPr lang="en-GB" altLang="en-US" sz="1200" b="1" i="1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1" name="Text Box 24"/>
          <p:cNvSpPr txBox="1">
            <a:spLocks noChangeArrowheads="1"/>
          </p:cNvSpPr>
          <p:nvPr/>
        </p:nvSpPr>
        <p:spPr bwMode="auto">
          <a:xfrm>
            <a:off x="7308304" y="1579752"/>
            <a:ext cx="1512168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/>
              <a:t>T </a:t>
            </a:r>
            <a:r>
              <a:rPr lang="en-US" sz="2000" b="1" dirty="0" err="1"/>
              <a:t>saginata</a:t>
            </a:r>
            <a:r>
              <a:rPr lang="en-US" sz="2000" b="1" dirty="0"/>
              <a:t> lateral branches of uterus 15-20</a:t>
            </a:r>
          </a:p>
        </p:txBody>
      </p:sp>
      <p:sp>
        <p:nvSpPr>
          <p:cNvPr id="12" name="Text Box 23"/>
          <p:cNvSpPr txBox="1">
            <a:spLocks noChangeArrowheads="1"/>
          </p:cNvSpPr>
          <p:nvPr/>
        </p:nvSpPr>
        <p:spPr bwMode="auto">
          <a:xfrm>
            <a:off x="7468842" y="4111992"/>
            <a:ext cx="144016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/>
              <a:t>T </a:t>
            </a:r>
            <a:r>
              <a:rPr lang="en-US" sz="2000" b="1" dirty="0" err="1"/>
              <a:t>solium</a:t>
            </a:r>
            <a:r>
              <a:rPr lang="en-US" sz="2000" b="1"/>
              <a:t> lateral branches of uterus 7-13</a:t>
            </a:r>
          </a:p>
        </p:txBody>
      </p:sp>
    </p:spTree>
    <p:extLst>
      <p:ext uri="{BB962C8B-B14F-4D97-AF65-F5344CB8AC3E}">
        <p14:creationId xmlns:p14="http://schemas.microsoft.com/office/powerpoint/2010/main" val="26206032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992" y="269776"/>
            <a:ext cx="8492480" cy="998984"/>
          </a:xfrm>
        </p:spPr>
        <p:txBody>
          <a:bodyPr/>
          <a:lstStyle/>
          <a:p>
            <a:r>
              <a:rPr lang="en-US" b="1" dirty="0"/>
              <a:t>Clinical </a:t>
            </a:r>
            <a:r>
              <a:rPr lang="en-US" b="1" dirty="0" smtClean="0"/>
              <a:t>Features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628800"/>
            <a:ext cx="8496944" cy="4968552"/>
          </a:xfrm>
        </p:spPr>
        <p:txBody>
          <a:bodyPr>
            <a:normAutofit fontScale="92500" lnSpcReduction="10000"/>
          </a:bodyPr>
          <a:lstStyle/>
          <a:p>
            <a:r>
              <a:rPr lang="en-US" i="1" dirty="0" err="1" smtClean="0"/>
              <a:t>Taenia</a:t>
            </a:r>
            <a:r>
              <a:rPr lang="en-US" i="1" dirty="0" smtClean="0"/>
              <a:t> </a:t>
            </a:r>
            <a:r>
              <a:rPr lang="en-US" i="1" dirty="0" err="1"/>
              <a:t>saginata</a:t>
            </a:r>
            <a:r>
              <a:rPr lang="en-US" dirty="0"/>
              <a:t> </a:t>
            </a:r>
            <a:r>
              <a:rPr lang="en-US" dirty="0" err="1"/>
              <a:t>taeniasis</a:t>
            </a:r>
            <a:r>
              <a:rPr lang="en-US" dirty="0"/>
              <a:t> produces only mild abdominal symptoms.  </a:t>
            </a:r>
            <a:endParaRPr lang="en-US" dirty="0" smtClean="0"/>
          </a:p>
          <a:p>
            <a:pPr lvl="1"/>
            <a:r>
              <a:rPr lang="en-US" dirty="0" smtClean="0"/>
              <a:t>The </a:t>
            </a:r>
            <a:r>
              <a:rPr lang="en-US" dirty="0"/>
              <a:t>most striking feature consists of the passage (active and passive) </a:t>
            </a:r>
            <a:r>
              <a:rPr lang="en-US" dirty="0" smtClean="0"/>
              <a:t>of </a:t>
            </a:r>
            <a:r>
              <a:rPr lang="en-US" dirty="0" err="1" smtClean="0"/>
              <a:t>proglottids</a:t>
            </a:r>
            <a:r>
              <a:rPr lang="en-US" dirty="0"/>
              <a:t>.  </a:t>
            </a:r>
            <a:endParaRPr lang="en-US" dirty="0" smtClean="0"/>
          </a:p>
          <a:p>
            <a:pPr lvl="1"/>
            <a:r>
              <a:rPr lang="en-US" dirty="0" smtClean="0"/>
              <a:t>Occasionally</a:t>
            </a:r>
            <a:r>
              <a:rPr lang="en-US" dirty="0"/>
              <a:t>, appendicitis or cholangitis can result from migrating </a:t>
            </a:r>
            <a:r>
              <a:rPr lang="en-US" dirty="0" err="1"/>
              <a:t>proglottids</a:t>
            </a:r>
            <a:r>
              <a:rPr lang="en-US" dirty="0"/>
              <a:t>.  </a:t>
            </a:r>
            <a:endParaRPr lang="en-US" dirty="0" smtClean="0"/>
          </a:p>
          <a:p>
            <a:r>
              <a:rPr lang="en-US" i="1" dirty="0" err="1" smtClean="0"/>
              <a:t>Taenia</a:t>
            </a:r>
            <a:r>
              <a:rPr lang="en-US" i="1" dirty="0" smtClean="0"/>
              <a:t> </a:t>
            </a:r>
            <a:r>
              <a:rPr lang="en-US" i="1" dirty="0" err="1"/>
              <a:t>solium</a:t>
            </a:r>
            <a:r>
              <a:rPr lang="en-US" dirty="0"/>
              <a:t> </a:t>
            </a:r>
            <a:r>
              <a:rPr lang="en-US" dirty="0" err="1"/>
              <a:t>taeniasis</a:t>
            </a:r>
            <a:r>
              <a:rPr lang="en-US" dirty="0"/>
              <a:t> is less frequently symptomatic than </a:t>
            </a:r>
            <a:r>
              <a:rPr lang="en-US" i="1" dirty="0" err="1"/>
              <a:t>Taenia</a:t>
            </a:r>
            <a:r>
              <a:rPr lang="en-US" i="1" dirty="0"/>
              <a:t> </a:t>
            </a:r>
            <a:r>
              <a:rPr lang="en-US" i="1" dirty="0" err="1" smtClean="0"/>
              <a:t>saginata</a:t>
            </a:r>
            <a:r>
              <a:rPr lang="en-US" dirty="0"/>
              <a:t> </a:t>
            </a:r>
            <a:r>
              <a:rPr lang="en-US" dirty="0" err="1" smtClean="0"/>
              <a:t>taeniasis</a:t>
            </a:r>
            <a:r>
              <a:rPr lang="en-US" dirty="0"/>
              <a:t>.  </a:t>
            </a:r>
            <a:endParaRPr lang="en-US" dirty="0" smtClean="0"/>
          </a:p>
          <a:p>
            <a:pPr lvl="1"/>
            <a:r>
              <a:rPr lang="en-US" dirty="0" smtClean="0"/>
              <a:t>The </a:t>
            </a:r>
            <a:r>
              <a:rPr lang="en-US" dirty="0"/>
              <a:t>main symptom is often the passage (passive) of </a:t>
            </a:r>
            <a:r>
              <a:rPr lang="en-US" dirty="0" err="1"/>
              <a:t>proglottids</a:t>
            </a:r>
            <a:r>
              <a:rPr lang="en-US" dirty="0"/>
              <a:t>.  The most important feature of </a:t>
            </a:r>
            <a:r>
              <a:rPr lang="en-US" i="1" dirty="0" err="1"/>
              <a:t>Taenia</a:t>
            </a:r>
            <a:r>
              <a:rPr lang="en-US" i="1" dirty="0"/>
              <a:t> </a:t>
            </a:r>
            <a:r>
              <a:rPr lang="en-US" i="1" dirty="0" err="1"/>
              <a:t>solium</a:t>
            </a:r>
            <a:r>
              <a:rPr lang="en-US" dirty="0"/>
              <a:t> </a:t>
            </a:r>
            <a:r>
              <a:rPr lang="en-US" dirty="0" err="1"/>
              <a:t>taeniasis</a:t>
            </a:r>
            <a:r>
              <a:rPr lang="en-US" dirty="0"/>
              <a:t> is the risk of development of </a:t>
            </a:r>
            <a:r>
              <a:rPr lang="en-US" dirty="0" err="1"/>
              <a:t>cysticercosis</a:t>
            </a:r>
            <a:r>
              <a:rPr lang="en-US" dirty="0" smtClean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95411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992" y="269776"/>
            <a:ext cx="8492480" cy="998984"/>
          </a:xfrm>
        </p:spPr>
        <p:txBody>
          <a:bodyPr/>
          <a:lstStyle/>
          <a:p>
            <a:r>
              <a:rPr lang="en-US" b="1" dirty="0"/>
              <a:t>Laboratory Diagnosis: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628800"/>
            <a:ext cx="8496944" cy="4968552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Microscopic </a:t>
            </a:r>
            <a:r>
              <a:rPr lang="en-US" dirty="0"/>
              <a:t>identification of eggs and </a:t>
            </a:r>
            <a:r>
              <a:rPr lang="en-US" dirty="0" err="1"/>
              <a:t>proglottids</a:t>
            </a:r>
            <a:r>
              <a:rPr lang="en-US" dirty="0"/>
              <a:t> in feces is diagnostic for </a:t>
            </a:r>
            <a:r>
              <a:rPr lang="en-US" dirty="0" err="1"/>
              <a:t>taeniasis</a:t>
            </a:r>
            <a:r>
              <a:rPr lang="en-US" dirty="0"/>
              <a:t>, but is not possible during the first 3 months following infection, prior to development of adult tapeworms.  Repeated examination and concentration techniques will increase the likelihood of detecting light infections.  Nevertheless, speciation of </a:t>
            </a:r>
            <a:r>
              <a:rPr lang="en-US" i="1" dirty="0" err="1"/>
              <a:t>Taenia</a:t>
            </a:r>
            <a:r>
              <a:rPr lang="en-US" dirty="0"/>
              <a:t> is impossible if solely based on microscopic examination of eggs, because all </a:t>
            </a:r>
            <a:r>
              <a:rPr lang="en-US" i="1" dirty="0" err="1"/>
              <a:t>Taenia</a:t>
            </a:r>
            <a:r>
              <a:rPr lang="en-US" dirty="0"/>
              <a:t> species produce eggs that are morphologically identical.  Eggs of </a:t>
            </a:r>
            <a:r>
              <a:rPr lang="en-US" i="1" dirty="0" err="1"/>
              <a:t>Taenia</a:t>
            </a:r>
            <a:r>
              <a:rPr lang="en-US" dirty="0"/>
              <a:t> sp. are also indistinguishable from those produced by </a:t>
            </a:r>
            <a:r>
              <a:rPr lang="en-US" dirty="0" err="1"/>
              <a:t>cestodes</a:t>
            </a:r>
            <a:r>
              <a:rPr lang="en-US" dirty="0"/>
              <a:t> of the genus </a:t>
            </a:r>
            <a:r>
              <a:rPr lang="en-US" i="1" dirty="0" err="1"/>
              <a:t>Echinococcus</a:t>
            </a:r>
            <a:r>
              <a:rPr lang="en-US" dirty="0"/>
              <a:t> (tapeworms of dogs and other </a:t>
            </a:r>
            <a:r>
              <a:rPr lang="en-US" dirty="0" err="1"/>
              <a:t>canid</a:t>
            </a:r>
            <a:r>
              <a:rPr lang="en-US" dirty="0"/>
              <a:t> hosts).  Microscopic identification of gravid </a:t>
            </a:r>
            <a:r>
              <a:rPr lang="en-US" dirty="0" err="1"/>
              <a:t>proglottids</a:t>
            </a:r>
            <a:r>
              <a:rPr lang="en-US" dirty="0"/>
              <a:t> (or, more rarely, examination of the </a:t>
            </a:r>
            <a:r>
              <a:rPr lang="en-US" dirty="0" err="1"/>
              <a:t>scolex</a:t>
            </a:r>
            <a:r>
              <a:rPr lang="en-US" dirty="0"/>
              <a:t>) allows species determination.</a:t>
            </a:r>
            <a:endParaRPr lang="en-GB" dirty="0"/>
          </a:p>
          <a:p>
            <a:r>
              <a:rPr lang="en-US" b="1" dirty="0"/>
              <a:t>TAKE EXTREME CARE IN PROCESSING THE SAMPLES!  INGESTION OF EGGS CAN RESULT IN CYSTICERCOSIS</a:t>
            </a:r>
            <a:r>
              <a:rPr lang="en-US" b="1" dirty="0" smtClean="0"/>
              <a:t>!</a:t>
            </a:r>
          </a:p>
          <a:p>
            <a:pPr lvl="0"/>
            <a:r>
              <a:rPr lang="en-CA" dirty="0" err="1"/>
              <a:t>Cystercercus</a:t>
            </a:r>
            <a:r>
              <a:rPr lang="en-CA" dirty="0"/>
              <a:t> </a:t>
            </a:r>
            <a:r>
              <a:rPr lang="en-CA" dirty="0" err="1"/>
              <a:t>bovis</a:t>
            </a:r>
            <a:r>
              <a:rPr lang="en-CA" dirty="0"/>
              <a:t> in beef.</a:t>
            </a:r>
            <a:endParaRPr lang="en-GB" dirty="0"/>
          </a:p>
          <a:p>
            <a:r>
              <a:rPr lang="en-US" b="1" dirty="0" smtClean="0"/>
              <a:t>Antibody </a:t>
            </a:r>
            <a:r>
              <a:rPr lang="en-US" b="1" dirty="0"/>
              <a:t>detection</a:t>
            </a:r>
            <a:r>
              <a:rPr lang="en-US" dirty="0"/>
              <a:t> may prove useful especially in the early invasive stages, when the eggs and </a:t>
            </a:r>
            <a:r>
              <a:rPr lang="en-US" dirty="0" err="1"/>
              <a:t>proglottids</a:t>
            </a:r>
            <a:r>
              <a:rPr lang="en-US" dirty="0"/>
              <a:t> are not yet apparent in the stools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289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33930"/>
            <a:ext cx="5267325" cy="3281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7944" y="3463397"/>
            <a:ext cx="52578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 descr="tapeworm scolex line draw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8984"/>
            <a:ext cx="4492224" cy="28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85295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3" y="0"/>
            <a:ext cx="9144000" cy="415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:\Users\hp\Downloads\taeni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512" y="4563481"/>
            <a:ext cx="3429000" cy="228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168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Geographic </a:t>
            </a:r>
            <a:r>
              <a:rPr lang="en-US" b="1" dirty="0" smtClean="0"/>
              <a:t>Distribution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Both </a:t>
            </a:r>
            <a:r>
              <a:rPr lang="en-US" dirty="0"/>
              <a:t>species are worldwide in distribution.  </a:t>
            </a:r>
            <a:endParaRPr lang="en-US" dirty="0" smtClean="0"/>
          </a:p>
          <a:p>
            <a:r>
              <a:rPr lang="en-US" dirty="0"/>
              <a:t>Highest prevalence –Latin America, Africa, South East Asia.</a:t>
            </a:r>
          </a:p>
          <a:p>
            <a:r>
              <a:rPr lang="en-US" dirty="0"/>
              <a:t>Moderate prevalence's- eastern Europe, Spain and </a:t>
            </a:r>
            <a:r>
              <a:rPr lang="en-US" dirty="0" err="1"/>
              <a:t>Portugal</a:t>
            </a:r>
            <a:r>
              <a:rPr lang="en-US" i="1" dirty="0" err="1" smtClean="0"/>
              <a:t>Taenia</a:t>
            </a:r>
            <a:r>
              <a:rPr lang="en-US" i="1" dirty="0" smtClean="0"/>
              <a:t> </a:t>
            </a:r>
            <a:r>
              <a:rPr lang="en-US" i="1" dirty="0" err="1"/>
              <a:t>solium</a:t>
            </a:r>
            <a:r>
              <a:rPr lang="en-US" dirty="0"/>
              <a:t> is more prevalent in poorer communities where humans live in close contact with pigs and eat undercooked pork and is very rare in Muslim </a:t>
            </a:r>
            <a:r>
              <a:rPr lang="en-US" dirty="0" smtClean="0"/>
              <a:t>countries</a:t>
            </a:r>
          </a:p>
          <a:p>
            <a:r>
              <a:rPr lang="en-US" dirty="0" smtClean="0"/>
              <a:t>.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13401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3F93-7AE0-4E78-A6C9-F2DF1D8141D9}" type="datetime1">
              <a:rPr lang="en-US"/>
              <a:pPr/>
              <a:t>1/21/2014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Sudheer Kher 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FE7AC-0E8F-486E-B330-30A9E98DD3CC}" type="slidenum">
              <a:rPr lang="en-US"/>
              <a:pPr/>
              <a:t>30</a:t>
            </a:fld>
            <a:endParaRPr lang="en-US"/>
          </a:p>
        </p:txBody>
      </p:sp>
      <p:sp>
        <p:nvSpPr>
          <p:cNvPr id="178178" name="Text Box 2"/>
          <p:cNvSpPr txBox="1">
            <a:spLocks noChangeArrowheads="1"/>
          </p:cNvSpPr>
          <p:nvPr/>
        </p:nvSpPr>
        <p:spPr bwMode="auto">
          <a:xfrm>
            <a:off x="2590800" y="349250"/>
            <a:ext cx="4038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600" b="1" i="1">
                <a:solidFill>
                  <a:srgbClr val="0F801C"/>
                </a:solidFill>
                <a:latin typeface="Arial Rounded MT Bold" pitchFamily="34" charset="0"/>
                <a:ea typeface="ＭＳ Ｐゴシック" pitchFamily="34" charset="-128"/>
              </a:rPr>
              <a:t>TAENIA SOLIUM</a:t>
            </a:r>
            <a:r>
              <a:rPr lang="en-US" sz="3600" b="1">
                <a:solidFill>
                  <a:srgbClr val="0F801C"/>
                </a:solidFill>
                <a:latin typeface="Arial Rounded MT Bold" pitchFamily="34" charset="0"/>
                <a:ea typeface="ＭＳ Ｐゴシック" pitchFamily="34" charset="-128"/>
              </a:rPr>
              <a:t> </a:t>
            </a:r>
          </a:p>
        </p:txBody>
      </p:sp>
      <p:pic>
        <p:nvPicPr>
          <p:cNvPr id="178179" name="Picture 3" descr="figur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371600"/>
            <a:ext cx="6096000" cy="2767013"/>
          </a:xfrm>
          <a:prstGeom prst="rect">
            <a:avLst/>
          </a:prstGeom>
          <a:noFill/>
        </p:spPr>
      </p:pic>
      <p:sp>
        <p:nvSpPr>
          <p:cNvPr id="178180" name="Text Box 4"/>
          <p:cNvSpPr txBox="1">
            <a:spLocks noChangeArrowheads="1"/>
          </p:cNvSpPr>
          <p:nvPr/>
        </p:nvSpPr>
        <p:spPr bwMode="auto">
          <a:xfrm>
            <a:off x="1600200" y="6583363"/>
            <a:ext cx="20653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>
                <a:ea typeface="ＭＳ Ｐゴシック" pitchFamily="34" charset="-128"/>
              </a:rPr>
              <a:t>The Lancet (2003) 361: 547</a:t>
            </a:r>
          </a:p>
        </p:txBody>
      </p:sp>
      <p:sp>
        <p:nvSpPr>
          <p:cNvPr id="178181" name="Text Box 5"/>
          <p:cNvSpPr txBox="1">
            <a:spLocks noChangeArrowheads="1"/>
          </p:cNvSpPr>
          <p:nvPr/>
        </p:nvSpPr>
        <p:spPr bwMode="auto">
          <a:xfrm>
            <a:off x="0" y="4343400"/>
            <a:ext cx="6096000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6838" indent="-96838" eaLnBrk="0" hangingPunct="0">
              <a:spcBef>
                <a:spcPct val="50000"/>
              </a:spcBef>
              <a:buClr>
                <a:srgbClr val="D20000"/>
              </a:buClr>
              <a:buFontTx/>
              <a:buChar char="•"/>
            </a:pPr>
            <a:r>
              <a:rPr lang="en-US" sz="1600" i="1">
                <a:ea typeface="ＭＳ Ｐゴシック" pitchFamily="34" charset="-128"/>
              </a:rPr>
              <a:t> T. solium</a:t>
            </a:r>
            <a:r>
              <a:rPr lang="en-US" sz="1600">
                <a:ea typeface="ＭＳ Ｐゴシック" pitchFamily="34" charset="-128"/>
              </a:rPr>
              <a:t> has a scolex (A)  with four suckers and a double crown of hooks, a narrow neck, and a large strobila (2-4 m)  (B) consisting of several hundred proglottids.</a:t>
            </a:r>
          </a:p>
          <a:p>
            <a:pPr marL="96838" indent="-96838" eaLnBrk="0" hangingPunct="0">
              <a:spcBef>
                <a:spcPct val="50000"/>
              </a:spcBef>
              <a:buClr>
                <a:srgbClr val="D20000"/>
              </a:buClr>
              <a:buFontTx/>
              <a:buChar char="•"/>
            </a:pPr>
            <a:r>
              <a:rPr lang="en-US" sz="1600">
                <a:ea typeface="ＭＳ Ｐゴシック" pitchFamily="34" charset="-128"/>
              </a:rPr>
              <a:t> About 2 months after ingestion, proglottids begin to detach from the distal end and are excreted in the feces.</a:t>
            </a:r>
          </a:p>
          <a:p>
            <a:pPr marL="96838" indent="-96838" eaLnBrk="0" hangingPunct="0">
              <a:spcBef>
                <a:spcPct val="50000"/>
              </a:spcBef>
              <a:buClr>
                <a:srgbClr val="D20000"/>
              </a:buClr>
              <a:buFontTx/>
              <a:buChar char="•"/>
            </a:pPr>
            <a:r>
              <a:rPr lang="en-US" sz="1600">
                <a:ea typeface="ＭＳ Ｐゴシック" pitchFamily="34" charset="-128"/>
              </a:rPr>
              <a:t> Each segment contains 50-60,000 fertile eggs. </a:t>
            </a:r>
          </a:p>
        </p:txBody>
      </p:sp>
      <p:pic>
        <p:nvPicPr>
          <p:cNvPr id="178182" name="Picture 6"/>
          <p:cNvPicPr>
            <a:picLocks noChangeAspect="1" noChangeArrowheads="1"/>
          </p:cNvPicPr>
          <p:nvPr/>
        </p:nvPicPr>
        <p:blipFill>
          <a:blip r:embed="rId4" cstate="print"/>
          <a:srcRect t="11539" b="7692"/>
          <a:stretch>
            <a:fillRect/>
          </a:stretch>
        </p:blipFill>
        <p:spPr bwMode="auto">
          <a:xfrm>
            <a:off x="6324600" y="1828800"/>
            <a:ext cx="1600200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8183" name="Text Box 7"/>
          <p:cNvSpPr txBox="1">
            <a:spLocks noChangeArrowheads="1"/>
          </p:cNvSpPr>
          <p:nvPr/>
        </p:nvSpPr>
        <p:spPr bwMode="auto">
          <a:xfrm>
            <a:off x="8001000" y="1828800"/>
            <a:ext cx="96837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>
                <a:ea typeface="ＭＳ Ｐゴシック" pitchFamily="34" charset="-128"/>
              </a:rPr>
              <a:t>The armed scolex of T. solium (note hooks on top of scolex). </a:t>
            </a:r>
            <a:r>
              <a:rPr lang="en-US" sz="1200" i="1">
                <a:ea typeface="ＭＳ Ｐゴシック" pitchFamily="34" charset="-128"/>
              </a:rPr>
              <a:t>CDC</a:t>
            </a:r>
            <a:r>
              <a:rPr lang="en-US" sz="1200">
                <a:ea typeface="ＭＳ Ｐゴシック" pitchFamily="34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963452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38" y="1219200"/>
            <a:ext cx="5824537" cy="44180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383988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38" y="1785938"/>
            <a:ext cx="5824537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scolex of taenia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57985" y="1520190"/>
            <a:ext cx="5828030" cy="3817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4777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38" y="1849438"/>
            <a:ext cx="5824537" cy="315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6216" y="2780928"/>
            <a:ext cx="2298700" cy="349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7681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38" y="1870075"/>
            <a:ext cx="5824537" cy="311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56120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38" y="1955800"/>
            <a:ext cx="5824537" cy="294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77709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Treatment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dirty="0" err="1"/>
              <a:t>Niclosamide</a:t>
            </a:r>
            <a:endParaRPr lang="en-GB" dirty="0"/>
          </a:p>
          <a:p>
            <a:pPr lvl="0"/>
            <a:r>
              <a:rPr lang="en-CA" dirty="0" err="1"/>
              <a:t>Praziquentel</a:t>
            </a:r>
            <a:r>
              <a:rPr lang="en-CA" dirty="0"/>
              <a:t> </a:t>
            </a:r>
            <a:endParaRPr lang="en-GB" dirty="0"/>
          </a:p>
          <a:p>
            <a:pPr lvl="0"/>
            <a:r>
              <a:rPr lang="en-CA" dirty="0" err="1" smtClean="0"/>
              <a:t>Albendazole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28362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Human infection - taeniasis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844824"/>
            <a:ext cx="8424936" cy="4824536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 smtClean="0"/>
              <a:t>The </a:t>
            </a:r>
            <a:r>
              <a:rPr lang="en-US" altLang="en-US" sz="2800" dirty="0" err="1" smtClean="0"/>
              <a:t>scolex</a:t>
            </a:r>
            <a:r>
              <a:rPr lang="en-US" altLang="en-US" sz="2800" dirty="0" smtClean="0"/>
              <a:t> attaches to the mucosa and begins forming segments (</a:t>
            </a:r>
            <a:r>
              <a:rPr lang="en-US" altLang="en-US" sz="2800" dirty="0" err="1" smtClean="0"/>
              <a:t>proglotids</a:t>
            </a:r>
            <a:r>
              <a:rPr lang="en-US" altLang="en-US" sz="2800" dirty="0" smtClean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 smtClean="0"/>
              <a:t>After two months of infection, gravid </a:t>
            </a:r>
            <a:r>
              <a:rPr lang="en-US" altLang="en-US" sz="2800" dirty="0" err="1" smtClean="0"/>
              <a:t>proglotids</a:t>
            </a:r>
            <a:r>
              <a:rPr lang="en-US" altLang="en-US" sz="2800" dirty="0" smtClean="0"/>
              <a:t> begin to detach from the distal end - excreted in the feces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 smtClean="0"/>
              <a:t>Each segment contains 60,000 eggs</a:t>
            </a:r>
          </a:p>
          <a:p>
            <a:pPr lvl="0"/>
            <a:r>
              <a:rPr lang="en-US" sz="2800" dirty="0"/>
              <a:t>Light infection causes no serious health problems</a:t>
            </a:r>
            <a:endParaRPr lang="en-GB" sz="2800" dirty="0"/>
          </a:p>
          <a:p>
            <a:pPr lvl="0"/>
            <a:r>
              <a:rPr lang="en-US" sz="2800" dirty="0"/>
              <a:t>GIT symptoms: dizziness, abdominal pain, </a:t>
            </a:r>
            <a:r>
              <a:rPr lang="en-US" altLang="en-US" sz="2800" dirty="0"/>
              <a:t>distension, </a:t>
            </a:r>
            <a:r>
              <a:rPr lang="en-US" sz="2800" dirty="0" smtClean="0"/>
              <a:t>diarrhea</a:t>
            </a:r>
            <a:r>
              <a:rPr lang="en-US" sz="2800" dirty="0"/>
              <a:t>, intestinal obstruction, hunger pains, poor </a:t>
            </a:r>
            <a:r>
              <a:rPr lang="en-US" sz="2800" dirty="0" err="1"/>
              <a:t>apetite</a:t>
            </a:r>
            <a:r>
              <a:rPr lang="en-US" sz="2800" dirty="0"/>
              <a:t> etc.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87660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332656"/>
            <a:ext cx="8568952" cy="6264696"/>
          </a:xfrm>
        </p:spPr>
        <p:txBody>
          <a:bodyPr/>
          <a:lstStyle/>
          <a:p>
            <a:pPr lvl="0"/>
            <a:r>
              <a:rPr lang="en-US" dirty="0"/>
              <a:t>They are </a:t>
            </a:r>
            <a:r>
              <a:rPr lang="en-US" dirty="0" err="1"/>
              <a:t>spoliative</a:t>
            </a:r>
            <a:r>
              <a:rPr lang="en-US" dirty="0"/>
              <a:t>, they spoil what one has eaten; they consume the nutrients one has ingested hence become useless to the individual </a:t>
            </a:r>
            <a:endParaRPr lang="en-GB" dirty="0"/>
          </a:p>
          <a:p>
            <a:pPr lvl="0"/>
            <a:r>
              <a:rPr lang="en-US" dirty="0"/>
              <a:t>They lead to protein energy malnutrition especially in children </a:t>
            </a:r>
            <a:r>
              <a:rPr lang="en-GB" sz="2800" dirty="0"/>
              <a:t>(e.g. </a:t>
            </a:r>
            <a:r>
              <a:rPr lang="en-GB" sz="2800" dirty="0" err="1"/>
              <a:t>Kwashiokor</a:t>
            </a:r>
            <a:r>
              <a:rPr lang="en-GB" sz="2800" dirty="0"/>
              <a:t>, </a:t>
            </a:r>
            <a:r>
              <a:rPr lang="en-GB" sz="2800" dirty="0" err="1"/>
              <a:t>edema</a:t>
            </a:r>
            <a:r>
              <a:rPr lang="en-GB" sz="2800" dirty="0"/>
              <a:t> due to </a:t>
            </a:r>
            <a:r>
              <a:rPr lang="en-GB" sz="2800" dirty="0" err="1"/>
              <a:t>hypoalbuminemia</a:t>
            </a:r>
            <a:r>
              <a:rPr lang="en-GB" sz="2800" dirty="0"/>
              <a:t>, low body weight, hair changes; fragile and light, and swollen abdomen)</a:t>
            </a:r>
            <a:endParaRPr lang="en-GB" dirty="0"/>
          </a:p>
          <a:p>
            <a:pPr lvl="0"/>
            <a:r>
              <a:rPr lang="en-US" dirty="0"/>
              <a:t>They are huge tapes hence cause blockage of intestinal lumen</a:t>
            </a:r>
            <a:endParaRPr lang="en-GB" dirty="0"/>
          </a:p>
          <a:p>
            <a:pPr lvl="0"/>
            <a:r>
              <a:rPr lang="en-US" dirty="0"/>
              <a:t>The human body responds via allergic responses due to the strangeness of the worms in the body hence causing allergies 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48705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Human infection - cysticercosis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844824"/>
            <a:ext cx="8640960" cy="468052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 err="1" smtClean="0"/>
              <a:t>Faecal</a:t>
            </a:r>
            <a:r>
              <a:rPr lang="en-US" altLang="en-US" sz="2800" dirty="0" smtClean="0"/>
              <a:t>-oral contamination with T. </a:t>
            </a:r>
            <a:r>
              <a:rPr lang="en-US" altLang="en-US" sz="2800" dirty="0" err="1" smtClean="0"/>
              <a:t>solium</a:t>
            </a:r>
            <a:r>
              <a:rPr lang="en-US" altLang="en-US" sz="2800" dirty="0" smtClean="0"/>
              <a:t> eggs from tapeworm carriers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 smtClean="0"/>
              <a:t>Internal autoinfection is also possible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 smtClean="0"/>
              <a:t>The invasive </a:t>
            </a:r>
            <a:r>
              <a:rPr lang="en-US" altLang="en-US" sz="2800" dirty="0" err="1" smtClean="0"/>
              <a:t>oncosphere</a:t>
            </a:r>
            <a:r>
              <a:rPr lang="en-US" altLang="en-US" sz="2800" dirty="0" smtClean="0"/>
              <a:t> (embryos) in the eggs are liberated by the action of gastric acid and cross the bowel wall (remember - </a:t>
            </a:r>
            <a:r>
              <a:rPr lang="en-US" altLang="en-US" sz="2800" dirty="0" err="1" smtClean="0"/>
              <a:t>cysticerci</a:t>
            </a:r>
            <a:r>
              <a:rPr lang="en-US" altLang="en-US" sz="2800" dirty="0" smtClean="0"/>
              <a:t> are too big to cross the bowel wall)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 smtClean="0"/>
              <a:t>They establish at small terminal vessels (muscles, brain, eye) where they grow to about the size of 1 cm in 2-3 months</a:t>
            </a:r>
          </a:p>
          <a:p>
            <a:pPr lvl="0" eaLnBrk="1" hangingPunct="1">
              <a:lnSpc>
                <a:spcPct val="90000"/>
              </a:lnSpc>
            </a:pPr>
            <a:r>
              <a:rPr lang="en-CA" sz="2800" dirty="0"/>
              <a:t>CNS and space occupying lesions (SOL) due to larvae(</a:t>
            </a:r>
            <a:r>
              <a:rPr lang="en-CA" sz="2800" dirty="0" err="1"/>
              <a:t>Cysticercus</a:t>
            </a:r>
            <a:r>
              <a:rPr lang="en-CA" sz="2800" dirty="0"/>
              <a:t> </a:t>
            </a:r>
            <a:r>
              <a:rPr lang="en-CA" sz="2800" dirty="0" err="1"/>
              <a:t>cellulosae</a:t>
            </a:r>
            <a:r>
              <a:rPr lang="en-CA" sz="2800" dirty="0"/>
              <a:t>)</a:t>
            </a:r>
            <a:endParaRPr lang="en-GB" sz="2800" dirty="0"/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en-US" sz="2800" dirty="0" smtClean="0"/>
          </a:p>
          <a:p>
            <a:pPr eaLnBrk="1" hangingPunct="1">
              <a:lnSpc>
                <a:spcPct val="90000"/>
              </a:lnSpc>
            </a:pPr>
            <a:endParaRPr lang="en-US" alt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29744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hp\Downloads\1-s2.0-S0301008209002020-gr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730" y="228600"/>
            <a:ext cx="9064270" cy="6629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6016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332656"/>
            <a:ext cx="8640960" cy="6048672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Therefore it can present as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 smtClean="0"/>
              <a:t>Muscle - small, palpable, movable nodules - chests and arms - mild or no </a:t>
            </a:r>
            <a:r>
              <a:rPr lang="en-US" altLang="en-US" sz="2400" dirty="0"/>
              <a:t>symptoms</a:t>
            </a:r>
            <a:r>
              <a:rPr lang="en-US" altLang="en-US" sz="2400" dirty="0" smtClean="0"/>
              <a:t>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 smtClean="0"/>
              <a:t>Ophthalmic </a:t>
            </a:r>
            <a:r>
              <a:rPr lang="en-US" altLang="en-US" sz="2400" dirty="0" err="1" smtClean="0"/>
              <a:t>cysticercosis</a:t>
            </a:r>
            <a:r>
              <a:rPr lang="en-US" altLang="en-US" sz="2400" dirty="0" smtClean="0"/>
              <a:t> - intraocular cysts floating freely in the vitreous humor - decreased visual acuity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 err="1" smtClean="0"/>
              <a:t>Neurocysticercosis</a:t>
            </a:r>
            <a:r>
              <a:rPr lang="en-US" altLang="en-US" sz="2400" dirty="0" smtClean="0"/>
              <a:t> - most symptoms are because of  the inflammatory reaction associated with cyst degeneration (that may take years to happen) - epilepsy, hydrocephalus, encephalitis, meningitis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dirty="0" smtClean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7407713"/>
              </p:ext>
            </p:extLst>
          </p:nvPr>
        </p:nvGraphicFramePr>
        <p:xfrm>
          <a:off x="3549479" y="3645024"/>
          <a:ext cx="4546176" cy="32129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Acrobat Document" r:id="rId4" imgW="8019048" imgH="5668166" progId="AcroExch.Document.7">
                  <p:embed/>
                </p:oleObj>
              </mc:Choice>
              <mc:Fallback>
                <p:oleObj name="Acrobat Document" r:id="rId4" imgW="8019048" imgH="5668166" progId="AcroExch.Document.7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9479" y="3645024"/>
                        <a:ext cx="4546176" cy="32129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1667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04800"/>
            <a:ext cx="54229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601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-6927"/>
            <a:ext cx="8610600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97680"/>
            <a:ext cx="86233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68066"/>
            <a:ext cx="4610107" cy="3305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272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963D-2EB8-49F0-8E6B-618C8E08F550}" type="datetime1">
              <a:rPr lang="en-US"/>
              <a:pPr/>
              <a:t>1/21/2014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Sudheer Kher 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80187-F64A-49C1-BDF5-A719A9B8B010}" type="slidenum">
              <a:rPr lang="en-US"/>
              <a:pPr/>
              <a:t>43</a:t>
            </a:fld>
            <a:endParaRPr lang="en-US"/>
          </a:p>
        </p:txBody>
      </p:sp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381000"/>
            <a:ext cx="5334000" cy="685800"/>
          </a:xfrm>
        </p:spPr>
        <p:txBody>
          <a:bodyPr/>
          <a:lstStyle/>
          <a:p>
            <a:r>
              <a:rPr lang="en-US" sz="3600">
                <a:solidFill>
                  <a:srgbClr val="0F801C"/>
                </a:solidFill>
                <a:latin typeface="Arial Rounded MT Bold" pitchFamily="34" charset="0"/>
              </a:rPr>
              <a:t>Neurocysticercosis</a:t>
            </a:r>
          </a:p>
        </p:txBody>
      </p:sp>
      <p:pic>
        <p:nvPicPr>
          <p:cNvPr id="184323" name="Picture 3" descr="figure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600200"/>
            <a:ext cx="4953000" cy="1644650"/>
          </a:xfrm>
          <a:prstGeom prst="rect">
            <a:avLst/>
          </a:prstGeom>
          <a:noFill/>
        </p:spPr>
      </p:pic>
      <p:sp>
        <p:nvSpPr>
          <p:cNvPr id="184324" name="Text Box 4"/>
          <p:cNvSpPr txBox="1">
            <a:spLocks noChangeArrowheads="1"/>
          </p:cNvSpPr>
          <p:nvPr/>
        </p:nvSpPr>
        <p:spPr bwMode="auto">
          <a:xfrm>
            <a:off x="152400" y="3657600"/>
            <a:ext cx="5045075" cy="247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96838" indent="-96838" eaLnBrk="0" hangingPunct="0">
              <a:buClr>
                <a:schemeClr val="accent2"/>
              </a:buClr>
              <a:buSzPct val="140000"/>
              <a:buFontTx/>
              <a:buChar char="•"/>
            </a:pPr>
            <a:r>
              <a:rPr lang="en-US" sz="1800" dirty="0">
                <a:ea typeface="ＭＳ Ｐゴシック" pitchFamily="34" charset="-128"/>
              </a:rPr>
              <a:t> The parasite infects the CNS</a:t>
            </a:r>
          </a:p>
          <a:p>
            <a:pPr marL="96838" indent="-96838" eaLnBrk="0" hangingPunct="0">
              <a:buClr>
                <a:schemeClr val="accent2"/>
              </a:buClr>
              <a:buSzPct val="140000"/>
              <a:buFontTx/>
              <a:buChar char="•"/>
            </a:pPr>
            <a:r>
              <a:rPr lang="en-US" sz="1800" dirty="0">
                <a:ea typeface="ＭＳ Ｐゴシック" pitchFamily="34" charset="-128"/>
              </a:rPr>
              <a:t> Epileptic seizures (58-80% when parenchymal brain cysts).</a:t>
            </a:r>
          </a:p>
          <a:p>
            <a:pPr marL="96838" indent="-96838" eaLnBrk="0" hangingPunct="0">
              <a:buClr>
                <a:schemeClr val="accent2"/>
              </a:buClr>
              <a:buSzPct val="140000"/>
              <a:buFontTx/>
              <a:buChar char="•"/>
            </a:pPr>
            <a:r>
              <a:rPr lang="en-US" sz="1800" dirty="0">
                <a:ea typeface="ＭＳ Ｐゴシック" pitchFamily="34" charset="-128"/>
              </a:rPr>
              <a:t> Intracranial hypertension, hydrocephalus, or both. This syndrome is related to the location of parasites in the cerebral ventricles or </a:t>
            </a:r>
            <a:r>
              <a:rPr lang="en-US" sz="1800" dirty="0" err="1">
                <a:ea typeface="ＭＳ Ｐゴシック" pitchFamily="34" charset="-128"/>
              </a:rPr>
              <a:t>vasal</a:t>
            </a:r>
            <a:r>
              <a:rPr lang="en-US" sz="1800" dirty="0">
                <a:ea typeface="ＭＳ Ｐゴシック" pitchFamily="34" charset="-128"/>
              </a:rPr>
              <a:t> cisterns. </a:t>
            </a:r>
          </a:p>
          <a:p>
            <a:pPr marL="96838" indent="-96838" eaLnBrk="0" hangingPunct="0">
              <a:buClr>
                <a:schemeClr val="accent2"/>
              </a:buClr>
              <a:buSzPct val="140000"/>
              <a:buFontTx/>
              <a:buChar char="•"/>
            </a:pPr>
            <a:r>
              <a:rPr lang="en-US" sz="1800" dirty="0">
                <a:ea typeface="ＭＳ Ｐゴシック" pitchFamily="34" charset="-128"/>
              </a:rPr>
              <a:t> Occasionally a cyst may grow larger (giant cyst)</a:t>
            </a:r>
          </a:p>
          <a:p>
            <a:pPr marL="96838" indent="-96838" eaLnBrk="0" hangingPunct="0">
              <a:buClr>
                <a:schemeClr val="accent2"/>
              </a:buClr>
              <a:buSzPct val="140000"/>
              <a:buFontTx/>
              <a:buChar char="•"/>
            </a:pPr>
            <a:r>
              <a:rPr lang="en-US" sz="1800" dirty="0">
                <a:ea typeface="ＭＳ Ｐゴシック" pitchFamily="34" charset="-128"/>
              </a:rPr>
              <a:t> Geographical variation in clinical manifestations</a:t>
            </a:r>
          </a:p>
        </p:txBody>
      </p:sp>
      <p:sp>
        <p:nvSpPr>
          <p:cNvPr id="184325" name="Text Box 5"/>
          <p:cNvSpPr txBox="1">
            <a:spLocks noChangeArrowheads="1"/>
          </p:cNvSpPr>
          <p:nvPr/>
        </p:nvSpPr>
        <p:spPr bwMode="auto">
          <a:xfrm>
            <a:off x="212725" y="3200400"/>
            <a:ext cx="5121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 i="1">
                <a:ea typeface="ＭＳ Ｐゴシック" pitchFamily="34" charset="-128"/>
              </a:rPr>
              <a:t>Neuroimaging: MRI of viable (A) and degenerating (B) cysts and CT of calcified cysticerci. </a:t>
            </a:r>
            <a:r>
              <a:rPr lang="en-US" sz="1200">
                <a:ea typeface="ＭＳ Ｐゴシック" pitchFamily="34" charset="-128"/>
              </a:rPr>
              <a:t>The Lancet (2003) 361: 547</a:t>
            </a:r>
          </a:p>
        </p:txBody>
      </p:sp>
      <p:pic>
        <p:nvPicPr>
          <p:cNvPr id="18432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1981200"/>
            <a:ext cx="311467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4327" name="Text Box 7"/>
          <p:cNvSpPr txBox="1">
            <a:spLocks noChangeArrowheads="1"/>
          </p:cNvSpPr>
          <p:nvPr/>
        </p:nvSpPr>
        <p:spPr bwMode="auto">
          <a:xfrm>
            <a:off x="6096000" y="5257800"/>
            <a:ext cx="2759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ea typeface="ＭＳ Ｐゴシック" pitchFamily="34" charset="-128"/>
              </a:rPr>
              <a:t>From: NEJM (2001) 345:879</a:t>
            </a:r>
          </a:p>
        </p:txBody>
      </p:sp>
    </p:spTree>
    <p:extLst>
      <p:ext uri="{BB962C8B-B14F-4D97-AF65-F5344CB8AC3E}">
        <p14:creationId xmlns:p14="http://schemas.microsoft.com/office/powerpoint/2010/main" val="13624849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786765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191000"/>
            <a:ext cx="2293938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4343400"/>
            <a:ext cx="2565400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9954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pt-BR" altLang="en-US" smtClean="0"/>
              <a:t>How to diagnose and treat this condition?</a:t>
            </a:r>
          </a:p>
          <a:p>
            <a:pPr eaLnBrk="1" hangingPunct="1"/>
            <a:endParaRPr lang="pt-BR" altLang="en-US" smtClean="0"/>
          </a:p>
          <a:p>
            <a:pPr eaLnBrk="1" hangingPunct="1"/>
            <a:r>
              <a:rPr lang="pt-BR" altLang="en-US" smtClean="0"/>
              <a:t>Differences taeniasis vs. cysticercosis</a:t>
            </a:r>
          </a:p>
        </p:txBody>
      </p:sp>
    </p:spTree>
    <p:extLst>
      <p:ext uri="{BB962C8B-B14F-4D97-AF65-F5344CB8AC3E}">
        <p14:creationId xmlns:p14="http://schemas.microsoft.com/office/powerpoint/2010/main" val="341263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6BD48-B486-41F4-804F-3A9A3734DE1A}" type="datetime1">
              <a:rPr lang="en-US"/>
              <a:pPr/>
              <a:t>1/21/2014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Sudheer Kher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A5570-8AB8-4A51-B38D-D539471220AD}" type="slidenum">
              <a:rPr lang="en-US"/>
              <a:pPr/>
              <a:t>46</a:t>
            </a:fld>
            <a:endParaRPr lang="en-US"/>
          </a:p>
        </p:txBody>
      </p:sp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685800"/>
            <a:ext cx="6096000" cy="533400"/>
          </a:xfrm>
        </p:spPr>
        <p:txBody>
          <a:bodyPr/>
          <a:lstStyle/>
          <a:p>
            <a:r>
              <a:rPr lang="en-US" sz="3600">
                <a:solidFill>
                  <a:srgbClr val="0F801C"/>
                </a:solidFill>
                <a:latin typeface="Arial Rounded MT Bold" pitchFamily="34" charset="0"/>
              </a:rPr>
              <a:t>Cysticercosis pathology</a:t>
            </a:r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2743200"/>
          </a:xfrm>
        </p:spPr>
        <p:txBody>
          <a:bodyPr/>
          <a:lstStyle/>
          <a:p>
            <a:r>
              <a:rPr lang="en-US" sz="1600"/>
              <a:t>Cysts are rounded or oval vesicles from a few mm to 1-2 cm</a:t>
            </a:r>
          </a:p>
          <a:p>
            <a:r>
              <a:rPr lang="en-US" sz="1600"/>
              <a:t>Most common location is in the cerebral hemispheres, mainly at the junction of grey and white matter.</a:t>
            </a:r>
          </a:p>
          <a:p>
            <a:r>
              <a:rPr lang="en-US" sz="1600"/>
              <a:t>Cysts can be found in the cerebellum, ventricles, brainstem, basal cisterns, and spine.</a:t>
            </a:r>
          </a:p>
          <a:p>
            <a:r>
              <a:rPr lang="en-US" sz="1600"/>
              <a:t>Viable cysts have a translucent membrane through which the scolex is visible.</a:t>
            </a:r>
          </a:p>
          <a:p>
            <a:r>
              <a:rPr lang="en-US" sz="1600"/>
              <a:t>Cysts degenerate: the fluid becomes opaque and dense and edges irregular and shrink. </a:t>
            </a:r>
          </a:p>
          <a:p>
            <a:r>
              <a:rPr lang="en-US" sz="1600"/>
              <a:t>Calcification starts in the cephalic portion and leaves a whitish calcified nodule</a:t>
            </a:r>
          </a:p>
        </p:txBody>
      </p:sp>
      <p:pic>
        <p:nvPicPr>
          <p:cNvPr id="186372" name="Picture 4" descr="figure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962400"/>
            <a:ext cx="4572000" cy="2089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0723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90EC9-A2AD-4592-8850-03AD50C57F54}" type="datetime1">
              <a:rPr lang="en-US"/>
              <a:pPr/>
              <a:t>1/21/2014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Sudheer Kher 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5307C-85A8-4922-82FA-E1F53B0F0CAB}" type="slidenum">
              <a:rPr lang="en-US"/>
              <a:pPr/>
              <a:t>47</a:t>
            </a:fld>
            <a:endParaRPr lang="en-US"/>
          </a:p>
        </p:txBody>
      </p:sp>
      <p:sp>
        <p:nvSpPr>
          <p:cNvPr id="1884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1219200"/>
            <a:ext cx="4495800" cy="4724400"/>
          </a:xfrm>
        </p:spPr>
        <p:txBody>
          <a:bodyPr/>
          <a:lstStyle/>
          <a:p>
            <a:pPr marL="52388" indent="-52388">
              <a:lnSpc>
                <a:spcPct val="90000"/>
              </a:lnSpc>
            </a:pPr>
            <a:r>
              <a:rPr lang="en-US" sz="2000" b="1"/>
              <a:t> Serologic diagnosis:</a:t>
            </a:r>
            <a:r>
              <a:rPr lang="en-US" sz="1800"/>
              <a:t>  </a:t>
            </a:r>
          </a:p>
          <a:p>
            <a:pPr marL="452438" lvl="2" indent="-66675">
              <a:lnSpc>
                <a:spcPct val="90000"/>
              </a:lnSpc>
            </a:pPr>
            <a:r>
              <a:rPr lang="en-US" sz="1800"/>
              <a:t> Antibody assays for cysticercosis: </a:t>
            </a:r>
          </a:p>
          <a:p>
            <a:pPr marL="452438" lvl="2" indent="-66675">
              <a:lnSpc>
                <a:spcPct val="90000"/>
              </a:lnSpc>
            </a:pPr>
            <a:r>
              <a:rPr lang="en-US" sz="1800"/>
              <a:t>Antigen-detection assays: circulating antigens means live parasites. Ongoing viable infection. Monoclonal antibodies seem to detect AGs in CSF.</a:t>
            </a:r>
          </a:p>
          <a:p>
            <a:pPr marL="452438" lvl="2" indent="-66675">
              <a:lnSpc>
                <a:spcPct val="90000"/>
              </a:lnSpc>
            </a:pPr>
            <a:r>
              <a:rPr lang="en-US" sz="1800"/>
              <a:t> Antibody assays for taeniasis:  TSE33 and TSE38 were recognized by a panel of taeniasis but not cysticercocis, patient serum samples.</a:t>
            </a:r>
          </a:p>
          <a:p>
            <a:pPr marL="52388" indent="-52388">
              <a:lnSpc>
                <a:spcPct val="90000"/>
              </a:lnSpc>
            </a:pPr>
            <a:r>
              <a:rPr lang="en-US" sz="2000" b="1"/>
              <a:t> Neuroimaging diagnosis: </a:t>
            </a:r>
            <a:r>
              <a:rPr lang="en-US" sz="1800"/>
              <a:t>CT and MRI provide objective evidence on number and location of cysticerci. Also their viability and the severity of the host inflammatory reaction. </a:t>
            </a:r>
          </a:p>
        </p:txBody>
      </p:sp>
      <p:sp>
        <p:nvSpPr>
          <p:cNvPr id="188419" name="Rectangle 3"/>
          <p:cNvSpPr>
            <a:spLocks noChangeArrowheads="1"/>
          </p:cNvSpPr>
          <p:nvPr/>
        </p:nvSpPr>
        <p:spPr bwMode="auto">
          <a:xfrm>
            <a:off x="1447800" y="0"/>
            <a:ext cx="6096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>
                <a:solidFill>
                  <a:srgbClr val="0F801C"/>
                </a:solidFill>
                <a:latin typeface="Arial Rounded MT Bold" pitchFamily="34" charset="0"/>
                <a:ea typeface="ＭＳ Ｐゴシック" pitchFamily="34" charset="-128"/>
                <a:cs typeface="Arial" charset="0"/>
              </a:rPr>
              <a:t>Cysticercosis diagnosis</a:t>
            </a:r>
          </a:p>
        </p:txBody>
      </p:sp>
      <p:pic>
        <p:nvPicPr>
          <p:cNvPr id="188420" name="Picture 4" descr="3f2_1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609600"/>
            <a:ext cx="3944938" cy="2401888"/>
          </a:xfrm>
          <a:prstGeom prst="rect">
            <a:avLst/>
          </a:prstGeom>
          <a:noFill/>
        </p:spPr>
      </p:pic>
      <p:sp>
        <p:nvSpPr>
          <p:cNvPr id="188421" name="Text Box 5"/>
          <p:cNvSpPr txBox="1">
            <a:spLocks noChangeArrowheads="1"/>
          </p:cNvSpPr>
          <p:nvPr/>
        </p:nvSpPr>
        <p:spPr bwMode="auto">
          <a:xfrm>
            <a:off x="4876800" y="2971800"/>
            <a:ext cx="42672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>
                <a:ea typeface="ＭＳ Ｐゴシック" pitchFamily="34" charset="-128"/>
              </a:rPr>
              <a:t>MRI showing parenchymal (A) and extraparenchymal (basal ccs) (B) viable NCC.</a:t>
            </a:r>
          </a:p>
        </p:txBody>
      </p:sp>
      <p:pic>
        <p:nvPicPr>
          <p:cNvPr id="188422" name="Picture 6" descr="3f3_1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3530600"/>
            <a:ext cx="2738438" cy="2565400"/>
          </a:xfrm>
          <a:prstGeom prst="rect">
            <a:avLst/>
          </a:prstGeom>
          <a:noFill/>
        </p:spPr>
      </p:pic>
      <p:sp>
        <p:nvSpPr>
          <p:cNvPr id="188423" name="Text Box 7"/>
          <p:cNvSpPr txBox="1">
            <a:spLocks noChangeArrowheads="1"/>
          </p:cNvSpPr>
          <p:nvPr/>
        </p:nvSpPr>
        <p:spPr bwMode="auto">
          <a:xfrm>
            <a:off x="7756525" y="3616325"/>
            <a:ext cx="13874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>
                <a:ea typeface="ＭＳ Ｐゴシック" pitchFamily="34" charset="-128"/>
              </a:rPr>
              <a:t>MRI showing calcified cyst with surrounding edema</a:t>
            </a:r>
          </a:p>
        </p:txBody>
      </p:sp>
    </p:spTree>
    <p:extLst>
      <p:ext uri="{BB962C8B-B14F-4D97-AF65-F5344CB8AC3E}">
        <p14:creationId xmlns:p14="http://schemas.microsoft.com/office/powerpoint/2010/main" val="298490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Diagnosis - taeniasis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700808"/>
            <a:ext cx="8496944" cy="4968552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sz="2800" dirty="0"/>
              <a:t>Stool examination; look for eggs (striated egg wall, </a:t>
            </a:r>
            <a:r>
              <a:rPr lang="en-US" sz="2800" dirty="0" err="1"/>
              <a:t>oncosphere</a:t>
            </a:r>
            <a:r>
              <a:rPr lang="en-US" sz="2800" dirty="0"/>
              <a:t> with </a:t>
            </a:r>
            <a:r>
              <a:rPr lang="en-US" sz="2800" dirty="0" err="1"/>
              <a:t>hooklets</a:t>
            </a:r>
            <a:r>
              <a:rPr lang="en-US" sz="2800" dirty="0"/>
              <a:t>), </a:t>
            </a:r>
            <a:r>
              <a:rPr lang="en-US" sz="2800" dirty="0" err="1"/>
              <a:t>proglottids</a:t>
            </a:r>
            <a:r>
              <a:rPr lang="en-US" sz="2800" dirty="0"/>
              <a:t> (with folding/uterine branches more than 13 as shown below)</a:t>
            </a:r>
            <a:endParaRPr lang="en-GB" sz="2800" dirty="0"/>
          </a:p>
          <a:p>
            <a:pPr lvl="0"/>
            <a:r>
              <a:rPr lang="en-US" sz="2800" dirty="0"/>
              <a:t>Usually, the eggs cannot be distinguished from those of T. </a:t>
            </a:r>
            <a:r>
              <a:rPr lang="en-US" sz="2800" dirty="0" err="1"/>
              <a:t>salium</a:t>
            </a:r>
            <a:r>
              <a:rPr lang="en-US" sz="2800" dirty="0"/>
              <a:t> hence specific diagnosis is by identification of gravid </a:t>
            </a:r>
            <a:r>
              <a:rPr lang="en-US" sz="2800" dirty="0" err="1"/>
              <a:t>proglottid</a:t>
            </a:r>
            <a:endParaRPr lang="en-GB" sz="2800" dirty="0"/>
          </a:p>
          <a:p>
            <a:pPr lvl="0"/>
            <a:r>
              <a:rPr lang="en-US" sz="2800" dirty="0"/>
              <a:t>Recovery of head in stool (unarmed)</a:t>
            </a:r>
            <a:endParaRPr lang="en-GB" sz="2800" dirty="0"/>
          </a:p>
          <a:p>
            <a:pPr lvl="0"/>
            <a:r>
              <a:rPr lang="en-US" sz="2800" dirty="0" err="1"/>
              <a:t>Cystercercus</a:t>
            </a:r>
            <a:r>
              <a:rPr lang="en-US" sz="2800" dirty="0"/>
              <a:t> </a:t>
            </a:r>
            <a:r>
              <a:rPr lang="en-US" sz="2800" dirty="0" err="1"/>
              <a:t>bovis</a:t>
            </a:r>
            <a:r>
              <a:rPr lang="en-US" sz="2800" dirty="0"/>
              <a:t> in beef</a:t>
            </a:r>
            <a:endParaRPr lang="en-GB" sz="2800" dirty="0"/>
          </a:p>
          <a:p>
            <a:pPr eaLnBrk="1" hangingPunct="1"/>
            <a:r>
              <a:rPr lang="en-US" altLang="en-US" sz="2800" dirty="0" smtClean="0"/>
              <a:t>Best diagnosis - </a:t>
            </a:r>
            <a:r>
              <a:rPr lang="en-US" altLang="en-US" sz="2800" dirty="0" err="1" smtClean="0"/>
              <a:t>coproantigen</a:t>
            </a:r>
            <a:r>
              <a:rPr lang="en-US" altLang="en-US" sz="2800" dirty="0" smtClean="0"/>
              <a:t> detection ELISA (detect </a:t>
            </a:r>
            <a:r>
              <a:rPr lang="en-US" altLang="en-US" sz="2800" dirty="0" err="1" smtClean="0"/>
              <a:t>taenia</a:t>
            </a:r>
            <a:r>
              <a:rPr lang="en-US" altLang="en-US" sz="2800" dirty="0" smtClean="0"/>
              <a:t> specific molecules in the feces - 95% sensitivity and 99% specificity)</a:t>
            </a:r>
          </a:p>
          <a:p>
            <a:pPr eaLnBrk="1" hangingPunct="1"/>
            <a:r>
              <a:rPr lang="en-US" altLang="en-US" sz="2800" dirty="0" smtClean="0"/>
              <a:t>Options: </a:t>
            </a:r>
          </a:p>
          <a:p>
            <a:pPr lvl="1" eaLnBrk="1" hangingPunct="1"/>
            <a:r>
              <a:rPr lang="en-US" altLang="en-US" sz="2400" dirty="0" smtClean="0"/>
              <a:t>not efficient and cheap test vs. efficient and expensive test</a:t>
            </a:r>
          </a:p>
        </p:txBody>
      </p:sp>
    </p:spTree>
    <p:extLst>
      <p:ext uri="{BB962C8B-B14F-4D97-AF65-F5344CB8AC3E}">
        <p14:creationId xmlns:p14="http://schemas.microsoft.com/office/powerpoint/2010/main" val="66077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Diagnosis - cysticercosis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278688" cy="4544144"/>
          </a:xfrm>
        </p:spPr>
        <p:txBody>
          <a:bodyPr/>
          <a:lstStyle/>
          <a:p>
            <a:pPr lvl="0" eaLnBrk="1" hangingPunct="1"/>
            <a:r>
              <a:rPr lang="en-US" dirty="0"/>
              <a:t>Stool examination; eggs look similar to </a:t>
            </a:r>
            <a:r>
              <a:rPr lang="en-US" i="1" dirty="0" err="1"/>
              <a:t>T.saginata</a:t>
            </a:r>
            <a:endParaRPr lang="en-GB" dirty="0"/>
          </a:p>
          <a:p>
            <a:pPr eaLnBrk="1" hangingPunct="1"/>
            <a:r>
              <a:rPr lang="en-US" altLang="en-US" dirty="0" smtClean="0"/>
              <a:t>Depends on the targeted organ:</a:t>
            </a:r>
          </a:p>
          <a:p>
            <a:pPr lvl="1" eaLnBrk="1" hangingPunct="1"/>
            <a:r>
              <a:rPr lang="en-US" altLang="en-US" dirty="0" smtClean="0"/>
              <a:t>CNS - CSF immunology, neuroimaging (the </a:t>
            </a:r>
            <a:r>
              <a:rPr lang="en-US" altLang="en-US" dirty="0" err="1" smtClean="0"/>
              <a:t>scolex</a:t>
            </a:r>
            <a:r>
              <a:rPr lang="en-US" altLang="en-US" dirty="0" smtClean="0"/>
              <a:t> can be seen)</a:t>
            </a:r>
          </a:p>
          <a:p>
            <a:pPr lvl="1" eaLnBrk="1" hangingPunct="1"/>
            <a:r>
              <a:rPr lang="en-US" altLang="en-US" dirty="0" smtClean="0"/>
              <a:t>Muscle - imaging, biopsy</a:t>
            </a:r>
          </a:p>
          <a:p>
            <a:pPr lvl="1" eaLnBrk="1" hangingPunct="1"/>
            <a:r>
              <a:rPr lang="en-US" altLang="en-US" dirty="0" smtClean="0"/>
              <a:t>Eye - imaging (ultrasound)</a:t>
            </a:r>
          </a:p>
          <a:p>
            <a:pPr lvl="1" eaLnBrk="1" hangingPunct="1"/>
            <a:r>
              <a:rPr lang="en-US" dirty="0" err="1"/>
              <a:t>Xray</a:t>
            </a:r>
            <a:r>
              <a:rPr lang="en-US" dirty="0"/>
              <a:t> CT Scan, MRI</a:t>
            </a:r>
            <a:endParaRPr lang="en-GB" dirty="0"/>
          </a:p>
          <a:p>
            <a:pPr lvl="1" eaLnBrk="1" hangingPunct="1"/>
            <a:r>
              <a:rPr lang="en-US" altLang="en-US" dirty="0" smtClean="0"/>
              <a:t>Serological exam - ELISA)</a:t>
            </a:r>
          </a:p>
        </p:txBody>
      </p:sp>
    </p:spTree>
    <p:extLst>
      <p:ext uri="{BB962C8B-B14F-4D97-AF65-F5344CB8AC3E}">
        <p14:creationId xmlns:p14="http://schemas.microsoft.com/office/powerpoint/2010/main" val="42353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6672"/>
            <a:ext cx="7772400" cy="731168"/>
          </a:xfrm>
        </p:spPr>
        <p:txBody>
          <a:bodyPr/>
          <a:lstStyle/>
          <a:p>
            <a:r>
              <a:rPr lang="en-US" b="1" dirty="0" smtClean="0"/>
              <a:t>DISRIBUTION IN KENYA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628800"/>
            <a:ext cx="8496944" cy="496855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Prevalence surveys</a:t>
            </a:r>
          </a:p>
          <a:p>
            <a:pPr lvl="1"/>
            <a:r>
              <a:rPr lang="en-US" dirty="0" smtClean="0"/>
              <a:t>2009 publication-2.5% of persons living in  cattle grazing areas in north </a:t>
            </a:r>
            <a:r>
              <a:rPr lang="en-US" dirty="0" err="1" smtClean="0"/>
              <a:t>turkana</a:t>
            </a:r>
            <a:r>
              <a:rPr lang="en-US" dirty="0" smtClean="0"/>
              <a:t> district</a:t>
            </a:r>
          </a:p>
          <a:p>
            <a:pPr lvl="1"/>
            <a:r>
              <a:rPr lang="en-US" dirty="0" smtClean="0"/>
              <a:t>2000-2009- 3.2% of patients with African </a:t>
            </a:r>
            <a:r>
              <a:rPr lang="en-US" dirty="0" err="1" smtClean="0"/>
              <a:t>trypanosomiasis</a:t>
            </a:r>
            <a:r>
              <a:rPr lang="en-US" dirty="0" smtClean="0"/>
              <a:t> </a:t>
            </a:r>
          </a:p>
          <a:p>
            <a:pPr lvl="1"/>
            <a:r>
              <a:rPr lang="en-US" dirty="0" err="1" smtClean="0"/>
              <a:t>T.saginata</a:t>
            </a:r>
            <a:r>
              <a:rPr lang="en-US" dirty="0" smtClean="0"/>
              <a:t> 2012 publication- 5.3% of HIV positive patients in </a:t>
            </a:r>
            <a:r>
              <a:rPr lang="en-US" dirty="0" err="1" smtClean="0"/>
              <a:t>Baringo</a:t>
            </a:r>
            <a:r>
              <a:rPr lang="en-US" dirty="0" smtClean="0"/>
              <a:t> county</a:t>
            </a:r>
          </a:p>
          <a:p>
            <a:pPr lvl="1"/>
            <a:r>
              <a:rPr lang="en-US" dirty="0" err="1" smtClean="0"/>
              <a:t>Cysticercosis</a:t>
            </a:r>
            <a:r>
              <a:rPr lang="en-US" dirty="0" smtClean="0"/>
              <a:t> 1996 publication-  app 20% cattle in export slaughterhouses </a:t>
            </a:r>
          </a:p>
          <a:p>
            <a:pPr lvl="1"/>
            <a:r>
              <a:rPr lang="en-US" dirty="0" err="1" smtClean="0"/>
              <a:t>Homabay</a:t>
            </a:r>
            <a:r>
              <a:rPr lang="en-US" dirty="0" smtClean="0"/>
              <a:t> district- 5.6% of pigs , </a:t>
            </a:r>
            <a:r>
              <a:rPr lang="en-US" dirty="0" err="1" smtClean="0"/>
              <a:t>Cysticercosis</a:t>
            </a:r>
            <a:r>
              <a:rPr lang="en-US" dirty="0" smtClean="0"/>
              <a:t> 2010 publication </a:t>
            </a:r>
          </a:p>
          <a:p>
            <a:pPr lvl="1"/>
            <a:r>
              <a:rPr lang="en-US" dirty="0" smtClean="0"/>
              <a:t>10-14% of pigs in the south west( </a:t>
            </a:r>
            <a:r>
              <a:rPr lang="en-US" dirty="0" err="1" smtClean="0"/>
              <a:t>Cysticercosis</a:t>
            </a:r>
            <a:r>
              <a:rPr lang="en-US" dirty="0" smtClean="0"/>
              <a:t> 2003 publication)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68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Treatment - taeniasis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 err="1" smtClean="0"/>
              <a:t>Taeniasis</a:t>
            </a:r>
            <a:r>
              <a:rPr lang="en-US" altLang="en-US" dirty="0" smtClean="0"/>
              <a:t> - relatively easy for intestinal disease - PO drugs - </a:t>
            </a:r>
            <a:r>
              <a:rPr lang="en-US" altLang="en-US" dirty="0" err="1" smtClean="0"/>
              <a:t>niclosamide</a:t>
            </a:r>
            <a:r>
              <a:rPr lang="en-US" altLang="en-US" dirty="0" smtClean="0"/>
              <a:t> and </a:t>
            </a:r>
            <a:r>
              <a:rPr lang="en-US" altLang="en-US" dirty="0" err="1" smtClean="0"/>
              <a:t>praziquantel</a:t>
            </a:r>
            <a:r>
              <a:rPr lang="en-US" altLang="en-US" dirty="0" smtClean="0"/>
              <a:t>.</a:t>
            </a:r>
          </a:p>
          <a:p>
            <a:pPr eaLnBrk="1" hangingPunct="1"/>
            <a:r>
              <a:rPr lang="en-US" altLang="en-US" dirty="0" err="1" smtClean="0"/>
              <a:t>Niclosamide</a:t>
            </a:r>
            <a:r>
              <a:rPr lang="en-US" altLang="en-US" dirty="0" smtClean="0"/>
              <a:t> is the choice as it is not absorbed; however, it is an expensive drug</a:t>
            </a:r>
          </a:p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8521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2656"/>
            <a:ext cx="7772400" cy="731168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Treatment - </a:t>
            </a:r>
            <a:r>
              <a:rPr lang="en-US" altLang="en-US" dirty="0" err="1" smtClean="0"/>
              <a:t>cysticercosis</a:t>
            </a:r>
            <a:endParaRPr lang="en-US" alt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268760"/>
            <a:ext cx="8568952" cy="5256584"/>
          </a:xfrm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en-US" altLang="en-US" dirty="0" err="1" smtClean="0"/>
              <a:t>Neurocysticercosis</a:t>
            </a:r>
            <a:r>
              <a:rPr lang="en-US" altLang="en-US" dirty="0" smtClean="0"/>
              <a:t> is the main problem</a:t>
            </a:r>
          </a:p>
          <a:p>
            <a:pPr eaLnBrk="1" hangingPunct="1"/>
            <a:r>
              <a:rPr lang="en-US" altLang="en-US" dirty="0" smtClean="0"/>
              <a:t>The problem of the cyst is the inflammatory reaction</a:t>
            </a:r>
          </a:p>
          <a:p>
            <a:pPr eaLnBrk="1" hangingPunct="1"/>
            <a:r>
              <a:rPr lang="en-US" altLang="en-US" dirty="0" smtClean="0"/>
              <a:t>Use of </a:t>
            </a:r>
            <a:r>
              <a:rPr lang="en-US" altLang="en-US" dirty="0" err="1" smtClean="0"/>
              <a:t>parasiticide</a:t>
            </a:r>
            <a:r>
              <a:rPr lang="en-US" altLang="en-US" dirty="0" smtClean="0"/>
              <a:t> (</a:t>
            </a:r>
            <a:r>
              <a:rPr lang="en-US" altLang="en-US" dirty="0" err="1" smtClean="0"/>
              <a:t>praziquantel</a:t>
            </a:r>
            <a:r>
              <a:rPr lang="en-US" altLang="en-US" dirty="0" smtClean="0"/>
              <a:t> or </a:t>
            </a:r>
            <a:r>
              <a:rPr lang="en-US" altLang="en-US" dirty="0" err="1" smtClean="0"/>
              <a:t>albendazole</a:t>
            </a:r>
            <a:r>
              <a:rPr lang="en-US" altLang="en-US" dirty="0" smtClean="0"/>
              <a:t>) - debatable - aim is to reduce inflammation and scar tissue</a:t>
            </a:r>
          </a:p>
          <a:p>
            <a:pPr lvl="0"/>
            <a:r>
              <a:rPr lang="en-US" dirty="0"/>
              <a:t>Use of </a:t>
            </a:r>
            <a:r>
              <a:rPr lang="en-US" dirty="0" err="1"/>
              <a:t>praziquantel</a:t>
            </a:r>
            <a:r>
              <a:rPr lang="en-US" dirty="0"/>
              <a:t> </a:t>
            </a:r>
            <a:endParaRPr lang="en-GB" dirty="0"/>
          </a:p>
          <a:p>
            <a:pPr lvl="0"/>
            <a:r>
              <a:rPr lang="en-US" dirty="0" err="1"/>
              <a:t>Niclosamide</a:t>
            </a:r>
            <a:r>
              <a:rPr lang="en-US" dirty="0"/>
              <a:t> is not used because it causes disintegration of the </a:t>
            </a:r>
            <a:r>
              <a:rPr lang="en-US" dirty="0" err="1"/>
              <a:t>proglottids</a:t>
            </a:r>
            <a:r>
              <a:rPr lang="en-US" dirty="0"/>
              <a:t> and this releases the eggs inside the host body and this may lead to autoinfection due to </a:t>
            </a:r>
            <a:r>
              <a:rPr lang="en-US" dirty="0" err="1"/>
              <a:t>cystocersosis</a:t>
            </a:r>
            <a:r>
              <a:rPr lang="en-US" dirty="0"/>
              <a:t> </a:t>
            </a:r>
            <a:endParaRPr lang="en-GB" dirty="0"/>
          </a:p>
          <a:p>
            <a:pPr lvl="0"/>
            <a:r>
              <a:rPr lang="en-US" dirty="0"/>
              <a:t>For </a:t>
            </a:r>
            <a:r>
              <a:rPr lang="en-US" dirty="0" err="1"/>
              <a:t>cysticercosis</a:t>
            </a:r>
            <a:r>
              <a:rPr lang="en-US" dirty="0"/>
              <a:t>, in tissues, corticosteroids used</a:t>
            </a:r>
            <a:endParaRPr lang="en-GB" dirty="0"/>
          </a:p>
          <a:p>
            <a:pPr eaLnBrk="1" hangingPunct="1"/>
            <a:r>
              <a:rPr lang="en-US" altLang="en-US" dirty="0" smtClean="0"/>
              <a:t>palliative treatment to control inflammation - corticosteroids, antihistamines</a:t>
            </a:r>
          </a:p>
          <a:p>
            <a:pPr lvl="0" eaLnBrk="1" hangingPunct="1"/>
            <a:r>
              <a:rPr lang="en-CA" dirty="0"/>
              <a:t>Surgery for </a:t>
            </a:r>
            <a:r>
              <a:rPr lang="en-CA" dirty="0" smtClean="0"/>
              <a:t>SOL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38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115888" indent="-115888"/>
            <a:r>
              <a:rPr lang="en-US" sz="2400" dirty="0">
                <a:ea typeface="ＭＳ Ｐゴシック" pitchFamily="34" charset="-128"/>
              </a:rPr>
              <a:t> </a:t>
            </a:r>
            <a:r>
              <a:rPr lang="en-US" dirty="0">
                <a:ea typeface="ＭＳ Ｐゴシック" pitchFamily="34" charset="-128"/>
              </a:rPr>
              <a:t>Treatment should be individualized based on cyst location, level of inflammation and clinical presentation</a:t>
            </a:r>
          </a:p>
          <a:p>
            <a:pPr marL="115888" indent="-115888"/>
            <a:r>
              <a:rPr lang="en-US" dirty="0">
                <a:ea typeface="ＭＳ Ｐゴシック" pitchFamily="34" charset="-128"/>
              </a:rPr>
              <a:t> Therapy should include analgesics, antiepileptic drugs, </a:t>
            </a:r>
            <a:r>
              <a:rPr lang="en-US" dirty="0" err="1">
                <a:ea typeface="ＭＳ Ｐゴシック" pitchFamily="34" charset="-128"/>
              </a:rPr>
              <a:t>cysticidal</a:t>
            </a:r>
            <a:r>
              <a:rPr lang="en-US" dirty="0">
                <a:ea typeface="ＭＳ Ｐゴシック" pitchFamily="34" charset="-128"/>
              </a:rPr>
              <a:t> drugs, surgical resection of lesions and placement of ventricular shunts</a:t>
            </a:r>
          </a:p>
          <a:p>
            <a:pPr marL="115888" indent="-115888"/>
            <a:r>
              <a:rPr lang="en-US" dirty="0">
                <a:ea typeface="ＭＳ Ｐゴシック" pitchFamily="34" charset="-128"/>
              </a:rPr>
              <a:t> Parenchymal </a:t>
            </a:r>
            <a:r>
              <a:rPr lang="en-US" dirty="0" err="1">
                <a:ea typeface="ＭＳ Ｐゴシック" pitchFamily="34" charset="-128"/>
              </a:rPr>
              <a:t>cysticercosis</a:t>
            </a:r>
            <a:r>
              <a:rPr lang="en-US" dirty="0">
                <a:ea typeface="ＭＳ Ｐゴシック" pitchFamily="34" charset="-128"/>
              </a:rPr>
              <a:t> with viable cysts: </a:t>
            </a:r>
            <a:r>
              <a:rPr lang="en-US" b="1" u="sng" dirty="0" err="1">
                <a:ea typeface="ＭＳ Ｐゴシック" pitchFamily="34" charset="-128"/>
              </a:rPr>
              <a:t>Albendazole</a:t>
            </a:r>
            <a:r>
              <a:rPr lang="en-US" b="1" u="sng" dirty="0">
                <a:ea typeface="ＭＳ Ｐゴシック" pitchFamily="34" charset="-128"/>
              </a:rPr>
              <a:t> </a:t>
            </a:r>
            <a:r>
              <a:rPr lang="en-US" dirty="0">
                <a:ea typeface="ＭＳ Ｐゴシック" pitchFamily="34" charset="-128"/>
              </a:rPr>
              <a:t>15 (mg/kg/day) with dexamethasone (0.1 mg/kg/day). </a:t>
            </a:r>
            <a:r>
              <a:rPr lang="en-US" b="1" u="sng" dirty="0" err="1">
                <a:ea typeface="ＭＳ Ｐゴシック" pitchFamily="34" charset="-128"/>
              </a:rPr>
              <a:t>Praziquantel</a:t>
            </a:r>
            <a:r>
              <a:rPr lang="en-US" b="1" u="sng" dirty="0">
                <a:ea typeface="ＭＳ Ｐゴシック" pitchFamily="34" charset="-128"/>
              </a:rPr>
              <a:t>.</a:t>
            </a:r>
            <a:r>
              <a:rPr lang="en-US" dirty="0">
                <a:ea typeface="ＭＳ Ｐゴシック" pitchFamily="34" charset="-128"/>
              </a:rPr>
              <a:t> </a:t>
            </a:r>
          </a:p>
          <a:p>
            <a:pPr marL="115888" indent="-115888"/>
            <a:r>
              <a:rPr lang="en-US" dirty="0">
                <a:ea typeface="ＭＳ Ｐゴシック" pitchFamily="34" charset="-128"/>
              </a:rPr>
              <a:t> Subarachnoid ccs: </a:t>
            </a:r>
            <a:r>
              <a:rPr lang="en-US" dirty="0" err="1">
                <a:ea typeface="ＭＳ Ｐゴシック" pitchFamily="34" charset="-128"/>
              </a:rPr>
              <a:t>antiparasitic</a:t>
            </a:r>
            <a:r>
              <a:rPr lang="en-US" dirty="0">
                <a:ea typeface="ＭＳ Ｐゴシック" pitchFamily="34" charset="-128"/>
              </a:rPr>
              <a:t> therapy</a:t>
            </a:r>
          </a:p>
          <a:p>
            <a:pPr marL="115888" indent="-115888"/>
            <a:r>
              <a:rPr lang="en-US" dirty="0">
                <a:ea typeface="ＭＳ Ｐゴシック" pitchFamily="34" charset="-128"/>
              </a:rPr>
              <a:t> No reason to use </a:t>
            </a:r>
            <a:r>
              <a:rPr lang="en-US" dirty="0" err="1">
                <a:ea typeface="ＭＳ Ｐゴシック" pitchFamily="34" charset="-128"/>
              </a:rPr>
              <a:t>antiparasitic</a:t>
            </a:r>
            <a:r>
              <a:rPr lang="en-US" dirty="0">
                <a:ea typeface="ＭＳ Ｐゴシック" pitchFamily="34" charset="-128"/>
              </a:rPr>
              <a:t> drugs to treat dead calcified cysts. Symptomatic therapy. </a:t>
            </a:r>
          </a:p>
          <a:p>
            <a:pPr marL="115888" indent="-115888"/>
            <a:r>
              <a:rPr lang="en-US" dirty="0">
                <a:ea typeface="ＭＳ Ｐゴシック" pitchFamily="34" charset="-128"/>
              </a:rPr>
              <a:t> Surgical therapy: ventricular shunting to resolve hydrocephalus. Also excision of giant cysts or </a:t>
            </a:r>
            <a:r>
              <a:rPr lang="en-US" dirty="0" err="1">
                <a:ea typeface="ＭＳ Ｐゴシック" pitchFamily="34" charset="-128"/>
              </a:rPr>
              <a:t>intraventricular</a:t>
            </a:r>
            <a:r>
              <a:rPr lang="en-US" dirty="0">
                <a:ea typeface="ＭＳ Ｐゴシック" pitchFamily="34" charset="-128"/>
              </a:rPr>
              <a:t> cysts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46987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AT LEVEL OF RESERVOIR</a:t>
            </a:r>
          </a:p>
          <a:p>
            <a:pPr lvl="1"/>
            <a:r>
              <a:rPr lang="en-US" dirty="0" smtClean="0"/>
              <a:t>Pig vaccination</a:t>
            </a:r>
          </a:p>
          <a:p>
            <a:pPr lvl="1"/>
            <a:r>
              <a:rPr lang="en-US" dirty="0" smtClean="0"/>
              <a:t>Pig treatment </a:t>
            </a:r>
          </a:p>
          <a:p>
            <a:pPr lvl="1"/>
            <a:r>
              <a:rPr lang="en-US" dirty="0" smtClean="0"/>
              <a:t>Human carriers mass treatment</a:t>
            </a:r>
          </a:p>
          <a:p>
            <a:r>
              <a:rPr lang="en-US" dirty="0"/>
              <a:t>EXIT FROM THE RESERVOIR</a:t>
            </a:r>
          </a:p>
          <a:p>
            <a:pPr lvl="1"/>
            <a:r>
              <a:rPr lang="en-US" dirty="0"/>
              <a:t>Proper disposal of human excreta into pit latrines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/>
              <a:t>Sewage treatment and proper toilet use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GB" b="1" dirty="0"/>
              <a:t>Prevention and control</a:t>
            </a:r>
          </a:p>
        </p:txBody>
      </p:sp>
    </p:spTree>
    <p:extLst>
      <p:ext uri="{BB962C8B-B14F-4D97-AF65-F5344CB8AC3E}">
        <p14:creationId xmlns:p14="http://schemas.microsoft.com/office/powerpoint/2010/main" val="182898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81000"/>
            <a:ext cx="8458200" cy="617219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IN THE MECHANISM OF TRANSMISSION AND ENTRY TO HOST</a:t>
            </a:r>
          </a:p>
          <a:p>
            <a:pPr lvl="1"/>
            <a:r>
              <a:rPr lang="en-US" dirty="0" smtClean="0"/>
              <a:t>Properly cooking beef and pork</a:t>
            </a:r>
          </a:p>
          <a:p>
            <a:pPr lvl="1"/>
            <a:r>
              <a:rPr lang="en-US" dirty="0" smtClean="0"/>
              <a:t>Wash hands after using the toilets </a:t>
            </a:r>
          </a:p>
          <a:p>
            <a:pPr lvl="1"/>
            <a:r>
              <a:rPr lang="en-US" dirty="0" smtClean="0"/>
              <a:t>Inspection of meat at slaughter houses</a:t>
            </a:r>
          </a:p>
          <a:p>
            <a:r>
              <a:rPr lang="en-US" dirty="0"/>
              <a:t>INSIDE THE HOST</a:t>
            </a:r>
          </a:p>
          <a:p>
            <a:pPr lvl="1"/>
            <a:r>
              <a:rPr lang="en-US" dirty="0" err="1"/>
              <a:t>Taeniasis</a:t>
            </a:r>
            <a:r>
              <a:rPr lang="en-US" dirty="0"/>
              <a:t> </a:t>
            </a:r>
            <a:endParaRPr lang="en-US" dirty="0" smtClean="0"/>
          </a:p>
          <a:p>
            <a:pPr lvl="2"/>
            <a:r>
              <a:rPr lang="en-US" dirty="0" smtClean="0"/>
              <a:t>Rx </a:t>
            </a:r>
            <a:r>
              <a:rPr lang="en-US" dirty="0"/>
              <a:t>with </a:t>
            </a:r>
            <a:r>
              <a:rPr lang="en-US" dirty="0" err="1"/>
              <a:t>niclosamide</a:t>
            </a:r>
            <a:r>
              <a:rPr lang="en-US" dirty="0"/>
              <a:t> and </a:t>
            </a:r>
            <a:r>
              <a:rPr lang="en-US" dirty="0" err="1" smtClean="0"/>
              <a:t>praziquantel</a:t>
            </a:r>
            <a:r>
              <a:rPr lang="en-US" dirty="0" smtClean="0"/>
              <a:t>.-</a:t>
            </a:r>
            <a:r>
              <a:rPr lang="en-US" dirty="0" err="1" smtClean="0"/>
              <a:t>niclosamide</a:t>
            </a:r>
            <a:r>
              <a:rPr lang="en-US" dirty="0" smtClean="0"/>
              <a:t> </a:t>
            </a:r>
            <a:r>
              <a:rPr lang="en-US" dirty="0"/>
              <a:t>is </a:t>
            </a:r>
            <a:r>
              <a:rPr lang="en-US" dirty="0" err="1" smtClean="0"/>
              <a:t>preferre</a:t>
            </a:r>
            <a:endParaRPr lang="en-US" dirty="0"/>
          </a:p>
          <a:p>
            <a:pPr lvl="1"/>
            <a:r>
              <a:rPr lang="en-US" dirty="0" err="1" smtClean="0"/>
              <a:t>Cysticercosis</a:t>
            </a:r>
            <a:endParaRPr lang="en-US" dirty="0"/>
          </a:p>
          <a:p>
            <a:pPr lvl="2"/>
            <a:r>
              <a:rPr lang="en-US" dirty="0" smtClean="0"/>
              <a:t>Mainly </a:t>
            </a:r>
            <a:r>
              <a:rPr lang="en-US" dirty="0" err="1" smtClean="0"/>
              <a:t>neurocysticercosis</a:t>
            </a:r>
            <a:r>
              <a:rPr lang="en-US" dirty="0" smtClean="0"/>
              <a:t>.- The </a:t>
            </a:r>
            <a:r>
              <a:rPr lang="en-US" dirty="0"/>
              <a:t>cyst causes </a:t>
            </a:r>
            <a:r>
              <a:rPr lang="en-US" dirty="0" err="1" smtClean="0"/>
              <a:t>inflammation.To</a:t>
            </a:r>
            <a:r>
              <a:rPr lang="en-US" dirty="0" smtClean="0"/>
              <a:t> </a:t>
            </a:r>
            <a:r>
              <a:rPr lang="en-US" dirty="0"/>
              <a:t>reduce inflammation </a:t>
            </a:r>
            <a:r>
              <a:rPr lang="en-US" dirty="0" smtClean="0"/>
              <a:t>and scar tissue:</a:t>
            </a:r>
          </a:p>
          <a:p>
            <a:pPr lvl="3"/>
            <a:r>
              <a:rPr lang="en-US" dirty="0" err="1" smtClean="0"/>
              <a:t>Parasiticides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dirty="0" err="1"/>
              <a:t>praziquantel</a:t>
            </a:r>
            <a:r>
              <a:rPr lang="en-US" dirty="0"/>
              <a:t> or </a:t>
            </a:r>
            <a:r>
              <a:rPr lang="en-US" dirty="0" err="1"/>
              <a:t>albendazole</a:t>
            </a:r>
            <a:r>
              <a:rPr lang="en-US" dirty="0"/>
              <a:t>) are used. This is however </a:t>
            </a:r>
            <a:r>
              <a:rPr lang="en-US" dirty="0" smtClean="0"/>
              <a:t>debatable.</a:t>
            </a:r>
          </a:p>
          <a:p>
            <a:pPr lvl="3"/>
            <a:r>
              <a:rPr lang="en-US" sz="2400" dirty="0" smtClean="0"/>
              <a:t>Corticosteroids and antihistamines are also used to control inflammation.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0668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b="1" smtClean="0"/>
              <a:t>Bovine Cysticercosis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en-US" sz="1800" b="1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800" dirty="0" smtClean="0"/>
              <a:t>	Bovine </a:t>
            </a:r>
            <a:r>
              <a:rPr lang="en-US" altLang="en-US" sz="1800" dirty="0" err="1" smtClean="0"/>
              <a:t>cysticercosis</a:t>
            </a:r>
            <a:r>
              <a:rPr lang="en-US" altLang="en-US" sz="1800" dirty="0" smtClean="0"/>
              <a:t> is caused by </a:t>
            </a:r>
            <a:r>
              <a:rPr lang="en-US" altLang="en-US" sz="1800" i="1" dirty="0" err="1" smtClean="0"/>
              <a:t>Cysticercus</a:t>
            </a:r>
            <a:r>
              <a:rPr lang="en-US" altLang="en-US" sz="1800" i="1" dirty="0" smtClean="0"/>
              <a:t> </a:t>
            </a:r>
            <a:r>
              <a:rPr lang="en-US" altLang="en-US" sz="1800" i="1" dirty="0" err="1" smtClean="0"/>
              <a:t>bovis</a:t>
            </a:r>
            <a:r>
              <a:rPr lang="en-US" altLang="en-US" sz="1800" dirty="0" smtClean="0"/>
              <a:t>, which is the cystic form of the human tapeworm </a:t>
            </a:r>
            <a:r>
              <a:rPr lang="en-US" altLang="en-US" sz="1800" i="1" dirty="0" err="1" smtClean="0"/>
              <a:t>Taenia</a:t>
            </a:r>
            <a:r>
              <a:rPr lang="en-US" altLang="en-US" sz="1800" i="1" dirty="0" smtClean="0"/>
              <a:t> </a:t>
            </a:r>
            <a:r>
              <a:rPr lang="en-US" altLang="en-US" sz="1800" i="1" dirty="0" err="1" smtClean="0"/>
              <a:t>saginata</a:t>
            </a:r>
            <a:r>
              <a:rPr lang="en-US" altLang="en-US" sz="1800" dirty="0" smtClean="0"/>
              <a:t>.</a:t>
            </a:r>
            <a:endParaRPr lang="en-US" altLang="en-US" sz="1800" b="1" dirty="0" smtClean="0"/>
          </a:p>
          <a:p>
            <a:pPr eaLnBrk="1" hangingPunct="1">
              <a:lnSpc>
                <a:spcPct val="80000"/>
              </a:lnSpc>
            </a:pPr>
            <a:r>
              <a:rPr lang="en-US" altLang="en-US" sz="1800" b="1" dirty="0" smtClean="0"/>
              <a:t>Life cycle</a:t>
            </a:r>
            <a:r>
              <a:rPr lang="en-US" altLang="en-US" sz="1800" dirty="0" smtClean="0"/>
              <a:t> : </a:t>
            </a:r>
            <a:r>
              <a:rPr lang="en-US" altLang="en-US" sz="1800" i="1" dirty="0" err="1" smtClean="0"/>
              <a:t>Cysticercus</a:t>
            </a:r>
            <a:r>
              <a:rPr lang="en-US" altLang="en-US" sz="1800" i="1" dirty="0" smtClean="0"/>
              <a:t> </a:t>
            </a:r>
            <a:r>
              <a:rPr lang="en-US" altLang="en-US" sz="1800" i="1" dirty="0" err="1" smtClean="0"/>
              <a:t>bovis</a:t>
            </a:r>
            <a:r>
              <a:rPr lang="en-US" altLang="en-US" sz="1800" dirty="0" smtClean="0"/>
              <a:t> is the larval stage of </a:t>
            </a:r>
            <a:r>
              <a:rPr lang="en-US" altLang="en-US" sz="1800" i="1" dirty="0" err="1" smtClean="0"/>
              <a:t>Taenia</a:t>
            </a:r>
            <a:r>
              <a:rPr lang="en-US" altLang="en-US" sz="1800" i="1" dirty="0" smtClean="0"/>
              <a:t> </a:t>
            </a:r>
            <a:r>
              <a:rPr lang="en-US" altLang="en-US" sz="1800" i="1" dirty="0" err="1" smtClean="0"/>
              <a:t>saginata</a:t>
            </a:r>
            <a:r>
              <a:rPr lang="en-US" altLang="en-US" sz="1800" dirty="0" smtClean="0"/>
              <a:t>. </a:t>
            </a:r>
            <a:r>
              <a:rPr lang="en-US" altLang="en-US" sz="1800" dirty="0" err="1" smtClean="0"/>
              <a:t>Taenia</a:t>
            </a:r>
            <a:r>
              <a:rPr lang="en-US" altLang="en-US" sz="1800" dirty="0" smtClean="0"/>
              <a:t> </a:t>
            </a:r>
            <a:r>
              <a:rPr lang="en-US" altLang="en-US" sz="1800" dirty="0" err="1" smtClean="0"/>
              <a:t>saginata</a:t>
            </a:r>
            <a:r>
              <a:rPr lang="en-US" altLang="en-US" sz="1800" dirty="0" smtClean="0"/>
              <a:t> may grow from 3 – 7 m in length and lives in the intestine of man. It consists of a suckered head called </a:t>
            </a:r>
            <a:r>
              <a:rPr lang="en-US" altLang="en-US" sz="1800" dirty="0" err="1" smtClean="0"/>
              <a:t>scolex</a:t>
            </a:r>
            <a:r>
              <a:rPr lang="en-US" altLang="en-US" sz="1800" dirty="0" smtClean="0"/>
              <a:t> which is attached to the intestine. It also consist of a neck and hundreds of </a:t>
            </a:r>
            <a:r>
              <a:rPr lang="en-US" altLang="en-US" sz="1800" dirty="0" err="1" smtClean="0"/>
              <a:t>proglotid</a:t>
            </a:r>
            <a:r>
              <a:rPr lang="en-US" altLang="en-US" sz="1800" dirty="0" smtClean="0"/>
              <a:t> segments. Mature </a:t>
            </a:r>
            <a:r>
              <a:rPr lang="en-US" altLang="en-US" sz="1800" dirty="0" err="1" smtClean="0"/>
              <a:t>proglotids</a:t>
            </a:r>
            <a:r>
              <a:rPr lang="en-US" altLang="en-US" sz="1800" dirty="0" smtClean="0"/>
              <a:t> are filled with eggs. The </a:t>
            </a:r>
            <a:r>
              <a:rPr lang="en-US" altLang="en-US" sz="1800" dirty="0" err="1" smtClean="0"/>
              <a:t>proglotids</a:t>
            </a:r>
            <a:r>
              <a:rPr lang="en-US" altLang="en-US" sz="1800" dirty="0" smtClean="0"/>
              <a:t> break off and are excreted in the </a:t>
            </a:r>
            <a:r>
              <a:rPr lang="en-US" altLang="en-US" sz="1800" dirty="0" err="1" smtClean="0"/>
              <a:t>faeces</a:t>
            </a:r>
            <a:r>
              <a:rPr lang="en-US" altLang="en-US" sz="1800" dirty="0" smtClean="0"/>
              <a:t> where they fragment and release the ova. Cattle become infected by grazing on ground and by the digestion of foodstuff contaminated with human </a:t>
            </a:r>
            <a:r>
              <a:rPr lang="en-US" altLang="en-US" sz="1800" dirty="0" err="1" smtClean="0"/>
              <a:t>faeces</a:t>
            </a:r>
            <a:r>
              <a:rPr lang="en-US" altLang="en-US" sz="1800" dirty="0" smtClean="0"/>
              <a:t>. The </a:t>
            </a:r>
            <a:r>
              <a:rPr lang="en-US" altLang="en-US" sz="1800" i="1" dirty="0" err="1" smtClean="0"/>
              <a:t>oncosphere</a:t>
            </a:r>
            <a:r>
              <a:rPr lang="en-US" altLang="en-US" sz="1800" dirty="0" smtClean="0"/>
              <a:t> liberated in the intestine from the egg penetrates the intestinal wall and through the </a:t>
            </a:r>
            <a:r>
              <a:rPr lang="en-US" altLang="en-US" sz="1800" dirty="0" err="1" smtClean="0"/>
              <a:t>lymphatics</a:t>
            </a:r>
            <a:r>
              <a:rPr lang="en-US" altLang="en-US" sz="1800" dirty="0" smtClean="0"/>
              <a:t> and blood stream reaches the skeletal muscles and heart. In the muscles the </a:t>
            </a:r>
            <a:r>
              <a:rPr lang="en-US" altLang="en-US" sz="1800" dirty="0" err="1" smtClean="0"/>
              <a:t>oncosphere</a:t>
            </a:r>
            <a:r>
              <a:rPr lang="en-US" altLang="en-US" sz="1800" dirty="0" smtClean="0"/>
              <a:t> develops into the intermediate or </a:t>
            </a:r>
            <a:r>
              <a:rPr lang="en-US" altLang="en-US" sz="1800" i="1" dirty="0" err="1" smtClean="0"/>
              <a:t>cysticercus</a:t>
            </a:r>
            <a:r>
              <a:rPr lang="en-US" altLang="en-US" sz="1800" dirty="0" smtClean="0"/>
              <a:t> stage containing a </a:t>
            </a:r>
            <a:r>
              <a:rPr lang="en-US" altLang="en-US" sz="1800" dirty="0" err="1" smtClean="0"/>
              <a:t>scolex</a:t>
            </a:r>
            <a:r>
              <a:rPr lang="en-US" altLang="en-US" sz="1800" dirty="0" smtClean="0"/>
              <a:t>. The sites of predilection are the </a:t>
            </a:r>
            <a:r>
              <a:rPr lang="en-US" altLang="en-US" sz="1800" i="1" dirty="0" smtClean="0"/>
              <a:t>masseter muscles, tongue, heart</a:t>
            </a:r>
            <a:r>
              <a:rPr lang="en-US" altLang="en-US" sz="1800" dirty="0" smtClean="0"/>
              <a:t> and </a:t>
            </a:r>
            <a:r>
              <a:rPr lang="en-US" altLang="en-US" sz="1800" i="1" dirty="0" smtClean="0"/>
              <a:t>diaphragm</a:t>
            </a:r>
            <a:r>
              <a:rPr lang="en-US" altLang="en-US" sz="1800" dirty="0" smtClean="0"/>
              <a:t>. In some countries in Africa the </a:t>
            </a:r>
            <a:r>
              <a:rPr lang="en-US" altLang="en-US" sz="1800" dirty="0" err="1" smtClean="0"/>
              <a:t>cysticerci</a:t>
            </a:r>
            <a:r>
              <a:rPr lang="en-US" altLang="en-US" sz="1800" dirty="0" smtClean="0"/>
              <a:t> appear to show </a:t>
            </a:r>
            <a:r>
              <a:rPr lang="en-US" altLang="en-US" sz="1800" i="1" dirty="0" smtClean="0"/>
              <a:t>uniform</a:t>
            </a:r>
            <a:r>
              <a:rPr lang="en-US" altLang="en-US" sz="1800" dirty="0" smtClean="0"/>
              <a:t> distribution in the musculature. If ingested by man, the final or definite host, the </a:t>
            </a:r>
            <a:r>
              <a:rPr lang="en-US" altLang="en-US" sz="1800" dirty="0" err="1" smtClean="0"/>
              <a:t>scolex</a:t>
            </a:r>
            <a:r>
              <a:rPr lang="en-US" altLang="en-US" sz="1800" dirty="0" smtClean="0"/>
              <a:t> attaches itself to the intestinal wall and tapeworms then develop and mature</a:t>
            </a:r>
          </a:p>
        </p:txBody>
      </p:sp>
    </p:spTree>
    <p:extLst>
      <p:ext uri="{BB962C8B-B14F-4D97-AF65-F5344CB8AC3E}">
        <p14:creationId xmlns:p14="http://schemas.microsoft.com/office/powerpoint/2010/main" val="355209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35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779837"/>
            <a:ext cx="3498850" cy="307816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620852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992" y="269776"/>
            <a:ext cx="8492480" cy="998984"/>
          </a:xfrm>
        </p:spPr>
        <p:txBody>
          <a:bodyPr/>
          <a:lstStyle/>
          <a:p>
            <a:r>
              <a:rPr lang="en-US" b="1" dirty="0"/>
              <a:t>Life </a:t>
            </a:r>
            <a:r>
              <a:rPr lang="en-US" b="1" dirty="0" smtClean="0"/>
              <a:t>Cycle </a:t>
            </a:r>
            <a:r>
              <a:rPr lang="en-US" b="1" dirty="0"/>
              <a:t>of </a:t>
            </a:r>
            <a:r>
              <a:rPr lang="en-US" b="1" i="1" dirty="0" err="1"/>
              <a:t>Taenia</a:t>
            </a:r>
            <a:r>
              <a:rPr lang="en-US" b="1" i="1" dirty="0"/>
              <a:t> </a:t>
            </a:r>
            <a:r>
              <a:rPr lang="en-US" b="1" i="1" dirty="0" err="1"/>
              <a:t>saginata</a:t>
            </a:r>
            <a:r>
              <a:rPr lang="en-US" b="1" dirty="0"/>
              <a:t> and </a:t>
            </a:r>
            <a:r>
              <a:rPr lang="en-US" b="1" i="1" dirty="0" err="1"/>
              <a:t>Taenia</a:t>
            </a:r>
            <a:r>
              <a:rPr lang="en-US" b="1" i="1" dirty="0"/>
              <a:t> </a:t>
            </a:r>
            <a:r>
              <a:rPr lang="en-US" b="1" i="1" dirty="0" err="1"/>
              <a:t>solium</a:t>
            </a:r>
            <a:r>
              <a:rPr lang="en-US" dirty="0"/>
              <a:t>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628800"/>
            <a:ext cx="8496944" cy="496855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Definitive hosts for </a:t>
            </a:r>
            <a:r>
              <a:rPr lang="en-US" i="1" dirty="0" smtClean="0"/>
              <a:t>T. </a:t>
            </a:r>
            <a:r>
              <a:rPr lang="en-US" i="1" dirty="0" err="1" smtClean="0"/>
              <a:t>saginata</a:t>
            </a:r>
            <a:r>
              <a:rPr lang="en-US" dirty="0" smtClean="0"/>
              <a:t> and </a:t>
            </a:r>
            <a:r>
              <a:rPr lang="en-US" i="1" dirty="0" smtClean="0"/>
              <a:t>T. </a:t>
            </a:r>
            <a:r>
              <a:rPr lang="en-US" i="1" dirty="0" err="1" smtClean="0"/>
              <a:t>solium</a:t>
            </a:r>
            <a:r>
              <a:rPr lang="en-US" dirty="0" smtClean="0"/>
              <a:t> are humans</a:t>
            </a:r>
          </a:p>
          <a:p>
            <a:r>
              <a:rPr lang="en-US" dirty="0" smtClean="0"/>
              <a:t>Intermediate hosts are cattle (</a:t>
            </a:r>
            <a:r>
              <a:rPr lang="en-US" dirty="0" err="1" smtClean="0"/>
              <a:t>t.saginata</a:t>
            </a:r>
            <a:r>
              <a:rPr lang="en-US" dirty="0" smtClean="0"/>
              <a:t>) and </a:t>
            </a:r>
            <a:r>
              <a:rPr lang="en-US" dirty="0"/>
              <a:t>pigs (t. </a:t>
            </a:r>
            <a:r>
              <a:rPr lang="en-US" dirty="0" err="1" smtClean="0"/>
              <a:t>solium</a:t>
            </a:r>
            <a:r>
              <a:rPr lang="en-US" dirty="0" smtClean="0"/>
              <a:t>)</a:t>
            </a:r>
          </a:p>
          <a:p>
            <a:r>
              <a:rPr lang="en-US" dirty="0" smtClean="0"/>
              <a:t>Eggs </a:t>
            </a:r>
            <a:r>
              <a:rPr lang="en-US" dirty="0"/>
              <a:t>or gravid </a:t>
            </a:r>
            <a:r>
              <a:rPr lang="en-US" dirty="0" err="1"/>
              <a:t>proglottids</a:t>
            </a:r>
            <a:r>
              <a:rPr lang="en-US" dirty="0"/>
              <a:t> </a:t>
            </a:r>
            <a:r>
              <a:rPr lang="en-CA" dirty="0" smtClean="0"/>
              <a:t>detach </a:t>
            </a:r>
            <a:r>
              <a:rPr lang="en-CA" dirty="0" smtClean="0"/>
              <a:t>from </a:t>
            </a:r>
            <a:r>
              <a:rPr lang="en-CA" dirty="0" smtClean="0"/>
              <a:t>SI and are passed </a:t>
            </a:r>
            <a:r>
              <a:rPr lang="en-CA" dirty="0"/>
              <a:t>out with faeces (</a:t>
            </a:r>
            <a:r>
              <a:rPr lang="en-CA" dirty="0" err="1" smtClean="0"/>
              <a:t>apolytic</a:t>
            </a:r>
            <a:r>
              <a:rPr lang="en-CA" dirty="0" smtClean="0"/>
              <a:t>)</a:t>
            </a:r>
            <a:endParaRPr lang="en-US" dirty="0"/>
          </a:p>
          <a:p>
            <a:pPr lvl="0"/>
            <a:r>
              <a:rPr lang="en-CA" dirty="0"/>
              <a:t>Can also wriggle out actively.</a:t>
            </a:r>
            <a:endParaRPr lang="en-GB" dirty="0"/>
          </a:p>
          <a:p>
            <a:pPr lvl="0"/>
            <a:r>
              <a:rPr lang="en-CA" dirty="0"/>
              <a:t>Upon dying, rupture occurs along the mid-ventral wall releasing the infective eggs (fully </a:t>
            </a:r>
            <a:r>
              <a:rPr lang="en-CA" dirty="0" err="1"/>
              <a:t>embryonated</a:t>
            </a:r>
            <a:r>
              <a:rPr lang="en-CA" dirty="0"/>
              <a:t>.) </a:t>
            </a:r>
            <a:r>
              <a:rPr lang="en-CA" dirty="0">
                <a:sym typeface="Wingdings"/>
              </a:rPr>
              <a:t></a:t>
            </a:r>
            <a:r>
              <a:rPr lang="en-CA" dirty="0"/>
              <a:t> </a:t>
            </a:r>
            <a:r>
              <a:rPr lang="en-CA" dirty="0" err="1"/>
              <a:t>Cysticercus</a:t>
            </a:r>
            <a:r>
              <a:rPr lang="en-CA" dirty="0"/>
              <a:t> </a:t>
            </a:r>
            <a:r>
              <a:rPr lang="en-CA" dirty="0" err="1"/>
              <a:t>bovis</a:t>
            </a:r>
            <a:r>
              <a:rPr lang="en-CA" dirty="0"/>
              <a:t> = cysts of </a:t>
            </a:r>
            <a:r>
              <a:rPr lang="en-CA" i="1" dirty="0"/>
              <a:t>T. </a:t>
            </a:r>
            <a:r>
              <a:rPr lang="en-CA" i="1" dirty="0" err="1"/>
              <a:t>saginata</a:t>
            </a:r>
            <a:r>
              <a:rPr lang="en-CA" i="1" dirty="0"/>
              <a:t>. T. </a:t>
            </a:r>
            <a:r>
              <a:rPr lang="en-CA" i="1" dirty="0" err="1"/>
              <a:t>solium</a:t>
            </a:r>
            <a:r>
              <a:rPr lang="en-CA" i="1" dirty="0"/>
              <a:t> </a:t>
            </a:r>
            <a:r>
              <a:rPr lang="en-CA" dirty="0"/>
              <a:t>= </a:t>
            </a:r>
            <a:r>
              <a:rPr lang="en-CA" dirty="0" err="1"/>
              <a:t>Cysticercus</a:t>
            </a:r>
            <a:r>
              <a:rPr lang="en-CA" dirty="0"/>
              <a:t> </a:t>
            </a:r>
            <a:r>
              <a:rPr lang="en-CA" dirty="0" err="1"/>
              <a:t>cellulosae</a:t>
            </a:r>
            <a:r>
              <a:rPr lang="en-CA" dirty="0" smtClean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2741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88640"/>
            <a:ext cx="8712968" cy="6408712"/>
          </a:xfrm>
        </p:spPr>
        <p:txBody>
          <a:bodyPr>
            <a:normAutofit fontScale="92500" lnSpcReduction="20000"/>
          </a:bodyPr>
          <a:lstStyle/>
          <a:p>
            <a:r>
              <a:rPr lang="en-CA" dirty="0"/>
              <a:t>Remain viable for a very long </a:t>
            </a:r>
            <a:r>
              <a:rPr lang="en-CA" dirty="0" err="1"/>
              <a:t>esp</a:t>
            </a:r>
            <a:r>
              <a:rPr lang="en-CA" dirty="0"/>
              <a:t> under moist conditions.</a:t>
            </a:r>
            <a:r>
              <a:rPr lang="en-US" dirty="0"/>
              <a:t>.  </a:t>
            </a:r>
          </a:p>
          <a:p>
            <a:pPr lvl="1"/>
            <a:r>
              <a:rPr lang="en-CA" dirty="0"/>
              <a:t>Eggs of </a:t>
            </a:r>
            <a:r>
              <a:rPr lang="en-CA" i="1" dirty="0"/>
              <a:t>T. </a:t>
            </a:r>
            <a:r>
              <a:rPr lang="en-CA" i="1" dirty="0" err="1"/>
              <a:t>saginata</a:t>
            </a:r>
            <a:r>
              <a:rPr lang="en-CA" i="1" dirty="0"/>
              <a:t> </a:t>
            </a:r>
            <a:r>
              <a:rPr lang="en-CA" dirty="0"/>
              <a:t>are non-infective in man, but eggs of </a:t>
            </a:r>
            <a:r>
              <a:rPr lang="en-CA" i="1" dirty="0"/>
              <a:t>T. </a:t>
            </a:r>
            <a:r>
              <a:rPr lang="en-CA" i="1" dirty="0" err="1"/>
              <a:t>solium</a:t>
            </a:r>
            <a:r>
              <a:rPr lang="en-CA" dirty="0"/>
              <a:t> are infectious in man and when ingested through contaminated food/water </a:t>
            </a:r>
            <a:r>
              <a:rPr lang="en-CA" dirty="0" smtClean="0"/>
              <a:t>releasing </a:t>
            </a:r>
            <a:r>
              <a:rPr lang="en-CA" dirty="0"/>
              <a:t>an embryo which penetrates the GIT and larvae enters the blood stream to active muscles of man including CNS causing </a:t>
            </a:r>
            <a:r>
              <a:rPr lang="en-CA" dirty="0" err="1"/>
              <a:t>cysticercosis</a:t>
            </a:r>
            <a:r>
              <a:rPr lang="en-CA" dirty="0"/>
              <a:t> etc</a:t>
            </a:r>
            <a:r>
              <a:rPr lang="en-CA" dirty="0" smtClean="0"/>
              <a:t>.</a:t>
            </a:r>
          </a:p>
          <a:p>
            <a:pPr lvl="1"/>
            <a:r>
              <a:rPr lang="en-CA" dirty="0"/>
              <a:t>Indigestion may lead to eggs in GIT </a:t>
            </a:r>
            <a:endParaRPr lang="en-GB" dirty="0"/>
          </a:p>
          <a:p>
            <a:r>
              <a:rPr lang="en-US" dirty="0"/>
              <a:t>Cattle (</a:t>
            </a:r>
            <a:r>
              <a:rPr lang="en-US" i="1" dirty="0"/>
              <a:t>T. </a:t>
            </a:r>
            <a:r>
              <a:rPr lang="en-US" i="1" dirty="0" err="1"/>
              <a:t>saginata</a:t>
            </a:r>
            <a:r>
              <a:rPr lang="en-US" dirty="0"/>
              <a:t>) and pigs (</a:t>
            </a:r>
            <a:r>
              <a:rPr lang="en-US" i="1" dirty="0"/>
              <a:t>T. </a:t>
            </a:r>
            <a:r>
              <a:rPr lang="en-US" i="1" dirty="0" err="1"/>
              <a:t>solium</a:t>
            </a:r>
            <a:r>
              <a:rPr lang="en-US" dirty="0"/>
              <a:t>) become infected by ingesting vegetation contaminated with eggs or gravid </a:t>
            </a:r>
            <a:r>
              <a:rPr lang="en-US" dirty="0" err="1"/>
              <a:t>proglottids</a:t>
            </a:r>
            <a:r>
              <a:rPr lang="en-US" dirty="0"/>
              <a:t>. </a:t>
            </a:r>
          </a:p>
          <a:p>
            <a:r>
              <a:rPr lang="en-US" dirty="0"/>
              <a:t>In the animal's intestine, the </a:t>
            </a:r>
            <a:r>
              <a:rPr lang="en-US" dirty="0" err="1" smtClean="0"/>
              <a:t>hexacanthic</a:t>
            </a:r>
            <a:r>
              <a:rPr lang="en-US" dirty="0" smtClean="0"/>
              <a:t> </a:t>
            </a:r>
            <a:r>
              <a:rPr lang="en-US" dirty="0" err="1" smtClean="0"/>
              <a:t>oncospheres</a:t>
            </a:r>
            <a:r>
              <a:rPr lang="en-US" dirty="0" smtClean="0"/>
              <a:t> </a:t>
            </a:r>
            <a:r>
              <a:rPr lang="en-US" dirty="0"/>
              <a:t>hatch , </a:t>
            </a:r>
            <a:r>
              <a:rPr lang="en-CA" dirty="0"/>
              <a:t>penetrates the mucosa, aided by larval hooks </a:t>
            </a:r>
            <a:r>
              <a:rPr lang="en-US" dirty="0"/>
              <a:t>and migrate to the striated muscles, where they develop into </a:t>
            </a:r>
            <a:r>
              <a:rPr lang="en-US" dirty="0" err="1"/>
              <a:t>cysticerci</a:t>
            </a:r>
            <a:r>
              <a:rPr lang="en-US" dirty="0"/>
              <a:t>. 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07365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322312"/>
            <a:ext cx="8568952" cy="627504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 </a:t>
            </a:r>
            <a:r>
              <a:rPr lang="en-US" dirty="0" err="1"/>
              <a:t>cysticercus</a:t>
            </a:r>
            <a:r>
              <a:rPr lang="en-US" dirty="0"/>
              <a:t> can survive for several years in the animal.  </a:t>
            </a:r>
            <a:endParaRPr lang="en-US" dirty="0" smtClean="0"/>
          </a:p>
          <a:p>
            <a:r>
              <a:rPr lang="en-US" dirty="0" smtClean="0"/>
              <a:t>Humans </a:t>
            </a:r>
            <a:r>
              <a:rPr lang="en-US" dirty="0"/>
              <a:t>become infected by ingesting raw or undercooked infected meat .  </a:t>
            </a:r>
            <a:endParaRPr lang="en-GB" dirty="0"/>
          </a:p>
          <a:p>
            <a:r>
              <a:rPr lang="en-US" dirty="0" smtClean="0"/>
              <a:t>In </a:t>
            </a:r>
            <a:r>
              <a:rPr lang="en-US" dirty="0"/>
              <a:t>the human intestine, the </a:t>
            </a:r>
            <a:r>
              <a:rPr lang="en-US" dirty="0" err="1"/>
              <a:t>cysticercus</a:t>
            </a:r>
            <a:r>
              <a:rPr lang="en-US" dirty="0"/>
              <a:t> develops over 2 months into an adult tapeworm, which can survive for years. 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adult tapeworms attach to the small intestine by their </a:t>
            </a:r>
            <a:r>
              <a:rPr lang="en-US" dirty="0" err="1"/>
              <a:t>scolex</a:t>
            </a:r>
            <a:r>
              <a:rPr lang="en-US" dirty="0"/>
              <a:t> and reside in the small intestine 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smtClean="0"/>
              <a:t>Length </a:t>
            </a:r>
            <a:r>
              <a:rPr lang="en-US" dirty="0"/>
              <a:t>of adult worms is usually 5 m or less for </a:t>
            </a:r>
            <a:r>
              <a:rPr lang="en-US" i="1" dirty="0"/>
              <a:t>T. </a:t>
            </a:r>
            <a:r>
              <a:rPr lang="en-US" i="1" dirty="0" err="1"/>
              <a:t>saginata</a:t>
            </a:r>
            <a:r>
              <a:rPr lang="en-US" dirty="0"/>
              <a:t> (however it may reach up to 25 m) and 2 to 7 m for </a:t>
            </a:r>
            <a:r>
              <a:rPr lang="en-US" i="1" dirty="0"/>
              <a:t>T. </a:t>
            </a:r>
            <a:r>
              <a:rPr lang="en-US" i="1" dirty="0" err="1"/>
              <a:t>solium</a:t>
            </a:r>
            <a:r>
              <a:rPr lang="en-US" dirty="0"/>
              <a:t>.  The adults produce </a:t>
            </a:r>
            <a:r>
              <a:rPr lang="en-US" dirty="0" err="1"/>
              <a:t>proglottids</a:t>
            </a:r>
            <a:r>
              <a:rPr lang="en-US" dirty="0"/>
              <a:t> which mature, become gravid, detach from the tapeworm, and migrate to the anus or are passed in the stool (approximately 6 per day). 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6707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322312"/>
            <a:ext cx="8568952" cy="6275040"/>
          </a:xfrm>
        </p:spPr>
        <p:txBody>
          <a:bodyPr/>
          <a:lstStyle/>
          <a:p>
            <a:r>
              <a:rPr lang="en-US" i="1" dirty="0"/>
              <a:t>T. </a:t>
            </a:r>
            <a:r>
              <a:rPr lang="en-US" i="1" dirty="0" err="1"/>
              <a:t>saginata</a:t>
            </a:r>
            <a:r>
              <a:rPr lang="en-US" dirty="0"/>
              <a:t> adults usually have 1,000 to 2,000 </a:t>
            </a:r>
            <a:r>
              <a:rPr lang="en-US" dirty="0" err="1"/>
              <a:t>proglottids</a:t>
            </a:r>
            <a:r>
              <a:rPr lang="en-US" dirty="0"/>
              <a:t>, while </a:t>
            </a:r>
            <a:r>
              <a:rPr lang="en-US" i="1" dirty="0"/>
              <a:t>T. </a:t>
            </a:r>
            <a:r>
              <a:rPr lang="en-US" i="1" dirty="0" err="1"/>
              <a:t>solium</a:t>
            </a:r>
            <a:r>
              <a:rPr lang="en-US" dirty="0"/>
              <a:t> adults have an average of 1,000 </a:t>
            </a:r>
            <a:r>
              <a:rPr lang="en-US" dirty="0" err="1"/>
              <a:t>proglottids</a:t>
            </a:r>
            <a:r>
              <a:rPr lang="en-US" dirty="0"/>
              <a:t>.  The eggs contained in the gravid </a:t>
            </a:r>
            <a:r>
              <a:rPr lang="en-US" dirty="0" err="1"/>
              <a:t>proglottids</a:t>
            </a:r>
            <a:r>
              <a:rPr lang="en-US" dirty="0"/>
              <a:t> are released after the </a:t>
            </a:r>
            <a:r>
              <a:rPr lang="en-US" dirty="0" err="1"/>
              <a:t>proglottids</a:t>
            </a:r>
            <a:r>
              <a:rPr lang="en-US" dirty="0"/>
              <a:t> are passed with the feces.  </a:t>
            </a:r>
            <a:r>
              <a:rPr lang="en-US" i="1" dirty="0"/>
              <a:t>T. </a:t>
            </a:r>
            <a:r>
              <a:rPr lang="en-US" i="1" dirty="0" err="1"/>
              <a:t>saginata</a:t>
            </a:r>
            <a:r>
              <a:rPr lang="en-US" dirty="0"/>
              <a:t> may produce up to 100,000 and </a:t>
            </a:r>
            <a:r>
              <a:rPr lang="en-US" i="1" dirty="0"/>
              <a:t>T. </a:t>
            </a:r>
            <a:r>
              <a:rPr lang="en-US" i="1" dirty="0" err="1"/>
              <a:t>solium</a:t>
            </a:r>
            <a:r>
              <a:rPr lang="en-US" dirty="0"/>
              <a:t> may produce 50,000 eggs per </a:t>
            </a:r>
            <a:r>
              <a:rPr lang="en-US" dirty="0" err="1"/>
              <a:t>proglottid</a:t>
            </a:r>
            <a:r>
              <a:rPr lang="en-US" dirty="0"/>
              <a:t> respectively.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6142266"/>
      </p:ext>
    </p:extLst>
  </p:cSld>
  <p:clrMapOvr>
    <a:masterClrMapping/>
  </p:clrMapOvr>
</p:sld>
</file>

<file path=ppt/theme/theme1.xml><?xml version="1.0" encoding="utf-8"?>
<a:theme xmlns:a="http://schemas.openxmlformats.org/drawingml/2006/main" name="1_Ribbons">
  <a:themeElements>
    <a:clrScheme name="Ribbons 1">
      <a:dk1>
        <a:srgbClr val="220011"/>
      </a:dk1>
      <a:lt1>
        <a:srgbClr val="FFFFCC"/>
      </a:lt1>
      <a:dk2>
        <a:srgbClr val="660033"/>
      </a:dk2>
      <a:lt2>
        <a:srgbClr val="FFCC00"/>
      </a:lt2>
      <a:accent1>
        <a:srgbClr val="CC0099"/>
      </a:accent1>
      <a:accent2>
        <a:srgbClr val="56002B"/>
      </a:accent2>
      <a:accent3>
        <a:srgbClr val="B8AAAD"/>
      </a:accent3>
      <a:accent4>
        <a:srgbClr val="DADAAE"/>
      </a:accent4>
      <a:accent5>
        <a:srgbClr val="E2AACA"/>
      </a:accent5>
      <a:accent6>
        <a:srgbClr val="4D0026"/>
      </a:accent6>
      <a:hlink>
        <a:srgbClr val="9C004E"/>
      </a:hlink>
      <a:folHlink>
        <a:srgbClr val="FF6600"/>
      </a:folHlink>
    </a:clrScheme>
    <a:fontScheme name="Ribbon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Ribbons 1">
        <a:dk1>
          <a:srgbClr val="220011"/>
        </a:dk1>
        <a:lt1>
          <a:srgbClr val="FFFFCC"/>
        </a:lt1>
        <a:dk2>
          <a:srgbClr val="660033"/>
        </a:dk2>
        <a:lt2>
          <a:srgbClr val="FFCC00"/>
        </a:lt2>
        <a:accent1>
          <a:srgbClr val="CC0099"/>
        </a:accent1>
        <a:accent2>
          <a:srgbClr val="56002B"/>
        </a:accent2>
        <a:accent3>
          <a:srgbClr val="B8AAAD"/>
        </a:accent3>
        <a:accent4>
          <a:srgbClr val="DADAAE"/>
        </a:accent4>
        <a:accent5>
          <a:srgbClr val="E2AACA"/>
        </a:accent5>
        <a:accent6>
          <a:srgbClr val="4D0026"/>
        </a:accent6>
        <a:hlink>
          <a:srgbClr val="9C004E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bbons 2">
        <a:dk1>
          <a:srgbClr val="000F1E"/>
        </a:dk1>
        <a:lt1>
          <a:srgbClr val="FFFFFF"/>
        </a:lt1>
        <a:dk2>
          <a:srgbClr val="003366"/>
        </a:dk2>
        <a:lt2>
          <a:srgbClr val="33CCCC"/>
        </a:lt2>
        <a:accent1>
          <a:srgbClr val="006699"/>
        </a:accent1>
        <a:accent2>
          <a:srgbClr val="003366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2D5C"/>
        </a:accent6>
        <a:hlink>
          <a:srgbClr val="0099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bbons 3">
        <a:dk1>
          <a:srgbClr val="002F2E"/>
        </a:dk1>
        <a:lt1>
          <a:srgbClr val="FFFFFF"/>
        </a:lt1>
        <a:dk2>
          <a:srgbClr val="008080"/>
        </a:dk2>
        <a:lt2>
          <a:srgbClr val="66FFCC"/>
        </a:lt2>
        <a:accent1>
          <a:srgbClr val="0099CC"/>
        </a:accent1>
        <a:accent2>
          <a:srgbClr val="00525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4948"/>
        </a:accent6>
        <a:hlink>
          <a:srgbClr val="00CC99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bbons 4">
        <a:dk1>
          <a:srgbClr val="000022"/>
        </a:dk1>
        <a:lt1>
          <a:srgbClr val="FFFFFF"/>
        </a:lt1>
        <a:dk2>
          <a:srgbClr val="000066"/>
        </a:dk2>
        <a:lt2>
          <a:srgbClr val="FFCC00"/>
        </a:lt2>
        <a:accent1>
          <a:srgbClr val="666699"/>
        </a:accent1>
        <a:accent2>
          <a:srgbClr val="000048"/>
        </a:accent2>
        <a:accent3>
          <a:srgbClr val="AAAAB8"/>
        </a:accent3>
        <a:accent4>
          <a:srgbClr val="DADADA"/>
        </a:accent4>
        <a:accent5>
          <a:srgbClr val="B8B8CA"/>
        </a:accent5>
        <a:accent6>
          <a:srgbClr val="000040"/>
        </a:accent6>
        <a:hlink>
          <a:srgbClr val="9999FF"/>
        </a:hlink>
        <a:folHlink>
          <a:srgbClr val="00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bbons 5">
        <a:dk1>
          <a:srgbClr val="663300"/>
        </a:dk1>
        <a:lt1>
          <a:srgbClr val="FFFFFF"/>
        </a:lt1>
        <a:dk2>
          <a:srgbClr val="000000"/>
        </a:dk2>
        <a:lt2>
          <a:srgbClr val="FFFF99"/>
        </a:lt2>
        <a:accent1>
          <a:srgbClr val="FFCC66"/>
        </a:accent1>
        <a:accent2>
          <a:srgbClr val="FFFFCC"/>
        </a:accent2>
        <a:accent3>
          <a:srgbClr val="FFFFFF"/>
        </a:accent3>
        <a:accent4>
          <a:srgbClr val="562A00"/>
        </a:accent4>
        <a:accent5>
          <a:srgbClr val="FFE2B8"/>
        </a:accent5>
        <a:accent6>
          <a:srgbClr val="E7E7B9"/>
        </a:accent6>
        <a:hlink>
          <a:srgbClr val="FFCC00"/>
        </a:hlink>
        <a:folHlink>
          <a:srgbClr val="FF7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bbons 6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1986</Words>
  <Application>Microsoft Office PowerPoint</Application>
  <PresentationFormat>On-screen Show (4:3)</PresentationFormat>
  <Paragraphs>239</Paragraphs>
  <Slides>56</Slides>
  <Notes>17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8" baseType="lpstr">
      <vt:lpstr>1_Ribbons</vt:lpstr>
      <vt:lpstr>Acrobat Document</vt:lpstr>
      <vt:lpstr>TAENIA SAGINATA AND TAENIA SOLIUM, CYSTICERCOSIS</vt:lpstr>
      <vt:lpstr>Causal Agents:</vt:lpstr>
      <vt:lpstr>Geographic Distribution</vt:lpstr>
      <vt:lpstr>PowerPoint Presentation</vt:lpstr>
      <vt:lpstr>DISRIBUTION IN KENYA</vt:lpstr>
      <vt:lpstr>Life Cycle of Taenia saginata and Taenia solium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Taenia saginata (beef tape worm)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T. solium</vt:lpstr>
      <vt:lpstr>PowerPoint Presentation</vt:lpstr>
      <vt:lpstr>PowerPoint Presentation</vt:lpstr>
      <vt:lpstr>Taenia solium and saginata</vt:lpstr>
      <vt:lpstr>T. solium;T. saginata  (gravid proglottids)</vt:lpstr>
      <vt:lpstr>Clinical Features</vt:lpstr>
      <vt:lpstr>Laboratory Diagnosis: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Treatment</vt:lpstr>
      <vt:lpstr>Human infection - taeniasis</vt:lpstr>
      <vt:lpstr>PowerPoint Presentation</vt:lpstr>
      <vt:lpstr>Human infection - cysticercosis</vt:lpstr>
      <vt:lpstr>PowerPoint Presentation</vt:lpstr>
      <vt:lpstr>PowerPoint Presentation</vt:lpstr>
      <vt:lpstr>PowerPoint Presentation</vt:lpstr>
      <vt:lpstr>Neurocysticercosis</vt:lpstr>
      <vt:lpstr>PowerPoint Presentation</vt:lpstr>
      <vt:lpstr>PowerPoint Presentation</vt:lpstr>
      <vt:lpstr>Cysticercosis pathology</vt:lpstr>
      <vt:lpstr>PowerPoint Presentation</vt:lpstr>
      <vt:lpstr>Diagnosis - taeniasis</vt:lpstr>
      <vt:lpstr>Diagnosis - cysticercosis</vt:lpstr>
      <vt:lpstr>Treatment - taeniasis</vt:lpstr>
      <vt:lpstr>Treatment - cysticercosis</vt:lpstr>
      <vt:lpstr>PowerPoint Presentation</vt:lpstr>
      <vt:lpstr>Prevention and control</vt:lpstr>
      <vt:lpstr>PowerPoint Presentation</vt:lpstr>
      <vt:lpstr>Bovine Cysticercosis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TAENIA SAGINATA AND TAENIA SOLIUM, CYSTICERCOSIS</dc:title>
  <dc:creator>Dr. Kimaiga H.O. MBChB (UoN)</dc:creator>
  <cp:lastModifiedBy>Dr. Kimaiga H.O. MBChB (UoN)</cp:lastModifiedBy>
  <cp:revision>29</cp:revision>
  <dcterms:created xsi:type="dcterms:W3CDTF">2013-07-29T18:42:03Z</dcterms:created>
  <dcterms:modified xsi:type="dcterms:W3CDTF">2014-01-21T09:19:06Z</dcterms:modified>
</cp:coreProperties>
</file>