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3"/>
  </p:notesMasterIdLst>
  <p:sldIdLst>
    <p:sldId id="308" r:id="rId2"/>
    <p:sldId id="309" r:id="rId3"/>
    <p:sldId id="310" r:id="rId4"/>
    <p:sldId id="353" r:id="rId5"/>
    <p:sldId id="311" r:id="rId6"/>
    <p:sldId id="312" r:id="rId7"/>
    <p:sldId id="313" r:id="rId8"/>
    <p:sldId id="314" r:id="rId9"/>
    <p:sldId id="315" r:id="rId10"/>
    <p:sldId id="316" r:id="rId11"/>
    <p:sldId id="317" r:id="rId12"/>
    <p:sldId id="318" r:id="rId13"/>
    <p:sldId id="319" r:id="rId14"/>
    <p:sldId id="320" r:id="rId15"/>
    <p:sldId id="352" r:id="rId16"/>
    <p:sldId id="321" r:id="rId17"/>
    <p:sldId id="354" r:id="rId18"/>
    <p:sldId id="322" r:id="rId19"/>
    <p:sldId id="323" r:id="rId20"/>
    <p:sldId id="324" r:id="rId21"/>
    <p:sldId id="325" r:id="rId22"/>
    <p:sldId id="326" r:id="rId23"/>
    <p:sldId id="355" r:id="rId24"/>
    <p:sldId id="327" r:id="rId25"/>
    <p:sldId id="328" r:id="rId26"/>
    <p:sldId id="329" r:id="rId27"/>
    <p:sldId id="330" r:id="rId28"/>
    <p:sldId id="331" r:id="rId29"/>
    <p:sldId id="332" r:id="rId30"/>
    <p:sldId id="333" r:id="rId31"/>
    <p:sldId id="334" r:id="rId32"/>
    <p:sldId id="360" r:id="rId33"/>
    <p:sldId id="335" r:id="rId34"/>
    <p:sldId id="336" r:id="rId35"/>
    <p:sldId id="338" r:id="rId36"/>
    <p:sldId id="339" r:id="rId37"/>
    <p:sldId id="340" r:id="rId38"/>
    <p:sldId id="341" r:id="rId39"/>
    <p:sldId id="342" r:id="rId40"/>
    <p:sldId id="343" r:id="rId41"/>
    <p:sldId id="344" r:id="rId42"/>
    <p:sldId id="345" r:id="rId43"/>
    <p:sldId id="346" r:id="rId44"/>
    <p:sldId id="347" r:id="rId45"/>
    <p:sldId id="348" r:id="rId46"/>
    <p:sldId id="349" r:id="rId47"/>
    <p:sldId id="350" r:id="rId48"/>
    <p:sldId id="356" r:id="rId49"/>
    <p:sldId id="357" r:id="rId50"/>
    <p:sldId id="358" r:id="rId51"/>
    <p:sldId id="359" r:id="rId5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BBED78-C280-4EE5-8E33-BA131F116BB9}" type="datetimeFigureOut">
              <a:rPr lang="en-GB" smtClean="0"/>
              <a:t>08/12/2013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A3FD1-D598-4FFB-8A01-5C35EF9D24B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2016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BD9A15C-3748-4186-B169-0E6F6526934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301228-EE20-4CA6-8409-1ECEBA15A58C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1294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9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2B9B8BC-9F7A-424F-A907-6F229A8B3C12}" type="slidenum">
              <a:rPr lang="en-US" sz="1200" smtClean="0"/>
              <a:pPr/>
              <a:t>37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0C1913F-333C-4E01-850C-3D5DA503EA6C}" type="slidenum">
              <a:rPr lang="en-US" sz="1200" smtClean="0"/>
              <a:pPr/>
              <a:t>38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CCCAA2-000A-4A31-AFC8-FA2AF3C85D4F}" type="slidenum">
              <a:rPr lang="en-US" sz="1200" smtClean="0"/>
              <a:pPr/>
              <a:t>39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416145-07D2-4D35-ADFC-F69531500CBA}" type="slidenum">
              <a:rPr lang="en-US"/>
              <a:pPr/>
              <a:t>48</a:t>
            </a:fld>
            <a:endParaRPr lang="en-US"/>
          </a:p>
        </p:txBody>
      </p:sp>
      <p:sp>
        <p:nvSpPr>
          <p:cNvPr id="124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BFBC35-E6F7-4C99-A4EF-6EDC3EB54957}" type="slidenum">
              <a:rPr lang="en-US"/>
              <a:pPr/>
              <a:t>49</a:t>
            </a:fld>
            <a:endParaRPr lang="en-US"/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41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3D7190D-CF51-4D41-B891-72F683E0B706}" type="slidenum">
              <a:rPr lang="en-US" sz="1200" smtClean="0"/>
              <a:pPr/>
              <a:t>50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EBFEA9-D3FA-428B-91BB-218E34046417}" type="slidenum">
              <a:rPr lang="en-US"/>
              <a:pPr/>
              <a:t>51</a:t>
            </a:fld>
            <a:endParaRPr lang="en-US"/>
          </a:p>
        </p:txBody>
      </p:sp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invGray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</a:defRPr>
            </a:lvl1pPr>
          </a:lstStyle>
          <a:p>
            <a:pPr>
              <a:defRPr/>
            </a:pPr>
            <a:fld id="{DA4ECD05-BF53-4B28-BB30-78FEB546C0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5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1C7580-A3ED-41E0-9436-A97A45219647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8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357FB-4814-41F9-AAD3-528AD9D0943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131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FFFFCC"/>
              </a:solidFill>
            </a:endParaRP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272636-554A-417B-A96A-D06DFADF0CB9}" type="slidenum">
              <a:rPr lang="en-US" altLang="zh-CN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 altLang="zh-CN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829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76962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B551E0-50D6-476E-B17B-ED85AEB851DF}" type="slidenum">
              <a:rPr lang="ar-SA">
                <a:solidFill>
                  <a:srgbClr val="FFFFCC"/>
                </a:solidFill>
              </a:rPr>
              <a:pPr/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524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srgbClr val="FFFFC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0518D-F7FE-4C59-BA57-DB6349988FC7}" type="slidenum">
              <a:rPr lang="en-GB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5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>
  <p:cSld name="Title, Ch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3788" y="284163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2" descr="Large confetti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024BF-7DA6-4D23-8DD0-FAC691634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7377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6500" y="315913"/>
            <a:ext cx="7086600" cy="12763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795463"/>
            <a:ext cx="3836987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64075" y="1795463"/>
            <a:ext cx="3836988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145213"/>
            <a:ext cx="1371600" cy="712787"/>
          </a:xfrm>
        </p:spPr>
        <p:txBody>
          <a:bodyPr/>
          <a:lstStyle>
            <a:lvl1pPr>
              <a:defRPr/>
            </a:lvl1pPr>
          </a:lstStyle>
          <a:p>
            <a:fld id="{AEE88168-C637-4CB8-90C7-18CEAC9F16DB}" type="datetime1">
              <a:rPr lang="en-US"/>
              <a:pPr/>
              <a:t>12/8/2013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400800"/>
            <a:ext cx="3352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Dr. Sudheer Kher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6477000"/>
            <a:ext cx="304800" cy="381000"/>
          </a:xfrm>
        </p:spPr>
        <p:txBody>
          <a:bodyPr/>
          <a:lstStyle>
            <a:lvl1pPr>
              <a:defRPr/>
            </a:lvl1pPr>
          </a:lstStyle>
          <a:p>
            <a:fld id="{73F300AD-5017-43B6-B1E7-FE4C278FF2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93376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7206D5-2BD9-4466-B0E8-5600C52120FE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58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79BBE-A784-4BD6-BB13-0AFE8269DF8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6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0A534-9D14-4032-9DC9-7B94C46025A9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769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A69695-303E-4636-B0AC-935A2CBB91AD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35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F0713-9C33-4125-AF27-F24C23A6F0EB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0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38C3F-F7AB-4389-9E72-49DCD61B4B1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0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CE950-8786-47FF-BAA9-8A57D57766D5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0072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9F947-C3E9-4938-A9C2-65A14D8ABA4A}" type="slidenum">
              <a:rPr lang="en-US">
                <a:solidFill>
                  <a:srgbClr val="FFFFCC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95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0" scaled="1"/>
        </a:gra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783638" y="444500"/>
            <a:ext cx="360362" cy="3152775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50000">
                <a:schemeClr val="hlink"/>
              </a:gs>
              <a:gs pos="100000">
                <a:schemeClr val="bg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invGray">
          <a:xfrm>
            <a:off x="0" y="0"/>
            <a:ext cx="9144000" cy="2133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720"/>
              </a:cxn>
              <a:cxn ang="0">
                <a:pos x="3600" y="624"/>
              </a:cxn>
              <a:cxn ang="0">
                <a:pos x="0" y="1000"/>
              </a:cxn>
              <a:cxn ang="0">
                <a:pos x="0" y="0"/>
              </a:cxn>
            </a:cxnLst>
            <a:rect l="0" t="0" r="r" b="b"/>
            <a:pathLst>
              <a:path w="5760" h="1104">
                <a:moveTo>
                  <a:pt x="0" y="0"/>
                </a:moveTo>
                <a:lnTo>
                  <a:pt x="5760" y="0"/>
                </a:lnTo>
                <a:lnTo>
                  <a:pt x="5760" y="720"/>
                </a:lnTo>
                <a:cubicBezTo>
                  <a:pt x="5400" y="824"/>
                  <a:pt x="4560" y="577"/>
                  <a:pt x="3600" y="624"/>
                </a:cubicBezTo>
                <a:cubicBezTo>
                  <a:pt x="2640" y="671"/>
                  <a:pt x="600" y="1104"/>
                  <a:pt x="0" y="1000"/>
                </a:cubicBez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invGray">
          <a:xfrm>
            <a:off x="0" y="1163638"/>
            <a:ext cx="9144000" cy="5694362"/>
          </a:xfrm>
          <a:custGeom>
            <a:avLst/>
            <a:gdLst/>
            <a:ahLst/>
            <a:cxnLst>
              <a:cxn ang="0">
                <a:pos x="0" y="582"/>
              </a:cxn>
              <a:cxn ang="0">
                <a:pos x="2640" y="267"/>
              </a:cxn>
              <a:cxn ang="0">
                <a:pos x="3373" y="160"/>
              </a:cxn>
              <a:cxn ang="0">
                <a:pos x="5760" y="358"/>
              </a:cxn>
              <a:cxn ang="0">
                <a:pos x="5760" y="3587"/>
              </a:cxn>
              <a:cxn ang="0">
                <a:pos x="0" y="3587"/>
              </a:cxn>
              <a:cxn ang="0">
                <a:pos x="0" y="582"/>
              </a:cxn>
            </a:cxnLst>
            <a:rect l="0" t="0" r="r" b="b"/>
            <a:pathLst>
              <a:path w="5760" h="3587">
                <a:moveTo>
                  <a:pt x="0" y="582"/>
                </a:moveTo>
                <a:cubicBezTo>
                  <a:pt x="1027" y="680"/>
                  <a:pt x="1960" y="387"/>
                  <a:pt x="2640" y="267"/>
                </a:cubicBezTo>
                <a:cubicBezTo>
                  <a:pt x="2640" y="267"/>
                  <a:pt x="3268" y="180"/>
                  <a:pt x="3373" y="160"/>
                </a:cubicBezTo>
                <a:cubicBezTo>
                  <a:pt x="4120" y="0"/>
                  <a:pt x="5280" y="358"/>
                  <a:pt x="5760" y="358"/>
                </a:cubicBezTo>
                <a:lnTo>
                  <a:pt x="5760" y="3587"/>
                </a:lnTo>
                <a:lnTo>
                  <a:pt x="0" y="3587"/>
                </a:lnTo>
                <a:cubicBezTo>
                  <a:pt x="0" y="3587"/>
                  <a:pt x="0" y="582"/>
                  <a:pt x="0" y="582"/>
                </a:cubicBez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50000">
                <a:schemeClr val="bg1"/>
              </a:gs>
              <a:gs pos="100000">
                <a:schemeClr val="bg2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invGray">
          <a:xfrm>
            <a:off x="0" y="292100"/>
            <a:ext cx="9144000" cy="854075"/>
          </a:xfrm>
          <a:custGeom>
            <a:avLst/>
            <a:gdLst/>
            <a:ahLst/>
            <a:cxnLst>
              <a:cxn ang="0">
                <a:pos x="0" y="163"/>
              </a:cxn>
              <a:cxn ang="0">
                <a:pos x="0" y="403"/>
              </a:cxn>
              <a:cxn ang="0">
                <a:pos x="1773" y="443"/>
              </a:cxn>
              <a:cxn ang="0">
                <a:pos x="4573" y="176"/>
              </a:cxn>
              <a:cxn ang="0">
                <a:pos x="5760" y="536"/>
              </a:cxn>
              <a:cxn ang="0">
                <a:pos x="5760" y="163"/>
              </a:cxn>
              <a:cxn ang="0">
                <a:pos x="4560" y="29"/>
              </a:cxn>
              <a:cxn ang="0">
                <a:pos x="1987" y="336"/>
              </a:cxn>
              <a:cxn ang="0">
                <a:pos x="0" y="163"/>
              </a:cxn>
            </a:cxnLst>
            <a:rect l="0" t="0" r="r" b="b"/>
            <a:pathLst>
              <a:path w="5760" h="538">
                <a:moveTo>
                  <a:pt x="0" y="163"/>
                </a:moveTo>
                <a:lnTo>
                  <a:pt x="0" y="403"/>
                </a:lnTo>
                <a:cubicBezTo>
                  <a:pt x="295" y="450"/>
                  <a:pt x="1011" y="481"/>
                  <a:pt x="1773" y="443"/>
                </a:cubicBezTo>
                <a:cubicBezTo>
                  <a:pt x="2535" y="405"/>
                  <a:pt x="3909" y="161"/>
                  <a:pt x="4573" y="176"/>
                </a:cubicBezTo>
                <a:cubicBezTo>
                  <a:pt x="5237" y="191"/>
                  <a:pt x="5562" y="538"/>
                  <a:pt x="5760" y="536"/>
                </a:cubicBezTo>
                <a:lnTo>
                  <a:pt x="5760" y="163"/>
                </a:lnTo>
                <a:cubicBezTo>
                  <a:pt x="5560" y="79"/>
                  <a:pt x="5189" y="0"/>
                  <a:pt x="4560" y="29"/>
                </a:cubicBezTo>
                <a:cubicBezTo>
                  <a:pt x="3931" y="58"/>
                  <a:pt x="2747" y="314"/>
                  <a:pt x="1987" y="336"/>
                </a:cubicBezTo>
                <a:cubicBezTo>
                  <a:pt x="1227" y="358"/>
                  <a:pt x="414" y="199"/>
                  <a:pt x="0" y="163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bg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invGray">
          <a:xfrm>
            <a:off x="0" y="2405063"/>
            <a:ext cx="9144000" cy="1069975"/>
          </a:xfrm>
          <a:custGeom>
            <a:avLst/>
            <a:gdLst/>
            <a:ahLst/>
            <a:cxnLst>
              <a:cxn ang="0">
                <a:pos x="0" y="246"/>
              </a:cxn>
              <a:cxn ang="0">
                <a:pos x="0" y="406"/>
              </a:cxn>
              <a:cxn ang="0">
                <a:pos x="1280" y="645"/>
              </a:cxn>
              <a:cxn ang="0">
                <a:pos x="1627" y="580"/>
              </a:cxn>
              <a:cxn ang="0">
                <a:pos x="4493" y="113"/>
              </a:cxn>
              <a:cxn ang="0">
                <a:pos x="5760" y="606"/>
              </a:cxn>
              <a:cxn ang="0">
                <a:pos x="5760" y="233"/>
              </a:cxn>
              <a:cxn ang="0">
                <a:pos x="4040" y="33"/>
              </a:cxn>
              <a:cxn ang="0">
                <a:pos x="1093" y="433"/>
              </a:cxn>
              <a:cxn ang="0">
                <a:pos x="0" y="246"/>
              </a:cxn>
            </a:cxnLst>
            <a:rect l="0" t="0" r="r" b="b"/>
            <a:pathLst>
              <a:path w="5760" h="674">
                <a:moveTo>
                  <a:pt x="0" y="246"/>
                </a:moveTo>
                <a:lnTo>
                  <a:pt x="0" y="406"/>
                </a:lnTo>
                <a:cubicBezTo>
                  <a:pt x="213" y="463"/>
                  <a:pt x="1009" y="616"/>
                  <a:pt x="1280" y="645"/>
                </a:cubicBezTo>
                <a:cubicBezTo>
                  <a:pt x="1551" y="674"/>
                  <a:pt x="1092" y="669"/>
                  <a:pt x="1627" y="580"/>
                </a:cubicBezTo>
                <a:cubicBezTo>
                  <a:pt x="2162" y="491"/>
                  <a:pt x="3804" y="109"/>
                  <a:pt x="4493" y="113"/>
                </a:cubicBezTo>
                <a:cubicBezTo>
                  <a:pt x="5182" y="117"/>
                  <a:pt x="5549" y="586"/>
                  <a:pt x="5760" y="606"/>
                </a:cubicBezTo>
                <a:lnTo>
                  <a:pt x="5760" y="233"/>
                </a:lnTo>
                <a:cubicBezTo>
                  <a:pt x="5471" y="158"/>
                  <a:pt x="4818" y="0"/>
                  <a:pt x="4040" y="33"/>
                </a:cubicBezTo>
                <a:cubicBezTo>
                  <a:pt x="3262" y="66"/>
                  <a:pt x="1766" y="398"/>
                  <a:pt x="1093" y="433"/>
                </a:cubicBezTo>
                <a:cubicBezTo>
                  <a:pt x="420" y="468"/>
                  <a:pt x="228" y="285"/>
                  <a:pt x="0" y="246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2476500" y="1522413"/>
            <a:ext cx="6667500" cy="5335587"/>
          </a:xfrm>
          <a:custGeom>
            <a:avLst/>
            <a:gdLst/>
            <a:ahLst/>
            <a:cxnLst>
              <a:cxn ang="0">
                <a:pos x="0" y="3361"/>
              </a:cxn>
              <a:cxn ang="0">
                <a:pos x="1054" y="295"/>
              </a:cxn>
              <a:cxn ang="0">
                <a:pos x="4200" y="1588"/>
              </a:cxn>
              <a:cxn ang="0">
                <a:pos x="4200" y="2028"/>
              </a:cxn>
              <a:cxn ang="0">
                <a:pos x="1200" y="442"/>
              </a:cxn>
              <a:cxn ang="0">
                <a:pos x="347" y="3361"/>
              </a:cxn>
              <a:cxn ang="0">
                <a:pos x="0" y="3361"/>
              </a:cxn>
            </a:cxnLst>
            <a:rect l="0" t="0" r="r" b="b"/>
            <a:pathLst>
              <a:path w="4200" h="3361">
                <a:moveTo>
                  <a:pt x="0" y="3361"/>
                </a:moveTo>
                <a:cubicBezTo>
                  <a:pt x="118" y="2850"/>
                  <a:pt x="354" y="590"/>
                  <a:pt x="1054" y="295"/>
                </a:cubicBezTo>
                <a:cubicBezTo>
                  <a:pt x="1754" y="0"/>
                  <a:pt x="3676" y="1299"/>
                  <a:pt x="4200" y="1588"/>
                </a:cubicBezTo>
                <a:lnTo>
                  <a:pt x="4200" y="2028"/>
                </a:lnTo>
                <a:cubicBezTo>
                  <a:pt x="3700" y="1837"/>
                  <a:pt x="1842" y="220"/>
                  <a:pt x="1200" y="442"/>
                </a:cubicBezTo>
                <a:cubicBezTo>
                  <a:pt x="558" y="664"/>
                  <a:pt x="547" y="2875"/>
                  <a:pt x="347" y="3361"/>
                </a:cubicBezTo>
                <a:lnTo>
                  <a:pt x="0" y="3361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3443288"/>
            <a:ext cx="9144000" cy="3055937"/>
          </a:xfrm>
          <a:custGeom>
            <a:avLst/>
            <a:gdLst/>
            <a:ahLst/>
            <a:cxnLst>
              <a:cxn ang="0">
                <a:pos x="0" y="804"/>
              </a:cxn>
              <a:cxn ang="0">
                <a:pos x="0" y="991"/>
              </a:cxn>
              <a:cxn ang="0">
                <a:pos x="1547" y="1818"/>
              </a:cxn>
              <a:cxn ang="0">
                <a:pos x="3253" y="351"/>
              </a:cxn>
              <a:cxn ang="0">
                <a:pos x="5760" y="1537"/>
              </a:cxn>
              <a:cxn ang="0">
                <a:pos x="5760" y="1151"/>
              </a:cxn>
              <a:cxn ang="0">
                <a:pos x="3240" y="84"/>
              </a:cxn>
              <a:cxn ang="0">
                <a:pos x="1573" y="1671"/>
              </a:cxn>
              <a:cxn ang="0">
                <a:pos x="0" y="804"/>
              </a:cxn>
            </a:cxnLst>
            <a:rect l="0" t="0" r="r" b="b"/>
            <a:pathLst>
              <a:path w="5760" h="1925">
                <a:moveTo>
                  <a:pt x="0" y="804"/>
                </a:moveTo>
                <a:lnTo>
                  <a:pt x="0" y="991"/>
                </a:lnTo>
                <a:cubicBezTo>
                  <a:pt x="258" y="1160"/>
                  <a:pt x="1005" y="1925"/>
                  <a:pt x="1547" y="1818"/>
                </a:cubicBezTo>
                <a:cubicBezTo>
                  <a:pt x="2089" y="1711"/>
                  <a:pt x="2551" y="398"/>
                  <a:pt x="3253" y="351"/>
                </a:cubicBezTo>
                <a:cubicBezTo>
                  <a:pt x="3955" y="304"/>
                  <a:pt x="5342" y="1404"/>
                  <a:pt x="5760" y="1537"/>
                </a:cubicBezTo>
                <a:lnTo>
                  <a:pt x="5760" y="1151"/>
                </a:lnTo>
                <a:cubicBezTo>
                  <a:pt x="5405" y="1124"/>
                  <a:pt x="3982" y="0"/>
                  <a:pt x="3240" y="84"/>
                </a:cubicBezTo>
                <a:cubicBezTo>
                  <a:pt x="2542" y="171"/>
                  <a:pt x="2113" y="1551"/>
                  <a:pt x="1573" y="1671"/>
                </a:cubicBezTo>
                <a:cubicBezTo>
                  <a:pt x="1033" y="1791"/>
                  <a:pt x="262" y="826"/>
                  <a:pt x="0" y="804"/>
                </a:cubicBez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5000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3552825"/>
            <a:ext cx="6237288" cy="3365500"/>
          </a:xfrm>
          <a:custGeom>
            <a:avLst/>
            <a:gdLst/>
            <a:ahLst/>
            <a:cxnLst>
              <a:cxn ang="0">
                <a:pos x="0" y="415"/>
              </a:cxn>
              <a:cxn ang="0">
                <a:pos x="0" y="508"/>
              </a:cxn>
              <a:cxn ang="0">
                <a:pos x="1933" y="229"/>
              </a:cxn>
              <a:cxn ang="0">
                <a:pos x="3920" y="1055"/>
              </a:cxn>
              <a:cxn ang="0">
                <a:pos x="3587" y="2082"/>
              </a:cxn>
              <a:cxn ang="0">
                <a:pos x="3947" y="829"/>
              </a:cxn>
              <a:cxn ang="0">
                <a:pos x="2253" y="69"/>
              </a:cxn>
              <a:cxn ang="0">
                <a:pos x="0" y="415"/>
              </a:cxn>
            </a:cxnLst>
            <a:rect l="0" t="0" r="r" b="b"/>
            <a:pathLst>
              <a:path w="4196" h="2120">
                <a:moveTo>
                  <a:pt x="0" y="415"/>
                </a:moveTo>
                <a:lnTo>
                  <a:pt x="0" y="508"/>
                </a:lnTo>
                <a:cubicBezTo>
                  <a:pt x="160" y="577"/>
                  <a:pt x="1280" y="138"/>
                  <a:pt x="1933" y="229"/>
                </a:cubicBezTo>
                <a:cubicBezTo>
                  <a:pt x="2586" y="320"/>
                  <a:pt x="3644" y="746"/>
                  <a:pt x="3920" y="1055"/>
                </a:cubicBezTo>
                <a:cubicBezTo>
                  <a:pt x="4196" y="1364"/>
                  <a:pt x="3583" y="2120"/>
                  <a:pt x="3587" y="2082"/>
                </a:cubicBezTo>
                <a:lnTo>
                  <a:pt x="3947" y="829"/>
                </a:lnTo>
                <a:cubicBezTo>
                  <a:pt x="3725" y="494"/>
                  <a:pt x="2911" y="138"/>
                  <a:pt x="2253" y="69"/>
                </a:cubicBezTo>
                <a:cubicBezTo>
                  <a:pt x="1595" y="0"/>
                  <a:pt x="469" y="343"/>
                  <a:pt x="0" y="415"/>
                </a:cubicBez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50000">
                <a:schemeClr val="bg1"/>
              </a:gs>
              <a:gs pos="100000">
                <a:schemeClr val="accent2"/>
              </a:gs>
            </a:gsLst>
            <a:lin ang="5400000" scaled="1"/>
          </a:gradFill>
          <a:ln w="9525" cap="flat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srgbClr val="FFFFCC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		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endParaRPr lang="en-US">
              <a:solidFill>
                <a:srgbClr val="FFFFCC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 eaLnBrk="0" fontAlgn="base" hangingPunct="0">
              <a:spcAft>
                <a:spcPct val="0"/>
              </a:spcAft>
              <a:defRPr/>
            </a:pPr>
            <a:fld id="{69402479-71D7-4A3C-8B7A-2E9F7D866F1C}" type="slidenum">
              <a:rPr lang="en-US">
                <a:solidFill>
                  <a:srgbClr val="FFFFCC"/>
                </a:solidFill>
              </a:rPr>
              <a:pPr eaLnBrk="0" fontAlgn="base" hangingPunct="0"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00469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youtube.com/watch?v=E9Hx9oKkEV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9512" y="980728"/>
            <a:ext cx="8784976" cy="2880320"/>
          </a:xfrm>
        </p:spPr>
        <p:txBody>
          <a:bodyPr/>
          <a:lstStyle/>
          <a:p>
            <a:r>
              <a:rPr lang="en-US" sz="3600" b="1" dirty="0" smtClean="0"/>
              <a:t>ECHINOCOCCUS GRANULOSUS </a:t>
            </a:r>
            <a:br>
              <a:rPr lang="en-US" sz="3600" b="1" dirty="0" smtClean="0"/>
            </a:br>
            <a:r>
              <a:rPr lang="en-US" sz="3600" b="1" dirty="0" smtClean="0"/>
              <a:t>AND </a:t>
            </a:r>
            <a:br>
              <a:rPr lang="en-US" sz="3600" b="1" dirty="0" smtClean="0"/>
            </a:br>
            <a:r>
              <a:rPr lang="en-US" sz="3600" b="1" dirty="0" smtClean="0"/>
              <a:t>ECHINOCOCCUS </a:t>
            </a:r>
            <a:r>
              <a:rPr lang="en-GB" sz="3600" b="1" dirty="0" smtClean="0"/>
              <a:t>MULTILOCULARIS</a:t>
            </a:r>
            <a:br>
              <a:rPr lang="en-GB" sz="3600" b="1" dirty="0" smtClean="0"/>
            </a:br>
            <a:r>
              <a:rPr lang="en-GB" sz="3600" b="1" dirty="0" smtClean="0"/>
              <a:t>(</a:t>
            </a:r>
            <a:r>
              <a:rPr lang="en-CA" sz="3600" b="1" dirty="0" smtClean="0"/>
              <a:t>dog tapeworm) 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/>
              <a:t>KIMAIGA H.O</a:t>
            </a:r>
          </a:p>
          <a:p>
            <a:r>
              <a:rPr lang="en-US" b="1" dirty="0" smtClean="0"/>
              <a:t>MBChB (University of Nairobi)</a:t>
            </a:r>
          </a:p>
        </p:txBody>
      </p:sp>
    </p:spTree>
    <p:extLst>
      <p:ext uri="{BB962C8B-B14F-4D97-AF65-F5344CB8AC3E}">
        <p14:creationId xmlns:p14="http://schemas.microsoft.com/office/powerpoint/2010/main" val="39408143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Bachelor of Medicine And Bachelor of Surgery (MBChB)  Year  2\MEDICAL MICROBIOLOGY\5. MICROBIOLOGY PRACTICALS AND DEMONSTRATIONS\Laboratry Pictures\Microbiology cdc pics\E.granulos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44910" cy="623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877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Bachelor of Medicine And Bachelor of Surgery (MBChB)  Year  2\MEDICAL MICROBIOLOGY\5. MICROBIOLOGY PRACTICALS AND DEMONSTRATIONS\Laboratry Pictures\Microbiology cdc pics\E.granulosus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5129784" cy="6739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8220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4" descr="Fo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3" y="2996953"/>
            <a:ext cx="2236409" cy="2101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964488" cy="1152128"/>
          </a:xfrm>
        </p:spPr>
        <p:txBody>
          <a:bodyPr/>
          <a:lstStyle/>
          <a:p>
            <a:r>
              <a:rPr lang="en-GB" sz="4000" dirty="0" smtClean="0"/>
              <a:t>Definitive Host/Intermediate Host: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328592"/>
          </a:xfrm>
        </p:spPr>
        <p:txBody>
          <a:bodyPr/>
          <a:lstStyle/>
          <a:p>
            <a:r>
              <a:rPr lang="en-US" dirty="0" err="1" smtClean="0"/>
              <a:t>Echinococcus</a:t>
            </a:r>
            <a:r>
              <a:rPr lang="en-US" dirty="0" smtClean="0"/>
              <a:t> </a:t>
            </a:r>
            <a:r>
              <a:rPr lang="en-US" dirty="0" err="1" smtClean="0"/>
              <a:t>granulosus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Definitive Host: dogs and other carnivores</a:t>
            </a:r>
          </a:p>
          <a:p>
            <a:pPr lvl="1"/>
            <a:r>
              <a:rPr lang="en-US" dirty="0" smtClean="0"/>
              <a:t>Intermediate Host: mammals, including humans or herbivorous species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Echinococcus</a:t>
            </a:r>
            <a:r>
              <a:rPr lang="en-US" dirty="0" smtClean="0"/>
              <a:t> </a:t>
            </a:r>
            <a:r>
              <a:rPr lang="en-US" dirty="0" err="1" smtClean="0"/>
              <a:t>multilocularis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Definitive Host: mainly foxes but dogs, cats, coyotes and wolves also</a:t>
            </a:r>
          </a:p>
          <a:p>
            <a:pPr lvl="1"/>
            <a:r>
              <a:rPr lang="en-US" dirty="0" smtClean="0"/>
              <a:t>Intermediate Host: small rodents, rarely humans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 </a:t>
            </a:r>
          </a:p>
          <a:p>
            <a:endParaRPr lang="en-US" dirty="0"/>
          </a:p>
        </p:txBody>
      </p:sp>
      <p:pic>
        <p:nvPicPr>
          <p:cNvPr id="5" name="Picture 3" descr="rat-hydati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064067"/>
            <a:ext cx="2476500" cy="1517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11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Content Placeholder 2"/>
          <p:cNvSpPr>
            <a:spLocks noGrp="1"/>
          </p:cNvSpPr>
          <p:nvPr>
            <p:ph idx="1"/>
          </p:nvPr>
        </p:nvSpPr>
        <p:spPr>
          <a:xfrm>
            <a:off x="179512" y="908720"/>
            <a:ext cx="8784976" cy="5760640"/>
          </a:xfrm>
        </p:spPr>
        <p:txBody>
          <a:bodyPr>
            <a:normAutofit fontScale="92500"/>
          </a:bodyPr>
          <a:lstStyle/>
          <a:p>
            <a:r>
              <a:rPr lang="en-US" sz="2800" dirty="0" smtClean="0"/>
              <a:t>The adult </a:t>
            </a:r>
            <a:r>
              <a:rPr lang="en-US" sz="2800" dirty="0" err="1" smtClean="0"/>
              <a:t>Echinococcus</a:t>
            </a:r>
            <a:r>
              <a:rPr lang="en-US" sz="2800" dirty="0" smtClean="0"/>
              <a:t> </a:t>
            </a:r>
            <a:r>
              <a:rPr lang="en-US" sz="2800" dirty="0" err="1" smtClean="0"/>
              <a:t>granulosus</a:t>
            </a:r>
            <a:r>
              <a:rPr lang="en-US" sz="2800" dirty="0" smtClean="0"/>
              <a:t> resides in the small bowel of the definitive hosts, dogs or other </a:t>
            </a:r>
            <a:r>
              <a:rPr lang="en-US" sz="2800" dirty="0" err="1" smtClean="0"/>
              <a:t>canids</a:t>
            </a:r>
            <a:r>
              <a:rPr lang="en-US" sz="2800" dirty="0" smtClean="0"/>
              <a:t>.  </a:t>
            </a:r>
          </a:p>
          <a:p>
            <a:r>
              <a:rPr lang="en-CA" sz="2800" dirty="0"/>
              <a:t>Man is an accidental </a:t>
            </a:r>
            <a:r>
              <a:rPr lang="en-CA" sz="2800" dirty="0" smtClean="0"/>
              <a:t>host </a:t>
            </a:r>
            <a:r>
              <a:rPr lang="en-CA" sz="2800" dirty="0"/>
              <a:t>by eating contaminated food/water by dogs, not by eating sheep/cows etc</a:t>
            </a:r>
            <a:r>
              <a:rPr lang="en-CA" sz="2800" dirty="0" smtClean="0"/>
              <a:t>.</a:t>
            </a:r>
            <a:endParaRPr lang="en-GB" sz="2800" dirty="0"/>
          </a:p>
          <a:p>
            <a:r>
              <a:rPr lang="en-US" sz="2800" dirty="0" smtClean="0"/>
              <a:t>Gravid </a:t>
            </a:r>
            <a:r>
              <a:rPr lang="en-US" sz="2800" dirty="0" err="1" smtClean="0"/>
              <a:t>proglottids</a:t>
            </a:r>
            <a:r>
              <a:rPr lang="en-US" sz="2800" dirty="0" smtClean="0"/>
              <a:t> release eggs that are passed in the feces.</a:t>
            </a:r>
          </a:p>
          <a:p>
            <a:r>
              <a:rPr lang="en-US" sz="2800" dirty="0" smtClean="0"/>
              <a:t>The eggs are ingested by an intermediate host </a:t>
            </a:r>
            <a:r>
              <a:rPr lang="en-US" sz="2800" dirty="0"/>
              <a:t>(under natural conditions: sheep, goat, swine, cattle, horses, </a:t>
            </a:r>
            <a:r>
              <a:rPr lang="en-US" sz="2800" dirty="0" smtClean="0"/>
              <a:t>camel)</a:t>
            </a:r>
            <a:endParaRPr lang="en-US" sz="2800" dirty="0"/>
          </a:p>
          <a:p>
            <a:r>
              <a:rPr lang="en-US" sz="2800" dirty="0" smtClean="0"/>
              <a:t>The egg hatches in the small bowel </a:t>
            </a:r>
          </a:p>
          <a:p>
            <a:r>
              <a:rPr lang="en-US" sz="2800" dirty="0" smtClean="0"/>
              <a:t>The egg releases an </a:t>
            </a:r>
            <a:r>
              <a:rPr lang="en-US" sz="2800" dirty="0" err="1" smtClean="0"/>
              <a:t>oncosphere</a:t>
            </a:r>
            <a:r>
              <a:rPr lang="en-US" sz="2800" dirty="0" smtClean="0"/>
              <a:t> that penetrates the intestinal wall</a:t>
            </a:r>
          </a:p>
          <a:p>
            <a:r>
              <a:rPr lang="en-US" sz="2800" dirty="0" smtClean="0"/>
              <a:t>The </a:t>
            </a:r>
            <a:r>
              <a:rPr lang="en-US" sz="2800" dirty="0" err="1" smtClean="0"/>
              <a:t>oncosphere</a:t>
            </a:r>
            <a:r>
              <a:rPr lang="en-US" sz="2800" dirty="0" smtClean="0"/>
              <a:t> migrates through the circulatory system into various organs, especially the liver and lungs. 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683568" y="72008"/>
            <a:ext cx="7772400" cy="6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en-GB" b="1" dirty="0" smtClean="0"/>
              <a:t>LIFE CYCLE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0989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88640"/>
            <a:ext cx="8784976" cy="6552728"/>
          </a:xfrm>
        </p:spPr>
        <p:txBody>
          <a:bodyPr>
            <a:normAutofit fontScale="92500"/>
          </a:bodyPr>
          <a:lstStyle/>
          <a:p>
            <a:r>
              <a:rPr lang="en-US" dirty="0"/>
              <a:t>In the liver or lungs, the </a:t>
            </a:r>
            <a:r>
              <a:rPr lang="en-US" dirty="0" err="1"/>
              <a:t>oncosphere</a:t>
            </a:r>
            <a:r>
              <a:rPr lang="en-US" dirty="0"/>
              <a:t> develops into an infective </a:t>
            </a:r>
            <a:r>
              <a:rPr lang="en-US" dirty="0" err="1"/>
              <a:t>hydatid</a:t>
            </a:r>
            <a:r>
              <a:rPr lang="en-US" dirty="0"/>
              <a:t> cyst in the tissue of the tissue of what definitive host eats.</a:t>
            </a:r>
          </a:p>
          <a:p>
            <a:r>
              <a:rPr lang="en-US" dirty="0"/>
              <a:t>The </a:t>
            </a:r>
            <a:r>
              <a:rPr lang="en-US" dirty="0" err="1"/>
              <a:t>hydatid</a:t>
            </a:r>
            <a:r>
              <a:rPr lang="en-US" dirty="0"/>
              <a:t> cyst enlarges gradually</a:t>
            </a:r>
          </a:p>
          <a:p>
            <a:r>
              <a:rPr lang="en-CA" dirty="0"/>
              <a:t>Inner germinal layer </a:t>
            </a:r>
            <a:r>
              <a:rPr lang="en-US" dirty="0" smtClean="0"/>
              <a:t>of the </a:t>
            </a:r>
            <a:r>
              <a:rPr lang="en-US" dirty="0" err="1" smtClean="0"/>
              <a:t>hydatid</a:t>
            </a:r>
            <a:r>
              <a:rPr lang="en-US" dirty="0" smtClean="0"/>
              <a:t> </a:t>
            </a:r>
            <a:r>
              <a:rPr lang="en-US" dirty="0"/>
              <a:t>cyst produces </a:t>
            </a:r>
            <a:r>
              <a:rPr lang="en-US" dirty="0" err="1"/>
              <a:t>protoscolices</a:t>
            </a:r>
            <a:r>
              <a:rPr lang="en-US" dirty="0"/>
              <a:t> and daughter cysts that fill the cyst interior. </a:t>
            </a:r>
          </a:p>
          <a:p>
            <a:r>
              <a:rPr lang="en-CA" dirty="0" smtClean="0"/>
              <a:t>Once </a:t>
            </a:r>
            <a:r>
              <a:rPr lang="en-CA" dirty="0"/>
              <a:t>the (</a:t>
            </a:r>
            <a:r>
              <a:rPr lang="en-CA" dirty="0" err="1"/>
              <a:t>hydatid</a:t>
            </a:r>
            <a:r>
              <a:rPr lang="en-CA" dirty="0"/>
              <a:t>) cyst is ingested by definitive host, the wall is digested</a:t>
            </a:r>
            <a:r>
              <a:rPr lang="en-CA" dirty="0" smtClean="0"/>
              <a:t>.</a:t>
            </a:r>
          </a:p>
          <a:p>
            <a:r>
              <a:rPr lang="en-US" dirty="0" err="1" smtClean="0"/>
              <a:t>Protoscolices</a:t>
            </a:r>
            <a:r>
              <a:rPr lang="en-US" dirty="0" smtClean="0"/>
              <a:t> are released, </a:t>
            </a:r>
            <a:r>
              <a:rPr lang="en-US" dirty="0" err="1" smtClean="0"/>
              <a:t>evaginate</a:t>
            </a:r>
            <a:r>
              <a:rPr lang="en-US" dirty="0" smtClean="0"/>
              <a:t> and </a:t>
            </a:r>
            <a:r>
              <a:rPr lang="en-US" dirty="0"/>
              <a:t>attach to the intestinal </a:t>
            </a:r>
            <a:r>
              <a:rPr lang="en-US" dirty="0" smtClean="0"/>
              <a:t>mucosa villi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protoscolices</a:t>
            </a:r>
            <a:r>
              <a:rPr lang="en-US" dirty="0"/>
              <a:t> then develop into adult stages in </a:t>
            </a:r>
            <a:r>
              <a:rPr lang="en-CA" dirty="0"/>
              <a:t>in 2 months and may live to 5-20 months in the </a:t>
            </a:r>
            <a:r>
              <a:rPr lang="en-CA" dirty="0" err="1"/>
              <a:t>canids</a:t>
            </a:r>
            <a:r>
              <a:rPr lang="en-CA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6602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28600"/>
            <a:ext cx="8610600" cy="6400800"/>
          </a:xfrm>
        </p:spPr>
        <p:txBody>
          <a:bodyPr>
            <a:normAutofit fontScale="70000" lnSpcReduction="20000"/>
          </a:bodyPr>
          <a:lstStyle/>
          <a:p>
            <a:r>
              <a:rPr lang="en-CA" dirty="0"/>
              <a:t>Sylvatic transmission cycle:</a:t>
            </a:r>
            <a:endParaRPr lang="en-GB" dirty="0"/>
          </a:p>
          <a:p>
            <a:pPr lvl="1"/>
            <a:r>
              <a:rPr lang="en-CA" dirty="0"/>
              <a:t>Wild herbivore and carnivores like foxes, coyotes &amp; jackals.</a:t>
            </a:r>
            <a:endParaRPr lang="en-GB" dirty="0"/>
          </a:p>
          <a:p>
            <a:pPr lvl="1"/>
            <a:r>
              <a:rPr lang="en-CA" dirty="0"/>
              <a:t>Eggs may be taken by moose, reindeer and rodents (moles, mice, lemmings, </a:t>
            </a:r>
            <a:r>
              <a:rPr lang="en-CA" dirty="0" err="1"/>
              <a:t>etc</a:t>
            </a:r>
            <a:r>
              <a:rPr lang="en-CA" dirty="0"/>
              <a:t>)</a:t>
            </a:r>
            <a:endParaRPr lang="en-GB" dirty="0"/>
          </a:p>
          <a:p>
            <a:pPr lvl="1"/>
            <a:r>
              <a:rPr lang="en-CA" dirty="0"/>
              <a:t>Intermediate host may then be </a:t>
            </a:r>
            <a:r>
              <a:rPr lang="en-CA" dirty="0" err="1"/>
              <a:t>eatn</a:t>
            </a:r>
            <a:r>
              <a:rPr lang="en-CA" dirty="0"/>
              <a:t> by the </a:t>
            </a:r>
            <a:r>
              <a:rPr lang="en-CA" dirty="0" err="1" smtClean="0"/>
              <a:t>canids</a:t>
            </a:r>
            <a:endParaRPr lang="en-CA" dirty="0" smtClean="0"/>
          </a:p>
          <a:p>
            <a:r>
              <a:rPr lang="en-CA" dirty="0"/>
              <a:t>Domestic cycle</a:t>
            </a:r>
            <a:endParaRPr lang="en-GB" dirty="0"/>
          </a:p>
          <a:p>
            <a:pPr lvl="1"/>
            <a:r>
              <a:rPr lang="en-CA" dirty="0"/>
              <a:t>Domestic dogs eat meat from infected wild carnivores (e.g. hunter communities)</a:t>
            </a:r>
            <a:endParaRPr lang="en-GB" dirty="0"/>
          </a:p>
          <a:p>
            <a:pPr lvl="1"/>
            <a:r>
              <a:rPr lang="en-CA" dirty="0"/>
              <a:t>***</a:t>
            </a:r>
            <a:endParaRPr lang="en-GB" dirty="0"/>
          </a:p>
          <a:p>
            <a:pPr lvl="1"/>
            <a:r>
              <a:rPr lang="en-CA" dirty="0"/>
              <a:t>Humans are </a:t>
            </a:r>
            <a:r>
              <a:rPr lang="en-CA" dirty="0" err="1"/>
              <a:t>nomarly</a:t>
            </a:r>
            <a:r>
              <a:rPr lang="en-CA" dirty="0"/>
              <a:t> regarded as the ‘dead end’ host Coz man does not transmit the cysts to dog.</a:t>
            </a:r>
            <a:endParaRPr lang="en-GB" dirty="0"/>
          </a:p>
          <a:p>
            <a:pPr lvl="1"/>
            <a:r>
              <a:rPr lang="en-CA" dirty="0" err="1"/>
              <a:t>Dx</a:t>
            </a:r>
            <a:r>
              <a:rPr lang="en-CA" dirty="0"/>
              <a:t> may take very long to develop (e.g. 20yrs)</a:t>
            </a:r>
            <a:endParaRPr lang="en-GB" dirty="0"/>
          </a:p>
          <a:p>
            <a:pPr lvl="1"/>
            <a:r>
              <a:rPr lang="en-CA" dirty="0"/>
              <a:t>Depends on the location of the </a:t>
            </a:r>
            <a:r>
              <a:rPr lang="en-CA" dirty="0" err="1"/>
              <a:t>hydatid</a:t>
            </a:r>
            <a:r>
              <a:rPr lang="en-CA" dirty="0"/>
              <a:t> cyst in the host’s tissue.</a:t>
            </a:r>
            <a:endParaRPr lang="en-GB" dirty="0"/>
          </a:p>
          <a:p>
            <a:pPr lvl="1"/>
            <a:r>
              <a:rPr lang="en-CA" dirty="0"/>
              <a:t>Adjacent tissues are clouded.</a:t>
            </a:r>
            <a:endParaRPr lang="en-GB" dirty="0"/>
          </a:p>
          <a:p>
            <a:pPr lvl="1"/>
            <a:r>
              <a:rPr lang="en-CA" dirty="0"/>
              <a:t>If in a  bone tissue – chronic internal pressure</a:t>
            </a:r>
            <a:endParaRPr lang="en-GB" dirty="0"/>
          </a:p>
          <a:p>
            <a:pPr lvl="1"/>
            <a:r>
              <a:rPr lang="en-CA" dirty="0"/>
              <a:t>Subsequently necrosis of the bone tissue</a:t>
            </a:r>
            <a:endParaRPr lang="en-GB" dirty="0"/>
          </a:p>
          <a:p>
            <a:pPr lvl="1"/>
            <a:r>
              <a:rPr lang="en-CA" dirty="0"/>
              <a:t>Bone becomes weak, ***</a:t>
            </a:r>
            <a:endParaRPr lang="en-GB" dirty="0"/>
          </a:p>
          <a:p>
            <a:pPr lvl="1"/>
            <a:r>
              <a:rPr lang="en-CA" dirty="0"/>
              <a:t>In unrestricted site, </a:t>
            </a:r>
            <a:r>
              <a:rPr lang="en-CA" dirty="0" err="1"/>
              <a:t>hydatid</a:t>
            </a:r>
            <a:r>
              <a:rPr lang="en-CA" dirty="0"/>
              <a:t> cyst may grow very large (e.g. 1-2’ in diameter and hold up to 18 litres of </a:t>
            </a:r>
            <a:r>
              <a:rPr lang="en-CA" dirty="0" err="1"/>
              <a:t>hydatid</a:t>
            </a:r>
            <a:r>
              <a:rPr lang="en-CA" dirty="0"/>
              <a:t> fluid).</a:t>
            </a:r>
            <a:endParaRPr lang="en-GB" dirty="0"/>
          </a:p>
          <a:p>
            <a:pPr lvl="1"/>
            <a:r>
              <a:rPr lang="en-CA" dirty="0"/>
              <a:t>Occludes the adjacent organs hence necrosis</a:t>
            </a:r>
            <a:endParaRPr lang="en-GB" dirty="0"/>
          </a:p>
          <a:p>
            <a:pPr lvl="1"/>
            <a:r>
              <a:rPr lang="en-CA" dirty="0" err="1"/>
              <a:t>Hydatid</a:t>
            </a:r>
            <a:r>
              <a:rPr lang="en-CA" dirty="0"/>
              <a:t> cyst may rapture and may anaphylactic shock.</a:t>
            </a:r>
            <a:endParaRPr lang="en-GB" dirty="0"/>
          </a:p>
          <a:p>
            <a:pPr lvl="1"/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10783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3" descr="Echinococcus_LifeCycle.gif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"/>
            <a:ext cx="9144000" cy="6881895"/>
          </a:xfrm>
        </p:spPr>
      </p:pic>
    </p:spTree>
    <p:extLst>
      <p:ext uri="{BB962C8B-B14F-4D97-AF65-F5344CB8AC3E}">
        <p14:creationId xmlns:p14="http://schemas.microsoft.com/office/powerpoint/2010/main" val="214978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552745" y="-2560"/>
            <a:ext cx="3591256" cy="686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4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Bachelor of Medicine And Bachelor of Surgery (MBChB)  Year  2\MEDICAL MICROBIOLOGY\5. MICROBIOLOGY PRACTICALS AND DEMONSTRATIONS\Laboratry Pictures\Microbiology cdc pics\E.granulosus, E.multilocularis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8" y="-1"/>
            <a:ext cx="9000678" cy="7118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247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E:\Bachelor of Medicine And Bachelor of Surgery (MBChB)  Year  2\MEDICAL MICROBIOLOGY\5. MICROBIOLOGY PRACTICALS AND DEMONSTRATIONS\Laboratry Pictures\Microbiology cdc pics\E. granulosus cyc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" y="12203"/>
            <a:ext cx="9142834" cy="691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71831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INTRODUCTION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8812088" cy="5184576"/>
          </a:xfrm>
        </p:spPr>
        <p:txBody>
          <a:bodyPr/>
          <a:lstStyle/>
          <a:p>
            <a:r>
              <a:rPr lang="en-US" sz="2400" dirty="0" smtClean="0"/>
              <a:t>Human </a:t>
            </a:r>
            <a:r>
              <a:rPr lang="en-US" sz="2400" dirty="0" err="1"/>
              <a:t>echinococcosis</a:t>
            </a:r>
            <a:r>
              <a:rPr lang="en-US" sz="2400" dirty="0"/>
              <a:t> (</a:t>
            </a:r>
            <a:r>
              <a:rPr lang="en-US" sz="2400" dirty="0" err="1"/>
              <a:t>hydatidosis</a:t>
            </a:r>
            <a:r>
              <a:rPr lang="en-US" sz="2400" dirty="0"/>
              <a:t>, or </a:t>
            </a:r>
            <a:r>
              <a:rPr lang="en-US" sz="2400" dirty="0" err="1"/>
              <a:t>hydatid</a:t>
            </a:r>
            <a:r>
              <a:rPr lang="en-US" sz="2400" dirty="0"/>
              <a:t> disease) is caused by the larval stages of </a:t>
            </a:r>
            <a:r>
              <a:rPr lang="en-US" sz="2400" dirty="0" err="1"/>
              <a:t>cestodes</a:t>
            </a:r>
            <a:r>
              <a:rPr lang="en-US" sz="2400" dirty="0"/>
              <a:t> (tapeworms) of the genus </a:t>
            </a:r>
            <a:r>
              <a:rPr lang="en-US" sz="2400" i="1" dirty="0" err="1"/>
              <a:t>Echinococcus</a:t>
            </a:r>
            <a:r>
              <a:rPr lang="en-US" sz="2400" dirty="0"/>
              <a:t>.  </a:t>
            </a:r>
            <a:endParaRPr lang="en-US" sz="2400" dirty="0" smtClean="0"/>
          </a:p>
          <a:p>
            <a:r>
              <a:rPr lang="en-US" sz="2400" i="1" dirty="0" err="1" smtClean="0"/>
              <a:t>Echinococcus</a:t>
            </a:r>
            <a:r>
              <a:rPr lang="en-US" sz="2400" i="1" dirty="0" smtClean="0"/>
              <a:t> </a:t>
            </a:r>
            <a:r>
              <a:rPr lang="en-US" sz="2400" i="1" dirty="0" err="1"/>
              <a:t>granulosus</a:t>
            </a:r>
            <a:r>
              <a:rPr lang="en-US" sz="2400" dirty="0"/>
              <a:t> causes cystic </a:t>
            </a:r>
            <a:r>
              <a:rPr lang="en-US" sz="2400" dirty="0" err="1"/>
              <a:t>echinococcosis</a:t>
            </a:r>
            <a:r>
              <a:rPr lang="en-US" sz="2400" dirty="0"/>
              <a:t>, the form most frequently encountered; </a:t>
            </a:r>
            <a:endParaRPr lang="en-US" sz="2400" dirty="0" smtClean="0"/>
          </a:p>
          <a:p>
            <a:r>
              <a:rPr lang="en-US" sz="2400" i="1" dirty="0" smtClean="0"/>
              <a:t>E</a:t>
            </a:r>
            <a:r>
              <a:rPr lang="en-US" sz="2400" i="1" dirty="0"/>
              <a:t>. </a:t>
            </a:r>
            <a:r>
              <a:rPr lang="en-US" sz="2400" i="1" dirty="0" err="1"/>
              <a:t>multilocularis</a:t>
            </a:r>
            <a:r>
              <a:rPr lang="en-US" sz="2400" dirty="0"/>
              <a:t> causes alveolar </a:t>
            </a:r>
            <a:r>
              <a:rPr lang="en-US" sz="2400" dirty="0" err="1"/>
              <a:t>echinococcosis</a:t>
            </a:r>
            <a:r>
              <a:rPr lang="en-US" sz="2400" dirty="0"/>
              <a:t>; </a:t>
            </a:r>
            <a:endParaRPr lang="en-US" sz="2400" dirty="0" smtClean="0"/>
          </a:p>
          <a:p>
            <a:r>
              <a:rPr lang="en-US" sz="2400" i="1" dirty="0" smtClean="0"/>
              <a:t>E</a:t>
            </a:r>
            <a:r>
              <a:rPr lang="en-US" sz="2400" i="1" dirty="0"/>
              <a:t>. </a:t>
            </a:r>
            <a:r>
              <a:rPr lang="en-US" sz="2400" i="1" dirty="0" err="1"/>
              <a:t>vogeli</a:t>
            </a:r>
            <a:r>
              <a:rPr lang="en-US" sz="2400" dirty="0"/>
              <a:t> causes polycystic </a:t>
            </a:r>
            <a:r>
              <a:rPr lang="en-US" sz="2400" dirty="0" err="1"/>
              <a:t>echinococcosis</a:t>
            </a:r>
            <a:r>
              <a:rPr lang="en-US" sz="2400" dirty="0"/>
              <a:t>; </a:t>
            </a:r>
          </a:p>
          <a:p>
            <a:r>
              <a:rPr lang="en-US" sz="2400" i="1" dirty="0" smtClean="0"/>
              <a:t>E</a:t>
            </a:r>
            <a:r>
              <a:rPr lang="en-US" sz="2400" i="1" dirty="0"/>
              <a:t>. </a:t>
            </a:r>
            <a:r>
              <a:rPr lang="en-US" sz="2400" i="1" dirty="0" err="1"/>
              <a:t>oligarthrus</a:t>
            </a:r>
            <a:r>
              <a:rPr lang="en-US" sz="2400" dirty="0"/>
              <a:t> is an extremely rare cause of human </a:t>
            </a:r>
            <a:r>
              <a:rPr lang="en-US" sz="2400" dirty="0" err="1"/>
              <a:t>echinococcosis</a:t>
            </a:r>
            <a:r>
              <a:rPr lang="en-US" sz="24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24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60648"/>
            <a:ext cx="8856984" cy="6597352"/>
          </a:xfrm>
        </p:spPr>
        <p:txBody>
          <a:bodyPr/>
          <a:lstStyle/>
          <a:p>
            <a:r>
              <a:rPr lang="en-US" sz="2400" dirty="0"/>
              <a:t>The same life cycle occurs with </a:t>
            </a:r>
            <a:r>
              <a:rPr lang="en-US" sz="2400" i="1" dirty="0"/>
              <a:t>E. </a:t>
            </a:r>
            <a:r>
              <a:rPr lang="en-US" sz="2400" i="1" dirty="0" err="1"/>
              <a:t>multilocularis</a:t>
            </a:r>
            <a:r>
              <a:rPr lang="en-US" sz="2400" dirty="0"/>
              <a:t> with the following differences: the definitive hosts are foxes, and to a lesser extent dogs, cats, coyotes and wolves; the intermediate host are small rodents; and larval growth (in the liver) remains indefinitely in the proliferative stage, resulting in invasion of the surrounding tissues.  </a:t>
            </a:r>
            <a:endParaRPr lang="en-GB" sz="2400" dirty="0"/>
          </a:p>
          <a:p>
            <a:r>
              <a:rPr lang="en-US" sz="2400" dirty="0"/>
              <a:t>With </a:t>
            </a:r>
            <a:r>
              <a:rPr lang="en-US" sz="2400" i="1" dirty="0"/>
              <a:t>E. </a:t>
            </a:r>
            <a:r>
              <a:rPr lang="en-US" sz="2400" i="1" dirty="0" err="1"/>
              <a:t>vogeli</a:t>
            </a:r>
            <a:r>
              <a:rPr lang="en-US" sz="2400" dirty="0"/>
              <a:t> (up to 5.6 mm long), the definitive hosts are bush dogs and dogs; the intermediate hosts are rodents; and the larval stage (in the liver, lungs and other organs) develops both externally and internally, resulting in multiple vesicles.  </a:t>
            </a:r>
            <a:endParaRPr lang="en-GB" sz="2400" dirty="0"/>
          </a:p>
          <a:p>
            <a:r>
              <a:rPr lang="en-US" sz="2400" i="1" dirty="0"/>
              <a:t>E. </a:t>
            </a:r>
            <a:r>
              <a:rPr lang="en-US" sz="2400" i="1" dirty="0" err="1"/>
              <a:t>oligarthrus</a:t>
            </a:r>
            <a:r>
              <a:rPr lang="en-US" sz="2400" dirty="0"/>
              <a:t> (up to 2.9 mm long) has a life cycle that involves wild felids as definitive hosts and rodents as intermediate hosts.  Humans become infected by ingesting eggs , with resulting release of </a:t>
            </a:r>
            <a:r>
              <a:rPr lang="en-US" sz="2400" dirty="0" err="1"/>
              <a:t>oncospheres</a:t>
            </a:r>
            <a:r>
              <a:rPr lang="en-US" sz="2400" dirty="0"/>
              <a:t> in the intestine and the development of cysts </a:t>
            </a:r>
            <a:r>
              <a:rPr lang="en-US" sz="2400" dirty="0" smtClean="0"/>
              <a:t>in </a:t>
            </a:r>
            <a:r>
              <a:rPr lang="en-US" sz="2400" dirty="0"/>
              <a:t>various organs</a:t>
            </a:r>
            <a:r>
              <a:rPr lang="en-US" sz="2400" dirty="0" smtClean="0"/>
              <a:t>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5883135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88640"/>
            <a:ext cx="7772400" cy="720080"/>
          </a:xfrm>
        </p:spPr>
        <p:txBody>
          <a:bodyPr/>
          <a:lstStyle/>
          <a:p>
            <a:r>
              <a:rPr lang="en-GB" b="1" dirty="0" smtClean="0"/>
              <a:t>Pathology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568952" cy="5472608"/>
          </a:xfrm>
        </p:spPr>
        <p:txBody>
          <a:bodyPr/>
          <a:lstStyle/>
          <a:p>
            <a:pPr lvl="0"/>
            <a:r>
              <a:rPr lang="en-US" sz="2000" dirty="0"/>
              <a:t>Human is an accidental host, it is more of a veterinary problem</a:t>
            </a:r>
            <a:endParaRPr lang="en-GB" sz="2000" dirty="0"/>
          </a:p>
          <a:p>
            <a:pPr lvl="0"/>
            <a:r>
              <a:rPr lang="en-US" sz="2000" dirty="0"/>
              <a:t>The </a:t>
            </a:r>
            <a:r>
              <a:rPr lang="en-US" sz="2000" dirty="0" err="1"/>
              <a:t>hydatid</a:t>
            </a:r>
            <a:r>
              <a:rPr lang="en-US" sz="2000" dirty="0"/>
              <a:t> cyst has an external fibrous layer to avoid being digested by the host</a:t>
            </a:r>
            <a:endParaRPr lang="en-GB" sz="2000" dirty="0"/>
          </a:p>
          <a:p>
            <a:pPr lvl="0"/>
            <a:r>
              <a:rPr lang="en-US" sz="2000" dirty="0"/>
              <a:t>On the inner side of the outer layer is a </a:t>
            </a:r>
            <a:r>
              <a:rPr lang="en-US" sz="2000" dirty="0" err="1"/>
              <a:t>hyalinated</a:t>
            </a:r>
            <a:r>
              <a:rPr lang="en-US" sz="2000" dirty="0"/>
              <a:t> layer</a:t>
            </a:r>
            <a:endParaRPr lang="en-GB" sz="2000" dirty="0"/>
          </a:p>
          <a:p>
            <a:pPr lvl="0"/>
            <a:r>
              <a:rPr lang="en-US" sz="2000" dirty="0"/>
              <a:t>On the most inner is a germinal layer then </a:t>
            </a:r>
            <a:r>
              <a:rPr lang="en-US" sz="2000" dirty="0" err="1"/>
              <a:t>hydatid</a:t>
            </a:r>
            <a:r>
              <a:rPr lang="en-US" sz="2000" dirty="0"/>
              <a:t> fluid and fragments of the larvae referred to as </a:t>
            </a:r>
            <a:r>
              <a:rPr lang="en-US" sz="2000" dirty="0" err="1"/>
              <a:t>hydatid</a:t>
            </a:r>
            <a:r>
              <a:rPr lang="en-US" sz="2000" dirty="0"/>
              <a:t> sand</a:t>
            </a:r>
            <a:endParaRPr lang="en-GB" sz="2000" dirty="0"/>
          </a:p>
          <a:p>
            <a:pPr lvl="0"/>
            <a:r>
              <a:rPr lang="en-US" sz="2000" dirty="0"/>
              <a:t>There is then a live larvae referred to as </a:t>
            </a:r>
            <a:r>
              <a:rPr lang="en-US" sz="2000" dirty="0" err="1"/>
              <a:t>protoscolices</a:t>
            </a:r>
            <a:r>
              <a:rPr lang="en-US" sz="2000" dirty="0"/>
              <a:t> </a:t>
            </a:r>
            <a:endParaRPr lang="en-GB" sz="2000" dirty="0"/>
          </a:p>
          <a:p>
            <a:pPr lvl="0"/>
            <a:r>
              <a:rPr lang="en-US" sz="2000" dirty="0"/>
              <a:t>It will produce space occupying lesions consequences </a:t>
            </a:r>
            <a:endParaRPr lang="en-GB" sz="2000" dirty="0"/>
          </a:p>
          <a:p>
            <a:pPr lvl="0"/>
            <a:r>
              <a:rPr lang="en-US" sz="2000" dirty="0" err="1"/>
              <a:t>Hydatid</a:t>
            </a:r>
            <a:r>
              <a:rPr lang="en-US" sz="2000" dirty="0"/>
              <a:t> fluid is highly antigenic thus evoking allergic reactions in the body and anaphylactic reactions (type 1) and this can cause death in severe conditions </a:t>
            </a:r>
            <a:endParaRPr lang="en-GB" sz="2000" dirty="0"/>
          </a:p>
          <a:p>
            <a:pPr lvl="0"/>
            <a:r>
              <a:rPr lang="en-US" sz="2000" dirty="0"/>
              <a:t>In cases of bursting of the </a:t>
            </a:r>
            <a:r>
              <a:rPr lang="en-US" sz="2000" dirty="0" err="1"/>
              <a:t>hydatid</a:t>
            </a:r>
            <a:r>
              <a:rPr lang="en-US" sz="2000" dirty="0"/>
              <a:t> cyst, the </a:t>
            </a:r>
            <a:r>
              <a:rPr lang="en-US" sz="2000" dirty="0" err="1"/>
              <a:t>protoscolices</a:t>
            </a:r>
            <a:r>
              <a:rPr lang="en-US" sz="2000" dirty="0"/>
              <a:t> attach on the human host and form other numerous </a:t>
            </a:r>
            <a:r>
              <a:rPr lang="en-US" sz="2000" dirty="0" err="1"/>
              <a:t>hydatid</a:t>
            </a:r>
            <a:r>
              <a:rPr lang="en-US" sz="2000" dirty="0"/>
              <a:t> cysts which cause an even more severe reaction resulting to organ bursting, hemorrhage and death especially once in the brain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2982149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7772400" cy="1143000"/>
          </a:xfrm>
        </p:spPr>
        <p:txBody>
          <a:bodyPr/>
          <a:lstStyle/>
          <a:p>
            <a:r>
              <a:rPr lang="en-US" b="1" dirty="0"/>
              <a:t>Clinical </a:t>
            </a:r>
            <a:r>
              <a:rPr lang="en-US" b="1" dirty="0" smtClean="0"/>
              <a:t>Presentation</a:t>
            </a:r>
            <a:endParaRPr lang="en-GB" dirty="0"/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8668072" cy="5112568"/>
          </a:xfrm>
        </p:spPr>
        <p:txBody>
          <a:bodyPr/>
          <a:lstStyle/>
          <a:p>
            <a:pPr lvl="0"/>
            <a:r>
              <a:rPr lang="en-US" sz="2800" dirty="0"/>
              <a:t> </a:t>
            </a:r>
            <a:r>
              <a:rPr lang="en-GB" sz="2800" dirty="0"/>
              <a:t>E. </a:t>
            </a:r>
            <a:r>
              <a:rPr lang="en-GB" sz="2800" dirty="0" err="1"/>
              <a:t>granulosus</a:t>
            </a:r>
            <a:endParaRPr lang="en-GB" sz="2800" dirty="0"/>
          </a:p>
          <a:p>
            <a:pPr lvl="1"/>
            <a:r>
              <a:rPr lang="en-US" dirty="0"/>
              <a:t>Can remain silent for years</a:t>
            </a:r>
            <a:endParaRPr lang="en-GB" dirty="0"/>
          </a:p>
          <a:p>
            <a:pPr lvl="1"/>
            <a:r>
              <a:rPr lang="en-US" dirty="0"/>
              <a:t>It is the enlarging cysts that cause symptoms in organs</a:t>
            </a:r>
            <a:endParaRPr lang="en-GB" dirty="0"/>
          </a:p>
          <a:p>
            <a:pPr lvl="2"/>
            <a:r>
              <a:rPr lang="en-US" sz="2800" dirty="0"/>
              <a:t>Hepatic involvement (abdominal pain, mass in the hepatic area, biliary duct obstruction)</a:t>
            </a:r>
            <a:endParaRPr lang="en-GB" sz="2800" dirty="0"/>
          </a:p>
          <a:p>
            <a:pPr lvl="2"/>
            <a:r>
              <a:rPr lang="en-US" sz="2800" dirty="0"/>
              <a:t>Pulmonary involvement (chest pain, Cough, hemoptysis)</a:t>
            </a:r>
            <a:endParaRPr lang="en-GB" sz="2800" dirty="0"/>
          </a:p>
          <a:p>
            <a:pPr lvl="2"/>
            <a:r>
              <a:rPr lang="en-US" sz="2800" dirty="0"/>
              <a:t>Brain, bone, and heart can get involved</a:t>
            </a:r>
            <a:endParaRPr lang="en-GB" sz="2800" dirty="0"/>
          </a:p>
          <a:p>
            <a:pPr lvl="1"/>
            <a:r>
              <a:rPr lang="en-US" dirty="0"/>
              <a:t>Rupture of cyst (fever, hives, pus, </a:t>
            </a:r>
            <a:r>
              <a:rPr lang="en-US" dirty="0" err="1"/>
              <a:t>urticaria</a:t>
            </a:r>
            <a:r>
              <a:rPr lang="en-US" dirty="0"/>
              <a:t>, eosinophilia, anaphylactic shock, and the cyst spreads throughout body cavity</a:t>
            </a:r>
            <a:r>
              <a:rPr lang="en-US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774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91075" y="44623"/>
            <a:ext cx="3417429" cy="2979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142" y="24911"/>
            <a:ext cx="2966682" cy="3762097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023921"/>
            <a:ext cx="2808312" cy="38907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1858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88640"/>
            <a:ext cx="6984776" cy="6552728"/>
          </a:xfrm>
        </p:spPr>
        <p:txBody>
          <a:bodyPr/>
          <a:lstStyle/>
          <a:p>
            <a:r>
              <a:rPr lang="en-US" sz="3600" dirty="0"/>
              <a:t>E. </a:t>
            </a:r>
            <a:r>
              <a:rPr lang="en-US" sz="3600" dirty="0" err="1"/>
              <a:t>multilocularis</a:t>
            </a:r>
            <a:endParaRPr lang="en-US" sz="3600" dirty="0"/>
          </a:p>
          <a:p>
            <a:pPr lvl="1"/>
            <a:r>
              <a:rPr lang="en-US" sz="3200" dirty="0"/>
              <a:t>Affects the liver as a slow growing destructive tumor</a:t>
            </a:r>
          </a:p>
          <a:p>
            <a:pPr lvl="1"/>
            <a:r>
              <a:rPr lang="en-US" sz="3200" dirty="0"/>
              <a:t>Abdominal pain, biliary obstruction, and sometimes metastatic lesions in lungs and brain are common symptoms</a:t>
            </a:r>
          </a:p>
          <a:p>
            <a:pPr lvl="1"/>
            <a:r>
              <a:rPr lang="en-US" sz="3200" dirty="0"/>
              <a:t>Causes alveolar </a:t>
            </a:r>
            <a:r>
              <a:rPr lang="en-US" sz="3200" dirty="0" err="1"/>
              <a:t>echinococcosis</a:t>
            </a:r>
            <a:endParaRPr lang="en-US" sz="3200" dirty="0"/>
          </a:p>
          <a:p>
            <a:r>
              <a:rPr lang="en-US" sz="3600" i="1" dirty="0" err="1"/>
              <a:t>Echinococcus</a:t>
            </a:r>
            <a:r>
              <a:rPr lang="en-US" sz="3600" i="1" dirty="0"/>
              <a:t> </a:t>
            </a:r>
            <a:r>
              <a:rPr lang="en-US" sz="3600" i="1" dirty="0" err="1"/>
              <a:t>vogeli</a:t>
            </a:r>
            <a:r>
              <a:rPr lang="en-US" sz="3600" dirty="0"/>
              <a:t> affects mainly the liver, where it acts as a slow growing tumor; secondary cystic development is common.</a:t>
            </a:r>
            <a:endParaRPr lang="en-GB" sz="3600" dirty="0"/>
          </a:p>
          <a:p>
            <a:endParaRPr lang="en-GB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717032"/>
            <a:ext cx="17526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1323082"/>
            <a:ext cx="1752600" cy="2239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99246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60648"/>
            <a:ext cx="7772400" cy="936104"/>
          </a:xfrm>
        </p:spPr>
        <p:txBody>
          <a:bodyPr/>
          <a:lstStyle/>
          <a:p>
            <a:r>
              <a:rPr lang="en-GB" b="1" dirty="0" smtClean="0"/>
              <a:t>Laboratory Diagnosis</a:t>
            </a:r>
            <a:endParaRPr lang="en-GB" b="1" dirty="0"/>
          </a:p>
        </p:txBody>
      </p:sp>
      <p:sp>
        <p:nvSpPr>
          <p:cNvPr id="14338" name="Content Placeholder 2"/>
          <p:cNvSpPr>
            <a:spLocks noGrp="1"/>
          </p:cNvSpPr>
          <p:nvPr>
            <p:ph idx="1"/>
          </p:nvPr>
        </p:nvSpPr>
        <p:spPr>
          <a:xfrm>
            <a:off x="251521" y="1196752"/>
            <a:ext cx="8784976" cy="5544616"/>
          </a:xfrm>
        </p:spPr>
        <p:txBody>
          <a:bodyPr/>
          <a:lstStyle/>
          <a:p>
            <a:r>
              <a:rPr lang="en-US" sz="2000" dirty="0" smtClean="0"/>
              <a:t>Imagery</a:t>
            </a:r>
          </a:p>
          <a:p>
            <a:pPr lvl="1"/>
            <a:r>
              <a:rPr lang="en-US" sz="1800" dirty="0" err="1" smtClean="0"/>
              <a:t>Hydatids</a:t>
            </a:r>
            <a:r>
              <a:rPr lang="en-US" sz="1800" dirty="0" smtClean="0"/>
              <a:t> are found during X-radiography, ultrasonography, CAT scans</a:t>
            </a:r>
          </a:p>
          <a:p>
            <a:r>
              <a:rPr lang="en-US" sz="2000" dirty="0" smtClean="0"/>
              <a:t>Immunodiagnostic techniques</a:t>
            </a:r>
          </a:p>
          <a:p>
            <a:pPr lvl="1"/>
            <a:r>
              <a:rPr lang="en-US" sz="1800" dirty="0" smtClean="0"/>
              <a:t>Generally less sensitive then imagery</a:t>
            </a:r>
          </a:p>
          <a:p>
            <a:r>
              <a:rPr lang="en-US" sz="2000" dirty="0" smtClean="0"/>
              <a:t>Microscopy</a:t>
            </a:r>
          </a:p>
          <a:p>
            <a:pPr lvl="1"/>
            <a:r>
              <a:rPr lang="en-US" sz="1800" dirty="0" smtClean="0"/>
              <a:t>Fluid aspirated from </a:t>
            </a:r>
            <a:r>
              <a:rPr lang="en-US" sz="1800" dirty="0" err="1" smtClean="0"/>
              <a:t>hydatid</a:t>
            </a:r>
            <a:r>
              <a:rPr lang="en-US" sz="1800" dirty="0" smtClean="0"/>
              <a:t> cyst will show many </a:t>
            </a:r>
            <a:r>
              <a:rPr lang="en-US" sz="1800" dirty="0" err="1" smtClean="0"/>
              <a:t>protoscolices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i="1" dirty="0" smtClean="0"/>
              <a:t>Molecular diagnosis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PCR detects parasite nucleic acids in needle biopsies or in stool samples of foxes or dogs (final hosts) with excellent sensitivity and specificity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i="1" dirty="0" smtClean="0"/>
              <a:t>Antigen detection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Several home-made tests detect </a:t>
            </a:r>
            <a:r>
              <a:rPr lang="en-US" sz="1800" dirty="0" err="1" smtClean="0"/>
              <a:t>copro</a:t>
            </a:r>
            <a:r>
              <a:rPr lang="en-US" sz="1800" dirty="0" smtClean="0"/>
              <a:t>-antigens in the </a:t>
            </a:r>
            <a:r>
              <a:rPr lang="en-US" sz="1800" dirty="0" err="1" smtClean="0"/>
              <a:t>faeces</a:t>
            </a:r>
            <a:r>
              <a:rPr lang="en-US" sz="1800" dirty="0" smtClean="0"/>
              <a:t> of definitive hosts by ELISA and specific monoclonal antibodies. One test kit is commercially available.</a:t>
            </a:r>
            <a:endParaRPr lang="en-US" sz="1800" i="1" dirty="0" smtClean="0"/>
          </a:p>
          <a:p>
            <a:pPr eaLnBrk="1" hangingPunct="1">
              <a:lnSpc>
                <a:spcPct val="80000"/>
              </a:lnSpc>
            </a:pPr>
            <a:r>
              <a:rPr lang="en-US" sz="2000" i="1" dirty="0" smtClean="0"/>
              <a:t>Antibody detection</a:t>
            </a: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Serology is an important diagnostic element for detecting alveolar </a:t>
            </a:r>
            <a:r>
              <a:rPr lang="en-US" sz="1800" dirty="0" err="1" smtClean="0"/>
              <a:t>echinococcosis</a:t>
            </a:r>
            <a:r>
              <a:rPr lang="en-US" sz="1800" dirty="0" smtClean="0"/>
              <a:t>. Various test formats (IFA, ELISAs, Western blots) have been developed to detect specific antibodies with a high sensitivity.</a:t>
            </a:r>
            <a:br>
              <a:rPr lang="en-US" sz="1800" dirty="0" smtClean="0"/>
            </a:br>
            <a:r>
              <a:rPr lang="en-US" sz="1800" dirty="0" smtClean="0"/>
              <a:t>These tests use antigen preparation from </a:t>
            </a:r>
            <a:r>
              <a:rPr lang="en-US" sz="1800" dirty="0" err="1" smtClean="0"/>
              <a:t>hydatid</a:t>
            </a:r>
            <a:r>
              <a:rPr lang="en-US" sz="1800" dirty="0" smtClean="0"/>
              <a:t> fluid,  which detect antibodies </a:t>
            </a:r>
          </a:p>
        </p:txBody>
      </p:sp>
    </p:spTree>
    <p:extLst>
      <p:ext uri="{BB962C8B-B14F-4D97-AF65-F5344CB8AC3E}">
        <p14:creationId xmlns:p14="http://schemas.microsoft.com/office/powerpoint/2010/main" val="167081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ydatid-te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3" y="0"/>
            <a:ext cx="3971113" cy="269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1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79" y="3953866"/>
            <a:ext cx="5688633" cy="294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2964451"/>
              </p:ext>
            </p:extLst>
          </p:nvPr>
        </p:nvGraphicFramePr>
        <p:xfrm>
          <a:off x="3961089" y="44624"/>
          <a:ext cx="5219423" cy="3688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1" name="Acrobat Document" r:id="rId5" imgW="8019048" imgH="5668166" progId="AcroExch.Document.7">
                  <p:embed/>
                </p:oleObj>
              </mc:Choice>
              <mc:Fallback>
                <p:oleObj name="Acrobat Document" r:id="rId5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1089" y="44624"/>
                        <a:ext cx="5219423" cy="36887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4" descr="hydatid sand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" y="4149081"/>
            <a:ext cx="3551576" cy="269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3226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E:\Bachelor of Medicine And Bachelor of Surgery (MBChB)  Year  2\MEDICAL MICROBIOLOGY\5. MICROBIOLOGY PRACTICALS AND DEMONSTRATIONS\Laboratry Pictures\Microbiology cdc pics\Metazoa\Echinococcus granulosus - protoscolex 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59632" y="836712"/>
            <a:ext cx="39677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Echinococcus</a:t>
            </a:r>
            <a:r>
              <a:rPr lang="en-GB" dirty="0"/>
              <a:t> </a:t>
            </a:r>
            <a:r>
              <a:rPr lang="en-GB" dirty="0" err="1"/>
              <a:t>granulosus</a:t>
            </a:r>
            <a:r>
              <a:rPr lang="en-GB" dirty="0"/>
              <a:t> - </a:t>
            </a:r>
            <a:r>
              <a:rPr lang="en-GB" dirty="0" err="1"/>
              <a:t>protoscolex</a:t>
            </a:r>
            <a:r>
              <a:rPr lang="en-GB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2476834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37808" y="5373216"/>
            <a:ext cx="3211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/>
              <a:t>Echinnococcus</a:t>
            </a:r>
            <a:r>
              <a:rPr lang="en-GB" dirty="0" smtClean="0"/>
              <a:t> </a:t>
            </a:r>
            <a:r>
              <a:rPr lang="en-GB" dirty="0" err="1" smtClean="0"/>
              <a:t>invaginated</a:t>
            </a:r>
            <a:r>
              <a:rPr lang="en-GB" dirty="0" smtClean="0"/>
              <a:t> head</a:t>
            </a:r>
            <a:endParaRPr lang="en-GB" dirty="0"/>
          </a:p>
        </p:txBody>
      </p:sp>
      <p:pic>
        <p:nvPicPr>
          <p:cNvPr id="12290" name="Picture 2" descr="E:\Bachelor of Medicine And Bachelor of Surgery (MBChB)  Year  2\MEDICAL MICROBIOLOGY\5. MICROBIOLOGY PRACTICALS AND DEMONSTRATIONS\Laboratry Pictures\Microbiology cdc pics\echinnococcusinvaginatedhea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936"/>
            <a:ext cx="6604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05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10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u="sng"/>
              <a:t>Echinococcus</a:t>
            </a:r>
            <a:r>
              <a:rPr lang="en-US" i="1"/>
              <a:t> </a:t>
            </a:r>
            <a:r>
              <a:rPr lang="en-US" i="1" u="sng"/>
              <a:t>granulosus</a:t>
            </a:r>
          </a:p>
        </p:txBody>
      </p:sp>
      <p:graphicFrame>
        <p:nvGraphicFramePr>
          <p:cNvPr id="89091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46213" y="1554163"/>
          <a:ext cx="6403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5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1554163"/>
                        <a:ext cx="64039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39325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008112"/>
          </a:xfrm>
        </p:spPr>
        <p:txBody>
          <a:bodyPr/>
          <a:lstStyle/>
          <a:p>
            <a:r>
              <a:rPr lang="en-GB" b="1" dirty="0" smtClean="0"/>
              <a:t>Geographic Distribution:</a:t>
            </a:r>
            <a:endParaRPr lang="en-GB" b="1" dirty="0"/>
          </a:p>
        </p:txBody>
      </p:sp>
      <p:sp>
        <p:nvSpPr>
          <p:cNvPr id="10242" name="Content Placeholder 2"/>
          <p:cNvSpPr>
            <a:spLocks noGrp="1"/>
          </p:cNvSpPr>
          <p:nvPr>
            <p:ph idx="1"/>
          </p:nvPr>
        </p:nvSpPr>
        <p:spPr>
          <a:xfrm>
            <a:off x="395536" y="1412776"/>
            <a:ext cx="8496944" cy="5256584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E. </a:t>
            </a:r>
            <a:r>
              <a:rPr lang="en-US" dirty="0" err="1" smtClean="0"/>
              <a:t>granulosus</a:t>
            </a:r>
            <a:endParaRPr lang="en-US" dirty="0" smtClean="0"/>
          </a:p>
          <a:p>
            <a:pPr lvl="1"/>
            <a:r>
              <a:rPr lang="en-US" dirty="0" smtClean="0"/>
              <a:t>Worldwide</a:t>
            </a:r>
          </a:p>
          <a:p>
            <a:pPr lvl="1"/>
            <a:r>
              <a:rPr lang="en-GB" dirty="0" smtClean="0"/>
              <a:t>Close </a:t>
            </a:r>
            <a:r>
              <a:rPr lang="en-GB" dirty="0"/>
              <a:t>association with </a:t>
            </a:r>
            <a:r>
              <a:rPr lang="en-GB" dirty="0" smtClean="0"/>
              <a:t>dogs</a:t>
            </a:r>
          </a:p>
          <a:p>
            <a:pPr lvl="1"/>
            <a:r>
              <a:rPr lang="en-GB" dirty="0" smtClean="0"/>
              <a:t>E.g</a:t>
            </a:r>
            <a:r>
              <a:rPr lang="en-GB" dirty="0"/>
              <a:t>. in Lebanon, some traditional tanners use a tanning solution </a:t>
            </a:r>
          </a:p>
          <a:p>
            <a:pPr lvl="1"/>
            <a:r>
              <a:rPr lang="en-US" dirty="0" smtClean="0"/>
              <a:t>More frequent in rural, sheep raising areas </a:t>
            </a:r>
            <a:r>
              <a:rPr lang="en-CA" dirty="0" smtClean="0"/>
              <a:t>e.g. S. America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E. </a:t>
            </a:r>
            <a:r>
              <a:rPr lang="en-US" dirty="0" err="1" smtClean="0"/>
              <a:t>multilocularis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Occurs in northern hemisphere</a:t>
            </a:r>
          </a:p>
          <a:p>
            <a:pPr lvl="1"/>
            <a:r>
              <a:rPr lang="en-US" dirty="0" smtClean="0"/>
              <a:t>This includes central and northern Europe </a:t>
            </a:r>
            <a:r>
              <a:rPr lang="en-GB" dirty="0" smtClean="0"/>
              <a:t>(</a:t>
            </a:r>
            <a:r>
              <a:rPr lang="en-GB" dirty="0"/>
              <a:t>Britain, Siberia), </a:t>
            </a:r>
            <a:r>
              <a:rPr lang="en-US" dirty="0" smtClean="0"/>
              <a:t>Asia,</a:t>
            </a:r>
            <a:r>
              <a:rPr lang="en-GB" dirty="0"/>
              <a:t> parts of Japan, Alaska Turkey, </a:t>
            </a:r>
            <a:r>
              <a:rPr lang="en-GB" dirty="0" smtClean="0"/>
              <a:t>S</a:t>
            </a:r>
            <a:r>
              <a:rPr lang="en-GB" dirty="0"/>
              <a:t>. </a:t>
            </a:r>
            <a:r>
              <a:rPr lang="en-GB" dirty="0" smtClean="0"/>
              <a:t>America </a:t>
            </a:r>
            <a:r>
              <a:rPr lang="en-US" dirty="0" smtClean="0"/>
              <a:t>and North America</a:t>
            </a:r>
          </a:p>
          <a:p>
            <a:pPr lvl="1"/>
            <a:r>
              <a:rPr lang="en-GB" dirty="0" smtClean="0"/>
              <a:t>Main </a:t>
            </a:r>
            <a:r>
              <a:rPr lang="en-GB" dirty="0"/>
              <a:t>definitive hosts are foxes</a:t>
            </a:r>
          </a:p>
          <a:p>
            <a:pPr lvl="1"/>
            <a:r>
              <a:rPr lang="en-GB" dirty="0" smtClean="0"/>
              <a:t>In </a:t>
            </a:r>
            <a:r>
              <a:rPr lang="en-GB" dirty="0"/>
              <a:t>the domestic cycle, the intermediate hosts, herbivores and rodents, and dogs, the definitive hosts.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503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u="sng"/>
              <a:t>Echinococcus</a:t>
            </a:r>
            <a:r>
              <a:rPr lang="en-US"/>
              <a:t> cyst</a:t>
            </a:r>
            <a:endParaRPr lang="en-GB"/>
          </a:p>
        </p:txBody>
      </p:sp>
      <p:graphicFrame>
        <p:nvGraphicFramePr>
          <p:cNvPr id="91139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46213" y="1554163"/>
          <a:ext cx="6403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9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1554163"/>
                        <a:ext cx="64039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50295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Bachelor of Medicine And Bachelor of Surgery (MBChB)  Year  2\MEDICAL MICROBIOLOGY\5. MICROBIOLOGY PRACTICALS AND DEMONSTRATIONS\Laboratry Pictures\Microbiology cdc pics\Metazoa\Hydatid cysts E granulos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6266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 b="1">
                <a:latin typeface="Times New Roman" pitchFamily="18" charset="0"/>
              </a:rPr>
              <a:t>Hydatid Cysts</a:t>
            </a:r>
          </a:p>
        </p:txBody>
      </p:sp>
      <p:pic>
        <p:nvPicPr>
          <p:cNvPr id="1025027" name="Picture 3" descr="7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76338" y="1600200"/>
            <a:ext cx="67897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660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6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i="1" u="sng"/>
              <a:t>Echinococcus</a:t>
            </a:r>
            <a:r>
              <a:rPr lang="en-US"/>
              <a:t> cyst in brain</a:t>
            </a:r>
            <a:endParaRPr lang="en-GB"/>
          </a:p>
        </p:txBody>
      </p:sp>
      <p:graphicFrame>
        <p:nvGraphicFramePr>
          <p:cNvPr id="92163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46213" y="1554163"/>
          <a:ext cx="6403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1554163"/>
                        <a:ext cx="64039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04690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i="1" u="sng"/>
              <a:t>Echinococcus</a:t>
            </a:r>
            <a:r>
              <a:rPr lang="en-US" sz="4000"/>
              <a:t> sp cyst in abdominal cavity</a:t>
            </a:r>
            <a:endParaRPr lang="en-GB" sz="4000"/>
          </a:p>
        </p:txBody>
      </p:sp>
      <p:graphicFrame>
        <p:nvGraphicFramePr>
          <p:cNvPr id="93187" name="Object 5"/>
          <p:cNvGraphicFramePr>
            <a:graphicFrameLocks noGrp="1" noChangeAspect="1"/>
          </p:cNvGraphicFramePr>
          <p:nvPr>
            <p:ph idx="1"/>
          </p:nvPr>
        </p:nvGraphicFramePr>
        <p:xfrm>
          <a:off x="1446213" y="1554163"/>
          <a:ext cx="6403975" cy="4525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Acrobat Document" r:id="rId3" imgW="8019048" imgH="5668166" progId="AcroExch.Document.7">
                  <p:embed/>
                </p:oleObj>
              </mc:Choice>
              <mc:Fallback>
                <p:oleObj name="Acrobat Document" r:id="rId3" imgW="8019048" imgH="5668166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6213" y="1554163"/>
                        <a:ext cx="6403975" cy="4525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634553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Metacestode (cyst)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Unilocular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Sub spherical in shape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Fluid-filled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Pulmonary cyst are commonly found in the lower lobe on the right side</a:t>
            </a:r>
            <a:endParaRPr lang="en-US" sz="2800" smtClean="0"/>
          </a:p>
        </p:txBody>
      </p:sp>
      <p:pic>
        <p:nvPicPr>
          <p:cNvPr id="13316" name="Picture 14" descr="hydatid_cyst_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905000"/>
            <a:ext cx="3962400" cy="4191000"/>
          </a:xfrm>
        </p:spPr>
      </p:pic>
      <p:sp>
        <p:nvSpPr>
          <p:cNvPr id="13317" name="Text Box 15"/>
          <p:cNvSpPr txBox="1">
            <a:spLocks noChangeArrowheads="1"/>
          </p:cNvSpPr>
          <p:nvPr/>
        </p:nvSpPr>
        <p:spPr bwMode="auto">
          <a:xfrm>
            <a:off x="4648200" y="6172200"/>
            <a:ext cx="38862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/>
              <a:t>http://www.biosci.ohio-state.edu/~parasite/echinococcus.html</a:t>
            </a:r>
          </a:p>
        </p:txBody>
      </p:sp>
    </p:spTree>
    <p:extLst>
      <p:ext uri="{BB962C8B-B14F-4D97-AF65-F5344CB8AC3E}">
        <p14:creationId xmlns:p14="http://schemas.microsoft.com/office/powerpoint/2010/main" val="15739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descr="Large confetti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Cyst stage in Humans</a:t>
            </a:r>
          </a:p>
        </p:txBody>
      </p:sp>
      <p:pic>
        <p:nvPicPr>
          <p:cNvPr id="15363" name="Picture 6" descr="hydatid_cyst_4"/>
          <p:cNvPicPr>
            <a:picLocks noGrp="1" noChangeAspect="1" noChangeArrowheads="1"/>
          </p:cNvPicPr>
          <p:nvPr>
            <p:ph type="chart"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600200"/>
            <a:ext cx="3810000" cy="3276600"/>
          </a:xfrm>
        </p:spPr>
      </p:pic>
      <p:sp>
        <p:nvSpPr>
          <p:cNvPr id="15364" name="Text Box 7"/>
          <p:cNvSpPr txBox="1">
            <a:spLocks noChangeArrowheads="1"/>
          </p:cNvSpPr>
          <p:nvPr/>
        </p:nvSpPr>
        <p:spPr bwMode="auto">
          <a:xfrm>
            <a:off x="4724400" y="4953000"/>
            <a:ext cx="381000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A single protoscolex.</a:t>
            </a:r>
          </a:p>
          <a:p>
            <a:pPr eaLnBrk="1" hangingPunct="1"/>
            <a:r>
              <a:rPr lang="en-US" sz="2000"/>
              <a:t>“Hooks” can be seen that will form the hooks associated with the adult worm's rostellum</a:t>
            </a:r>
            <a:endParaRPr lang="en-US"/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15365" name="Picture 9" descr="hydatid_cyst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00200"/>
            <a:ext cx="344805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10"/>
          <p:cNvSpPr txBox="1">
            <a:spLocks noChangeArrowheads="1"/>
          </p:cNvSpPr>
          <p:nvPr/>
        </p:nvSpPr>
        <p:spPr bwMode="auto">
          <a:xfrm>
            <a:off x="762000" y="4953000"/>
            <a:ext cx="36576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ts val="500"/>
              </a:spcBef>
              <a:spcAft>
                <a:spcPts val="500"/>
              </a:spcAft>
            </a:pPr>
            <a:r>
              <a:rPr lang="en-US" sz="2000"/>
              <a:t>The cyst consists of a thick outer layer (*), several thinner internal layers, and many protoscolices. The protoscolices are often called "hydatid sand."</a:t>
            </a:r>
          </a:p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sp>
        <p:nvSpPr>
          <p:cNvPr id="15367" name="Text Box 11"/>
          <p:cNvSpPr txBox="1">
            <a:spLocks noChangeArrowheads="1"/>
          </p:cNvSpPr>
          <p:nvPr/>
        </p:nvSpPr>
        <p:spPr bwMode="auto">
          <a:xfrm>
            <a:off x="2362200" y="6477000"/>
            <a:ext cx="46482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200"/>
              <a:t>http://www.biosci.ohio-state.edu/~parasite/echinococcus.html</a:t>
            </a:r>
          </a:p>
        </p:txBody>
      </p:sp>
    </p:spTree>
    <p:extLst>
      <p:ext uri="{BB962C8B-B14F-4D97-AF65-F5344CB8AC3E}">
        <p14:creationId xmlns:p14="http://schemas.microsoft.com/office/powerpoint/2010/main" val="380807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Hydatid Cysts</a:t>
            </a:r>
          </a:p>
        </p:txBody>
      </p:sp>
      <p:pic>
        <p:nvPicPr>
          <p:cNvPr id="66563" name="Picture 4" descr="Patient with Hydatid cyst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54175"/>
            <a:ext cx="7467600" cy="5076825"/>
          </a:xfrm>
        </p:spPr>
      </p:pic>
    </p:spTree>
    <p:extLst>
      <p:ext uri="{BB962C8B-B14F-4D97-AF65-F5344CB8AC3E}">
        <p14:creationId xmlns:p14="http://schemas.microsoft.com/office/powerpoint/2010/main" val="18273706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4" descr="Brood chamber in Hydatid cyst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60650"/>
            <a:ext cx="4038600" cy="2954338"/>
          </a:xfrm>
        </p:spPr>
      </p:pic>
      <p:pic>
        <p:nvPicPr>
          <p:cNvPr id="67588" name="Picture 11" descr="E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81600" cy="3616325"/>
          </a:xfrm>
        </p:spPr>
      </p:pic>
    </p:spTree>
    <p:extLst>
      <p:ext uri="{BB962C8B-B14F-4D97-AF65-F5344CB8AC3E}">
        <p14:creationId xmlns:p14="http://schemas.microsoft.com/office/powerpoint/2010/main" val="231882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Mature protoscolex  </a:t>
            </a:r>
          </a:p>
        </p:txBody>
      </p:sp>
      <p:pic>
        <p:nvPicPr>
          <p:cNvPr id="69636" name="Picture 4" descr="mature protoscoles of echinococc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09775"/>
            <a:ext cx="5105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676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egranad2b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-9867"/>
            <a:ext cx="3126614" cy="6892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22122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80"/>
          <a:stretch/>
        </p:blipFill>
        <p:spPr bwMode="auto">
          <a:xfrm>
            <a:off x="36512" y="87496"/>
            <a:ext cx="9144000" cy="643784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0040717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" y="34993"/>
            <a:ext cx="9138708" cy="678993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632138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14"/>
            <a:ext cx="9144000" cy="660192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751704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6936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578916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" r="13609"/>
          <a:stretch/>
        </p:blipFill>
        <p:spPr bwMode="auto">
          <a:xfrm>
            <a:off x="0" y="0"/>
            <a:ext cx="9246932" cy="63093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380123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3" descr="hydatid-lu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81" y="4773617"/>
            <a:ext cx="3152119" cy="210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476672"/>
            <a:ext cx="7772400" cy="936104"/>
          </a:xfrm>
        </p:spPr>
        <p:txBody>
          <a:bodyPr/>
          <a:lstStyle/>
          <a:p>
            <a:r>
              <a:rPr lang="en-GB" b="1" dirty="0" smtClean="0"/>
              <a:t>Treatment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784976" cy="5112568"/>
          </a:xfrm>
        </p:spPr>
        <p:txBody>
          <a:bodyPr/>
          <a:lstStyle/>
          <a:p>
            <a:r>
              <a:rPr lang="en-US" dirty="0" smtClean="0"/>
              <a:t>Surgery </a:t>
            </a:r>
            <a:r>
              <a:rPr lang="en-US" dirty="0"/>
              <a:t>to remove the parasite </a:t>
            </a:r>
            <a:r>
              <a:rPr lang="en-US" dirty="0" smtClean="0"/>
              <a:t>mass is </a:t>
            </a:r>
            <a:r>
              <a:rPr lang="en-US" dirty="0"/>
              <a:t>the most common form of treatment for </a:t>
            </a:r>
            <a:r>
              <a:rPr lang="en-US" dirty="0" err="1"/>
              <a:t>echinococcosis</a:t>
            </a:r>
            <a:endParaRPr lang="en-GB" dirty="0"/>
          </a:p>
          <a:p>
            <a:r>
              <a:rPr lang="en-US" dirty="0"/>
              <a:t>After surgery, medication may be necessary to keep the cyst from recurring.</a:t>
            </a:r>
            <a:endParaRPr lang="en-GB" dirty="0"/>
          </a:p>
          <a:p>
            <a:r>
              <a:rPr lang="en-US" dirty="0"/>
              <a:t>Use of </a:t>
            </a:r>
            <a:r>
              <a:rPr lang="en-US" dirty="0" err="1"/>
              <a:t>albendazole</a:t>
            </a:r>
            <a:r>
              <a:rPr lang="en-US" dirty="0"/>
              <a:t> for </a:t>
            </a:r>
            <a:r>
              <a:rPr lang="en-US" i="1" dirty="0" err="1"/>
              <a:t>Echinococcus</a:t>
            </a:r>
            <a:r>
              <a:rPr lang="en-US" i="1" dirty="0"/>
              <a:t> </a:t>
            </a:r>
            <a:r>
              <a:rPr lang="en-US" i="1" dirty="0" err="1"/>
              <a:t>granulosus</a:t>
            </a:r>
            <a:r>
              <a:rPr lang="en-US" dirty="0"/>
              <a:t>.  </a:t>
            </a:r>
            <a:endParaRPr lang="en-GB" dirty="0"/>
          </a:p>
          <a:p>
            <a:r>
              <a:rPr lang="en-US" dirty="0"/>
              <a:t>Use of </a:t>
            </a:r>
            <a:r>
              <a:rPr lang="en-US" dirty="0" err="1"/>
              <a:t>albendazole</a:t>
            </a:r>
            <a:r>
              <a:rPr lang="en-US" dirty="0"/>
              <a:t> or </a:t>
            </a:r>
            <a:r>
              <a:rPr lang="en-US" dirty="0" err="1"/>
              <a:t>mebendazole</a:t>
            </a:r>
            <a:r>
              <a:rPr lang="en-US" dirty="0"/>
              <a:t> for </a:t>
            </a:r>
            <a:r>
              <a:rPr lang="en-US" i="1" dirty="0" err="1"/>
              <a:t>Echinococcus</a:t>
            </a:r>
            <a:r>
              <a:rPr lang="en-US" i="1" dirty="0"/>
              <a:t> </a:t>
            </a:r>
            <a:r>
              <a:rPr lang="en-US" i="1" dirty="0" err="1" smtClean="0"/>
              <a:t>multilocularis</a:t>
            </a:r>
            <a:r>
              <a:rPr lang="en-US" dirty="0" smtClean="0"/>
              <a:t>.</a:t>
            </a:r>
            <a:r>
              <a:rPr lang="en-US" dirty="0"/>
              <a:t> 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r>
              <a:rPr lang="en-US" dirty="0" smtClean="0">
                <a:hlinkClick r:id="rId3"/>
              </a:rPr>
              <a:t>http://youtube.com/watch?v=E9Hx9oKkEVg</a:t>
            </a:r>
            <a:endParaRPr lang="en-US" dirty="0" smtClean="0"/>
          </a:p>
          <a:p>
            <a:r>
              <a:rPr lang="en-US" dirty="0" smtClean="0"/>
              <a:t>Medication after surgery may be necessary to keep the cyst from recurring</a:t>
            </a:r>
          </a:p>
          <a:p>
            <a:pPr lvl="1"/>
            <a:r>
              <a:rPr lang="en-US" dirty="0" smtClean="0"/>
              <a:t>Drug of choice is </a:t>
            </a:r>
            <a:r>
              <a:rPr lang="en-US" dirty="0" err="1" smtClean="0"/>
              <a:t>albendazole</a:t>
            </a:r>
            <a:r>
              <a:rPr lang="en-US" dirty="0" smtClean="0"/>
              <a:t> for E. </a:t>
            </a:r>
            <a:r>
              <a:rPr lang="en-US" dirty="0" err="1" smtClean="0"/>
              <a:t>granulosus</a:t>
            </a:r>
            <a:endParaRPr lang="en-US" dirty="0" smtClean="0"/>
          </a:p>
          <a:p>
            <a:pPr lvl="1"/>
            <a:r>
              <a:rPr lang="en-US" dirty="0" smtClean="0"/>
              <a:t>Drug of choice is </a:t>
            </a:r>
            <a:r>
              <a:rPr lang="en-US" dirty="0" err="1" smtClean="0"/>
              <a:t>albendazole</a:t>
            </a:r>
            <a:r>
              <a:rPr lang="en-US" dirty="0" smtClean="0"/>
              <a:t> and </a:t>
            </a:r>
            <a:r>
              <a:rPr lang="en-US" dirty="0" err="1" smtClean="0"/>
              <a:t>mebendazole</a:t>
            </a:r>
            <a:r>
              <a:rPr lang="en-US" dirty="0" smtClean="0"/>
              <a:t> for E. </a:t>
            </a:r>
            <a:r>
              <a:rPr lang="en-US" dirty="0" err="1" smtClean="0"/>
              <a:t>multilocularis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253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134672" cy="1080120"/>
          </a:xfrm>
        </p:spPr>
        <p:txBody>
          <a:bodyPr/>
          <a:lstStyle/>
          <a:p>
            <a:r>
              <a:rPr lang="en-GB" b="1" dirty="0" smtClean="0"/>
              <a:t>Control and prevention </a:t>
            </a:r>
            <a:r>
              <a:rPr lang="en-GB" b="1" dirty="0"/>
              <a:t>m</a:t>
            </a:r>
            <a:r>
              <a:rPr lang="en-GB" b="1" dirty="0" smtClean="0"/>
              <a:t>ethods</a:t>
            </a:r>
            <a:endParaRPr lang="en-GB" b="1" dirty="0"/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323528" y="1628800"/>
            <a:ext cx="8640960" cy="4968552"/>
          </a:xfrm>
        </p:spPr>
        <p:txBody>
          <a:bodyPr/>
          <a:lstStyle/>
          <a:p>
            <a:pPr eaLnBrk="1" hangingPunct="1"/>
            <a:r>
              <a:rPr lang="en-US" sz="2400" dirty="0"/>
              <a:t>Threefold </a:t>
            </a:r>
            <a:r>
              <a:rPr lang="en-US" sz="2400" dirty="0" smtClean="0"/>
              <a:t>approach: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smtClean="0"/>
              <a:t>Dog </a:t>
            </a:r>
            <a:r>
              <a:rPr lang="en-US" sz="2400" dirty="0"/>
              <a:t>control:	</a:t>
            </a:r>
          </a:p>
          <a:p>
            <a:pPr lvl="1" eaLnBrk="1" hangingPunct="1"/>
            <a:r>
              <a:rPr lang="en-US" sz="2400" dirty="0"/>
              <a:t>Killing stray dogs</a:t>
            </a:r>
          </a:p>
          <a:p>
            <a:pPr lvl="1" eaLnBrk="1" hangingPunct="1"/>
            <a:r>
              <a:rPr lang="en-US" sz="2400" dirty="0"/>
              <a:t>Sterilization of female dogs</a:t>
            </a:r>
          </a:p>
          <a:p>
            <a:pPr lvl="1" eaLnBrk="1" hangingPunct="1"/>
            <a:r>
              <a:rPr lang="en-US" sz="2400" dirty="0"/>
              <a:t>Deworming of domesticated </a:t>
            </a:r>
            <a:r>
              <a:rPr lang="en-US" sz="2400" dirty="0" smtClean="0"/>
              <a:t>dogs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smtClean="0"/>
              <a:t>Treatment</a:t>
            </a:r>
            <a:endParaRPr lang="en-US" sz="2400" dirty="0"/>
          </a:p>
          <a:p>
            <a:pPr lvl="1" eaLnBrk="1" hangingPunct="1"/>
            <a:r>
              <a:rPr lang="en-US" sz="2400" dirty="0"/>
              <a:t>Surgery</a:t>
            </a:r>
          </a:p>
          <a:p>
            <a:pPr lvl="1" eaLnBrk="1" hangingPunct="1"/>
            <a:r>
              <a:rPr lang="en-US" sz="2400" dirty="0"/>
              <a:t>PAIR (puncture, aspiration, injection, </a:t>
            </a:r>
            <a:r>
              <a:rPr lang="en-US" sz="2400" dirty="0" err="1"/>
              <a:t>reaspiration</a:t>
            </a:r>
            <a:r>
              <a:rPr lang="en-US" sz="2400" dirty="0"/>
              <a:t>)</a:t>
            </a:r>
          </a:p>
          <a:p>
            <a:pPr marL="457200" indent="-457200" eaLnBrk="1" hangingPunct="1">
              <a:buFont typeface="+mj-lt"/>
              <a:buAutoNum type="arabicPeriod"/>
            </a:pPr>
            <a:r>
              <a:rPr lang="en-US" sz="2400" dirty="0" smtClean="0"/>
              <a:t>Participatory </a:t>
            </a:r>
            <a:r>
              <a:rPr lang="en-US" sz="2400" dirty="0"/>
              <a:t>community health education</a:t>
            </a:r>
          </a:p>
          <a:p>
            <a:pPr lvl="1"/>
            <a:r>
              <a:rPr lang="en-US" sz="2400" dirty="0" smtClean="0"/>
              <a:t>Sheep herders should not live closely with their dogs</a:t>
            </a:r>
          </a:p>
        </p:txBody>
      </p:sp>
    </p:spTree>
    <p:extLst>
      <p:ext uri="{BB962C8B-B14F-4D97-AF65-F5344CB8AC3E}">
        <p14:creationId xmlns:p14="http://schemas.microsoft.com/office/powerpoint/2010/main" val="55443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Interesting fact</a:t>
            </a:r>
            <a:endParaRPr lang="en-GB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The drug that is so effective for most flatworm parasites, </a:t>
            </a:r>
            <a:r>
              <a:rPr lang="en-US" sz="3600" dirty="0" err="1" smtClean="0"/>
              <a:t>Praziquantel</a:t>
            </a:r>
            <a:r>
              <a:rPr lang="en-US" sz="3600" dirty="0" smtClean="0"/>
              <a:t>, may actually enhance growth of alveolar </a:t>
            </a:r>
            <a:r>
              <a:rPr lang="en-US" sz="3600" dirty="0" err="1" smtClean="0"/>
              <a:t>hydatids</a:t>
            </a:r>
            <a:r>
              <a:rPr lang="en-US" sz="36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362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body" sz="half" idx="2"/>
          </p:nvPr>
        </p:nvSpPr>
        <p:spPr>
          <a:xfrm>
            <a:off x="4191000" y="1143000"/>
            <a:ext cx="4876800" cy="2895600"/>
          </a:xfrm>
          <a:noFill/>
        </p:spPr>
        <p:txBody>
          <a:bodyPr lIns="18000" tIns="10800" rIns="18000" bIns="1080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600" dirty="0"/>
              <a:t>The cyst is lined by a multilayer parasite tissue with the innermost layer being the </a:t>
            </a:r>
            <a:r>
              <a:rPr lang="en-US" sz="1600" b="1" dirty="0">
                <a:solidFill>
                  <a:srgbClr val="AC0814"/>
                </a:solidFill>
              </a:rPr>
              <a:t>germinal layer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1600" dirty="0"/>
              <a:t>This layer is a undifferentiated “</a:t>
            </a:r>
            <a:r>
              <a:rPr lang="en-US" sz="1600" b="1" dirty="0">
                <a:solidFill>
                  <a:srgbClr val="AC0814"/>
                </a:solidFill>
              </a:rPr>
              <a:t>stem cell</a:t>
            </a:r>
            <a:r>
              <a:rPr lang="en-US" sz="1600" dirty="0"/>
              <a:t>” layer that can spawn the formation of “brood capsules” which are themselves lined by GL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The </a:t>
            </a:r>
            <a:r>
              <a:rPr lang="en-US" sz="1600" b="1" dirty="0"/>
              <a:t>daughter cysts</a:t>
            </a:r>
            <a:r>
              <a:rPr lang="en-US" sz="1600" dirty="0"/>
              <a:t> (the encircled body) "bud" into the center of the fluid-filled cyst. 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This is a very small portion of the cyst which may become quite large.  </a:t>
            </a:r>
          </a:p>
          <a:p>
            <a:pPr>
              <a:lnSpc>
                <a:spcPct val="90000"/>
              </a:lnSpc>
            </a:pPr>
            <a:r>
              <a:rPr lang="en-US" sz="1600" dirty="0"/>
              <a:t>Each of the smaller bodies will develop into diminutive tapeworms should this be eaten by a definitive or final host such as a canine. </a:t>
            </a:r>
          </a:p>
          <a:p>
            <a:pPr>
              <a:lnSpc>
                <a:spcPct val="90000"/>
              </a:lnSpc>
            </a:pPr>
            <a:endParaRPr lang="en-US" sz="1600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E0AA-7856-43E7-8412-A382694307A1}" type="datetime1">
              <a:rPr lang="en-US"/>
              <a:pPr/>
              <a:t>12/8/2013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Sudheer Kher 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83D92-98F5-4101-BACD-FF8BA3FB8EE5}" type="slidenum">
              <a:rPr lang="en-US"/>
              <a:pPr/>
              <a:t>48</a:t>
            </a:fld>
            <a:endParaRPr lang="en-US"/>
          </a:p>
        </p:txBody>
      </p:sp>
      <p:sp>
        <p:nvSpPr>
          <p:cNvPr id="123907" name="Rectangle 3"/>
          <p:cNvSpPr>
            <a:spLocks noChangeArrowheads="1"/>
          </p:cNvSpPr>
          <p:nvPr/>
        </p:nvSpPr>
        <p:spPr bwMode="auto">
          <a:xfrm>
            <a:off x="1219200" y="152400"/>
            <a:ext cx="640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4400" b="1" i="1" dirty="0">
                <a:solidFill>
                  <a:srgbClr val="000080"/>
                </a:solidFill>
                <a:latin typeface="Arial Rounded MT Bold" pitchFamily="34" charset="0"/>
              </a:rPr>
              <a:t>The</a:t>
            </a:r>
            <a:r>
              <a:rPr lang="en-US" sz="4400" b="1" dirty="0">
                <a:solidFill>
                  <a:srgbClr val="000080"/>
                </a:solidFill>
                <a:latin typeface="Arial Rounded MT Bold" pitchFamily="34" charset="0"/>
              </a:rPr>
              <a:t> </a:t>
            </a:r>
            <a:r>
              <a:rPr lang="en-US" sz="4400" b="1" dirty="0" err="1">
                <a:solidFill>
                  <a:srgbClr val="000080"/>
                </a:solidFill>
                <a:latin typeface="Arial Rounded MT Bold" pitchFamily="34" charset="0"/>
              </a:rPr>
              <a:t>Hydatid</a:t>
            </a:r>
            <a:r>
              <a:rPr lang="en-US" sz="4400" b="1" dirty="0">
                <a:solidFill>
                  <a:srgbClr val="000080"/>
                </a:solidFill>
                <a:latin typeface="Arial Rounded MT Bold" pitchFamily="34" charset="0"/>
              </a:rPr>
              <a:t> Cyst</a:t>
            </a:r>
            <a:endParaRPr lang="en-US" sz="4400" dirty="0">
              <a:solidFill>
                <a:srgbClr val="000080"/>
              </a:solidFill>
              <a:latin typeface="Arial Rounded MT Bold" pitchFamily="34" charset="0"/>
            </a:endParaRPr>
          </a:p>
        </p:txBody>
      </p:sp>
      <p:pic>
        <p:nvPicPr>
          <p:cNvPr id="123908" name="Picture 4"/>
          <p:cNvPicPr>
            <a:picLocks noChangeAspect="1" noChangeArrowheads="1"/>
          </p:cNvPicPr>
          <p:nvPr/>
        </p:nvPicPr>
        <p:blipFill>
          <a:blip r:embed="rId3" cstate="print"/>
          <a:srcRect l="8267" t="1631" r="12599" b="2174"/>
          <a:stretch>
            <a:fillRect/>
          </a:stretch>
        </p:blipFill>
        <p:spPr bwMode="auto">
          <a:xfrm>
            <a:off x="5105400" y="4114800"/>
            <a:ext cx="29718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3909" name="Picture 5"/>
          <p:cNvPicPr>
            <a:picLocks noChangeAspect="1" noChangeArrowheads="1"/>
          </p:cNvPicPr>
          <p:nvPr/>
        </p:nvPicPr>
        <p:blipFill>
          <a:blip r:embed="rId4" cstate="print"/>
          <a:srcRect t="8197" r="4918"/>
          <a:stretch>
            <a:fillRect/>
          </a:stretch>
        </p:blipFill>
        <p:spPr bwMode="auto">
          <a:xfrm>
            <a:off x="609600" y="1600200"/>
            <a:ext cx="3581400" cy="345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7477074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C8E1E-1967-4A39-898F-5A43D6C4C3EE}" type="datetime1">
              <a:rPr lang="en-US"/>
              <a:pPr/>
              <a:t>12/8/2013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Sudheer Kher 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04327-623F-4FBB-8F05-9EB5705CB87C}" type="slidenum">
              <a:rPr lang="en-US"/>
              <a:pPr/>
              <a:t>49</a:t>
            </a:fld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696200" cy="762000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Diagnosis &amp; Management</a:t>
            </a:r>
          </a:p>
        </p:txBody>
      </p:sp>
      <p:sp>
        <p:nvSpPr>
          <p:cNvPr id="57355" name="Text Box 11"/>
          <p:cNvSpPr txBox="1">
            <a:spLocks noChangeArrowheads="1"/>
          </p:cNvSpPr>
          <p:nvPr/>
        </p:nvSpPr>
        <p:spPr bwMode="auto">
          <a:xfrm>
            <a:off x="609600" y="1143000"/>
            <a:ext cx="1371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Disease</a:t>
            </a:r>
          </a:p>
        </p:txBody>
      </p:sp>
      <p:sp>
        <p:nvSpPr>
          <p:cNvPr id="57356" name="Text Box 12"/>
          <p:cNvSpPr txBox="1">
            <a:spLocks noChangeArrowheads="1"/>
          </p:cNvSpPr>
          <p:nvPr/>
        </p:nvSpPr>
        <p:spPr bwMode="auto">
          <a:xfrm>
            <a:off x="3048000" y="1127125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Hydatid cyst or disease</a:t>
            </a:r>
          </a:p>
        </p:txBody>
      </p:sp>
      <p:sp>
        <p:nvSpPr>
          <p:cNvPr id="57358" name="Text Box 14"/>
          <p:cNvSpPr txBox="1">
            <a:spLocks noChangeArrowheads="1"/>
          </p:cNvSpPr>
          <p:nvPr/>
        </p:nvSpPr>
        <p:spPr bwMode="auto">
          <a:xfrm>
            <a:off x="609600" y="44958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Diagnosis</a:t>
            </a:r>
          </a:p>
        </p:txBody>
      </p:sp>
      <p:sp>
        <p:nvSpPr>
          <p:cNvPr id="57359" name="Text Box 15"/>
          <p:cNvSpPr txBox="1">
            <a:spLocks noChangeArrowheads="1"/>
          </p:cNvSpPr>
          <p:nvPr/>
        </p:nvSpPr>
        <p:spPr bwMode="auto">
          <a:xfrm>
            <a:off x="3048000" y="5089525"/>
            <a:ext cx="2819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X ray / US / CT /  MRI</a:t>
            </a:r>
          </a:p>
        </p:txBody>
      </p:sp>
      <p:sp>
        <p:nvSpPr>
          <p:cNvPr id="57362" name="Text Box 18"/>
          <p:cNvSpPr txBox="1">
            <a:spLocks noChangeArrowheads="1"/>
          </p:cNvSpPr>
          <p:nvPr/>
        </p:nvSpPr>
        <p:spPr bwMode="auto">
          <a:xfrm>
            <a:off x="3048000" y="5622925"/>
            <a:ext cx="3124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66"/>
                </a:solidFill>
              </a:rPr>
              <a:t>Casoni’s intradermal test</a:t>
            </a:r>
          </a:p>
        </p:txBody>
      </p:sp>
      <p:sp>
        <p:nvSpPr>
          <p:cNvPr id="57363" name="Text Box 19"/>
          <p:cNvSpPr txBox="1">
            <a:spLocks noChangeArrowheads="1"/>
          </p:cNvSpPr>
          <p:nvPr/>
        </p:nvSpPr>
        <p:spPr bwMode="auto">
          <a:xfrm>
            <a:off x="3048000" y="6080125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66"/>
                </a:solidFill>
              </a:rPr>
              <a:t>IHA / ELISA</a:t>
            </a:r>
          </a:p>
        </p:txBody>
      </p:sp>
      <p:sp>
        <p:nvSpPr>
          <p:cNvPr id="57367" name="Text Box 23"/>
          <p:cNvSpPr txBox="1">
            <a:spLocks noChangeArrowheads="1"/>
          </p:cNvSpPr>
          <p:nvPr/>
        </p:nvSpPr>
        <p:spPr bwMode="auto">
          <a:xfrm>
            <a:off x="3048000" y="1736725"/>
            <a:ext cx="381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Nonspecific or asymptomatic</a:t>
            </a:r>
          </a:p>
        </p:txBody>
      </p:sp>
      <p:sp>
        <p:nvSpPr>
          <p:cNvPr id="57368" name="Text Box 24"/>
          <p:cNvSpPr txBox="1">
            <a:spLocks noChangeArrowheads="1"/>
          </p:cNvSpPr>
          <p:nvPr/>
        </p:nvSpPr>
        <p:spPr bwMode="auto">
          <a:xfrm>
            <a:off x="609600" y="1752600"/>
            <a:ext cx="1676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Clinical presentation</a:t>
            </a:r>
          </a:p>
        </p:txBody>
      </p:sp>
      <p:sp>
        <p:nvSpPr>
          <p:cNvPr id="57369" name="Text Box 25"/>
          <p:cNvSpPr txBox="1">
            <a:spLocks noChangeArrowheads="1"/>
          </p:cNvSpPr>
          <p:nvPr/>
        </p:nvSpPr>
        <p:spPr bwMode="auto">
          <a:xfrm>
            <a:off x="3048000" y="2346325"/>
            <a:ext cx="3657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60% right hypochondriac pain</a:t>
            </a:r>
          </a:p>
        </p:txBody>
      </p:sp>
      <p:sp>
        <p:nvSpPr>
          <p:cNvPr id="57370" name="Text Box 26"/>
          <p:cNvSpPr txBox="1">
            <a:spLocks noChangeArrowheads="1"/>
          </p:cNvSpPr>
          <p:nvPr/>
        </p:nvSpPr>
        <p:spPr bwMode="auto">
          <a:xfrm>
            <a:off x="7086600" y="2346325"/>
            <a:ext cx="2057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15% jaundice</a:t>
            </a:r>
          </a:p>
        </p:txBody>
      </p:sp>
      <p:sp>
        <p:nvSpPr>
          <p:cNvPr id="57371" name="Text Box 27"/>
          <p:cNvSpPr txBox="1">
            <a:spLocks noChangeArrowheads="1"/>
          </p:cNvSpPr>
          <p:nvPr/>
        </p:nvSpPr>
        <p:spPr bwMode="auto">
          <a:xfrm>
            <a:off x="3048000" y="2971800"/>
            <a:ext cx="594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Others like skin rashes, pruritus, allergic reaction</a:t>
            </a:r>
          </a:p>
        </p:txBody>
      </p:sp>
      <p:sp>
        <p:nvSpPr>
          <p:cNvPr id="57372" name="Text Box 28"/>
          <p:cNvSpPr txBox="1">
            <a:spLocks noChangeArrowheads="1"/>
          </p:cNvSpPr>
          <p:nvPr/>
        </p:nvSpPr>
        <p:spPr bwMode="auto">
          <a:xfrm>
            <a:off x="3048000" y="3657600"/>
            <a:ext cx="594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Cyst can rupture leading to broncho biliary fistula</a:t>
            </a:r>
          </a:p>
        </p:txBody>
      </p:sp>
      <p:sp>
        <p:nvSpPr>
          <p:cNvPr id="57374" name="Text Box 30"/>
          <p:cNvSpPr txBox="1">
            <a:spLocks noChangeArrowheads="1"/>
          </p:cNvSpPr>
          <p:nvPr/>
        </p:nvSpPr>
        <p:spPr bwMode="auto">
          <a:xfrm>
            <a:off x="3048000" y="4479925"/>
            <a:ext cx="3505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66"/>
                </a:solidFill>
              </a:rPr>
              <a:t>Aspiration is contraindicated</a:t>
            </a:r>
          </a:p>
        </p:txBody>
      </p:sp>
    </p:spTree>
    <p:extLst>
      <p:ext uri="{BB962C8B-B14F-4D97-AF65-F5344CB8AC3E}">
        <p14:creationId xmlns:p14="http://schemas.microsoft.com/office/powerpoint/2010/main" val="3737036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MORPHOLOGY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772816"/>
            <a:ext cx="8568952" cy="4968552"/>
          </a:xfrm>
        </p:spPr>
        <p:txBody>
          <a:bodyPr>
            <a:normAutofit fontScale="70000" lnSpcReduction="20000"/>
          </a:bodyPr>
          <a:lstStyle/>
          <a:p>
            <a:r>
              <a:rPr lang="en-US" sz="2400" dirty="0"/>
              <a:t>Both have 3 </a:t>
            </a:r>
            <a:r>
              <a:rPr lang="en-US" sz="2400" dirty="0" err="1"/>
              <a:t>proglottids</a:t>
            </a:r>
            <a:r>
              <a:rPr lang="en-US" sz="2400" dirty="0"/>
              <a:t>, hooks and suckers</a:t>
            </a:r>
          </a:p>
          <a:p>
            <a:r>
              <a:rPr lang="en-US" sz="2400" dirty="0"/>
              <a:t>E. </a:t>
            </a:r>
            <a:r>
              <a:rPr lang="en-US" sz="2400" dirty="0" err="1"/>
              <a:t>granulosus</a:t>
            </a:r>
            <a:endParaRPr lang="en-US" sz="2400" dirty="0"/>
          </a:p>
          <a:p>
            <a:pPr lvl="1"/>
            <a:r>
              <a:rPr lang="en-US" sz="2400" dirty="0"/>
              <a:t>Causes cystic </a:t>
            </a:r>
            <a:r>
              <a:rPr lang="en-US" sz="2400" dirty="0" err="1"/>
              <a:t>Echinococcosis</a:t>
            </a:r>
            <a:endParaRPr lang="en-US" sz="2400" dirty="0"/>
          </a:p>
          <a:p>
            <a:pPr lvl="1"/>
            <a:r>
              <a:rPr lang="en-US" sz="2400" dirty="0"/>
              <a:t>This form is most frequently encountered</a:t>
            </a:r>
          </a:p>
          <a:p>
            <a:pPr lvl="1"/>
            <a:r>
              <a:rPr lang="en-US" sz="2400" dirty="0"/>
              <a:t>3 mm-6 mm long</a:t>
            </a:r>
          </a:p>
          <a:p>
            <a:pPr lvl="1"/>
            <a:r>
              <a:rPr lang="en-US" sz="2400" dirty="0" err="1"/>
              <a:t>Rostellum</a:t>
            </a:r>
            <a:r>
              <a:rPr lang="en-US" sz="2400" dirty="0"/>
              <a:t> contains 28-50 hooks</a:t>
            </a:r>
          </a:p>
          <a:p>
            <a:r>
              <a:rPr lang="en-US" sz="2400" dirty="0"/>
              <a:t>E. </a:t>
            </a:r>
            <a:r>
              <a:rPr lang="en-US" sz="2400" dirty="0" err="1"/>
              <a:t>multilocularis</a:t>
            </a:r>
            <a:endParaRPr lang="en-US" sz="2400" dirty="0"/>
          </a:p>
          <a:p>
            <a:pPr lvl="1"/>
            <a:r>
              <a:rPr lang="en-US" sz="2400" dirty="0"/>
              <a:t>Causes alveolar </a:t>
            </a:r>
            <a:r>
              <a:rPr lang="en-US" sz="2400" dirty="0" err="1"/>
              <a:t>Echinococcosis</a:t>
            </a:r>
            <a:endParaRPr lang="en-US" sz="2400" dirty="0"/>
          </a:p>
          <a:p>
            <a:pPr lvl="1"/>
            <a:r>
              <a:rPr lang="en-US" sz="2400" dirty="0"/>
              <a:t>Looks like little alveoli</a:t>
            </a:r>
          </a:p>
          <a:p>
            <a:pPr lvl="1"/>
            <a:r>
              <a:rPr lang="en-US" sz="2400" dirty="0"/>
              <a:t>Can travel to any part of the body</a:t>
            </a:r>
          </a:p>
          <a:p>
            <a:pPr lvl="1"/>
            <a:r>
              <a:rPr lang="en-US" sz="2400" dirty="0"/>
              <a:t>1.2 mm-3.7 mm </a:t>
            </a:r>
            <a:r>
              <a:rPr lang="en-US" sz="2400" dirty="0" smtClean="0"/>
              <a:t>long</a:t>
            </a:r>
          </a:p>
          <a:p>
            <a:pPr lvl="1"/>
            <a:r>
              <a:rPr lang="en-CA" dirty="0" smtClean="0"/>
              <a:t>Also </a:t>
            </a:r>
            <a:r>
              <a:rPr lang="en-CA" dirty="0"/>
              <a:t>called alveolar or </a:t>
            </a:r>
            <a:r>
              <a:rPr lang="en-CA" dirty="0" err="1"/>
              <a:t>multilocular</a:t>
            </a:r>
            <a:r>
              <a:rPr lang="en-CA" dirty="0"/>
              <a:t> </a:t>
            </a:r>
            <a:r>
              <a:rPr lang="en-CA" dirty="0" err="1"/>
              <a:t>hydatid</a:t>
            </a:r>
            <a:r>
              <a:rPr lang="en-CA" dirty="0"/>
              <a:t> </a:t>
            </a:r>
            <a:r>
              <a:rPr lang="en-CA" dirty="0" smtClean="0"/>
              <a:t>cyst.</a:t>
            </a:r>
            <a:endParaRPr lang="en-GB" dirty="0"/>
          </a:p>
          <a:p>
            <a:pPr lvl="1"/>
            <a:r>
              <a:rPr lang="en-CA" dirty="0" smtClean="0"/>
              <a:t>Cyst </a:t>
            </a:r>
            <a:r>
              <a:rPr lang="en-CA" dirty="0"/>
              <a:t>lacks the </a:t>
            </a:r>
            <a:r>
              <a:rPr lang="en-CA" dirty="0" err="1"/>
              <a:t>multilaminated</a:t>
            </a:r>
            <a:r>
              <a:rPr lang="en-CA" dirty="0"/>
              <a:t> </a:t>
            </a:r>
            <a:r>
              <a:rPr lang="en-CA" dirty="0" smtClean="0"/>
              <a:t>capsule</a:t>
            </a:r>
            <a:endParaRPr lang="en-GB" dirty="0"/>
          </a:p>
          <a:p>
            <a:pPr lvl="1"/>
            <a:r>
              <a:rPr lang="en-CA" dirty="0" smtClean="0"/>
              <a:t>Has </a:t>
            </a:r>
            <a:r>
              <a:rPr lang="en-CA" dirty="0"/>
              <a:t>a thin wall – allows it to form exogenous budding in all </a:t>
            </a:r>
            <a:r>
              <a:rPr lang="en-CA" dirty="0" smtClean="0"/>
              <a:t>tissues.</a:t>
            </a:r>
            <a:endParaRPr lang="en-GB" dirty="0"/>
          </a:p>
          <a:p>
            <a:pPr lvl="1"/>
            <a:r>
              <a:rPr lang="en-CA" dirty="0" smtClean="0"/>
              <a:t>Looks </a:t>
            </a:r>
            <a:r>
              <a:rPr lang="en-CA" dirty="0"/>
              <a:t>like cancerous tissues – some alveolar may lack </a:t>
            </a:r>
            <a:r>
              <a:rPr lang="en-CA" dirty="0" err="1" smtClean="0"/>
              <a:t>protoscolices</a:t>
            </a:r>
            <a:r>
              <a:rPr lang="en-CA" dirty="0" smtClean="0"/>
              <a:t>.</a:t>
            </a:r>
            <a:endParaRPr lang="en-GB" dirty="0"/>
          </a:p>
          <a:p>
            <a:pPr lvl="1"/>
            <a:r>
              <a:rPr lang="en-CA" dirty="0" smtClean="0"/>
              <a:t>Difficult </a:t>
            </a:r>
            <a:r>
              <a:rPr lang="en-CA" dirty="0"/>
              <a:t>to </a:t>
            </a:r>
            <a:r>
              <a:rPr lang="en-CA" dirty="0" smtClean="0"/>
              <a:t>***</a:t>
            </a:r>
            <a:endParaRPr lang="en-GB" dirty="0"/>
          </a:p>
          <a:p>
            <a:pPr lvl="1"/>
            <a:r>
              <a:rPr lang="en-CA" dirty="0" smtClean="0"/>
              <a:t>Testes </a:t>
            </a:r>
            <a:r>
              <a:rPr lang="en-CA" dirty="0"/>
              <a:t>are , posterior to ***</a:t>
            </a:r>
            <a:endParaRPr lang="en-GB" dirty="0"/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036084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Hydatid cysts</a:t>
            </a:r>
          </a:p>
        </p:txBody>
      </p:sp>
      <p:pic>
        <p:nvPicPr>
          <p:cNvPr id="65540" name="Picture 4" descr="hydatid_cyst_ on brai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2478088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5" descr="hydatid cyst of echinococcus on sple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981200"/>
            <a:ext cx="47625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5049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4703B-7F54-4017-9016-DD2EB4663429}" type="datetime1">
              <a:rPr lang="en-US"/>
              <a:pPr/>
              <a:t>12/8/2013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Sudheer Kher 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BD688E-E901-4927-8117-3FFC0C27B537}" type="slidenum">
              <a:rPr lang="en-US"/>
              <a:pPr/>
              <a:t>51</a:t>
            </a:fld>
            <a:endParaRPr 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4114800" y="381000"/>
            <a:ext cx="2730500" cy="750888"/>
          </a:xfrm>
        </p:spPr>
        <p:txBody>
          <a:bodyPr/>
          <a:lstStyle/>
          <a:p>
            <a:r>
              <a:rPr lang="en-US" sz="2800"/>
              <a:t>Management</a:t>
            </a:r>
          </a:p>
        </p:txBody>
      </p:sp>
      <p:pic>
        <p:nvPicPr>
          <p:cNvPr id="65548" name="Picture 12" descr="Img0059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819400"/>
            <a:ext cx="2438400" cy="2595562"/>
          </a:xfrm>
          <a:prstGeom prst="rect">
            <a:avLst/>
          </a:prstGeom>
          <a:noFill/>
        </p:spPr>
      </p:pic>
      <p:sp>
        <p:nvSpPr>
          <p:cNvPr id="65549" name="Text Box 13"/>
          <p:cNvSpPr txBox="1">
            <a:spLocks noChangeArrowheads="1"/>
          </p:cNvSpPr>
          <p:nvPr/>
        </p:nvSpPr>
        <p:spPr bwMode="auto">
          <a:xfrm>
            <a:off x="4038600" y="1371600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Drugs </a:t>
            </a:r>
            <a:r>
              <a:rPr lang="en-US" sz="2000" dirty="0" smtClean="0"/>
              <a:t>are </a:t>
            </a:r>
            <a:r>
              <a:rPr lang="en-US" sz="2000" dirty="0"/>
              <a:t>not curative</a:t>
            </a:r>
          </a:p>
        </p:txBody>
      </p:sp>
      <p:sp>
        <p:nvSpPr>
          <p:cNvPr id="65550" name="Text Box 14"/>
          <p:cNvSpPr txBox="1">
            <a:spLocks noChangeArrowheads="1"/>
          </p:cNvSpPr>
          <p:nvPr/>
        </p:nvSpPr>
        <p:spPr bwMode="auto">
          <a:xfrm>
            <a:off x="4038600" y="2041525"/>
            <a:ext cx="4648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Act as adjunct to kill spilled scolices</a:t>
            </a:r>
          </a:p>
        </p:txBody>
      </p:sp>
      <p:sp>
        <p:nvSpPr>
          <p:cNvPr id="65551" name="Text Box 15"/>
          <p:cNvSpPr txBox="1">
            <a:spLocks noChangeArrowheads="1"/>
          </p:cNvSpPr>
          <p:nvPr/>
        </p:nvSpPr>
        <p:spPr bwMode="auto">
          <a:xfrm>
            <a:off x="4038600" y="2743200"/>
            <a:ext cx="4876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Praziquantel, albendazole, mebendazole</a:t>
            </a:r>
          </a:p>
        </p:txBody>
      </p:sp>
      <p:sp>
        <p:nvSpPr>
          <p:cNvPr id="65552" name="Text Box 16"/>
          <p:cNvSpPr txBox="1">
            <a:spLocks noChangeArrowheads="1"/>
          </p:cNvSpPr>
          <p:nvPr/>
        </p:nvSpPr>
        <p:spPr bwMode="auto">
          <a:xfrm>
            <a:off x="4038600" y="34290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/>
              <a:t>Surgical removal of the cyst</a:t>
            </a:r>
          </a:p>
        </p:txBody>
      </p:sp>
      <p:pic>
        <p:nvPicPr>
          <p:cNvPr id="65553" name="Picture 17" descr="CT of a hydatic cyst in the right lobe of the liv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228600"/>
            <a:ext cx="2438400" cy="2565400"/>
          </a:xfrm>
          <a:prstGeom prst="rect">
            <a:avLst/>
          </a:prstGeom>
          <a:noFill/>
        </p:spPr>
      </p:pic>
      <p:pic>
        <p:nvPicPr>
          <p:cNvPr id="65555" name="Picture 19" descr="Hydatid cy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038600"/>
            <a:ext cx="2590800" cy="22976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98515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ch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252521" cy="6894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E:\Bachelor of Medicine And Bachelor of Surgery (MBChB)  Year  2\MEDICAL MICROBIOLOGY\Others\Microbiology cdc pics\echinococcus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3" y="2852936"/>
            <a:ext cx="2554733" cy="4031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E:\Bachelor of Medicine And Bachelor of Surgery (MBChB)  Year  2\MEDICAL MICROBIOLOGY\Others\Microbiology cdc pics\echinococusgranulosus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8760" y="6749"/>
            <a:ext cx="341376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92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Bachelor of Medicine And Bachelor of Surgery (MBChB)  Year  2\MEDICAL MICROBIOLOGY\Others\Parasitology\echinococcus granulosus protoscol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32240" cy="5049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581128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E. </a:t>
            </a:r>
            <a:r>
              <a:rPr lang="en-GB" dirty="0" err="1" smtClean="0"/>
              <a:t>GranulosusProtoscolex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39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25760"/>
            <a:ext cx="7772400" cy="782960"/>
          </a:xfrm>
        </p:spPr>
        <p:txBody>
          <a:bodyPr/>
          <a:lstStyle/>
          <a:p>
            <a:r>
              <a:rPr lang="en-GB" b="1" dirty="0" smtClean="0"/>
              <a:t>Differences</a:t>
            </a:r>
            <a:endParaRPr lang="en-GB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2961930"/>
              </p:ext>
            </p:extLst>
          </p:nvPr>
        </p:nvGraphicFramePr>
        <p:xfrm>
          <a:off x="179511" y="980728"/>
          <a:ext cx="8856984" cy="4480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6305"/>
                <a:gridCol w="2952328"/>
                <a:gridCol w="3168351"/>
              </a:tblGrid>
              <a:tr h="279029">
                <a:tc>
                  <a:txBody>
                    <a:bodyPr/>
                    <a:lstStyle/>
                    <a:p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E.</a:t>
                      </a:r>
                      <a:r>
                        <a:rPr lang="en-US" sz="2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2400" baseline="0" dirty="0" err="1" smtClean="0">
                          <a:solidFill>
                            <a:schemeClr val="tx1"/>
                          </a:solidFill>
                        </a:rPr>
                        <a:t>granulosus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E. </a:t>
                      </a:r>
                      <a:r>
                        <a:rPr lang="en-US" sz="2400" dirty="0" err="1" smtClean="0">
                          <a:solidFill>
                            <a:schemeClr val="tx1"/>
                          </a:solidFill>
                        </a:rPr>
                        <a:t>multilocularis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marT="45716" marB="45716"/>
                </a:tc>
              </a:tr>
              <a:tr h="279029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Size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 mm</a:t>
                      </a:r>
                      <a:r>
                        <a:rPr lang="en-US" sz="2400" baseline="0" dirty="0" smtClean="0"/>
                        <a:t> – 6 mm long</a:t>
                      </a:r>
                      <a:endParaRPr lang="en-US" sz="24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1.2mm- 3.7mm long</a:t>
                      </a:r>
                      <a:endParaRPr lang="en-US" sz="2400" dirty="0"/>
                    </a:p>
                  </a:txBody>
                  <a:tcPr marT="45716" marB="45716"/>
                </a:tc>
              </a:tr>
              <a:tr h="279029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Genital pores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Equatorial</a:t>
                      </a:r>
                      <a:r>
                        <a:rPr lang="en-US" sz="2400" baseline="0" dirty="0" smtClean="0"/>
                        <a:t> </a:t>
                      </a:r>
                      <a:endParaRPr lang="en-US" sz="24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Pre-equatorial</a:t>
                      </a:r>
                      <a:endParaRPr lang="en-US" sz="2400" dirty="0"/>
                    </a:p>
                  </a:txBody>
                  <a:tcPr marT="45716" marB="45716"/>
                </a:tc>
              </a:tr>
              <a:tr h="488305">
                <a:tc>
                  <a:txBody>
                    <a:bodyPr/>
                    <a:lstStyle/>
                    <a:p>
                      <a:r>
                        <a:rPr lang="en-US" sz="2400" b="1" dirty="0" smtClean="0">
                          <a:solidFill>
                            <a:schemeClr val="bg1"/>
                          </a:solidFill>
                        </a:rPr>
                        <a:t>Testes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45-67 (few anterior to cirrus</a:t>
                      </a:r>
                      <a:r>
                        <a:rPr lang="en-US" sz="2400" baseline="0" dirty="0" smtClean="0"/>
                        <a:t> pouch)</a:t>
                      </a:r>
                      <a:endParaRPr lang="en-US" sz="24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15-30 (all located posterior to cirrus pouch)</a:t>
                      </a:r>
                      <a:endParaRPr lang="en-US" sz="2400" dirty="0"/>
                    </a:p>
                  </a:txBody>
                  <a:tcPr marT="45716" marB="45716"/>
                </a:tc>
              </a:tr>
              <a:tr h="906857">
                <a:tc>
                  <a:txBody>
                    <a:bodyPr/>
                    <a:lstStyle/>
                    <a:p>
                      <a:r>
                        <a:rPr lang="en-US" sz="2400" b="1" dirty="0" err="1" smtClean="0">
                          <a:solidFill>
                            <a:schemeClr val="bg1"/>
                          </a:solidFill>
                        </a:rPr>
                        <a:t>Metacestodes</a:t>
                      </a:r>
                      <a:endParaRPr lang="en-US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Develops</a:t>
                      </a:r>
                      <a:r>
                        <a:rPr lang="en-US" sz="2400" baseline="0" dirty="0" smtClean="0"/>
                        <a:t> a thick laminated layer and grows into a large single cyst</a:t>
                      </a:r>
                      <a:endParaRPr lang="en-US" sz="2400" dirty="0"/>
                    </a:p>
                  </a:txBody>
                  <a:tcPr marT="45716" marB="45716"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Thin outer wall that grows and infiltrates</a:t>
                      </a:r>
                      <a:r>
                        <a:rPr lang="en-US" sz="2400" baseline="0" dirty="0" smtClean="0"/>
                        <a:t> processes into surrounding host tissues like a cancer</a:t>
                      </a:r>
                      <a:endParaRPr lang="en-US" sz="2400" dirty="0"/>
                    </a:p>
                  </a:txBody>
                  <a:tcPr marT="45716" marB="4571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331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314" name="Picture 2" descr="E:\Bachelor of Medicine And Bachelor of Surgery (MBChB)  Year  2\MEDICAL MICROBIOLOGY\5. MICROBIOLOGY PRACTICALS AND DEMONSTRATIONS\Laboratry Pictures\Microbiology cdc pics\Metazoa\Echinoccocus granulosus - eg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6582" y="3244334"/>
            <a:ext cx="3050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/>
              <a:t>Echinoccocus</a:t>
            </a:r>
            <a:r>
              <a:rPr lang="en-GB" dirty="0"/>
              <a:t> </a:t>
            </a:r>
            <a:r>
              <a:rPr lang="en-GB" dirty="0" err="1"/>
              <a:t>granulosus</a:t>
            </a:r>
            <a:r>
              <a:rPr lang="en-GB" dirty="0"/>
              <a:t> - egg</a:t>
            </a:r>
          </a:p>
        </p:txBody>
      </p:sp>
    </p:spTree>
    <p:extLst>
      <p:ext uri="{BB962C8B-B14F-4D97-AF65-F5344CB8AC3E}">
        <p14:creationId xmlns:p14="http://schemas.microsoft.com/office/powerpoint/2010/main" val="957529668"/>
      </p:ext>
    </p:extLst>
  </p:cSld>
  <p:clrMapOvr>
    <a:masterClrMapping/>
  </p:clrMapOvr>
</p:sld>
</file>

<file path=ppt/theme/theme1.xml><?xml version="1.0" encoding="utf-8"?>
<a:theme xmlns:a="http://schemas.openxmlformats.org/drawingml/2006/main" name="1_Ribbons">
  <a:themeElements>
    <a:clrScheme name="Ribbons 1">
      <a:dk1>
        <a:srgbClr val="220011"/>
      </a:dk1>
      <a:lt1>
        <a:srgbClr val="FFFFCC"/>
      </a:lt1>
      <a:dk2>
        <a:srgbClr val="660033"/>
      </a:dk2>
      <a:lt2>
        <a:srgbClr val="FFCC00"/>
      </a:lt2>
      <a:accent1>
        <a:srgbClr val="CC0099"/>
      </a:accent1>
      <a:accent2>
        <a:srgbClr val="56002B"/>
      </a:accent2>
      <a:accent3>
        <a:srgbClr val="B8AAAD"/>
      </a:accent3>
      <a:accent4>
        <a:srgbClr val="DADAAE"/>
      </a:accent4>
      <a:accent5>
        <a:srgbClr val="E2AACA"/>
      </a:accent5>
      <a:accent6>
        <a:srgbClr val="4D0026"/>
      </a:accent6>
      <a:hlink>
        <a:srgbClr val="9C004E"/>
      </a:hlink>
      <a:folHlink>
        <a:srgbClr val="FF6600"/>
      </a:folHlink>
    </a:clrScheme>
    <a:fontScheme name="Ribbon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Ribbons 1">
        <a:dk1>
          <a:srgbClr val="220011"/>
        </a:dk1>
        <a:lt1>
          <a:srgbClr val="FFFFCC"/>
        </a:lt1>
        <a:dk2>
          <a:srgbClr val="660033"/>
        </a:dk2>
        <a:lt2>
          <a:srgbClr val="FFCC00"/>
        </a:lt2>
        <a:accent1>
          <a:srgbClr val="CC0099"/>
        </a:accent1>
        <a:accent2>
          <a:srgbClr val="56002B"/>
        </a:accent2>
        <a:accent3>
          <a:srgbClr val="B8AAAD"/>
        </a:accent3>
        <a:accent4>
          <a:srgbClr val="DADAAE"/>
        </a:accent4>
        <a:accent5>
          <a:srgbClr val="E2AACA"/>
        </a:accent5>
        <a:accent6>
          <a:srgbClr val="4D0026"/>
        </a:accent6>
        <a:hlink>
          <a:srgbClr val="9C004E"/>
        </a:hlink>
        <a:folHlink>
          <a:srgbClr val="FF66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2">
        <a:dk1>
          <a:srgbClr val="000F1E"/>
        </a:dk1>
        <a:lt1>
          <a:srgbClr val="FFFFFF"/>
        </a:lt1>
        <a:dk2>
          <a:srgbClr val="003366"/>
        </a:dk2>
        <a:lt2>
          <a:srgbClr val="33CCCC"/>
        </a:lt2>
        <a:accent1>
          <a:srgbClr val="006699"/>
        </a:accent1>
        <a:accent2>
          <a:srgbClr val="003366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2D5C"/>
        </a:accent6>
        <a:hlink>
          <a:srgbClr val="0099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3">
        <a:dk1>
          <a:srgbClr val="002F2E"/>
        </a:dk1>
        <a:lt1>
          <a:srgbClr val="FFFFFF"/>
        </a:lt1>
        <a:dk2>
          <a:srgbClr val="008080"/>
        </a:dk2>
        <a:lt2>
          <a:srgbClr val="66FFCC"/>
        </a:lt2>
        <a:accent1>
          <a:srgbClr val="0099CC"/>
        </a:accent1>
        <a:accent2>
          <a:srgbClr val="00525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4948"/>
        </a:accent6>
        <a:hlink>
          <a:srgbClr val="00CC99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4">
        <a:dk1>
          <a:srgbClr val="000022"/>
        </a:dk1>
        <a:lt1>
          <a:srgbClr val="FFFFFF"/>
        </a:lt1>
        <a:dk2>
          <a:srgbClr val="000066"/>
        </a:dk2>
        <a:lt2>
          <a:srgbClr val="FFCC00"/>
        </a:lt2>
        <a:accent1>
          <a:srgbClr val="666699"/>
        </a:accent1>
        <a:accent2>
          <a:srgbClr val="000048"/>
        </a:accent2>
        <a:accent3>
          <a:srgbClr val="AAAAB8"/>
        </a:accent3>
        <a:accent4>
          <a:srgbClr val="DADADA"/>
        </a:accent4>
        <a:accent5>
          <a:srgbClr val="B8B8CA"/>
        </a:accent5>
        <a:accent6>
          <a:srgbClr val="000040"/>
        </a:accent6>
        <a:hlink>
          <a:srgbClr val="9999FF"/>
        </a:hlink>
        <a:folHlink>
          <a:srgbClr val="00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ibbons 5">
        <a:dk1>
          <a:srgbClr val="663300"/>
        </a:dk1>
        <a:lt1>
          <a:srgbClr val="FFFFFF"/>
        </a:lt1>
        <a:dk2>
          <a:srgbClr val="000000"/>
        </a:dk2>
        <a:lt2>
          <a:srgbClr val="FFFF99"/>
        </a:lt2>
        <a:accent1>
          <a:srgbClr val="FFCC66"/>
        </a:accent1>
        <a:accent2>
          <a:srgbClr val="FFFFCC"/>
        </a:accent2>
        <a:accent3>
          <a:srgbClr val="FFFFFF"/>
        </a:accent3>
        <a:accent4>
          <a:srgbClr val="562A00"/>
        </a:accent4>
        <a:accent5>
          <a:srgbClr val="FFE2B8"/>
        </a:accent5>
        <a:accent6>
          <a:srgbClr val="E7E7B9"/>
        </a:accent6>
        <a:hlink>
          <a:srgbClr val="FFCC00"/>
        </a:hlink>
        <a:folHlink>
          <a:srgbClr val="FF7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ibbons 6">
        <a:dk1>
          <a:srgbClr val="000000"/>
        </a:dk1>
        <a:lt1>
          <a:srgbClr val="FFFFFF"/>
        </a:lt1>
        <a:dk2>
          <a:srgbClr val="000000"/>
        </a:dk2>
        <a:lt2>
          <a:srgbClr val="C0C0C0"/>
        </a:lt2>
        <a:accent1>
          <a:srgbClr val="CBCBCB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D4D4D4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1337</Words>
  <Application>Microsoft Office PowerPoint</Application>
  <PresentationFormat>On-screen Show (4:3)</PresentationFormat>
  <Paragraphs>230</Paragraphs>
  <Slides>51</Slides>
  <Notes>9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3" baseType="lpstr">
      <vt:lpstr>1_Ribbons</vt:lpstr>
      <vt:lpstr>Acrobat Document</vt:lpstr>
      <vt:lpstr>ECHINOCOCCUS GRANULOSUS  AND  ECHINOCOCCUS MULTILOCULARIS (dog tapeworm) </vt:lpstr>
      <vt:lpstr>INTRODUCTION</vt:lpstr>
      <vt:lpstr>Geographic Distribution:</vt:lpstr>
      <vt:lpstr>PowerPoint Presentation</vt:lpstr>
      <vt:lpstr>MORPHOLOGY</vt:lpstr>
      <vt:lpstr>PowerPoint Presentation</vt:lpstr>
      <vt:lpstr>PowerPoint Presentation</vt:lpstr>
      <vt:lpstr>Differences</vt:lpstr>
      <vt:lpstr>PowerPoint Presentation</vt:lpstr>
      <vt:lpstr>PowerPoint Presentation</vt:lpstr>
      <vt:lpstr>PowerPoint Presentation</vt:lpstr>
      <vt:lpstr>Definitive Host/Intermediate Host: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Pathology</vt:lpstr>
      <vt:lpstr>Clinical Presentation</vt:lpstr>
      <vt:lpstr>PowerPoint Presentation</vt:lpstr>
      <vt:lpstr>PowerPoint Presentation</vt:lpstr>
      <vt:lpstr>Laboratory Diagnosis</vt:lpstr>
      <vt:lpstr>PowerPoint Presentation</vt:lpstr>
      <vt:lpstr>PowerPoint Presentation</vt:lpstr>
      <vt:lpstr>PowerPoint Presentation</vt:lpstr>
      <vt:lpstr>Echinococcus granulosus</vt:lpstr>
      <vt:lpstr>Echinococcus cyst</vt:lpstr>
      <vt:lpstr>PowerPoint Presentation</vt:lpstr>
      <vt:lpstr>Hydatid Cysts</vt:lpstr>
      <vt:lpstr>Echinococcus cyst in brain</vt:lpstr>
      <vt:lpstr>Echinococcus sp cyst in abdominal cavity</vt:lpstr>
      <vt:lpstr>Metacestode (cyst)</vt:lpstr>
      <vt:lpstr>Cyst stage in Humans</vt:lpstr>
      <vt:lpstr>Hydatid Cysts</vt:lpstr>
      <vt:lpstr>PowerPoint Presentation</vt:lpstr>
      <vt:lpstr>Mature protoscolex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Treatment</vt:lpstr>
      <vt:lpstr>Control and prevention methods</vt:lpstr>
      <vt:lpstr>Interesting fact</vt:lpstr>
      <vt:lpstr>PowerPoint Presentation</vt:lpstr>
      <vt:lpstr>Diagnosis &amp; Management</vt:lpstr>
      <vt:lpstr>Hydatid cysts</vt:lpstr>
      <vt:lpstr>Management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ECHINOCOCCUS GRANULOSUS _x000b_AND _x000b_ECHINOCOCCUS MULTILOCULARIS</dc:title>
  <dc:creator>Dr. Kimaiga H.O. MBChB (UoN)</dc:creator>
  <cp:lastModifiedBy>Dr. Kimaiga H.O. MBChB (UoN)</cp:lastModifiedBy>
  <cp:revision>27</cp:revision>
  <dcterms:created xsi:type="dcterms:W3CDTF">2013-07-29T18:45:56Z</dcterms:created>
  <dcterms:modified xsi:type="dcterms:W3CDTF">2013-12-08T10:05:51Z</dcterms:modified>
</cp:coreProperties>
</file>