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5" r:id="rId2"/>
    <p:sldId id="315" r:id="rId3"/>
    <p:sldId id="336" r:id="rId4"/>
    <p:sldId id="337" r:id="rId5"/>
    <p:sldId id="311" r:id="rId6"/>
    <p:sldId id="312" r:id="rId7"/>
    <p:sldId id="338" r:id="rId8"/>
    <p:sldId id="339" r:id="rId9"/>
    <p:sldId id="340" r:id="rId10"/>
    <p:sldId id="341" r:id="rId11"/>
    <p:sldId id="342" r:id="rId12"/>
    <p:sldId id="343" r:id="rId13"/>
    <p:sldId id="319" r:id="rId14"/>
    <p:sldId id="344" r:id="rId15"/>
    <p:sldId id="320" r:id="rId16"/>
    <p:sldId id="324" r:id="rId17"/>
    <p:sldId id="316" r:id="rId18"/>
    <p:sldId id="321" r:id="rId19"/>
    <p:sldId id="322" r:id="rId20"/>
    <p:sldId id="325" r:id="rId21"/>
    <p:sldId id="327" r:id="rId22"/>
    <p:sldId id="334" r:id="rId23"/>
    <p:sldId id="330" r:id="rId24"/>
    <p:sldId id="331" r:id="rId25"/>
    <p:sldId id="333" r:id="rId26"/>
    <p:sldId id="332" r:id="rId27"/>
    <p:sldId id="302" r:id="rId28"/>
    <p:sldId id="328" r:id="rId29"/>
    <p:sldId id="326" r:id="rId30"/>
    <p:sldId id="335" r:id="rId31"/>
    <p:sldId id="307" r:id="rId32"/>
    <p:sldId id="3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0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ED442-A82A-42F3-8D64-9A897453D38E}" type="datetimeFigureOut">
              <a:rPr lang="en-GB" smtClean="0"/>
              <a:t>08/12/2013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5B1D9-30EA-4A4D-A539-6D7F3E68EB7A}" type="slidenum">
              <a:rPr lang="en-GB" smtClean="0"/>
              <a:t>‹#›</a:t>
            </a:fld>
            <a:endParaRPr lang="en-GB"/>
          </a:p>
        </p:txBody>
      </p:sp>
    </p:spTree>
    <p:extLst>
      <p:ext uri="{BB962C8B-B14F-4D97-AF65-F5344CB8AC3E}">
        <p14:creationId xmlns:p14="http://schemas.microsoft.com/office/powerpoint/2010/main" val="168289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A8574-6DB1-4BA5-B6D7-46368AB2B37F}" type="slidenum">
              <a:rPr lang="en-US" altLang="en-US"/>
              <a:pPr/>
              <a:t>14</a:t>
            </a:fld>
            <a:endParaRPr lang="en-US" altLang="en-US"/>
          </a:p>
        </p:txBody>
      </p:sp>
      <p:sp>
        <p:nvSpPr>
          <p:cNvPr id="1141762" name="Rectangle 2"/>
          <p:cNvSpPr>
            <a:spLocks noRot="1" noChangeArrowheads="1" noTextEdit="1"/>
          </p:cNvSpPr>
          <p:nvPr>
            <p:ph type="sldImg"/>
          </p:nvPr>
        </p:nvSpPr>
        <p:spPr>
          <a:ln/>
        </p:spPr>
      </p:sp>
      <p:sp>
        <p:nvSpPr>
          <p:cNvPr id="1141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85B1D9-30EA-4A4D-A539-6D7F3E68EB7A}" type="slidenum">
              <a:rPr lang="en-GB" smtClean="0"/>
              <a:t>31</a:t>
            </a:fld>
            <a:endParaRPr lang="en-GB"/>
          </a:p>
        </p:txBody>
      </p:sp>
    </p:spTree>
    <p:extLst>
      <p:ext uri="{BB962C8B-B14F-4D97-AF65-F5344CB8AC3E}">
        <p14:creationId xmlns:p14="http://schemas.microsoft.com/office/powerpoint/2010/main" val="55786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411078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8365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5165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solidFill>
                <a:srgbClr val="FFFFCC"/>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solidFill>
                <a:srgbClr val="FFFFCC"/>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9272636-554A-417B-A96A-D06DFADF0CB9}" type="slidenum">
              <a:rPr lang="en-US" altLang="zh-CN">
                <a:solidFill>
                  <a:srgbClr val="FFFFCC"/>
                </a:solidFill>
              </a:rPr>
              <a:pPr>
                <a:defRPr/>
              </a:pPr>
              <a:t>‹#›</a:t>
            </a:fld>
            <a:endParaRPr lang="en-US" altLang="zh-CN">
              <a:solidFill>
                <a:srgbClr val="FFFFCC"/>
              </a:solidFill>
            </a:endParaRPr>
          </a:p>
        </p:txBody>
      </p:sp>
    </p:spTree>
    <p:extLst>
      <p:ext uri="{BB962C8B-B14F-4D97-AF65-F5344CB8AC3E}">
        <p14:creationId xmlns:p14="http://schemas.microsoft.com/office/powerpoint/2010/main" val="417423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57265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A10518D-F7FE-4C59-BA57-DB6349988FC7}"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92761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3984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987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0143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4859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6129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7270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8468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1125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244470883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761039"/>
            <a:ext cx="8568952" cy="2307921"/>
          </a:xfrm>
        </p:spPr>
        <p:txBody>
          <a:bodyPr>
            <a:noAutofit/>
          </a:bodyPr>
          <a:lstStyle/>
          <a:p>
            <a:r>
              <a:rPr lang="en-US" sz="6000" b="1" dirty="0" smtClean="0"/>
              <a:t>SPARGANOSIS</a:t>
            </a:r>
            <a:endParaRPr lang="en-US" sz="6000" b="1" dirty="0"/>
          </a:p>
        </p:txBody>
      </p:sp>
      <p:sp>
        <p:nvSpPr>
          <p:cNvPr id="3" name="Subtitle 2"/>
          <p:cNvSpPr>
            <a:spLocks noGrp="1"/>
          </p:cNvSpPr>
          <p:nvPr>
            <p:ph type="subTitle" idx="1"/>
          </p:nvPr>
        </p:nvSpPr>
        <p:spPr>
          <a:xfrm>
            <a:off x="685800" y="3505200"/>
            <a:ext cx="7772400" cy="1199704"/>
          </a:xfrm>
        </p:spPr>
        <p:txBody>
          <a:bodyPr>
            <a:normAutofit lnSpcReduction="10000"/>
          </a:bodyPr>
          <a:lstStyle/>
          <a:p>
            <a:pPr algn="ctr"/>
            <a:r>
              <a:rPr lang="en-US" sz="3600" b="1" dirty="0" smtClean="0"/>
              <a:t>KIMAIGA H.O</a:t>
            </a:r>
          </a:p>
          <a:p>
            <a:pPr algn="ctr"/>
            <a:r>
              <a:rPr lang="en-US" sz="3600" b="1" dirty="0" smtClean="0"/>
              <a:t>MBChB (University of Nairobi)</a:t>
            </a:r>
          </a:p>
        </p:txBody>
      </p:sp>
    </p:spTree>
    <p:extLst>
      <p:ext uri="{BB962C8B-B14F-4D97-AF65-F5344CB8AC3E}">
        <p14:creationId xmlns:p14="http://schemas.microsoft.com/office/powerpoint/2010/main" val="140302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538" y="1687513"/>
            <a:ext cx="5876925"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19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09713"/>
            <a:ext cx="5824537"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61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0788" y="1201738"/>
            <a:ext cx="670083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4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of </a:t>
            </a:r>
            <a:r>
              <a:rPr lang="en-US" b="1" dirty="0" err="1"/>
              <a:t>Sparganosis</a:t>
            </a:r>
            <a:r>
              <a:rPr lang="en-US" b="1" dirty="0"/>
              <a:t> </a:t>
            </a:r>
            <a:endParaRPr lang="en-GB" dirty="0"/>
          </a:p>
        </p:txBody>
      </p:sp>
      <p:sp>
        <p:nvSpPr>
          <p:cNvPr id="3" name="Content Placeholder 2"/>
          <p:cNvSpPr>
            <a:spLocks noGrp="1"/>
          </p:cNvSpPr>
          <p:nvPr>
            <p:ph idx="1"/>
          </p:nvPr>
        </p:nvSpPr>
        <p:spPr/>
        <p:txBody>
          <a:bodyPr/>
          <a:lstStyle/>
          <a:p>
            <a:pPr lvl="0"/>
            <a:r>
              <a:rPr lang="en-US" dirty="0" smtClean="0"/>
              <a:t>There </a:t>
            </a:r>
            <a:r>
              <a:rPr lang="en-US" dirty="0"/>
              <a:t>is no medicinal treatment </a:t>
            </a:r>
            <a:endParaRPr lang="en-GB" dirty="0"/>
          </a:p>
          <a:p>
            <a:pPr lvl="0"/>
            <a:r>
              <a:rPr lang="en-US" dirty="0"/>
              <a:t>Surgical removal of the larvae and fibrous tissue</a:t>
            </a:r>
            <a:endParaRPr lang="en-GB" dirty="0"/>
          </a:p>
          <a:p>
            <a:pPr lvl="0"/>
            <a:r>
              <a:rPr lang="en-US" dirty="0"/>
              <a:t>Give cortisol when the larval stage causes an allergic reaction</a:t>
            </a:r>
            <a:endParaRPr lang="en-GB" dirty="0"/>
          </a:p>
          <a:p>
            <a:endParaRPr lang="en-GB" dirty="0"/>
          </a:p>
        </p:txBody>
      </p:sp>
    </p:spTree>
    <p:extLst>
      <p:ext uri="{BB962C8B-B14F-4D97-AF65-F5344CB8AC3E}">
        <p14:creationId xmlns:p14="http://schemas.microsoft.com/office/powerpoint/2010/main" val="100392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a:xfrm>
            <a:off x="0" y="304800"/>
            <a:ext cx="9144000" cy="609600"/>
          </a:xfrm>
        </p:spPr>
        <p:txBody>
          <a:bodyPr/>
          <a:lstStyle/>
          <a:p>
            <a:r>
              <a:rPr lang="en-US" altLang="en-US" sz="3600" b="1">
                <a:latin typeface="Times New Roman" pitchFamily="18" charset="0"/>
              </a:rPr>
              <a:t>Human Infections of</a:t>
            </a:r>
            <a:r>
              <a:rPr lang="en-US" altLang="en-US" sz="3600" b="1" i="1">
                <a:latin typeface="Times New Roman" pitchFamily="18" charset="0"/>
              </a:rPr>
              <a:t> Spirometra </a:t>
            </a:r>
            <a:r>
              <a:rPr lang="en-US" altLang="en-US" sz="3600" b="1">
                <a:latin typeface="Times New Roman" pitchFamily="18" charset="0"/>
              </a:rPr>
              <a:t>(</a:t>
            </a:r>
            <a:r>
              <a:rPr lang="en-US" altLang="en-US" sz="3600" b="1" i="1">
                <a:latin typeface="Times New Roman" pitchFamily="18" charset="0"/>
              </a:rPr>
              <a:t>Diphyllobothrium</a:t>
            </a:r>
            <a:r>
              <a:rPr lang="en-US" altLang="en-US" sz="3600" b="1">
                <a:latin typeface="Times New Roman" pitchFamily="18" charset="0"/>
              </a:rPr>
              <a:t>) </a:t>
            </a:r>
            <a:r>
              <a:rPr lang="en-US" altLang="en-US" sz="3600" b="1" i="1">
                <a:latin typeface="Times New Roman" pitchFamily="18" charset="0"/>
              </a:rPr>
              <a:t>mansonoides </a:t>
            </a:r>
          </a:p>
        </p:txBody>
      </p:sp>
      <p:sp>
        <p:nvSpPr>
          <p:cNvPr id="1037315" name="Text Box 3"/>
          <p:cNvSpPr txBox="1">
            <a:spLocks noChangeArrowheads="1"/>
          </p:cNvSpPr>
          <p:nvPr/>
        </p:nvSpPr>
        <p:spPr bwMode="auto">
          <a:xfrm>
            <a:off x="381000" y="1447800"/>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itchFamily="18" charset="0"/>
                <a:cs typeface="Times New Roman" pitchFamily="18" charset="0"/>
              </a:rPr>
              <a:t> </a:t>
            </a:r>
            <a:endParaRPr lang="en-US" altLang="en-US" sz="2000">
              <a:latin typeface="Times New Roman" pitchFamily="18" charset="0"/>
              <a:ea typeface="MS Mincho" pitchFamily="49" charset="-128"/>
            </a:endParaRPr>
          </a:p>
        </p:txBody>
      </p:sp>
      <p:sp>
        <p:nvSpPr>
          <p:cNvPr id="1037316" name="Text Box 4"/>
          <p:cNvSpPr txBox="1">
            <a:spLocks noChangeArrowheads="1"/>
          </p:cNvSpPr>
          <p:nvPr/>
        </p:nvSpPr>
        <p:spPr bwMode="auto">
          <a:xfrm>
            <a:off x="533400" y="990600"/>
            <a:ext cx="2590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itchFamily="18" charset="0"/>
              <a:cs typeface="Times New Roman" pitchFamily="18" charset="0"/>
            </a:endParaRPr>
          </a:p>
          <a:p>
            <a:pPr>
              <a:spcBef>
                <a:spcPct val="50000"/>
              </a:spcBef>
            </a:pPr>
            <a:r>
              <a:rPr lang="en-US" altLang="en-US" sz="3200" b="1">
                <a:solidFill>
                  <a:srgbClr val="FFFF00"/>
                </a:solidFill>
                <a:latin typeface="Times New Roman" pitchFamily="18" charset="0"/>
                <a:cs typeface="Times New Roman" pitchFamily="18" charset="0"/>
              </a:rPr>
              <a:t>A few cases in the US have involved finding plerocercoids in the eyes.</a:t>
            </a:r>
            <a:endParaRPr lang="en-US" altLang="en-US" sz="3200" b="1">
              <a:solidFill>
                <a:srgbClr val="FFFF00"/>
              </a:solidFill>
              <a:latin typeface="Times New Roman" pitchFamily="18" charset="0"/>
              <a:cs typeface="Courier New" pitchFamily="49" charset="0"/>
            </a:endParaRPr>
          </a:p>
          <a:p>
            <a:pPr>
              <a:spcBef>
                <a:spcPct val="50000"/>
              </a:spcBef>
            </a:pPr>
            <a:r>
              <a:rPr lang="en-US" altLang="en-US" sz="3200" b="1">
                <a:solidFill>
                  <a:srgbClr val="FFFF00"/>
                </a:solidFill>
                <a:latin typeface="Times New Roman" pitchFamily="18" charset="0"/>
                <a:cs typeface="Times New Roman" pitchFamily="18" charset="0"/>
              </a:rPr>
              <a:t> </a:t>
            </a:r>
            <a:endParaRPr lang="en-US" altLang="en-US" sz="3200" b="1">
              <a:solidFill>
                <a:srgbClr val="FFFF00"/>
              </a:solidFill>
              <a:latin typeface="Times New Roman" pitchFamily="18" charset="0"/>
              <a:cs typeface="Courier New" pitchFamily="49" charset="0"/>
            </a:endParaRPr>
          </a:p>
          <a:p>
            <a:pPr>
              <a:spcBef>
                <a:spcPct val="50000"/>
              </a:spcBef>
            </a:pPr>
            <a:endParaRPr lang="en-US" altLang="en-US" sz="3200" b="1">
              <a:solidFill>
                <a:srgbClr val="FFFF00"/>
              </a:solidFill>
              <a:latin typeface="Times New Roman" pitchFamily="18" charset="0"/>
            </a:endParaRPr>
          </a:p>
        </p:txBody>
      </p:sp>
      <p:pic>
        <p:nvPicPr>
          <p:cNvPr id="1037317" name="Picture 5" descr="d mansonoides 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975100"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1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Digeneans</a:t>
            </a:r>
            <a:endParaRPr lang="en-GB" dirty="0"/>
          </a:p>
        </p:txBody>
      </p:sp>
      <p:sp>
        <p:nvSpPr>
          <p:cNvPr id="3" name="Content Placeholder 2"/>
          <p:cNvSpPr>
            <a:spLocks noGrp="1"/>
          </p:cNvSpPr>
          <p:nvPr>
            <p:ph idx="1"/>
          </p:nvPr>
        </p:nvSpPr>
        <p:spPr/>
        <p:txBody>
          <a:bodyPr/>
          <a:lstStyle/>
          <a:p>
            <a:pPr lvl="0"/>
            <a:r>
              <a:rPr lang="en-US" dirty="0"/>
              <a:t>Most common and abundant flat worms</a:t>
            </a:r>
            <a:endParaRPr lang="en-GB" dirty="0"/>
          </a:p>
          <a:p>
            <a:pPr lvl="0"/>
            <a:r>
              <a:rPr lang="en-US" dirty="0"/>
              <a:t>Found in all vertebrates but more common in fish</a:t>
            </a:r>
            <a:endParaRPr lang="en-GB" dirty="0"/>
          </a:p>
          <a:p>
            <a:pPr lvl="0"/>
            <a:r>
              <a:rPr lang="en-US" dirty="0"/>
              <a:t>Vary in size from 0.16 mm (e.g. </a:t>
            </a:r>
            <a:r>
              <a:rPr lang="en-US" dirty="0" err="1"/>
              <a:t>Levinseniella</a:t>
            </a:r>
            <a:r>
              <a:rPr lang="en-US" dirty="0"/>
              <a:t> </a:t>
            </a:r>
            <a:r>
              <a:rPr lang="en-US" dirty="0" err="1"/>
              <a:t>minuta</a:t>
            </a:r>
            <a:r>
              <a:rPr lang="en-US" dirty="0"/>
              <a:t>) to 100 mm (e.g. </a:t>
            </a:r>
            <a:r>
              <a:rPr lang="en-US" dirty="0" err="1"/>
              <a:t>Fasciola</a:t>
            </a:r>
            <a:r>
              <a:rPr lang="en-US" dirty="0"/>
              <a:t> magna</a:t>
            </a:r>
            <a:r>
              <a:rPr lang="en-US" dirty="0" smtClean="0"/>
              <a:t>)</a:t>
            </a:r>
            <a:endParaRPr lang="en-GB" dirty="0"/>
          </a:p>
        </p:txBody>
      </p:sp>
    </p:spTree>
    <p:extLst>
      <p:ext uri="{BB962C8B-B14F-4D97-AF65-F5344CB8AC3E}">
        <p14:creationId xmlns:p14="http://schemas.microsoft.com/office/powerpoint/2010/main" val="394166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Bachelor of Medicine And Bachelor of Surgery\MBChB  Year  2\PHOTOS\Micro biology\3rd april\PICT01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1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a:t>Life </a:t>
            </a:r>
            <a:r>
              <a:rPr lang="en-US" b="1" dirty="0" smtClean="0"/>
              <a:t>cycle</a:t>
            </a:r>
            <a:endParaRPr lang="en-GB" dirty="0"/>
          </a:p>
        </p:txBody>
      </p:sp>
      <p:sp>
        <p:nvSpPr>
          <p:cNvPr id="5" name="Content Placeholder 4"/>
          <p:cNvSpPr>
            <a:spLocks noGrp="1"/>
          </p:cNvSpPr>
          <p:nvPr>
            <p:ph idx="1"/>
          </p:nvPr>
        </p:nvSpPr>
        <p:spPr>
          <a:xfrm>
            <a:off x="395536" y="1556792"/>
            <a:ext cx="8496944" cy="5040560"/>
          </a:xfrm>
        </p:spPr>
        <p:txBody>
          <a:bodyPr>
            <a:normAutofit fontScale="92500" lnSpcReduction="20000"/>
          </a:bodyPr>
          <a:lstStyle/>
          <a:p>
            <a:pPr lvl="0"/>
            <a:r>
              <a:rPr lang="en-US" dirty="0"/>
              <a:t>Life cycles involve a minimum of two hosts</a:t>
            </a:r>
            <a:endParaRPr lang="en-GB" dirty="0"/>
          </a:p>
          <a:p>
            <a:pPr lvl="0"/>
            <a:r>
              <a:rPr lang="en-US" dirty="0"/>
              <a:t>Egg hatches into a free </a:t>
            </a:r>
            <a:r>
              <a:rPr lang="en-US" dirty="0" err="1"/>
              <a:t>wimming</a:t>
            </a:r>
            <a:r>
              <a:rPr lang="en-US" dirty="0"/>
              <a:t> ciliated </a:t>
            </a:r>
            <a:r>
              <a:rPr lang="en-US" dirty="0" err="1"/>
              <a:t>miracidium</a:t>
            </a:r>
            <a:endParaRPr lang="en-GB" dirty="0"/>
          </a:p>
          <a:p>
            <a:pPr lvl="0"/>
            <a:r>
              <a:rPr lang="en-US" dirty="0" err="1"/>
              <a:t>Miracidium</a:t>
            </a:r>
            <a:r>
              <a:rPr lang="en-US" dirty="0"/>
              <a:t> gets into the first host</a:t>
            </a:r>
            <a:endParaRPr lang="en-GB" dirty="0"/>
          </a:p>
          <a:p>
            <a:pPr lvl="0"/>
            <a:r>
              <a:rPr lang="en-US" dirty="0"/>
              <a:t>Sheds its ciliated epithelium and transforms into </a:t>
            </a:r>
            <a:r>
              <a:rPr lang="en-US" dirty="0" err="1"/>
              <a:t>sporocyst</a:t>
            </a:r>
            <a:endParaRPr lang="en-GB" dirty="0"/>
          </a:p>
          <a:p>
            <a:pPr lvl="0"/>
            <a:r>
              <a:rPr lang="en-US" dirty="0"/>
              <a:t>Has germinal tissues that asexually produce 3</a:t>
            </a:r>
            <a:r>
              <a:rPr lang="en-US" baseline="30000" dirty="0"/>
              <a:t>rd</a:t>
            </a:r>
            <a:r>
              <a:rPr lang="en-US" dirty="0"/>
              <a:t> larval stage called </a:t>
            </a:r>
            <a:r>
              <a:rPr lang="en-US" dirty="0" err="1"/>
              <a:t>redia</a:t>
            </a:r>
            <a:r>
              <a:rPr lang="en-US" dirty="0"/>
              <a:t> (</a:t>
            </a:r>
            <a:r>
              <a:rPr lang="en-US" dirty="0" err="1"/>
              <a:t>pl</a:t>
            </a:r>
            <a:r>
              <a:rPr lang="en-US" dirty="0"/>
              <a:t> </a:t>
            </a:r>
            <a:r>
              <a:rPr lang="en-US" dirty="0" err="1"/>
              <a:t>Rediae</a:t>
            </a:r>
            <a:r>
              <a:rPr lang="en-US" dirty="0"/>
              <a:t>)</a:t>
            </a:r>
            <a:endParaRPr lang="en-GB" dirty="0"/>
          </a:p>
          <a:p>
            <a:pPr lvl="0"/>
            <a:r>
              <a:rPr lang="en-US" dirty="0"/>
              <a:t>More developed than </a:t>
            </a:r>
            <a:r>
              <a:rPr lang="en-US" dirty="0" err="1"/>
              <a:t>sporocyst</a:t>
            </a:r>
            <a:r>
              <a:rPr lang="en-US" dirty="0"/>
              <a:t> – </a:t>
            </a:r>
            <a:r>
              <a:rPr lang="en-US" dirty="0" err="1"/>
              <a:t>e.g</a:t>
            </a:r>
            <a:r>
              <a:rPr lang="en-US" dirty="0"/>
              <a:t> have a pharynx and a gut</a:t>
            </a:r>
            <a:endParaRPr lang="en-GB" dirty="0"/>
          </a:p>
          <a:p>
            <a:pPr lvl="0"/>
            <a:r>
              <a:rPr lang="en-US" dirty="0" err="1"/>
              <a:t>Rediae</a:t>
            </a:r>
            <a:r>
              <a:rPr lang="en-US" dirty="0"/>
              <a:t>, within tissues of intermediate host, produce </a:t>
            </a:r>
            <a:r>
              <a:rPr lang="en-US" dirty="0" err="1"/>
              <a:t>cercariae</a:t>
            </a:r>
            <a:r>
              <a:rPr lang="en-US" dirty="0"/>
              <a:t> within its germinal tissues</a:t>
            </a:r>
            <a:r>
              <a:rPr lang="en-US" dirty="0" smtClean="0"/>
              <a:t>.</a:t>
            </a:r>
            <a:endParaRPr lang="en-GB" dirty="0"/>
          </a:p>
        </p:txBody>
      </p:sp>
    </p:spTree>
    <p:extLst>
      <p:ext uri="{BB962C8B-B14F-4D97-AF65-F5344CB8AC3E}">
        <p14:creationId xmlns:p14="http://schemas.microsoft.com/office/powerpoint/2010/main" val="270983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556792"/>
            <a:ext cx="8496944" cy="5040560"/>
          </a:xfrm>
        </p:spPr>
        <p:txBody>
          <a:bodyPr/>
          <a:lstStyle/>
          <a:p>
            <a:pPr lvl="0"/>
            <a:r>
              <a:rPr lang="en-US" dirty="0"/>
              <a:t>More developed than the </a:t>
            </a:r>
            <a:r>
              <a:rPr lang="en-US" dirty="0" err="1"/>
              <a:t>rediae</a:t>
            </a:r>
            <a:r>
              <a:rPr lang="en-US" dirty="0"/>
              <a:t>:</a:t>
            </a:r>
            <a:endParaRPr lang="en-GB" dirty="0"/>
          </a:p>
          <a:p>
            <a:pPr lvl="1"/>
            <a:r>
              <a:rPr lang="en-US" dirty="0"/>
              <a:t>A tail for swimming</a:t>
            </a:r>
            <a:endParaRPr lang="en-GB" dirty="0"/>
          </a:p>
          <a:p>
            <a:pPr lvl="1"/>
            <a:r>
              <a:rPr lang="en-US" dirty="0"/>
              <a:t>Suckers </a:t>
            </a:r>
            <a:endParaRPr lang="en-GB" dirty="0"/>
          </a:p>
          <a:p>
            <a:pPr lvl="1"/>
            <a:r>
              <a:rPr lang="en-US" dirty="0"/>
              <a:t>Genital primordial</a:t>
            </a:r>
            <a:endParaRPr lang="en-GB" dirty="0"/>
          </a:p>
          <a:p>
            <a:pPr lvl="1"/>
            <a:r>
              <a:rPr lang="en-US" dirty="0"/>
              <a:t>Some form of </a:t>
            </a:r>
            <a:r>
              <a:rPr lang="en-US" dirty="0" err="1"/>
              <a:t>metacercariae</a:t>
            </a:r>
            <a:endParaRPr lang="en-GB" dirty="0"/>
          </a:p>
          <a:p>
            <a:pPr lvl="1"/>
            <a:r>
              <a:rPr lang="en-US" dirty="0"/>
              <a:t>On substrates, or in the intermediate host ingested by next host (passively)</a:t>
            </a:r>
            <a:endParaRPr lang="en-GB" dirty="0"/>
          </a:p>
          <a:p>
            <a:endParaRPr lang="en-GB" dirty="0"/>
          </a:p>
        </p:txBody>
      </p:sp>
      <p:pic>
        <p:nvPicPr>
          <p:cNvPr id="6" name="Picture 2" descr="F:\Bachelor of Medicine And Bachelor of Surgery\MBChB  Year  2\PHOTOS\Micro biology\3rd april\PICT01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67" t="29932" r="10408" b="52653"/>
          <a:stretch/>
        </p:blipFill>
        <p:spPr bwMode="auto">
          <a:xfrm>
            <a:off x="5567735" y="2708920"/>
            <a:ext cx="3371601" cy="141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8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smtClean="0"/>
              <a:t>Morphology</a:t>
            </a:r>
            <a:endParaRPr lang="en-GB" dirty="0"/>
          </a:p>
        </p:txBody>
      </p:sp>
      <p:sp>
        <p:nvSpPr>
          <p:cNvPr id="5" name="Content Placeholder 4"/>
          <p:cNvSpPr>
            <a:spLocks noGrp="1"/>
          </p:cNvSpPr>
          <p:nvPr>
            <p:ph idx="1"/>
          </p:nvPr>
        </p:nvSpPr>
        <p:spPr>
          <a:xfrm>
            <a:off x="395536" y="1556792"/>
            <a:ext cx="8496944" cy="5040560"/>
          </a:xfrm>
        </p:spPr>
        <p:txBody>
          <a:bodyPr/>
          <a:lstStyle/>
          <a:p>
            <a:pPr lvl="0"/>
            <a:r>
              <a:rPr lang="en-US" dirty="0"/>
              <a:t>Bodies are </a:t>
            </a:r>
            <a:r>
              <a:rPr lang="en-US" dirty="0" err="1"/>
              <a:t>dorso</a:t>
            </a:r>
            <a:r>
              <a:rPr lang="en-US" dirty="0"/>
              <a:t>-ventrally flattened</a:t>
            </a:r>
            <a:endParaRPr lang="en-GB" dirty="0"/>
          </a:p>
          <a:p>
            <a:pPr lvl="0"/>
            <a:r>
              <a:rPr lang="en-US" dirty="0"/>
              <a:t>May be oval, round or </a:t>
            </a:r>
            <a:r>
              <a:rPr lang="en-US" dirty="0" err="1"/>
              <a:t>filiform</a:t>
            </a:r>
            <a:endParaRPr lang="en-GB" dirty="0"/>
          </a:p>
          <a:p>
            <a:pPr lvl="0"/>
            <a:r>
              <a:rPr lang="en-US" dirty="0"/>
              <a:t>Nave two suckers, although some have just one</a:t>
            </a:r>
            <a:endParaRPr lang="en-GB" dirty="0"/>
          </a:p>
          <a:p>
            <a:pPr lvl="1"/>
            <a:r>
              <a:rPr lang="en-US" dirty="0"/>
              <a:t>Powerful (muscular) oral sucker and,</a:t>
            </a:r>
            <a:endParaRPr lang="en-GB" dirty="0"/>
          </a:p>
          <a:p>
            <a:pPr lvl="1"/>
            <a:r>
              <a:rPr lang="en-US" dirty="0"/>
              <a:t>Ventral sucker (acetabulum) – located at various positions along the ventral surface</a:t>
            </a:r>
            <a:endParaRPr lang="en-GB" dirty="0"/>
          </a:p>
          <a:p>
            <a:endParaRPr lang="en-GB" dirty="0"/>
          </a:p>
        </p:txBody>
      </p:sp>
    </p:spTree>
    <p:extLst>
      <p:ext uri="{BB962C8B-B14F-4D97-AF65-F5344CB8AC3E}">
        <p14:creationId xmlns:p14="http://schemas.microsoft.com/office/powerpoint/2010/main" val="285498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err="1" smtClean="0"/>
              <a:t>Sparganosis</a:t>
            </a:r>
            <a:endParaRPr lang="en-GB" dirty="0"/>
          </a:p>
        </p:txBody>
      </p:sp>
      <p:sp>
        <p:nvSpPr>
          <p:cNvPr id="5" name="Content Placeholder 4"/>
          <p:cNvSpPr>
            <a:spLocks noGrp="1"/>
          </p:cNvSpPr>
          <p:nvPr>
            <p:ph idx="1"/>
          </p:nvPr>
        </p:nvSpPr>
        <p:spPr>
          <a:xfrm>
            <a:off x="395536" y="1556792"/>
            <a:ext cx="8496944" cy="5040560"/>
          </a:xfrm>
        </p:spPr>
        <p:txBody>
          <a:bodyPr>
            <a:normAutofit fontScale="92500" lnSpcReduction="20000"/>
          </a:bodyPr>
          <a:lstStyle/>
          <a:p>
            <a:pPr lvl="0"/>
            <a:r>
              <a:rPr lang="en-US" dirty="0" err="1"/>
              <a:t>Sparganosis</a:t>
            </a:r>
            <a:r>
              <a:rPr lang="en-US" dirty="0"/>
              <a:t> is common in Asia</a:t>
            </a:r>
            <a:endParaRPr lang="en-GB" dirty="0"/>
          </a:p>
          <a:p>
            <a:pPr lvl="0"/>
            <a:r>
              <a:rPr lang="en-US" dirty="0"/>
              <a:t>A phenomenon where larvae of </a:t>
            </a:r>
            <a:r>
              <a:rPr lang="en-US" i="1" dirty="0"/>
              <a:t>D. </a:t>
            </a:r>
            <a:r>
              <a:rPr lang="en-US" i="1" dirty="0" err="1"/>
              <a:t>latum</a:t>
            </a:r>
            <a:r>
              <a:rPr lang="en-US" dirty="0"/>
              <a:t> can infect man and does not develop fully into an adult. </a:t>
            </a:r>
            <a:endParaRPr lang="en-GB" dirty="0"/>
          </a:p>
          <a:p>
            <a:pPr lvl="0"/>
            <a:r>
              <a:rPr lang="en-US" dirty="0"/>
              <a:t>It thus remains as a </a:t>
            </a:r>
            <a:r>
              <a:rPr lang="en-US" dirty="0" err="1"/>
              <a:t>spargana</a:t>
            </a:r>
            <a:r>
              <a:rPr lang="en-US" dirty="0"/>
              <a:t> (Ribbon-like and ivory-white larvae) in the host tissues i.e. man</a:t>
            </a:r>
            <a:endParaRPr lang="en-GB" dirty="0"/>
          </a:p>
          <a:p>
            <a:pPr lvl="0"/>
            <a:r>
              <a:rPr lang="en-US" dirty="0"/>
              <a:t>Basically, a larval stage is fixated in the host</a:t>
            </a:r>
            <a:endParaRPr lang="en-GB" dirty="0"/>
          </a:p>
          <a:p>
            <a:pPr lvl="0"/>
            <a:r>
              <a:rPr lang="en-US" dirty="0"/>
              <a:t>Inflammation, swelling and </a:t>
            </a:r>
            <a:r>
              <a:rPr lang="en-US" dirty="0" smtClean="0"/>
              <a:t>fibrosis</a:t>
            </a:r>
            <a:endParaRPr lang="en-GB" dirty="0" smtClean="0"/>
          </a:p>
          <a:p>
            <a:pPr lvl="0"/>
            <a:r>
              <a:rPr lang="en-US" dirty="0"/>
              <a:t>Genus </a:t>
            </a:r>
            <a:r>
              <a:rPr lang="en-US" dirty="0" err="1"/>
              <a:t>spirometra</a:t>
            </a:r>
            <a:r>
              <a:rPr lang="en-US" dirty="0"/>
              <a:t> </a:t>
            </a:r>
            <a:r>
              <a:rPr lang="en-US" dirty="0" smtClean="0"/>
              <a:t>(</a:t>
            </a:r>
            <a:r>
              <a:rPr lang="en-US" i="1" dirty="0" smtClean="0"/>
              <a:t>S. </a:t>
            </a:r>
            <a:r>
              <a:rPr lang="en-US" i="1" dirty="0" err="1" smtClean="0"/>
              <a:t>mansoni</a:t>
            </a:r>
            <a:r>
              <a:rPr lang="en-US" i="1" dirty="0"/>
              <a:t>, S. </a:t>
            </a:r>
            <a:r>
              <a:rPr lang="en-US" i="1" dirty="0" err="1"/>
              <a:t>ranarum</a:t>
            </a:r>
            <a:r>
              <a:rPr lang="en-US" i="1" dirty="0"/>
              <a:t>, S. </a:t>
            </a:r>
            <a:r>
              <a:rPr lang="en-US" i="1" dirty="0" err="1"/>
              <a:t>mansonoides</a:t>
            </a:r>
            <a:r>
              <a:rPr lang="en-US" i="1" dirty="0"/>
              <a:t> </a:t>
            </a:r>
            <a:r>
              <a:rPr lang="en-US" dirty="0"/>
              <a:t>and </a:t>
            </a:r>
            <a:r>
              <a:rPr lang="en-US" i="1" dirty="0"/>
              <a:t>S. </a:t>
            </a:r>
            <a:r>
              <a:rPr lang="en-US" i="1" dirty="0" err="1"/>
              <a:t>erinacei</a:t>
            </a:r>
            <a:r>
              <a:rPr lang="en-US" dirty="0"/>
              <a:t>, as well as the aberrant </a:t>
            </a:r>
            <a:r>
              <a:rPr lang="en-US" i="1" dirty="0" err="1"/>
              <a:t>Sparganum</a:t>
            </a:r>
            <a:r>
              <a:rPr lang="en-US" i="1" dirty="0"/>
              <a:t> </a:t>
            </a:r>
            <a:r>
              <a:rPr lang="en-US" i="1" dirty="0" err="1"/>
              <a:t>proliferum</a:t>
            </a:r>
            <a:r>
              <a:rPr lang="en-US" dirty="0"/>
              <a:t>.</a:t>
            </a:r>
            <a:r>
              <a:rPr lang="en-US" dirty="0" smtClean="0"/>
              <a:t>)</a:t>
            </a:r>
            <a:endParaRPr lang="en-GB" dirty="0"/>
          </a:p>
          <a:p>
            <a:pPr lvl="0"/>
            <a:r>
              <a:rPr lang="en-US" dirty="0"/>
              <a:t>Others are </a:t>
            </a:r>
            <a:r>
              <a:rPr lang="en-US" dirty="0" err="1"/>
              <a:t>Diphyllobothrium</a:t>
            </a:r>
            <a:r>
              <a:rPr lang="en-US" dirty="0"/>
              <a:t> </a:t>
            </a:r>
            <a:r>
              <a:rPr lang="en-US" dirty="0" err="1"/>
              <a:t>ursi</a:t>
            </a:r>
            <a:r>
              <a:rPr lang="en-US" dirty="0"/>
              <a:t>, D. </a:t>
            </a:r>
            <a:r>
              <a:rPr lang="en-US" dirty="0" err="1" smtClean="0"/>
              <a:t>dendriticum</a:t>
            </a:r>
            <a:endParaRPr lang="en-GB" dirty="0"/>
          </a:p>
        </p:txBody>
      </p:sp>
    </p:spTree>
    <p:extLst>
      <p:ext uri="{BB962C8B-B14F-4D97-AF65-F5344CB8AC3E}">
        <p14:creationId xmlns:p14="http://schemas.microsoft.com/office/powerpoint/2010/main" val="99785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lstStyle/>
          <a:p>
            <a:pPr lvl="0"/>
            <a:r>
              <a:rPr lang="en-US" dirty="0"/>
              <a:t>If acetabulum </a:t>
            </a:r>
            <a:r>
              <a:rPr lang="en-US" dirty="0" err="1"/>
              <a:t>opccurs</a:t>
            </a:r>
            <a:r>
              <a:rPr lang="en-US" dirty="0"/>
              <a:t> anywhere along the ventral surface but not an anterior tip – </a:t>
            </a:r>
            <a:r>
              <a:rPr lang="en-US" dirty="0" err="1">
                <a:solidFill>
                  <a:srgbClr val="FFFF00"/>
                </a:solidFill>
              </a:rPr>
              <a:t>diastome</a:t>
            </a:r>
            <a:r>
              <a:rPr lang="en-US" dirty="0">
                <a:solidFill>
                  <a:srgbClr val="FFFF00"/>
                </a:solidFill>
              </a:rPr>
              <a:t> fluke</a:t>
            </a:r>
            <a:endParaRPr lang="en-GB" dirty="0">
              <a:solidFill>
                <a:srgbClr val="FFFF00"/>
              </a:solidFill>
            </a:endParaRPr>
          </a:p>
          <a:p>
            <a:pPr lvl="0"/>
            <a:r>
              <a:rPr lang="en-US" dirty="0"/>
              <a:t>If at posterior end – </a:t>
            </a:r>
            <a:r>
              <a:rPr lang="en-US" dirty="0" err="1">
                <a:solidFill>
                  <a:srgbClr val="FFFF00"/>
                </a:solidFill>
              </a:rPr>
              <a:t>amphistome</a:t>
            </a:r>
            <a:endParaRPr lang="en-GB" dirty="0">
              <a:solidFill>
                <a:srgbClr val="FFFF00"/>
              </a:solidFill>
            </a:endParaRPr>
          </a:p>
          <a:p>
            <a:pPr lvl="0"/>
            <a:r>
              <a:rPr lang="en-US" dirty="0"/>
              <a:t>If only one sucker (oral sucker) – </a:t>
            </a:r>
            <a:r>
              <a:rPr lang="en-US" dirty="0" err="1">
                <a:solidFill>
                  <a:srgbClr val="FFFF00"/>
                </a:solidFill>
              </a:rPr>
              <a:t>monostome</a:t>
            </a:r>
            <a:endParaRPr lang="en-GB" dirty="0">
              <a:solidFill>
                <a:srgbClr val="FFFF00"/>
              </a:solidFill>
            </a:endParaRPr>
          </a:p>
          <a:p>
            <a:pPr lvl="0"/>
            <a:r>
              <a:rPr lang="en-US" dirty="0"/>
              <a:t>Oral sucker may be ornamented with: muscular flaps (lappets)</a:t>
            </a:r>
            <a:endParaRPr lang="en-GB" dirty="0"/>
          </a:p>
          <a:p>
            <a:pPr lvl="0"/>
            <a:r>
              <a:rPr lang="en-US" dirty="0"/>
              <a:t>Tentacles</a:t>
            </a:r>
            <a:endParaRPr lang="en-GB" dirty="0"/>
          </a:p>
          <a:p>
            <a:pPr lvl="0"/>
            <a:r>
              <a:rPr lang="en-US" dirty="0"/>
              <a:t>Spiny retractably </a:t>
            </a:r>
            <a:r>
              <a:rPr lang="en-US" dirty="0" smtClean="0"/>
              <a:t>proboscis</a:t>
            </a:r>
            <a:endParaRPr lang="en-GB" dirty="0"/>
          </a:p>
        </p:txBody>
      </p:sp>
      <p:pic>
        <p:nvPicPr>
          <p:cNvPr id="4" name="Picture 2" descr="F:\Bachelor of Medicine And Bachelor of Surgery\MBChB  Year  2\PHOTOS\Micro biology\3rd april\PICT01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163" t="22585" r="17347" b="35510"/>
          <a:stretch/>
        </p:blipFill>
        <p:spPr bwMode="auto">
          <a:xfrm>
            <a:off x="6904652" y="3984172"/>
            <a:ext cx="2239348" cy="28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9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a:t>Tegument</a:t>
            </a:r>
            <a:endParaRPr lang="en-GB" dirty="0"/>
          </a:p>
        </p:txBody>
      </p:sp>
      <p:sp>
        <p:nvSpPr>
          <p:cNvPr id="5" name="Content Placeholder 4"/>
          <p:cNvSpPr>
            <a:spLocks noGrp="1"/>
          </p:cNvSpPr>
          <p:nvPr>
            <p:ph idx="1"/>
          </p:nvPr>
        </p:nvSpPr>
        <p:spPr>
          <a:xfrm>
            <a:off x="395536" y="1556792"/>
            <a:ext cx="8496944" cy="5040560"/>
          </a:xfrm>
        </p:spPr>
        <p:txBody>
          <a:bodyPr>
            <a:normAutofit fontScale="92500" lnSpcReduction="20000"/>
          </a:bodyPr>
          <a:lstStyle/>
          <a:p>
            <a:pPr lvl="0"/>
            <a:r>
              <a:rPr lang="en-US" dirty="0" smtClean="0"/>
              <a:t>A </a:t>
            </a:r>
            <a:r>
              <a:rPr lang="en-US" dirty="0"/>
              <a:t>living complex tissue</a:t>
            </a:r>
            <a:endParaRPr lang="en-GB" dirty="0"/>
          </a:p>
          <a:p>
            <a:pPr lvl="0"/>
            <a:r>
              <a:rPr lang="en-US" dirty="0"/>
              <a:t>Numerous surface invaginations on the plasma membrane</a:t>
            </a:r>
            <a:endParaRPr lang="en-GB" dirty="0"/>
          </a:p>
          <a:p>
            <a:pPr lvl="0"/>
            <a:r>
              <a:rPr lang="en-US" dirty="0"/>
              <a:t>Cytoplasm has vesicles and other cytoplasmic inclusions</a:t>
            </a:r>
            <a:endParaRPr lang="en-GB" dirty="0"/>
          </a:p>
          <a:p>
            <a:pPr lvl="0"/>
            <a:r>
              <a:rPr lang="en-US" dirty="0"/>
              <a:t>Help in replacement of the plasma membrane</a:t>
            </a:r>
            <a:endParaRPr lang="en-GB" dirty="0"/>
          </a:p>
          <a:p>
            <a:pPr lvl="0"/>
            <a:r>
              <a:rPr lang="en-US" dirty="0"/>
              <a:t>Tegument may also be bear spines (dense around the sucker and dorsal surface)</a:t>
            </a:r>
            <a:endParaRPr lang="en-GB" dirty="0"/>
          </a:p>
          <a:p>
            <a:pPr lvl="0"/>
            <a:r>
              <a:rPr lang="en-US" dirty="0"/>
              <a:t>Spines have their bases on basal membrane</a:t>
            </a:r>
            <a:endParaRPr lang="en-GB" dirty="0"/>
          </a:p>
          <a:p>
            <a:pPr lvl="0"/>
            <a:r>
              <a:rPr lang="en-US" dirty="0"/>
              <a:t>Are covered by external plasma membrane and a </a:t>
            </a:r>
            <a:r>
              <a:rPr lang="en-US" dirty="0" err="1"/>
              <a:t>glycocalyx</a:t>
            </a:r>
            <a:r>
              <a:rPr lang="en-US" dirty="0"/>
              <a:t> crust</a:t>
            </a:r>
            <a:endParaRPr lang="en-GB" dirty="0"/>
          </a:p>
          <a:p>
            <a:endParaRPr lang="en-GB" dirty="0"/>
          </a:p>
        </p:txBody>
      </p:sp>
    </p:spTree>
    <p:extLst>
      <p:ext uri="{BB962C8B-B14F-4D97-AF65-F5344CB8AC3E}">
        <p14:creationId xmlns:p14="http://schemas.microsoft.com/office/powerpoint/2010/main" val="427774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Bachelor of Medicine And Bachelor of Surgery\MBChB  Year  2\PHOTOS\Micro biology\3rd april\PICT0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6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Musculature</a:t>
            </a:r>
            <a:endParaRPr lang="en-GB" dirty="0"/>
          </a:p>
        </p:txBody>
      </p:sp>
      <p:sp>
        <p:nvSpPr>
          <p:cNvPr id="3" name="Content Placeholder 2"/>
          <p:cNvSpPr>
            <a:spLocks noGrp="1"/>
          </p:cNvSpPr>
          <p:nvPr>
            <p:ph idx="1"/>
          </p:nvPr>
        </p:nvSpPr>
        <p:spPr/>
        <p:txBody>
          <a:bodyPr/>
          <a:lstStyle/>
          <a:p>
            <a:pPr lvl="0"/>
            <a:r>
              <a:rPr lang="en-US" dirty="0"/>
              <a:t>Made up of superficial/subcutaneous muscles (smooth)</a:t>
            </a:r>
            <a:endParaRPr lang="en-GB" dirty="0"/>
          </a:p>
          <a:p>
            <a:pPr lvl="0"/>
            <a:r>
              <a:rPr lang="en-US" dirty="0"/>
              <a:t>More prominent on the anterior part of the body</a:t>
            </a:r>
            <a:endParaRPr lang="en-GB" dirty="0"/>
          </a:p>
          <a:p>
            <a:pPr lvl="0"/>
            <a:r>
              <a:rPr lang="en-US" dirty="0"/>
              <a:t>Muscles are syncytial and found in clusters called </a:t>
            </a:r>
            <a:r>
              <a:rPr lang="en-US" dirty="0" smtClean="0"/>
              <a:t>myoblasts</a:t>
            </a:r>
            <a:endParaRPr lang="en-GB" dirty="0"/>
          </a:p>
        </p:txBody>
      </p:sp>
    </p:spTree>
    <p:extLst>
      <p:ext uri="{BB962C8B-B14F-4D97-AF65-F5344CB8AC3E}">
        <p14:creationId xmlns:p14="http://schemas.microsoft.com/office/powerpoint/2010/main" val="80454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a:t>Nervous </a:t>
            </a:r>
            <a:r>
              <a:rPr lang="en-US" b="1" dirty="0" smtClean="0"/>
              <a:t>system</a:t>
            </a:r>
            <a:endParaRPr lang="en-GB" dirty="0"/>
          </a:p>
        </p:txBody>
      </p:sp>
      <p:sp>
        <p:nvSpPr>
          <p:cNvPr id="5" name="Content Placeholder 4"/>
          <p:cNvSpPr>
            <a:spLocks noGrp="1"/>
          </p:cNvSpPr>
          <p:nvPr>
            <p:ph idx="1"/>
          </p:nvPr>
        </p:nvSpPr>
        <p:spPr>
          <a:xfrm>
            <a:off x="395536" y="1556792"/>
            <a:ext cx="8496944" cy="5040560"/>
          </a:xfrm>
        </p:spPr>
        <p:txBody>
          <a:bodyPr>
            <a:normAutofit fontScale="85000" lnSpcReduction="10000"/>
          </a:bodyPr>
          <a:lstStyle/>
          <a:p>
            <a:pPr lvl="0"/>
            <a:r>
              <a:rPr lang="en-US" dirty="0" smtClean="0"/>
              <a:t>Ladder </a:t>
            </a:r>
            <a:r>
              <a:rPr lang="en-US" dirty="0"/>
              <a:t>type of nervous system</a:t>
            </a:r>
            <a:endParaRPr lang="en-GB" dirty="0"/>
          </a:p>
          <a:p>
            <a:pPr lvl="0"/>
            <a:r>
              <a:rPr lang="en-US" dirty="0"/>
              <a:t>Anteriorly – two cerebral ganglia</a:t>
            </a:r>
            <a:endParaRPr lang="en-GB" dirty="0"/>
          </a:p>
          <a:p>
            <a:pPr lvl="0"/>
            <a:r>
              <a:rPr lang="en-US" dirty="0"/>
              <a:t>Three pairs of longitudinal cords arise from these ganglia</a:t>
            </a:r>
            <a:endParaRPr lang="en-GB" dirty="0"/>
          </a:p>
          <a:p>
            <a:pPr lvl="0"/>
            <a:r>
              <a:rPr lang="en-US" dirty="0"/>
              <a:t>Longitudinal cords connected to each other by transverse commissures.</a:t>
            </a:r>
            <a:endParaRPr lang="en-GB" dirty="0"/>
          </a:p>
          <a:p>
            <a:pPr lvl="0"/>
            <a:r>
              <a:rPr lang="en-US" dirty="0"/>
              <a:t>There are various sensory elements in the nervous system, </a:t>
            </a:r>
            <a:r>
              <a:rPr lang="en-US" dirty="0" err="1"/>
              <a:t>e.g</a:t>
            </a:r>
            <a:r>
              <a:rPr lang="en-US" dirty="0"/>
              <a:t>:</a:t>
            </a:r>
            <a:endParaRPr lang="en-GB" dirty="0"/>
          </a:p>
          <a:p>
            <a:pPr lvl="0"/>
            <a:r>
              <a:rPr lang="en-US" dirty="0"/>
              <a:t>Tango receptors (bulbous nerve endings with a modified cilium at the end ) for touch</a:t>
            </a:r>
            <a:endParaRPr lang="en-GB" dirty="0"/>
          </a:p>
          <a:p>
            <a:pPr lvl="0"/>
            <a:r>
              <a:rPr lang="en-US" dirty="0"/>
              <a:t>Eye spot- usually prominent in free-living larval stages,</a:t>
            </a:r>
            <a:endParaRPr lang="en-GB" dirty="0"/>
          </a:p>
          <a:p>
            <a:pPr lvl="0"/>
            <a:r>
              <a:rPr lang="en-US" dirty="0"/>
              <a:t>Chemoreceptors</a:t>
            </a:r>
            <a:endParaRPr lang="en-GB" dirty="0"/>
          </a:p>
          <a:p>
            <a:endParaRPr lang="en-GB" dirty="0"/>
          </a:p>
        </p:txBody>
      </p:sp>
    </p:spTree>
    <p:extLst>
      <p:ext uri="{BB962C8B-B14F-4D97-AF65-F5344CB8AC3E}">
        <p14:creationId xmlns:p14="http://schemas.microsoft.com/office/powerpoint/2010/main" val="249663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Osmoregulation</a:t>
            </a:r>
            <a:endParaRPr lang="en-GB" dirty="0"/>
          </a:p>
        </p:txBody>
      </p:sp>
      <p:sp>
        <p:nvSpPr>
          <p:cNvPr id="3" name="Content Placeholder 2"/>
          <p:cNvSpPr>
            <a:spLocks noGrp="1"/>
          </p:cNvSpPr>
          <p:nvPr>
            <p:ph idx="1"/>
          </p:nvPr>
        </p:nvSpPr>
        <p:spPr/>
        <p:txBody>
          <a:bodyPr/>
          <a:lstStyle/>
          <a:p>
            <a:pPr lvl="0"/>
            <a:r>
              <a:rPr lang="en-US" dirty="0" smtClean="0"/>
              <a:t>Basic </a:t>
            </a:r>
            <a:r>
              <a:rPr lang="en-US" dirty="0"/>
              <a:t>unit of osmoregulation is flame cell </a:t>
            </a:r>
            <a:r>
              <a:rPr lang="en-US" dirty="0" err="1"/>
              <a:t>protonephridia</a:t>
            </a:r>
            <a:endParaRPr lang="en-GB" dirty="0"/>
          </a:p>
          <a:p>
            <a:pPr lvl="0"/>
            <a:r>
              <a:rPr lang="en-US" dirty="0"/>
              <a:t>Two collecting tubes joining posteriorly to form an excretory bladder.</a:t>
            </a:r>
            <a:endParaRPr lang="en-GB" dirty="0"/>
          </a:p>
          <a:p>
            <a:pPr lvl="0"/>
            <a:r>
              <a:rPr lang="en-US" dirty="0"/>
              <a:t>Bladder leads to the excretory pore.</a:t>
            </a:r>
            <a:endParaRPr lang="en-GB" dirty="0"/>
          </a:p>
          <a:p>
            <a:endParaRPr lang="en-GB" dirty="0"/>
          </a:p>
        </p:txBody>
      </p:sp>
      <p:pic>
        <p:nvPicPr>
          <p:cNvPr id="4" name="Picture 2" descr="F:\Bachelor of Medicine And Bachelor of Surgery\MBChB  Year  2\PHOTOS\Micro biology\3rd april\PICT02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000" t="35374" r="15000" b="39592"/>
          <a:stretch/>
        </p:blipFill>
        <p:spPr bwMode="auto">
          <a:xfrm>
            <a:off x="7772401" y="5141167"/>
            <a:ext cx="1371599" cy="171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4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smtClean="0"/>
              <a:t>Feeding</a:t>
            </a:r>
            <a:endParaRPr lang="en-GB" dirty="0"/>
          </a:p>
        </p:txBody>
      </p:sp>
      <p:sp>
        <p:nvSpPr>
          <p:cNvPr id="5" name="Content Placeholder 4"/>
          <p:cNvSpPr>
            <a:spLocks noGrp="1"/>
          </p:cNvSpPr>
          <p:nvPr>
            <p:ph idx="1"/>
          </p:nvPr>
        </p:nvSpPr>
        <p:spPr>
          <a:xfrm>
            <a:off x="395536" y="1556792"/>
            <a:ext cx="8496944" cy="5040560"/>
          </a:xfrm>
        </p:spPr>
        <p:txBody>
          <a:bodyPr/>
          <a:lstStyle/>
          <a:p>
            <a:pPr lvl="0"/>
            <a:r>
              <a:rPr lang="en-US" dirty="0" smtClean="0"/>
              <a:t>Food </a:t>
            </a:r>
            <a:r>
              <a:rPr lang="en-US" dirty="0"/>
              <a:t>is captured though mouth (surrounded by oral sucker)</a:t>
            </a:r>
            <a:endParaRPr lang="en-GB" dirty="0"/>
          </a:p>
          <a:p>
            <a:pPr lvl="0"/>
            <a:r>
              <a:rPr lang="en-US" dirty="0"/>
              <a:t>May be digested </a:t>
            </a:r>
            <a:r>
              <a:rPr lang="en-US" dirty="0" err="1"/>
              <a:t>extracellularly</a:t>
            </a:r>
            <a:r>
              <a:rPr lang="en-US" dirty="0"/>
              <a:t> or </a:t>
            </a:r>
            <a:r>
              <a:rPr lang="en-US" dirty="0" err="1"/>
              <a:t>intracellularly</a:t>
            </a:r>
            <a:r>
              <a:rPr lang="en-US" dirty="0"/>
              <a:t> (within </a:t>
            </a:r>
            <a:r>
              <a:rPr lang="en-US" dirty="0" err="1"/>
              <a:t>gastrodermal</a:t>
            </a:r>
            <a:r>
              <a:rPr lang="en-US" dirty="0"/>
              <a:t> cells)</a:t>
            </a:r>
            <a:endParaRPr lang="en-GB" dirty="0"/>
          </a:p>
          <a:p>
            <a:pPr lvl="0"/>
            <a:r>
              <a:rPr lang="en-US" dirty="0"/>
              <a:t>Absorption (</a:t>
            </a:r>
            <a:r>
              <a:rPr lang="en-US" dirty="0" err="1"/>
              <a:t>e.g</a:t>
            </a:r>
            <a:r>
              <a:rPr lang="en-US" dirty="0"/>
              <a:t> simple molecules such as glucose, amino acids, thymine and adenosine) of may occur though the tegument</a:t>
            </a:r>
            <a:endParaRPr lang="en-GB" dirty="0"/>
          </a:p>
          <a:p>
            <a:r>
              <a:rPr lang="en-US" dirty="0"/>
              <a:t>Intestines could be branched or join to end blindly at the posterior end</a:t>
            </a:r>
            <a:endParaRPr lang="en-GB" dirty="0"/>
          </a:p>
        </p:txBody>
      </p:sp>
    </p:spTree>
    <p:extLst>
      <p:ext uri="{BB962C8B-B14F-4D97-AF65-F5344CB8AC3E}">
        <p14:creationId xmlns:p14="http://schemas.microsoft.com/office/powerpoint/2010/main" val="249663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Bachelor of Medicine And Bachelor of Surgery\MBChB  Year  2\PHOTOS\Micro biology\3rd april\PICT02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8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712968" cy="864096"/>
          </a:xfrm>
        </p:spPr>
        <p:txBody>
          <a:bodyPr/>
          <a:lstStyle/>
          <a:p>
            <a:r>
              <a:rPr lang="en-US" b="1" dirty="0"/>
              <a:t>Reproductive </a:t>
            </a:r>
            <a:r>
              <a:rPr lang="en-US" b="1" dirty="0" smtClean="0"/>
              <a:t>System</a:t>
            </a:r>
            <a:endParaRPr lang="en-GB" dirty="0"/>
          </a:p>
        </p:txBody>
      </p:sp>
      <p:sp>
        <p:nvSpPr>
          <p:cNvPr id="5" name="Content Placeholder 4"/>
          <p:cNvSpPr>
            <a:spLocks noGrp="1"/>
          </p:cNvSpPr>
          <p:nvPr>
            <p:ph idx="1"/>
          </p:nvPr>
        </p:nvSpPr>
        <p:spPr>
          <a:xfrm>
            <a:off x="395536" y="1556792"/>
            <a:ext cx="8496944" cy="5040560"/>
          </a:xfrm>
        </p:spPr>
        <p:txBody>
          <a:bodyPr>
            <a:normAutofit fontScale="92500" lnSpcReduction="20000"/>
          </a:bodyPr>
          <a:lstStyle/>
          <a:p>
            <a:pPr lvl="0"/>
            <a:r>
              <a:rPr lang="en-US" dirty="0" err="1" smtClean="0"/>
              <a:t>Digeneans</a:t>
            </a:r>
            <a:r>
              <a:rPr lang="en-US" dirty="0" smtClean="0"/>
              <a:t> </a:t>
            </a:r>
            <a:r>
              <a:rPr lang="en-US" dirty="0"/>
              <a:t>are hermaphroditic (except </a:t>
            </a:r>
            <a:r>
              <a:rPr lang="en-US" dirty="0" err="1"/>
              <a:t>schistosomes</a:t>
            </a:r>
            <a:r>
              <a:rPr lang="en-US" dirty="0"/>
              <a:t>)</a:t>
            </a:r>
            <a:endParaRPr lang="en-GB" dirty="0"/>
          </a:p>
          <a:p>
            <a:pPr lvl="0"/>
            <a:r>
              <a:rPr lang="en-US" dirty="0"/>
              <a:t>Some have a self-fertilization and others cross fertilization</a:t>
            </a:r>
            <a:endParaRPr lang="en-GB" dirty="0"/>
          </a:p>
          <a:p>
            <a:pPr lvl="0"/>
            <a:r>
              <a:rPr lang="en-US" dirty="0"/>
              <a:t>The male has 1 to 2 testes drained by a vas </a:t>
            </a:r>
            <a:r>
              <a:rPr lang="en-US" dirty="0" err="1"/>
              <a:t>efferens</a:t>
            </a:r>
            <a:endParaRPr lang="en-GB" dirty="0"/>
          </a:p>
          <a:p>
            <a:pPr lvl="0"/>
            <a:r>
              <a:rPr lang="en-US" dirty="0"/>
              <a:t>Vas </a:t>
            </a:r>
            <a:r>
              <a:rPr lang="en-US" dirty="0" err="1"/>
              <a:t>efferens</a:t>
            </a:r>
            <a:r>
              <a:rPr lang="en-US" dirty="0"/>
              <a:t> join to form vas deferens, then seminal vesicle. </a:t>
            </a:r>
            <a:endParaRPr lang="en-GB" dirty="0"/>
          </a:p>
          <a:p>
            <a:pPr lvl="0"/>
            <a:r>
              <a:rPr lang="en-US" dirty="0"/>
              <a:t>Finally open in an ejaculatory duct whose terminal end opens to cirrus that open in common genital atrium</a:t>
            </a:r>
            <a:endParaRPr lang="en-GB" dirty="0"/>
          </a:p>
          <a:p>
            <a:pPr lvl="0"/>
            <a:r>
              <a:rPr lang="en-US" dirty="0"/>
              <a:t>Cirrus may be absent and the ejaculatory duct is muscular at its distal end</a:t>
            </a:r>
            <a:endParaRPr lang="en-GB" dirty="0">
              <a:effectLst/>
            </a:endParaRPr>
          </a:p>
        </p:txBody>
      </p:sp>
    </p:spTree>
    <p:extLst>
      <p:ext uri="{BB962C8B-B14F-4D97-AF65-F5344CB8AC3E}">
        <p14:creationId xmlns:p14="http://schemas.microsoft.com/office/powerpoint/2010/main" val="427774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lstStyle/>
          <a:p>
            <a:pPr lvl="0"/>
            <a:r>
              <a:rPr lang="en-US" dirty="0"/>
              <a:t>Female has one ovary (oval, round, </a:t>
            </a:r>
            <a:r>
              <a:rPr lang="en-US" dirty="0" err="1"/>
              <a:t>lobate</a:t>
            </a:r>
            <a:r>
              <a:rPr lang="en-US" dirty="0"/>
              <a:t> or dendritic)</a:t>
            </a:r>
            <a:endParaRPr lang="en-GB" dirty="0"/>
          </a:p>
          <a:p>
            <a:pPr lvl="0"/>
            <a:r>
              <a:rPr lang="en-US" dirty="0"/>
              <a:t>Oviduct is short and provided with a sphincter muscle that regulates release of ova</a:t>
            </a:r>
            <a:endParaRPr lang="en-GB" dirty="0"/>
          </a:p>
          <a:p>
            <a:pPr lvl="0"/>
            <a:r>
              <a:rPr lang="en-US" dirty="0"/>
              <a:t>May be ciliated to aid propulsion of ova</a:t>
            </a:r>
            <a:endParaRPr lang="en-GB" dirty="0"/>
          </a:p>
          <a:p>
            <a:pPr lvl="0"/>
            <a:r>
              <a:rPr lang="en-US" dirty="0"/>
              <a:t>A duct from seminal receptacle forms oviduct</a:t>
            </a:r>
            <a:endParaRPr lang="en-GB" dirty="0"/>
          </a:p>
          <a:p>
            <a:pPr lvl="0"/>
            <a:r>
              <a:rPr lang="en-US" dirty="0"/>
              <a:t>Stores sperms during </a:t>
            </a:r>
            <a:r>
              <a:rPr lang="en-US" dirty="0" smtClean="0"/>
              <a:t>ejaculation</a:t>
            </a:r>
            <a:endParaRPr lang="en-GB" dirty="0"/>
          </a:p>
        </p:txBody>
      </p:sp>
    </p:spTree>
    <p:extLst>
      <p:ext uri="{BB962C8B-B14F-4D97-AF65-F5344CB8AC3E}">
        <p14:creationId xmlns:p14="http://schemas.microsoft.com/office/powerpoint/2010/main" val="183269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648072"/>
          </a:xfrm>
        </p:spPr>
        <p:txBody>
          <a:bodyPr/>
          <a:lstStyle/>
          <a:p>
            <a:r>
              <a:rPr lang="en-GB" dirty="0" smtClean="0"/>
              <a:t>Life cycle</a:t>
            </a:r>
            <a:endParaRPr lang="en-GB" dirty="0"/>
          </a:p>
        </p:txBody>
      </p:sp>
      <p:sp>
        <p:nvSpPr>
          <p:cNvPr id="3" name="Content Placeholder 2"/>
          <p:cNvSpPr>
            <a:spLocks noGrp="1"/>
          </p:cNvSpPr>
          <p:nvPr>
            <p:ph idx="1"/>
          </p:nvPr>
        </p:nvSpPr>
        <p:spPr>
          <a:xfrm>
            <a:off x="323528" y="1052736"/>
            <a:ext cx="8568952" cy="5544616"/>
          </a:xfrm>
        </p:spPr>
        <p:txBody>
          <a:bodyPr>
            <a:normAutofit fontScale="77500" lnSpcReduction="20000"/>
          </a:bodyPr>
          <a:lstStyle/>
          <a:p>
            <a:r>
              <a:rPr lang="en-US" dirty="0"/>
              <a:t>Adult members of the genus </a:t>
            </a:r>
            <a:r>
              <a:rPr lang="en-US" i="1" dirty="0" err="1"/>
              <a:t>Spirometra</a:t>
            </a:r>
            <a:r>
              <a:rPr lang="en-US" dirty="0"/>
              <a:t> live in the intestines of dogs and cats .  Eggs are shed in feces and </a:t>
            </a:r>
            <a:r>
              <a:rPr lang="en-US" dirty="0" err="1"/>
              <a:t>embryonate</a:t>
            </a:r>
            <a:r>
              <a:rPr lang="en-US" dirty="0"/>
              <a:t> in the environment .  Eggs hatch in water and release </a:t>
            </a:r>
            <a:r>
              <a:rPr lang="en-US" dirty="0" err="1"/>
              <a:t>coracidia</a:t>
            </a:r>
            <a:r>
              <a:rPr lang="en-US" dirty="0"/>
              <a:t> , which are ingested by copepods.  The </a:t>
            </a:r>
            <a:r>
              <a:rPr lang="en-US" dirty="0" err="1"/>
              <a:t>coracidia</a:t>
            </a:r>
            <a:r>
              <a:rPr lang="en-US" dirty="0"/>
              <a:t> develop into </a:t>
            </a:r>
            <a:r>
              <a:rPr lang="en-US" dirty="0" err="1"/>
              <a:t>procercoid</a:t>
            </a:r>
            <a:r>
              <a:rPr lang="en-US" dirty="0"/>
              <a:t> larvae in the copepod intermediate host .  Second intermediate hosts, including fish, reptiles and amphibians, ingest infected copepods and acquire </a:t>
            </a:r>
            <a:r>
              <a:rPr lang="en-US" dirty="0" err="1"/>
              <a:t>procercoid</a:t>
            </a:r>
            <a:r>
              <a:rPr lang="en-US" dirty="0"/>
              <a:t> larvae.  The </a:t>
            </a:r>
            <a:r>
              <a:rPr lang="en-US" dirty="0" err="1"/>
              <a:t>procercoid</a:t>
            </a:r>
            <a:r>
              <a:rPr lang="en-US" dirty="0"/>
              <a:t> larvae develop into </a:t>
            </a:r>
            <a:r>
              <a:rPr lang="en-US" dirty="0" err="1"/>
              <a:t>plerocercoid</a:t>
            </a:r>
            <a:r>
              <a:rPr lang="en-US" dirty="0"/>
              <a:t> larvae in the second intermediate host .  The cycle is completed when a predator (dog or cat) eats an infected second intermediate host .  Humans cannot serve as definitive hosts for </a:t>
            </a:r>
            <a:r>
              <a:rPr lang="en-US" i="1" dirty="0" err="1"/>
              <a:t>Spirometra</a:t>
            </a:r>
            <a:r>
              <a:rPr lang="en-US" dirty="0"/>
              <a:t> spp., but serve as </a:t>
            </a:r>
            <a:r>
              <a:rPr lang="en-US" dirty="0" err="1"/>
              <a:t>paratenic</a:t>
            </a:r>
            <a:r>
              <a:rPr lang="en-US" dirty="0"/>
              <a:t> or second intermediate hosts and develop </a:t>
            </a:r>
            <a:r>
              <a:rPr lang="en-US" dirty="0" err="1"/>
              <a:t>sparganosis</a:t>
            </a:r>
            <a:r>
              <a:rPr lang="en-US" dirty="0"/>
              <a:t>.  Humans acquire </a:t>
            </a:r>
            <a:r>
              <a:rPr lang="en-US" dirty="0" err="1"/>
              <a:t>sparganosis</a:t>
            </a:r>
            <a:r>
              <a:rPr lang="en-US" dirty="0"/>
              <a:t> by either drinking water contaminated with infected copepods or consuming the flesh of an under-cooked second intermediate or </a:t>
            </a:r>
            <a:r>
              <a:rPr lang="en-US" dirty="0" err="1"/>
              <a:t>paratenic</a:t>
            </a:r>
            <a:r>
              <a:rPr lang="en-US" dirty="0"/>
              <a:t> host.  </a:t>
            </a:r>
            <a:r>
              <a:rPr lang="en-US" dirty="0" err="1"/>
              <a:t>Spargana</a:t>
            </a:r>
            <a:r>
              <a:rPr lang="en-US" dirty="0"/>
              <a:t> can live up to 20 years in the human host.</a:t>
            </a:r>
            <a:endParaRPr lang="en-GB" dirty="0"/>
          </a:p>
          <a:p>
            <a:endParaRPr lang="en-GB" dirty="0"/>
          </a:p>
        </p:txBody>
      </p:sp>
    </p:spTree>
    <p:extLst>
      <p:ext uri="{BB962C8B-B14F-4D97-AF65-F5344CB8AC3E}">
        <p14:creationId xmlns:p14="http://schemas.microsoft.com/office/powerpoint/2010/main" val="1578624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lstStyle/>
          <a:p>
            <a:pPr lvl="0"/>
            <a:r>
              <a:rPr lang="en-US" dirty="0"/>
              <a:t>May be replaced by expansion of oviduct</a:t>
            </a:r>
            <a:endParaRPr lang="en-GB" dirty="0"/>
          </a:p>
          <a:p>
            <a:r>
              <a:rPr lang="en-GB" dirty="0"/>
              <a:t>Oviduct is joined by </a:t>
            </a:r>
            <a:r>
              <a:rPr lang="en-GB" dirty="0" err="1"/>
              <a:t>Laurer’s</a:t>
            </a:r>
            <a:r>
              <a:rPr lang="en-GB" dirty="0"/>
              <a:t> canal (a slender tube that may end blindly in the parenchyma or open to it)</a:t>
            </a:r>
          </a:p>
          <a:p>
            <a:pPr lvl="0"/>
            <a:r>
              <a:rPr lang="en-US" dirty="0" smtClean="0"/>
              <a:t>May </a:t>
            </a:r>
            <a:r>
              <a:rPr lang="en-US" dirty="0"/>
              <a:t>serve to store sperms</a:t>
            </a:r>
            <a:endParaRPr lang="en-GB" dirty="0"/>
          </a:p>
          <a:p>
            <a:pPr lvl="0"/>
            <a:r>
              <a:rPr lang="en-US" dirty="0"/>
              <a:t>Follicular </a:t>
            </a:r>
            <a:r>
              <a:rPr lang="en-US" dirty="0" err="1"/>
              <a:t>vitelline</a:t>
            </a:r>
            <a:r>
              <a:rPr lang="en-US" dirty="0"/>
              <a:t> glands arranged in two lateral fields and connected by ducts</a:t>
            </a:r>
            <a:endParaRPr lang="en-GB" dirty="0"/>
          </a:p>
          <a:p>
            <a:pPr lvl="0"/>
            <a:r>
              <a:rPr lang="en-US" dirty="0"/>
              <a:t>Produced </a:t>
            </a:r>
            <a:r>
              <a:rPr lang="en-US" dirty="0" err="1"/>
              <a:t>vitelline</a:t>
            </a:r>
            <a:r>
              <a:rPr lang="en-US" dirty="0"/>
              <a:t> cells stored in a </a:t>
            </a:r>
            <a:r>
              <a:rPr lang="en-US" dirty="0" err="1"/>
              <a:t>vitelline</a:t>
            </a:r>
            <a:r>
              <a:rPr lang="en-US" dirty="0"/>
              <a:t> reservoir</a:t>
            </a:r>
            <a:endParaRPr lang="en-GB" dirty="0"/>
          </a:p>
          <a:p>
            <a:pPr lvl="0"/>
            <a:r>
              <a:rPr lang="en-US" dirty="0" err="1"/>
              <a:t>Ootype</a:t>
            </a:r>
            <a:r>
              <a:rPr lang="en-US" dirty="0"/>
              <a:t> (expanded as a part of the uterus where the egg formation occurs) is present.</a:t>
            </a:r>
            <a:endParaRPr lang="en-GB" dirty="0"/>
          </a:p>
          <a:p>
            <a:endParaRPr lang="en-GB" dirty="0"/>
          </a:p>
        </p:txBody>
      </p:sp>
    </p:spTree>
    <p:extLst>
      <p:ext uri="{BB962C8B-B14F-4D97-AF65-F5344CB8AC3E}">
        <p14:creationId xmlns:p14="http://schemas.microsoft.com/office/powerpoint/2010/main" val="93791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Bachelor of Medicine And Bachelor of Surgery\MBChB  Year  2\PHOTOS\Micro biology\3rd april\PICT0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95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Bachelor of Medicine And Bachelor of Surgery\MBChB  Year  2\PHOTOS\Micro biology\3rd april\PICT0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6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fe Cycle of Spirometra species"/>
          <p:cNvPicPr>
            <a:picLocks/>
          </p:cNvPicPr>
          <p:nvPr/>
        </p:nvPicPr>
        <p:blipFill>
          <a:blip r:embed="rId2"/>
          <a:srcRect/>
          <a:stretch>
            <a:fillRect/>
          </a:stretch>
        </p:blipFill>
        <p:spPr bwMode="auto">
          <a:xfrm>
            <a:off x="0" y="16836"/>
            <a:ext cx="9144000" cy="6841164"/>
          </a:xfrm>
          <a:prstGeom prst="rect">
            <a:avLst/>
          </a:prstGeom>
          <a:noFill/>
          <a:ln w="9525">
            <a:noFill/>
            <a:miter lim="800000"/>
            <a:headEnd/>
            <a:tailEnd/>
          </a:ln>
        </p:spPr>
      </p:pic>
    </p:spTree>
    <p:extLst>
      <p:ext uri="{BB962C8B-B14F-4D97-AF65-F5344CB8AC3E}">
        <p14:creationId xmlns:p14="http://schemas.microsoft.com/office/powerpoint/2010/main" val="114480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lstStyle/>
          <a:p>
            <a:pPr lvl="0"/>
            <a:r>
              <a:rPr lang="en-US" dirty="0"/>
              <a:t>Normally infection takes place in 3 ways:</a:t>
            </a:r>
            <a:endParaRPr lang="en-GB" dirty="0"/>
          </a:p>
          <a:p>
            <a:pPr lvl="1"/>
            <a:r>
              <a:rPr lang="en-US" dirty="0"/>
              <a:t>Direct ingestion of infected copepods</a:t>
            </a:r>
            <a:endParaRPr lang="en-GB" dirty="0"/>
          </a:p>
          <a:p>
            <a:pPr lvl="1"/>
            <a:r>
              <a:rPr lang="en-US" dirty="0"/>
              <a:t>Ingestion of amphibian, reptilian, avian or mammalian intermediate host (instead of fish)</a:t>
            </a:r>
            <a:endParaRPr lang="en-GB" dirty="0"/>
          </a:p>
          <a:p>
            <a:pPr lvl="1"/>
            <a:r>
              <a:rPr lang="en-US" dirty="0"/>
              <a:t>Local application of infected flesh as poultices to wounds or sore eyes (e, g, split frogs). Migrate in tissues causing swelling, inflammation and fibrosis, </a:t>
            </a:r>
            <a:r>
              <a:rPr lang="en-US" dirty="0" err="1"/>
              <a:t>e.g</a:t>
            </a:r>
            <a:r>
              <a:rPr lang="en-US" dirty="0"/>
              <a:t> beneath the skin, between the muscles, and occasionally in viscera and brain. </a:t>
            </a:r>
            <a:endParaRPr lang="en-GB" dirty="0"/>
          </a:p>
        </p:txBody>
      </p:sp>
    </p:spTree>
    <p:extLst>
      <p:ext uri="{BB962C8B-B14F-4D97-AF65-F5344CB8AC3E}">
        <p14:creationId xmlns:p14="http://schemas.microsoft.com/office/powerpoint/2010/main" val="27185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lstStyle/>
          <a:p>
            <a:pPr lvl="0"/>
            <a:r>
              <a:rPr lang="en-US" dirty="0"/>
              <a:t>Develops when man eats Cyclops, </a:t>
            </a:r>
            <a:r>
              <a:rPr lang="en-US" dirty="0" err="1"/>
              <a:t>diatons</a:t>
            </a:r>
            <a:r>
              <a:rPr lang="en-US" dirty="0"/>
              <a:t> or any other water related animals (</a:t>
            </a:r>
            <a:r>
              <a:rPr lang="en-US" dirty="0" err="1"/>
              <a:t>procercoid</a:t>
            </a:r>
            <a:r>
              <a:rPr lang="en-US" dirty="0"/>
              <a:t>) but it has not reached the </a:t>
            </a:r>
            <a:r>
              <a:rPr lang="en-US" dirty="0" err="1"/>
              <a:t>plericercoid</a:t>
            </a:r>
            <a:r>
              <a:rPr lang="en-US" dirty="0"/>
              <a:t> stage hence develops into a </a:t>
            </a:r>
            <a:r>
              <a:rPr lang="en-US" dirty="0" err="1"/>
              <a:t>spargana</a:t>
            </a:r>
            <a:r>
              <a:rPr lang="en-US" dirty="0"/>
              <a:t> instead</a:t>
            </a:r>
            <a:endParaRPr lang="en-GB" dirty="0"/>
          </a:p>
          <a:p>
            <a:pPr lvl="0"/>
            <a:r>
              <a:rPr lang="en-US" dirty="0"/>
              <a:t>Other forms of infections by </a:t>
            </a:r>
            <a:r>
              <a:rPr lang="en-US" dirty="0" err="1"/>
              <a:t>spargana</a:t>
            </a:r>
            <a:r>
              <a:rPr lang="en-US" dirty="0"/>
              <a:t> is by eating frogs and other reptiles which eat sea food where the </a:t>
            </a:r>
            <a:r>
              <a:rPr lang="en-US" dirty="0" err="1"/>
              <a:t>procercoids</a:t>
            </a:r>
            <a:r>
              <a:rPr lang="en-US" dirty="0"/>
              <a:t> are found</a:t>
            </a:r>
            <a:endParaRPr lang="en-GB" dirty="0"/>
          </a:p>
          <a:p>
            <a:pPr lvl="0"/>
            <a:r>
              <a:rPr lang="en-US" dirty="0" err="1"/>
              <a:t>Sparganosis</a:t>
            </a:r>
            <a:r>
              <a:rPr lang="en-US" dirty="0"/>
              <a:t> can also be found by using the frogs and reptiles as oriental medicine i.e. scrubbing the skin with the skin of frogs or reptiles on ulcer wounds </a:t>
            </a:r>
            <a:r>
              <a:rPr lang="en-US" dirty="0" err="1"/>
              <a:t>etc</a:t>
            </a:r>
            <a:endParaRPr lang="en-GB" dirty="0"/>
          </a:p>
          <a:p>
            <a:pPr lvl="0"/>
            <a:r>
              <a:rPr lang="en-US" dirty="0" err="1"/>
              <a:t>Spirometra</a:t>
            </a:r>
            <a:r>
              <a:rPr lang="en-US" dirty="0"/>
              <a:t> also cause </a:t>
            </a:r>
            <a:r>
              <a:rPr lang="en-US" dirty="0" err="1" smtClean="0"/>
              <a:t>sparganosis</a:t>
            </a:r>
            <a:endParaRPr lang="en-GB" dirty="0"/>
          </a:p>
        </p:txBody>
      </p:sp>
    </p:spTree>
    <p:extLst>
      <p:ext uri="{BB962C8B-B14F-4D97-AF65-F5344CB8AC3E}">
        <p14:creationId xmlns:p14="http://schemas.microsoft.com/office/powerpoint/2010/main" val="263863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720080"/>
          </a:xfrm>
        </p:spPr>
        <p:txBody>
          <a:bodyPr/>
          <a:lstStyle/>
          <a:p>
            <a:r>
              <a:rPr lang="en-US" b="1" dirty="0"/>
              <a:t>Clinical </a:t>
            </a:r>
            <a:r>
              <a:rPr lang="en-US" b="1" dirty="0" smtClean="0"/>
              <a:t>Features</a:t>
            </a:r>
            <a:endParaRPr lang="en-GB" dirty="0"/>
          </a:p>
        </p:txBody>
      </p:sp>
      <p:sp>
        <p:nvSpPr>
          <p:cNvPr id="3" name="Content Placeholder 2"/>
          <p:cNvSpPr>
            <a:spLocks noGrp="1"/>
          </p:cNvSpPr>
          <p:nvPr>
            <p:ph idx="1"/>
          </p:nvPr>
        </p:nvSpPr>
        <p:spPr>
          <a:xfrm>
            <a:off x="323528" y="1124744"/>
            <a:ext cx="8568952" cy="5544616"/>
          </a:xfrm>
        </p:spPr>
        <p:txBody>
          <a:bodyPr>
            <a:normAutofit fontScale="85000" lnSpcReduction="10000"/>
          </a:bodyPr>
          <a:lstStyle/>
          <a:p>
            <a:r>
              <a:rPr lang="en-US" dirty="0" smtClean="0"/>
              <a:t>Migrating </a:t>
            </a:r>
            <a:r>
              <a:rPr lang="en-US" dirty="0" err="1"/>
              <a:t>spargana</a:t>
            </a:r>
            <a:r>
              <a:rPr lang="en-US" dirty="0"/>
              <a:t> cause various symptoms depending on the final location in the host.  </a:t>
            </a:r>
            <a:r>
              <a:rPr lang="en-US" dirty="0" err="1"/>
              <a:t>Spargana</a:t>
            </a:r>
            <a:r>
              <a:rPr lang="en-US" dirty="0"/>
              <a:t> may locate anywhere, including subcutaneous tissue, breast, orbit, urinary tract, pleural cavity, lungs, abdominal viscera and the central nervous system.  The migration in subcutaneous tissues is usually painless, but when </a:t>
            </a:r>
            <a:r>
              <a:rPr lang="en-US" dirty="0" err="1"/>
              <a:t>spargana</a:t>
            </a:r>
            <a:r>
              <a:rPr lang="en-US" dirty="0"/>
              <a:t> settle in the brain or spine a variety of neurological symptoms may occur, including weakness, headache, seizure, and abnormal skin sensations, such as numbness or tingling.  If the inner ear is involved, the patient may experience vertigo or deafness.  Occasionally, </a:t>
            </a:r>
            <a:r>
              <a:rPr lang="en-US" i="1" dirty="0" err="1"/>
              <a:t>Sparganum</a:t>
            </a:r>
            <a:r>
              <a:rPr lang="en-US" i="1" dirty="0"/>
              <a:t> </a:t>
            </a:r>
            <a:r>
              <a:rPr lang="en-US" i="1" dirty="0" err="1"/>
              <a:t>proliferum</a:t>
            </a:r>
            <a:r>
              <a:rPr lang="en-US" dirty="0"/>
              <a:t> can cause proliferative lesions in the infected tissue, with multiple </a:t>
            </a:r>
            <a:r>
              <a:rPr lang="en-US" dirty="0" err="1"/>
              <a:t>plerocercoids</a:t>
            </a:r>
            <a:r>
              <a:rPr lang="en-US" dirty="0"/>
              <a:t> present in a single site.</a:t>
            </a:r>
            <a:endParaRPr lang="en-GB" dirty="0"/>
          </a:p>
          <a:p>
            <a:endParaRPr lang="en-GB" dirty="0"/>
          </a:p>
        </p:txBody>
      </p:sp>
    </p:spTree>
    <p:extLst>
      <p:ext uri="{BB962C8B-B14F-4D97-AF65-F5344CB8AC3E}">
        <p14:creationId xmlns:p14="http://schemas.microsoft.com/office/powerpoint/2010/main" val="265421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Diagnosis:</a:t>
            </a:r>
            <a:endParaRPr lang="en-GB" dirty="0"/>
          </a:p>
        </p:txBody>
      </p:sp>
      <p:sp>
        <p:nvSpPr>
          <p:cNvPr id="3" name="Content Placeholder 2"/>
          <p:cNvSpPr>
            <a:spLocks noGrp="1"/>
          </p:cNvSpPr>
          <p:nvPr>
            <p:ph idx="1"/>
          </p:nvPr>
        </p:nvSpPr>
        <p:spPr>
          <a:xfrm>
            <a:off x="467544" y="1700808"/>
            <a:ext cx="8424936" cy="4968552"/>
          </a:xfrm>
        </p:spPr>
        <p:txBody>
          <a:bodyPr/>
          <a:lstStyle/>
          <a:p>
            <a:r>
              <a:rPr lang="en-US" dirty="0" smtClean="0"/>
              <a:t>Diagnosis </a:t>
            </a:r>
            <a:r>
              <a:rPr lang="en-US" dirty="0"/>
              <a:t>is usually made by the recovery of a </a:t>
            </a:r>
            <a:r>
              <a:rPr lang="en-US" dirty="0" err="1"/>
              <a:t>sparganum</a:t>
            </a:r>
            <a:r>
              <a:rPr lang="en-US" dirty="0"/>
              <a:t> from infected tissue.  The presence of a </a:t>
            </a:r>
            <a:r>
              <a:rPr lang="en-US" dirty="0" err="1"/>
              <a:t>sparganum</a:t>
            </a:r>
            <a:r>
              <a:rPr lang="en-US" dirty="0"/>
              <a:t> is diagnostic and identification to the species level is usually not warranted.  However, the best way to identify the species is to infect an appropriate definitive host with a living </a:t>
            </a:r>
            <a:r>
              <a:rPr lang="en-US" dirty="0" err="1"/>
              <a:t>sparganum</a:t>
            </a:r>
            <a:r>
              <a:rPr lang="en-US" dirty="0"/>
              <a:t> and identify the adult after maturation.</a:t>
            </a:r>
            <a:endParaRPr lang="en-GB" dirty="0"/>
          </a:p>
        </p:txBody>
      </p:sp>
    </p:spTree>
    <p:extLst>
      <p:ext uri="{BB962C8B-B14F-4D97-AF65-F5344CB8AC3E}">
        <p14:creationId xmlns:p14="http://schemas.microsoft.com/office/powerpoint/2010/main" val="383695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Microscopy</a:t>
            </a:r>
            <a:endParaRPr lang="en-GB" dirty="0"/>
          </a:p>
        </p:txBody>
      </p:sp>
      <p:sp>
        <p:nvSpPr>
          <p:cNvPr id="3" name="Content Placeholder 2"/>
          <p:cNvSpPr>
            <a:spLocks noGrp="1"/>
          </p:cNvSpPr>
          <p:nvPr>
            <p:ph idx="1"/>
          </p:nvPr>
        </p:nvSpPr>
        <p:spPr>
          <a:xfrm>
            <a:off x="395536" y="1772816"/>
            <a:ext cx="8568952" cy="4824536"/>
          </a:xfrm>
        </p:spPr>
        <p:txBody>
          <a:bodyPr>
            <a:normAutofit fontScale="92500" lnSpcReduction="10000"/>
          </a:bodyPr>
          <a:lstStyle/>
          <a:p>
            <a:r>
              <a:rPr lang="en-US" dirty="0" err="1" smtClean="0"/>
              <a:t>Sparganosis</a:t>
            </a:r>
            <a:r>
              <a:rPr lang="en-US" dirty="0" smtClean="0"/>
              <a:t> </a:t>
            </a:r>
            <a:r>
              <a:rPr lang="en-US" dirty="0"/>
              <a:t>is infection by the third-stage </a:t>
            </a:r>
            <a:r>
              <a:rPr lang="en-US" dirty="0" err="1"/>
              <a:t>plerocercoid</a:t>
            </a:r>
            <a:r>
              <a:rPr lang="en-US" dirty="0"/>
              <a:t> larva (</a:t>
            </a:r>
            <a:r>
              <a:rPr lang="en-US" dirty="0" err="1"/>
              <a:t>sparganum</a:t>
            </a:r>
            <a:r>
              <a:rPr lang="en-US" dirty="0"/>
              <a:t>) of </a:t>
            </a:r>
            <a:r>
              <a:rPr lang="en-US" dirty="0" err="1"/>
              <a:t>pseudophyllidean</a:t>
            </a:r>
            <a:r>
              <a:rPr lang="en-US" dirty="0"/>
              <a:t> </a:t>
            </a:r>
            <a:r>
              <a:rPr lang="en-US" dirty="0" err="1"/>
              <a:t>cestodes</a:t>
            </a:r>
            <a:r>
              <a:rPr lang="en-US" dirty="0"/>
              <a:t> of the genera </a:t>
            </a:r>
            <a:r>
              <a:rPr lang="en-US" i="1" dirty="0" err="1"/>
              <a:t>Spirometra</a:t>
            </a:r>
            <a:r>
              <a:rPr lang="en-US" dirty="0"/>
              <a:t> and </a:t>
            </a:r>
            <a:r>
              <a:rPr lang="en-US" i="1" dirty="0" err="1"/>
              <a:t>Sparganum</a:t>
            </a:r>
            <a:r>
              <a:rPr lang="en-US" dirty="0"/>
              <a:t>, the latter of which may be an aberrant </a:t>
            </a:r>
            <a:r>
              <a:rPr lang="en-US" i="1" dirty="0" err="1"/>
              <a:t>Spirometra</a:t>
            </a:r>
            <a:r>
              <a:rPr lang="en-US" dirty="0"/>
              <a:t> sp.  The definitive hosts for </a:t>
            </a:r>
            <a:r>
              <a:rPr lang="en-US" i="1" dirty="0" err="1"/>
              <a:t>Spirometra</a:t>
            </a:r>
            <a:r>
              <a:rPr lang="en-US" dirty="0"/>
              <a:t> spp. are </a:t>
            </a:r>
            <a:r>
              <a:rPr lang="en-US" dirty="0" err="1"/>
              <a:t>canids</a:t>
            </a:r>
            <a:r>
              <a:rPr lang="en-US" dirty="0"/>
              <a:t> and felids, and humans serve as only </a:t>
            </a:r>
            <a:r>
              <a:rPr lang="en-US" dirty="0" err="1"/>
              <a:t>paratenic</a:t>
            </a:r>
            <a:r>
              <a:rPr lang="en-US" dirty="0"/>
              <a:t> or second intermediate hosts for the parasites.  </a:t>
            </a:r>
            <a:r>
              <a:rPr lang="en-US" dirty="0" err="1"/>
              <a:t>Spargana</a:t>
            </a:r>
            <a:r>
              <a:rPr lang="en-US" dirty="0"/>
              <a:t> can be found in many organs in the human host, including the pleural cavity, eyes, pericardium, abdominal cavity and viscera, and the central nervous system.</a:t>
            </a:r>
            <a:endParaRPr lang="en-GB" dirty="0"/>
          </a:p>
        </p:txBody>
      </p:sp>
    </p:spTree>
    <p:extLst>
      <p:ext uri="{BB962C8B-B14F-4D97-AF65-F5344CB8AC3E}">
        <p14:creationId xmlns:p14="http://schemas.microsoft.com/office/powerpoint/2010/main" val="62288729"/>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1063</Words>
  <Application>Microsoft Office PowerPoint</Application>
  <PresentationFormat>On-screen Show (4:3)</PresentationFormat>
  <Paragraphs>116</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Ribbons</vt:lpstr>
      <vt:lpstr>SPARGANOSIS</vt:lpstr>
      <vt:lpstr>Sparganosis</vt:lpstr>
      <vt:lpstr>Life cycle</vt:lpstr>
      <vt:lpstr>PowerPoint Presentation</vt:lpstr>
      <vt:lpstr>PowerPoint Presentation</vt:lpstr>
      <vt:lpstr>PowerPoint Presentation</vt:lpstr>
      <vt:lpstr>Clinical Features</vt:lpstr>
      <vt:lpstr>Laboratory Diagnosis:</vt:lpstr>
      <vt:lpstr>Microscopy</vt:lpstr>
      <vt:lpstr>PowerPoint Presentation</vt:lpstr>
      <vt:lpstr>PowerPoint Presentation</vt:lpstr>
      <vt:lpstr>PowerPoint Presentation</vt:lpstr>
      <vt:lpstr>Treatment of Sparganosis </vt:lpstr>
      <vt:lpstr>Human Infections of Spirometra (Diphyllobothrium) mansonoides </vt:lpstr>
      <vt:lpstr>Digeneans</vt:lpstr>
      <vt:lpstr>PowerPoint Presentation</vt:lpstr>
      <vt:lpstr>Life cycle</vt:lpstr>
      <vt:lpstr>PowerPoint Presentation</vt:lpstr>
      <vt:lpstr>Morphology</vt:lpstr>
      <vt:lpstr>PowerPoint Presentation</vt:lpstr>
      <vt:lpstr>Tegument</vt:lpstr>
      <vt:lpstr>PowerPoint Presentation</vt:lpstr>
      <vt:lpstr>Musculature</vt:lpstr>
      <vt:lpstr>Nervous system</vt:lpstr>
      <vt:lpstr>Osmoregulation</vt:lpstr>
      <vt:lpstr>Feeding</vt:lpstr>
      <vt:lpstr>PowerPoint Presentation</vt:lpstr>
      <vt:lpstr>Reproductive System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SPARGANOSIS</dc:title>
  <dc:creator>Dr. Kimaiga H.O. MBChB (UoN)</dc:creator>
  <cp:lastModifiedBy>Dr. Kimaiga H.O. MBChB (UoN)</cp:lastModifiedBy>
  <cp:revision>9</cp:revision>
  <dcterms:created xsi:type="dcterms:W3CDTF">2013-07-29T18:54:04Z</dcterms:created>
  <dcterms:modified xsi:type="dcterms:W3CDTF">2013-12-08T10:04:58Z</dcterms:modified>
</cp:coreProperties>
</file>