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sldIdLst>
    <p:sldId id="299" r:id="rId2"/>
    <p:sldId id="300" r:id="rId3"/>
    <p:sldId id="301" r:id="rId4"/>
    <p:sldId id="302" r:id="rId5"/>
    <p:sldId id="303" r:id="rId6"/>
    <p:sldId id="304" r:id="rId7"/>
    <p:sldId id="305" r:id="rId8"/>
    <p:sldId id="306" r:id="rId9"/>
    <p:sldId id="307" r:id="rId10"/>
    <p:sldId id="308" r:id="rId11"/>
    <p:sldId id="309" r:id="rId12"/>
    <p:sldId id="310" r:id="rId13"/>
    <p:sldId id="311" r:id="rId14"/>
    <p:sldId id="312" r:id="rId15"/>
    <p:sldId id="313" r:id="rId16"/>
    <p:sldId id="314" r:id="rId17"/>
    <p:sldId id="315"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40"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2"/>
            </a:gs>
            <a:gs pos="50000">
              <a:schemeClr val="bg1"/>
            </a:gs>
            <a:gs pos="100000">
              <a:schemeClr val="bg2"/>
            </a:gs>
          </a:gsLst>
          <a:lin ang="0" scaled="1"/>
        </a:gra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invGray">
          <a:xfrm>
            <a:off x="8783638" y="444500"/>
            <a:ext cx="360362" cy="3152775"/>
          </a:xfrm>
          <a:prstGeom prst="rect">
            <a:avLst/>
          </a:prstGeom>
          <a:gradFill rotWithShape="0">
            <a:gsLst>
              <a:gs pos="0">
                <a:schemeClr val="bg2"/>
              </a:gs>
              <a:gs pos="50000">
                <a:schemeClr val="hlink"/>
              </a:gs>
              <a:gs pos="100000">
                <a:schemeClr val="bg2"/>
              </a:gs>
            </a:gsLst>
            <a:lin ang="0" scaled="1"/>
          </a:gradFill>
          <a:ln w="9525">
            <a:noFill/>
            <a:miter lim="800000"/>
            <a:headEnd/>
            <a:tailEnd/>
          </a:ln>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5" name="Freeform 3"/>
          <p:cNvSpPr>
            <a:spLocks/>
          </p:cNvSpPr>
          <p:nvPr/>
        </p:nvSpPr>
        <p:spPr bwMode="invGray">
          <a:xfrm>
            <a:off x="0" y="0"/>
            <a:ext cx="9144000" cy="2133600"/>
          </a:xfrm>
          <a:custGeom>
            <a:avLst/>
            <a:gdLst/>
            <a:ahLst/>
            <a:cxnLst>
              <a:cxn ang="0">
                <a:pos x="0" y="0"/>
              </a:cxn>
              <a:cxn ang="0">
                <a:pos x="5760" y="0"/>
              </a:cxn>
              <a:cxn ang="0">
                <a:pos x="5760" y="720"/>
              </a:cxn>
              <a:cxn ang="0">
                <a:pos x="3600" y="624"/>
              </a:cxn>
              <a:cxn ang="0">
                <a:pos x="0" y="1000"/>
              </a:cxn>
              <a:cxn ang="0">
                <a:pos x="0" y="0"/>
              </a:cxn>
            </a:cxnLst>
            <a:rect l="0" t="0" r="r" b="b"/>
            <a:pathLst>
              <a:path w="5760" h="1104">
                <a:moveTo>
                  <a:pt x="0" y="0"/>
                </a:moveTo>
                <a:lnTo>
                  <a:pt x="5760" y="0"/>
                </a:lnTo>
                <a:lnTo>
                  <a:pt x="5760" y="720"/>
                </a:lnTo>
                <a:cubicBezTo>
                  <a:pt x="5400" y="824"/>
                  <a:pt x="4560" y="577"/>
                  <a:pt x="3600" y="624"/>
                </a:cubicBezTo>
                <a:cubicBezTo>
                  <a:pt x="2640" y="671"/>
                  <a:pt x="600" y="1104"/>
                  <a:pt x="0" y="1000"/>
                </a:cubicBezTo>
                <a:lnTo>
                  <a:pt x="0" y="0"/>
                </a:lnTo>
                <a:close/>
              </a:path>
            </a:pathLst>
          </a:custGeom>
          <a:gradFill rotWithShape="0">
            <a:gsLst>
              <a:gs pos="0">
                <a:schemeClr val="bg2"/>
              </a:gs>
              <a:gs pos="50000">
                <a:schemeClr val="bg1"/>
              </a:gs>
              <a:gs pos="100000">
                <a:schemeClr val="bg2"/>
              </a:gs>
            </a:gsLst>
            <a:lin ang="0" scaled="1"/>
          </a:gradFill>
          <a:ln w="9525">
            <a:noFill/>
            <a:round/>
            <a:headEnd/>
            <a:tailEnd/>
          </a:ln>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6" name="Freeform 4"/>
          <p:cNvSpPr>
            <a:spLocks/>
          </p:cNvSpPr>
          <p:nvPr/>
        </p:nvSpPr>
        <p:spPr bwMode="invGray">
          <a:xfrm>
            <a:off x="0" y="1163638"/>
            <a:ext cx="9144000" cy="5694362"/>
          </a:xfrm>
          <a:custGeom>
            <a:avLst/>
            <a:gdLst/>
            <a:ahLst/>
            <a:cxnLst>
              <a:cxn ang="0">
                <a:pos x="0" y="582"/>
              </a:cxn>
              <a:cxn ang="0">
                <a:pos x="2640" y="267"/>
              </a:cxn>
              <a:cxn ang="0">
                <a:pos x="3373" y="160"/>
              </a:cxn>
              <a:cxn ang="0">
                <a:pos x="5760" y="358"/>
              </a:cxn>
              <a:cxn ang="0">
                <a:pos x="5760" y="3587"/>
              </a:cxn>
              <a:cxn ang="0">
                <a:pos x="0" y="3587"/>
              </a:cxn>
              <a:cxn ang="0">
                <a:pos x="0" y="582"/>
              </a:cxn>
            </a:cxnLst>
            <a:rect l="0" t="0" r="r" b="b"/>
            <a:pathLst>
              <a:path w="5760" h="3587">
                <a:moveTo>
                  <a:pt x="0" y="582"/>
                </a:moveTo>
                <a:cubicBezTo>
                  <a:pt x="1027" y="680"/>
                  <a:pt x="1960" y="387"/>
                  <a:pt x="2640" y="267"/>
                </a:cubicBezTo>
                <a:cubicBezTo>
                  <a:pt x="2640" y="267"/>
                  <a:pt x="3268" y="180"/>
                  <a:pt x="3373" y="160"/>
                </a:cubicBezTo>
                <a:cubicBezTo>
                  <a:pt x="4120" y="0"/>
                  <a:pt x="5280" y="358"/>
                  <a:pt x="5760" y="358"/>
                </a:cubicBezTo>
                <a:lnTo>
                  <a:pt x="5760" y="3587"/>
                </a:lnTo>
                <a:lnTo>
                  <a:pt x="0" y="3587"/>
                </a:lnTo>
                <a:cubicBezTo>
                  <a:pt x="0" y="3587"/>
                  <a:pt x="0" y="582"/>
                  <a:pt x="0" y="582"/>
                </a:cubicBezTo>
                <a:close/>
              </a:path>
            </a:pathLst>
          </a:custGeom>
          <a:gradFill rotWithShape="0">
            <a:gsLst>
              <a:gs pos="0">
                <a:schemeClr val="bg2"/>
              </a:gs>
              <a:gs pos="50000">
                <a:schemeClr val="bg1"/>
              </a:gs>
              <a:gs pos="100000">
                <a:schemeClr val="bg2"/>
              </a:gs>
            </a:gsLst>
            <a:lin ang="0" scaled="1"/>
          </a:gradFill>
          <a:ln w="9525" cap="flat">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7" name="Freeform 5"/>
          <p:cNvSpPr>
            <a:spLocks/>
          </p:cNvSpPr>
          <p:nvPr/>
        </p:nvSpPr>
        <p:spPr bwMode="invGray">
          <a:xfrm>
            <a:off x="0" y="292100"/>
            <a:ext cx="9144000" cy="854075"/>
          </a:xfrm>
          <a:custGeom>
            <a:avLst/>
            <a:gdLst/>
            <a:ahLst/>
            <a:cxnLst>
              <a:cxn ang="0">
                <a:pos x="0" y="163"/>
              </a:cxn>
              <a:cxn ang="0">
                <a:pos x="0" y="403"/>
              </a:cxn>
              <a:cxn ang="0">
                <a:pos x="1773" y="443"/>
              </a:cxn>
              <a:cxn ang="0">
                <a:pos x="4573" y="176"/>
              </a:cxn>
              <a:cxn ang="0">
                <a:pos x="5760" y="536"/>
              </a:cxn>
              <a:cxn ang="0">
                <a:pos x="5760" y="163"/>
              </a:cxn>
              <a:cxn ang="0">
                <a:pos x="4560" y="29"/>
              </a:cxn>
              <a:cxn ang="0">
                <a:pos x="1987" y="336"/>
              </a:cxn>
              <a:cxn ang="0">
                <a:pos x="0" y="163"/>
              </a:cxn>
            </a:cxnLst>
            <a:rect l="0" t="0" r="r" b="b"/>
            <a:pathLst>
              <a:path w="5760" h="538">
                <a:moveTo>
                  <a:pt x="0" y="163"/>
                </a:moveTo>
                <a:lnTo>
                  <a:pt x="0" y="403"/>
                </a:lnTo>
                <a:cubicBezTo>
                  <a:pt x="295" y="450"/>
                  <a:pt x="1011" y="481"/>
                  <a:pt x="1773" y="443"/>
                </a:cubicBezTo>
                <a:cubicBezTo>
                  <a:pt x="2535" y="405"/>
                  <a:pt x="3909" y="161"/>
                  <a:pt x="4573" y="176"/>
                </a:cubicBezTo>
                <a:cubicBezTo>
                  <a:pt x="5237" y="191"/>
                  <a:pt x="5562" y="538"/>
                  <a:pt x="5760" y="536"/>
                </a:cubicBezTo>
                <a:lnTo>
                  <a:pt x="5760" y="163"/>
                </a:lnTo>
                <a:cubicBezTo>
                  <a:pt x="5560" y="79"/>
                  <a:pt x="5189" y="0"/>
                  <a:pt x="4560" y="29"/>
                </a:cubicBezTo>
                <a:cubicBezTo>
                  <a:pt x="3931" y="58"/>
                  <a:pt x="2747" y="314"/>
                  <a:pt x="1987" y="336"/>
                </a:cubicBezTo>
                <a:cubicBezTo>
                  <a:pt x="1227" y="358"/>
                  <a:pt x="414" y="199"/>
                  <a:pt x="0" y="163"/>
                </a:cubicBezTo>
                <a:close/>
              </a:path>
            </a:pathLst>
          </a:custGeom>
          <a:gradFill rotWithShape="0">
            <a:gsLst>
              <a:gs pos="0">
                <a:schemeClr val="bg1"/>
              </a:gs>
              <a:gs pos="50000">
                <a:schemeClr val="bg2"/>
              </a:gs>
              <a:gs pos="100000">
                <a:schemeClr val="bg1"/>
              </a:gs>
            </a:gsLst>
            <a:lin ang="0" scaled="1"/>
          </a:gradFill>
          <a:ln w="9525">
            <a:noFill/>
            <a:round/>
            <a:headEnd/>
            <a:tailEnd/>
          </a:ln>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8" name="Freeform 6"/>
          <p:cNvSpPr>
            <a:spLocks/>
          </p:cNvSpPr>
          <p:nvPr/>
        </p:nvSpPr>
        <p:spPr bwMode="hidden">
          <a:xfrm>
            <a:off x="0" y="2405063"/>
            <a:ext cx="9144000" cy="1069975"/>
          </a:xfrm>
          <a:custGeom>
            <a:avLst/>
            <a:gdLst/>
            <a:ahLst/>
            <a:cxnLst>
              <a:cxn ang="0">
                <a:pos x="0" y="246"/>
              </a:cxn>
              <a:cxn ang="0">
                <a:pos x="0" y="406"/>
              </a:cxn>
              <a:cxn ang="0">
                <a:pos x="1280" y="645"/>
              </a:cxn>
              <a:cxn ang="0">
                <a:pos x="1627" y="580"/>
              </a:cxn>
              <a:cxn ang="0">
                <a:pos x="4493" y="113"/>
              </a:cxn>
              <a:cxn ang="0">
                <a:pos x="5760" y="606"/>
              </a:cxn>
              <a:cxn ang="0">
                <a:pos x="5760" y="233"/>
              </a:cxn>
              <a:cxn ang="0">
                <a:pos x="4040" y="33"/>
              </a:cxn>
              <a:cxn ang="0">
                <a:pos x="1093" y="433"/>
              </a:cxn>
              <a:cxn ang="0">
                <a:pos x="0" y="246"/>
              </a:cxn>
            </a:cxnLst>
            <a:rect l="0" t="0" r="r" b="b"/>
            <a:pathLst>
              <a:path w="5760" h="674">
                <a:moveTo>
                  <a:pt x="0" y="246"/>
                </a:moveTo>
                <a:lnTo>
                  <a:pt x="0" y="406"/>
                </a:lnTo>
                <a:cubicBezTo>
                  <a:pt x="213" y="463"/>
                  <a:pt x="1009" y="616"/>
                  <a:pt x="1280" y="645"/>
                </a:cubicBezTo>
                <a:cubicBezTo>
                  <a:pt x="1551" y="674"/>
                  <a:pt x="1092" y="669"/>
                  <a:pt x="1627" y="580"/>
                </a:cubicBezTo>
                <a:cubicBezTo>
                  <a:pt x="2162" y="491"/>
                  <a:pt x="3804" y="109"/>
                  <a:pt x="4493" y="113"/>
                </a:cubicBezTo>
                <a:cubicBezTo>
                  <a:pt x="5182" y="117"/>
                  <a:pt x="5549" y="586"/>
                  <a:pt x="5760" y="606"/>
                </a:cubicBezTo>
                <a:lnTo>
                  <a:pt x="5760" y="233"/>
                </a:lnTo>
                <a:cubicBezTo>
                  <a:pt x="5471" y="158"/>
                  <a:pt x="4818" y="0"/>
                  <a:pt x="4040" y="33"/>
                </a:cubicBezTo>
                <a:cubicBezTo>
                  <a:pt x="3262" y="66"/>
                  <a:pt x="1766" y="398"/>
                  <a:pt x="1093" y="433"/>
                </a:cubicBezTo>
                <a:cubicBezTo>
                  <a:pt x="420" y="468"/>
                  <a:pt x="228" y="285"/>
                  <a:pt x="0" y="246"/>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9" name="Freeform 7"/>
          <p:cNvSpPr>
            <a:spLocks/>
          </p:cNvSpPr>
          <p:nvPr/>
        </p:nvSpPr>
        <p:spPr bwMode="white">
          <a:xfrm>
            <a:off x="2476500" y="1522413"/>
            <a:ext cx="6667500" cy="5335587"/>
          </a:xfrm>
          <a:custGeom>
            <a:avLst/>
            <a:gdLst/>
            <a:ahLst/>
            <a:cxnLst>
              <a:cxn ang="0">
                <a:pos x="0" y="3361"/>
              </a:cxn>
              <a:cxn ang="0">
                <a:pos x="1054" y="295"/>
              </a:cxn>
              <a:cxn ang="0">
                <a:pos x="4200" y="1588"/>
              </a:cxn>
              <a:cxn ang="0">
                <a:pos x="4200" y="2028"/>
              </a:cxn>
              <a:cxn ang="0">
                <a:pos x="1200" y="442"/>
              </a:cxn>
              <a:cxn ang="0">
                <a:pos x="347" y="3361"/>
              </a:cxn>
              <a:cxn ang="0">
                <a:pos x="0" y="3361"/>
              </a:cxn>
            </a:cxnLst>
            <a:rect l="0" t="0" r="r" b="b"/>
            <a:pathLst>
              <a:path w="4200" h="3361">
                <a:moveTo>
                  <a:pt x="0" y="3361"/>
                </a:moveTo>
                <a:cubicBezTo>
                  <a:pt x="118" y="2850"/>
                  <a:pt x="354" y="590"/>
                  <a:pt x="1054" y="295"/>
                </a:cubicBezTo>
                <a:cubicBezTo>
                  <a:pt x="1754" y="0"/>
                  <a:pt x="3676" y="1299"/>
                  <a:pt x="4200" y="1588"/>
                </a:cubicBezTo>
                <a:lnTo>
                  <a:pt x="4200" y="2028"/>
                </a:lnTo>
                <a:cubicBezTo>
                  <a:pt x="3700" y="1837"/>
                  <a:pt x="1842" y="220"/>
                  <a:pt x="1200" y="442"/>
                </a:cubicBezTo>
                <a:cubicBezTo>
                  <a:pt x="558" y="664"/>
                  <a:pt x="547" y="2875"/>
                  <a:pt x="347" y="3361"/>
                </a:cubicBezTo>
                <a:lnTo>
                  <a:pt x="0" y="3361"/>
                </a:lnTo>
                <a:close/>
              </a:path>
            </a:pathLst>
          </a:custGeom>
          <a:gradFill rotWithShape="0">
            <a:gsLst>
              <a:gs pos="0">
                <a:schemeClr val="accent2"/>
              </a:gs>
              <a:gs pos="50000">
                <a:schemeClr val="bg1"/>
              </a:gs>
              <a:gs pos="100000">
                <a:schemeClr val="accent2"/>
              </a:gs>
            </a:gsLst>
            <a:lin ang="5400000" scaled="1"/>
          </a:gradFill>
          <a:ln w="9525">
            <a:noFill/>
            <a:round/>
            <a:headEnd/>
            <a:tailEnd/>
          </a:ln>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10" name="Freeform 8"/>
          <p:cNvSpPr>
            <a:spLocks/>
          </p:cNvSpPr>
          <p:nvPr/>
        </p:nvSpPr>
        <p:spPr bwMode="invGray">
          <a:xfrm>
            <a:off x="0" y="3443288"/>
            <a:ext cx="9144000" cy="3055937"/>
          </a:xfrm>
          <a:custGeom>
            <a:avLst/>
            <a:gdLst/>
            <a:ahLst/>
            <a:cxnLst>
              <a:cxn ang="0">
                <a:pos x="0" y="804"/>
              </a:cxn>
              <a:cxn ang="0">
                <a:pos x="0" y="991"/>
              </a:cxn>
              <a:cxn ang="0">
                <a:pos x="1547" y="1818"/>
              </a:cxn>
              <a:cxn ang="0">
                <a:pos x="3253" y="351"/>
              </a:cxn>
              <a:cxn ang="0">
                <a:pos x="5760" y="1537"/>
              </a:cxn>
              <a:cxn ang="0">
                <a:pos x="5760" y="1151"/>
              </a:cxn>
              <a:cxn ang="0">
                <a:pos x="3240" y="84"/>
              </a:cxn>
              <a:cxn ang="0">
                <a:pos x="1573" y="1671"/>
              </a:cxn>
              <a:cxn ang="0">
                <a:pos x="0" y="804"/>
              </a:cxn>
            </a:cxnLst>
            <a:rect l="0" t="0" r="r" b="b"/>
            <a:pathLst>
              <a:path w="5760" h="1925">
                <a:moveTo>
                  <a:pt x="0" y="804"/>
                </a:moveTo>
                <a:lnTo>
                  <a:pt x="0" y="991"/>
                </a:lnTo>
                <a:cubicBezTo>
                  <a:pt x="258" y="1160"/>
                  <a:pt x="1005" y="1925"/>
                  <a:pt x="1547" y="1818"/>
                </a:cubicBezTo>
                <a:cubicBezTo>
                  <a:pt x="2089" y="1711"/>
                  <a:pt x="2551" y="398"/>
                  <a:pt x="3253" y="351"/>
                </a:cubicBezTo>
                <a:cubicBezTo>
                  <a:pt x="3955" y="304"/>
                  <a:pt x="5342" y="1404"/>
                  <a:pt x="5760" y="1537"/>
                </a:cubicBezTo>
                <a:lnTo>
                  <a:pt x="5760" y="1151"/>
                </a:lnTo>
                <a:cubicBezTo>
                  <a:pt x="5405" y="1124"/>
                  <a:pt x="3982" y="0"/>
                  <a:pt x="3240" y="84"/>
                </a:cubicBezTo>
                <a:cubicBezTo>
                  <a:pt x="2542" y="171"/>
                  <a:pt x="2113" y="1551"/>
                  <a:pt x="1573" y="1671"/>
                </a:cubicBezTo>
                <a:cubicBezTo>
                  <a:pt x="1033" y="1791"/>
                  <a:pt x="262" y="826"/>
                  <a:pt x="0" y="804"/>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11" name="Freeform 9"/>
          <p:cNvSpPr>
            <a:spLocks/>
          </p:cNvSpPr>
          <p:nvPr/>
        </p:nvSpPr>
        <p:spPr bwMode="white">
          <a:xfrm>
            <a:off x="0" y="3552825"/>
            <a:ext cx="6237288" cy="3365500"/>
          </a:xfrm>
          <a:custGeom>
            <a:avLst/>
            <a:gdLst/>
            <a:ahLst/>
            <a:cxnLst>
              <a:cxn ang="0">
                <a:pos x="0" y="415"/>
              </a:cxn>
              <a:cxn ang="0">
                <a:pos x="0" y="508"/>
              </a:cxn>
              <a:cxn ang="0">
                <a:pos x="1933" y="229"/>
              </a:cxn>
              <a:cxn ang="0">
                <a:pos x="3920" y="1055"/>
              </a:cxn>
              <a:cxn ang="0">
                <a:pos x="3587" y="2082"/>
              </a:cxn>
              <a:cxn ang="0">
                <a:pos x="3947" y="829"/>
              </a:cxn>
              <a:cxn ang="0">
                <a:pos x="2253" y="69"/>
              </a:cxn>
              <a:cxn ang="0">
                <a:pos x="0" y="415"/>
              </a:cxn>
            </a:cxnLst>
            <a:rect l="0" t="0" r="r" b="b"/>
            <a:pathLst>
              <a:path w="4196" h="2120">
                <a:moveTo>
                  <a:pt x="0" y="415"/>
                </a:moveTo>
                <a:lnTo>
                  <a:pt x="0" y="508"/>
                </a:lnTo>
                <a:cubicBezTo>
                  <a:pt x="160" y="577"/>
                  <a:pt x="1280" y="138"/>
                  <a:pt x="1933" y="229"/>
                </a:cubicBezTo>
                <a:cubicBezTo>
                  <a:pt x="2586" y="320"/>
                  <a:pt x="3644" y="746"/>
                  <a:pt x="3920" y="1055"/>
                </a:cubicBezTo>
                <a:cubicBezTo>
                  <a:pt x="4196" y="1364"/>
                  <a:pt x="3583" y="2120"/>
                  <a:pt x="3587" y="2082"/>
                </a:cubicBezTo>
                <a:lnTo>
                  <a:pt x="3947" y="829"/>
                </a:lnTo>
                <a:cubicBezTo>
                  <a:pt x="3725" y="494"/>
                  <a:pt x="2911" y="138"/>
                  <a:pt x="2253" y="69"/>
                </a:cubicBezTo>
                <a:cubicBezTo>
                  <a:pt x="1595" y="0"/>
                  <a:pt x="469" y="343"/>
                  <a:pt x="0" y="415"/>
                </a:cubicBezTo>
                <a:close/>
              </a:path>
            </a:pathLst>
          </a:custGeom>
          <a:gradFill rotWithShape="0">
            <a:gsLst>
              <a:gs pos="0">
                <a:schemeClr val="accent2"/>
              </a:gs>
              <a:gs pos="50000">
                <a:schemeClr val="bg1"/>
              </a:gs>
              <a:gs pos="100000">
                <a:schemeClr val="accent2"/>
              </a:gs>
            </a:gsLst>
            <a:lin ang="5400000" scaled="1"/>
          </a:gradFill>
          <a:ln w="9525" cap="flat">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3082" name="Rectangle 10"/>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3083" name="Rectangle 11"/>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12" name="Rectangle 12"/>
          <p:cNvSpPr>
            <a:spLocks noGrp="1" noChangeArrowheads="1"/>
          </p:cNvSpPr>
          <p:nvPr>
            <p:ph type="dt" sz="half" idx="10"/>
          </p:nvPr>
        </p:nvSpPr>
        <p:spPr/>
        <p:txBody>
          <a:bodyPr/>
          <a:lstStyle>
            <a:lvl1pPr>
              <a:defRPr>
                <a:solidFill>
                  <a:srgbClr val="FFFFCC"/>
                </a:solidFill>
              </a:defRPr>
            </a:lvl1pPr>
          </a:lstStyle>
          <a:p>
            <a:pPr>
              <a:defRPr/>
            </a:pPr>
            <a:endParaRPr lang="en-US"/>
          </a:p>
        </p:txBody>
      </p:sp>
      <p:sp>
        <p:nvSpPr>
          <p:cNvPr id="13" name="Rectangle 13"/>
          <p:cNvSpPr>
            <a:spLocks noGrp="1" noChangeArrowheads="1"/>
          </p:cNvSpPr>
          <p:nvPr>
            <p:ph type="ftr" sz="quarter" idx="11"/>
          </p:nvPr>
        </p:nvSpPr>
        <p:spPr/>
        <p:txBody>
          <a:bodyPr/>
          <a:lstStyle>
            <a:lvl1pPr>
              <a:defRPr>
                <a:solidFill>
                  <a:srgbClr val="FFFFCC"/>
                </a:solidFill>
              </a:defRPr>
            </a:lvl1pPr>
          </a:lstStyle>
          <a:p>
            <a:pPr>
              <a:defRPr/>
            </a:pPr>
            <a:endParaRPr lang="en-US"/>
          </a:p>
        </p:txBody>
      </p:sp>
      <p:sp>
        <p:nvSpPr>
          <p:cNvPr id="14" name="Rectangle 14"/>
          <p:cNvSpPr>
            <a:spLocks noGrp="1" noChangeArrowheads="1"/>
          </p:cNvSpPr>
          <p:nvPr>
            <p:ph type="sldNum" sz="quarter" idx="12"/>
          </p:nvPr>
        </p:nvSpPr>
        <p:spPr/>
        <p:txBody>
          <a:bodyPr/>
          <a:lstStyle>
            <a:lvl1pPr>
              <a:defRPr>
                <a:solidFill>
                  <a:srgbClr val="FFFFCC"/>
                </a:solidFill>
              </a:defRPr>
            </a:lvl1pPr>
          </a:lstStyle>
          <a:p>
            <a:pPr>
              <a:defRPr/>
            </a:pPr>
            <a:fld id="{DA4ECD05-BF53-4B28-BB30-78FEB546C017}" type="slidenum">
              <a:rPr lang="en-US"/>
              <a:pPr>
                <a:defRPr/>
              </a:pPr>
              <a:t>‹#›</a:t>
            </a:fld>
            <a:endParaRPr lang="en-US"/>
          </a:p>
        </p:txBody>
      </p:sp>
    </p:spTree>
    <p:extLst>
      <p:ext uri="{BB962C8B-B14F-4D97-AF65-F5344CB8AC3E}">
        <p14:creationId xmlns:p14="http://schemas.microsoft.com/office/powerpoint/2010/main" val="260568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8"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0" fill="hold"/>
                                        <p:tgtEl>
                                          <p:spTgt spid="4"/>
                                        </p:tgtEl>
                                        <p:attrNameLst>
                                          <p:attrName>ppt_x</p:attrName>
                                        </p:attrNameLst>
                                      </p:cBhvr>
                                      <p:tavLst>
                                        <p:tav tm="0">
                                          <p:val>
                                            <p:strVal val="0-#ppt_w/2"/>
                                          </p:val>
                                        </p:tav>
                                        <p:tav tm="100000">
                                          <p:val>
                                            <p:strVal val="#ppt_x"/>
                                          </p:val>
                                        </p:tav>
                                      </p:tavLst>
                                    </p:anim>
                                    <p:anim calcmode="lin" valueType="num">
                                      <p:cBhvr additive="base">
                                        <p:cTn id="8" dur="5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9C1C7580-A3ED-41E0-9436-A97A45219647}"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1490948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EC8357FB-4814-41F9-AAD3-528AD9D0943D}"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26667512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152400"/>
            <a:ext cx="7696200" cy="533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5" name="Rectangle 7"/>
          <p:cNvSpPr>
            <a:spLocks noGrp="1" noChangeArrowheads="1"/>
          </p:cNvSpPr>
          <p:nvPr>
            <p:ph type="sldNum" sz="quarter" idx="12"/>
          </p:nvPr>
        </p:nvSpPr>
        <p:spPr>
          <a:ln/>
        </p:spPr>
        <p:txBody>
          <a:bodyPr/>
          <a:lstStyle>
            <a:lvl1pPr>
              <a:defRPr/>
            </a:lvl1pPr>
          </a:lstStyle>
          <a:p>
            <a:fld id="{C2B551E0-50D6-476E-B17B-ED85AEB851DF}" type="slidenum">
              <a:rPr lang="ar-SA">
                <a:solidFill>
                  <a:srgbClr val="FFFFCC"/>
                </a:solidFill>
              </a:rPr>
              <a:pPr/>
              <a:t>‹#›</a:t>
            </a:fld>
            <a:endParaRPr lang="en-US">
              <a:solidFill>
                <a:srgbClr val="FFFFCC"/>
              </a:solidFill>
            </a:endParaRPr>
          </a:p>
        </p:txBody>
      </p:sp>
    </p:spTree>
    <p:extLst>
      <p:ext uri="{BB962C8B-B14F-4D97-AF65-F5344CB8AC3E}">
        <p14:creationId xmlns:p14="http://schemas.microsoft.com/office/powerpoint/2010/main" val="1265496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DF7206D5-2BD9-4466-B0E8-5600C52120FE}"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2403725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7FA79BBE-A784-4BD6-BB13-0AFE8269DF8A}"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3770385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8910A534-9D14-4032-9DC9-7B94C46025A9}"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2629716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8"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9" name="Rectangle 14"/>
          <p:cNvSpPr>
            <a:spLocks noGrp="1" noChangeArrowheads="1"/>
          </p:cNvSpPr>
          <p:nvPr>
            <p:ph type="sldNum" sz="quarter" idx="12"/>
          </p:nvPr>
        </p:nvSpPr>
        <p:spPr>
          <a:ln/>
        </p:spPr>
        <p:txBody>
          <a:bodyPr/>
          <a:lstStyle>
            <a:lvl1pPr>
              <a:defRPr/>
            </a:lvl1pPr>
          </a:lstStyle>
          <a:p>
            <a:pPr>
              <a:defRPr/>
            </a:pPr>
            <a:fld id="{32A69695-303E-4636-B0AC-935A2CBB91AD}"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1005688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4"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5" name="Rectangle 14"/>
          <p:cNvSpPr>
            <a:spLocks noGrp="1" noChangeArrowheads="1"/>
          </p:cNvSpPr>
          <p:nvPr>
            <p:ph type="sldNum" sz="quarter" idx="12"/>
          </p:nvPr>
        </p:nvSpPr>
        <p:spPr>
          <a:ln/>
        </p:spPr>
        <p:txBody>
          <a:bodyPr/>
          <a:lstStyle>
            <a:lvl1pPr>
              <a:defRPr/>
            </a:lvl1pPr>
          </a:lstStyle>
          <a:p>
            <a:pPr>
              <a:defRPr/>
            </a:pPr>
            <a:fld id="{0B4F0713-9C33-4125-AF27-F24C23A6F0EB}"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142009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3"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4" name="Rectangle 14"/>
          <p:cNvSpPr>
            <a:spLocks noGrp="1" noChangeArrowheads="1"/>
          </p:cNvSpPr>
          <p:nvPr>
            <p:ph type="sldNum" sz="quarter" idx="12"/>
          </p:nvPr>
        </p:nvSpPr>
        <p:spPr>
          <a:ln/>
        </p:spPr>
        <p:txBody>
          <a:bodyPr/>
          <a:lstStyle>
            <a:lvl1pPr>
              <a:defRPr/>
            </a:lvl1pPr>
          </a:lstStyle>
          <a:p>
            <a:pPr>
              <a:defRPr/>
            </a:pPr>
            <a:fld id="{5E838C3F-F7AB-4389-9E72-49DCD61B4B1A}"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487604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96DCE950-8786-47FF-BAA9-8A57D57766D5}"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2009270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71C9F947-C3E9-4938-A9C2-65A14D8ABA4A}"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1007361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50000">
              <a:schemeClr val="bg1"/>
            </a:gs>
            <a:gs pos="100000">
              <a:schemeClr val="bg2"/>
            </a:gs>
          </a:gsLst>
          <a:lin ang="0" scaled="1"/>
        </a:gra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invGray">
          <a:xfrm>
            <a:off x="8783638" y="444500"/>
            <a:ext cx="360362" cy="3152775"/>
          </a:xfrm>
          <a:prstGeom prst="rect">
            <a:avLst/>
          </a:prstGeom>
          <a:gradFill rotWithShape="0">
            <a:gsLst>
              <a:gs pos="0">
                <a:schemeClr val="bg2"/>
              </a:gs>
              <a:gs pos="50000">
                <a:schemeClr val="hlink"/>
              </a:gs>
              <a:gs pos="100000">
                <a:schemeClr val="bg2"/>
              </a:gs>
            </a:gsLst>
            <a:lin ang="0" scaled="1"/>
          </a:gradFill>
          <a:ln w="9525">
            <a:noFill/>
            <a:miter lim="800000"/>
            <a:headEnd/>
            <a:tailEnd/>
          </a:ln>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2051" name="Freeform 3"/>
          <p:cNvSpPr>
            <a:spLocks/>
          </p:cNvSpPr>
          <p:nvPr/>
        </p:nvSpPr>
        <p:spPr bwMode="invGray">
          <a:xfrm>
            <a:off x="0" y="0"/>
            <a:ext cx="9144000" cy="2133600"/>
          </a:xfrm>
          <a:custGeom>
            <a:avLst/>
            <a:gdLst/>
            <a:ahLst/>
            <a:cxnLst>
              <a:cxn ang="0">
                <a:pos x="0" y="0"/>
              </a:cxn>
              <a:cxn ang="0">
                <a:pos x="5760" y="0"/>
              </a:cxn>
              <a:cxn ang="0">
                <a:pos x="5760" y="720"/>
              </a:cxn>
              <a:cxn ang="0">
                <a:pos x="3600" y="624"/>
              </a:cxn>
              <a:cxn ang="0">
                <a:pos x="0" y="1000"/>
              </a:cxn>
              <a:cxn ang="0">
                <a:pos x="0" y="0"/>
              </a:cxn>
            </a:cxnLst>
            <a:rect l="0" t="0" r="r" b="b"/>
            <a:pathLst>
              <a:path w="5760" h="1104">
                <a:moveTo>
                  <a:pt x="0" y="0"/>
                </a:moveTo>
                <a:lnTo>
                  <a:pt x="5760" y="0"/>
                </a:lnTo>
                <a:lnTo>
                  <a:pt x="5760" y="720"/>
                </a:lnTo>
                <a:cubicBezTo>
                  <a:pt x="5400" y="824"/>
                  <a:pt x="4560" y="577"/>
                  <a:pt x="3600" y="624"/>
                </a:cubicBezTo>
                <a:cubicBezTo>
                  <a:pt x="2640" y="671"/>
                  <a:pt x="600" y="1104"/>
                  <a:pt x="0" y="1000"/>
                </a:cubicBezTo>
                <a:lnTo>
                  <a:pt x="0" y="0"/>
                </a:lnTo>
                <a:close/>
              </a:path>
            </a:pathLst>
          </a:custGeom>
          <a:gradFill rotWithShape="0">
            <a:gsLst>
              <a:gs pos="0">
                <a:schemeClr val="bg2"/>
              </a:gs>
              <a:gs pos="50000">
                <a:schemeClr val="bg1"/>
              </a:gs>
              <a:gs pos="100000">
                <a:schemeClr val="bg2"/>
              </a:gs>
            </a:gsLst>
            <a:lin ang="0" scaled="1"/>
          </a:gradFill>
          <a:ln w="9525">
            <a:noFill/>
            <a:round/>
            <a:headEnd/>
            <a:tailEnd/>
          </a:ln>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2052" name="Freeform 4"/>
          <p:cNvSpPr>
            <a:spLocks/>
          </p:cNvSpPr>
          <p:nvPr/>
        </p:nvSpPr>
        <p:spPr bwMode="invGray">
          <a:xfrm>
            <a:off x="0" y="1163638"/>
            <a:ext cx="9144000" cy="5694362"/>
          </a:xfrm>
          <a:custGeom>
            <a:avLst/>
            <a:gdLst/>
            <a:ahLst/>
            <a:cxnLst>
              <a:cxn ang="0">
                <a:pos x="0" y="582"/>
              </a:cxn>
              <a:cxn ang="0">
                <a:pos x="2640" y="267"/>
              </a:cxn>
              <a:cxn ang="0">
                <a:pos x="3373" y="160"/>
              </a:cxn>
              <a:cxn ang="0">
                <a:pos x="5760" y="358"/>
              </a:cxn>
              <a:cxn ang="0">
                <a:pos x="5760" y="3587"/>
              </a:cxn>
              <a:cxn ang="0">
                <a:pos x="0" y="3587"/>
              </a:cxn>
              <a:cxn ang="0">
                <a:pos x="0" y="582"/>
              </a:cxn>
            </a:cxnLst>
            <a:rect l="0" t="0" r="r" b="b"/>
            <a:pathLst>
              <a:path w="5760" h="3587">
                <a:moveTo>
                  <a:pt x="0" y="582"/>
                </a:moveTo>
                <a:cubicBezTo>
                  <a:pt x="1027" y="680"/>
                  <a:pt x="1960" y="387"/>
                  <a:pt x="2640" y="267"/>
                </a:cubicBezTo>
                <a:cubicBezTo>
                  <a:pt x="2640" y="267"/>
                  <a:pt x="3268" y="180"/>
                  <a:pt x="3373" y="160"/>
                </a:cubicBezTo>
                <a:cubicBezTo>
                  <a:pt x="4120" y="0"/>
                  <a:pt x="5280" y="358"/>
                  <a:pt x="5760" y="358"/>
                </a:cubicBezTo>
                <a:lnTo>
                  <a:pt x="5760" y="3587"/>
                </a:lnTo>
                <a:lnTo>
                  <a:pt x="0" y="3587"/>
                </a:lnTo>
                <a:cubicBezTo>
                  <a:pt x="0" y="3587"/>
                  <a:pt x="0" y="582"/>
                  <a:pt x="0" y="582"/>
                </a:cubicBezTo>
                <a:close/>
              </a:path>
            </a:pathLst>
          </a:custGeom>
          <a:gradFill rotWithShape="0">
            <a:gsLst>
              <a:gs pos="0">
                <a:schemeClr val="bg2"/>
              </a:gs>
              <a:gs pos="50000">
                <a:schemeClr val="bg1"/>
              </a:gs>
              <a:gs pos="100000">
                <a:schemeClr val="bg2"/>
              </a:gs>
            </a:gsLst>
            <a:lin ang="0" scaled="1"/>
          </a:gradFill>
          <a:ln w="9525" cap="flat">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2053" name="Freeform 5"/>
          <p:cNvSpPr>
            <a:spLocks/>
          </p:cNvSpPr>
          <p:nvPr/>
        </p:nvSpPr>
        <p:spPr bwMode="invGray">
          <a:xfrm>
            <a:off x="0" y="292100"/>
            <a:ext cx="9144000" cy="854075"/>
          </a:xfrm>
          <a:custGeom>
            <a:avLst/>
            <a:gdLst/>
            <a:ahLst/>
            <a:cxnLst>
              <a:cxn ang="0">
                <a:pos x="0" y="163"/>
              </a:cxn>
              <a:cxn ang="0">
                <a:pos x="0" y="403"/>
              </a:cxn>
              <a:cxn ang="0">
                <a:pos x="1773" y="443"/>
              </a:cxn>
              <a:cxn ang="0">
                <a:pos x="4573" y="176"/>
              </a:cxn>
              <a:cxn ang="0">
                <a:pos x="5760" y="536"/>
              </a:cxn>
              <a:cxn ang="0">
                <a:pos x="5760" y="163"/>
              </a:cxn>
              <a:cxn ang="0">
                <a:pos x="4560" y="29"/>
              </a:cxn>
              <a:cxn ang="0">
                <a:pos x="1987" y="336"/>
              </a:cxn>
              <a:cxn ang="0">
                <a:pos x="0" y="163"/>
              </a:cxn>
            </a:cxnLst>
            <a:rect l="0" t="0" r="r" b="b"/>
            <a:pathLst>
              <a:path w="5760" h="538">
                <a:moveTo>
                  <a:pt x="0" y="163"/>
                </a:moveTo>
                <a:lnTo>
                  <a:pt x="0" y="403"/>
                </a:lnTo>
                <a:cubicBezTo>
                  <a:pt x="295" y="450"/>
                  <a:pt x="1011" y="481"/>
                  <a:pt x="1773" y="443"/>
                </a:cubicBezTo>
                <a:cubicBezTo>
                  <a:pt x="2535" y="405"/>
                  <a:pt x="3909" y="161"/>
                  <a:pt x="4573" y="176"/>
                </a:cubicBezTo>
                <a:cubicBezTo>
                  <a:pt x="5237" y="191"/>
                  <a:pt x="5562" y="538"/>
                  <a:pt x="5760" y="536"/>
                </a:cubicBezTo>
                <a:lnTo>
                  <a:pt x="5760" y="163"/>
                </a:lnTo>
                <a:cubicBezTo>
                  <a:pt x="5560" y="79"/>
                  <a:pt x="5189" y="0"/>
                  <a:pt x="4560" y="29"/>
                </a:cubicBezTo>
                <a:cubicBezTo>
                  <a:pt x="3931" y="58"/>
                  <a:pt x="2747" y="314"/>
                  <a:pt x="1987" y="336"/>
                </a:cubicBezTo>
                <a:cubicBezTo>
                  <a:pt x="1227" y="358"/>
                  <a:pt x="414" y="199"/>
                  <a:pt x="0" y="163"/>
                </a:cubicBezTo>
                <a:close/>
              </a:path>
            </a:pathLst>
          </a:custGeom>
          <a:gradFill rotWithShape="0">
            <a:gsLst>
              <a:gs pos="0">
                <a:schemeClr val="bg1"/>
              </a:gs>
              <a:gs pos="50000">
                <a:schemeClr val="bg2"/>
              </a:gs>
              <a:gs pos="100000">
                <a:schemeClr val="bg1"/>
              </a:gs>
            </a:gsLst>
            <a:lin ang="0" scaled="1"/>
          </a:gradFill>
          <a:ln w="9525">
            <a:noFill/>
            <a:round/>
            <a:headEnd/>
            <a:tailEnd/>
          </a:ln>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2054" name="Freeform 6"/>
          <p:cNvSpPr>
            <a:spLocks/>
          </p:cNvSpPr>
          <p:nvPr/>
        </p:nvSpPr>
        <p:spPr bwMode="invGray">
          <a:xfrm>
            <a:off x="0" y="2405063"/>
            <a:ext cx="9144000" cy="1069975"/>
          </a:xfrm>
          <a:custGeom>
            <a:avLst/>
            <a:gdLst/>
            <a:ahLst/>
            <a:cxnLst>
              <a:cxn ang="0">
                <a:pos x="0" y="246"/>
              </a:cxn>
              <a:cxn ang="0">
                <a:pos x="0" y="406"/>
              </a:cxn>
              <a:cxn ang="0">
                <a:pos x="1280" y="645"/>
              </a:cxn>
              <a:cxn ang="0">
                <a:pos x="1627" y="580"/>
              </a:cxn>
              <a:cxn ang="0">
                <a:pos x="4493" y="113"/>
              </a:cxn>
              <a:cxn ang="0">
                <a:pos x="5760" y="606"/>
              </a:cxn>
              <a:cxn ang="0">
                <a:pos x="5760" y="233"/>
              </a:cxn>
              <a:cxn ang="0">
                <a:pos x="4040" y="33"/>
              </a:cxn>
              <a:cxn ang="0">
                <a:pos x="1093" y="433"/>
              </a:cxn>
              <a:cxn ang="0">
                <a:pos x="0" y="246"/>
              </a:cxn>
            </a:cxnLst>
            <a:rect l="0" t="0" r="r" b="b"/>
            <a:pathLst>
              <a:path w="5760" h="674">
                <a:moveTo>
                  <a:pt x="0" y="246"/>
                </a:moveTo>
                <a:lnTo>
                  <a:pt x="0" y="406"/>
                </a:lnTo>
                <a:cubicBezTo>
                  <a:pt x="213" y="463"/>
                  <a:pt x="1009" y="616"/>
                  <a:pt x="1280" y="645"/>
                </a:cubicBezTo>
                <a:cubicBezTo>
                  <a:pt x="1551" y="674"/>
                  <a:pt x="1092" y="669"/>
                  <a:pt x="1627" y="580"/>
                </a:cubicBezTo>
                <a:cubicBezTo>
                  <a:pt x="2162" y="491"/>
                  <a:pt x="3804" y="109"/>
                  <a:pt x="4493" y="113"/>
                </a:cubicBezTo>
                <a:cubicBezTo>
                  <a:pt x="5182" y="117"/>
                  <a:pt x="5549" y="586"/>
                  <a:pt x="5760" y="606"/>
                </a:cubicBezTo>
                <a:lnTo>
                  <a:pt x="5760" y="233"/>
                </a:lnTo>
                <a:cubicBezTo>
                  <a:pt x="5471" y="158"/>
                  <a:pt x="4818" y="0"/>
                  <a:pt x="4040" y="33"/>
                </a:cubicBezTo>
                <a:cubicBezTo>
                  <a:pt x="3262" y="66"/>
                  <a:pt x="1766" y="398"/>
                  <a:pt x="1093" y="433"/>
                </a:cubicBezTo>
                <a:cubicBezTo>
                  <a:pt x="420" y="468"/>
                  <a:pt x="228" y="285"/>
                  <a:pt x="0" y="246"/>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2055" name="Freeform 7"/>
          <p:cNvSpPr>
            <a:spLocks/>
          </p:cNvSpPr>
          <p:nvPr/>
        </p:nvSpPr>
        <p:spPr bwMode="white">
          <a:xfrm>
            <a:off x="2476500" y="1522413"/>
            <a:ext cx="6667500" cy="5335587"/>
          </a:xfrm>
          <a:custGeom>
            <a:avLst/>
            <a:gdLst/>
            <a:ahLst/>
            <a:cxnLst>
              <a:cxn ang="0">
                <a:pos x="0" y="3361"/>
              </a:cxn>
              <a:cxn ang="0">
                <a:pos x="1054" y="295"/>
              </a:cxn>
              <a:cxn ang="0">
                <a:pos x="4200" y="1588"/>
              </a:cxn>
              <a:cxn ang="0">
                <a:pos x="4200" y="2028"/>
              </a:cxn>
              <a:cxn ang="0">
                <a:pos x="1200" y="442"/>
              </a:cxn>
              <a:cxn ang="0">
                <a:pos x="347" y="3361"/>
              </a:cxn>
              <a:cxn ang="0">
                <a:pos x="0" y="3361"/>
              </a:cxn>
            </a:cxnLst>
            <a:rect l="0" t="0" r="r" b="b"/>
            <a:pathLst>
              <a:path w="4200" h="3361">
                <a:moveTo>
                  <a:pt x="0" y="3361"/>
                </a:moveTo>
                <a:cubicBezTo>
                  <a:pt x="118" y="2850"/>
                  <a:pt x="354" y="590"/>
                  <a:pt x="1054" y="295"/>
                </a:cubicBezTo>
                <a:cubicBezTo>
                  <a:pt x="1754" y="0"/>
                  <a:pt x="3676" y="1299"/>
                  <a:pt x="4200" y="1588"/>
                </a:cubicBezTo>
                <a:lnTo>
                  <a:pt x="4200" y="2028"/>
                </a:lnTo>
                <a:cubicBezTo>
                  <a:pt x="3700" y="1837"/>
                  <a:pt x="1842" y="220"/>
                  <a:pt x="1200" y="442"/>
                </a:cubicBezTo>
                <a:cubicBezTo>
                  <a:pt x="558" y="664"/>
                  <a:pt x="547" y="2875"/>
                  <a:pt x="347" y="3361"/>
                </a:cubicBezTo>
                <a:lnTo>
                  <a:pt x="0" y="3361"/>
                </a:lnTo>
                <a:close/>
              </a:path>
            </a:pathLst>
          </a:custGeom>
          <a:gradFill rotWithShape="0">
            <a:gsLst>
              <a:gs pos="0">
                <a:schemeClr val="accent2"/>
              </a:gs>
              <a:gs pos="50000">
                <a:schemeClr val="bg1"/>
              </a:gs>
              <a:gs pos="100000">
                <a:schemeClr val="accent2"/>
              </a:gs>
            </a:gsLst>
            <a:lin ang="5400000" scaled="1"/>
          </a:gradFill>
          <a:ln w="9525">
            <a:noFill/>
            <a:round/>
            <a:headEnd/>
            <a:tailEnd/>
          </a:ln>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2056" name="Freeform 8"/>
          <p:cNvSpPr>
            <a:spLocks/>
          </p:cNvSpPr>
          <p:nvPr/>
        </p:nvSpPr>
        <p:spPr bwMode="white">
          <a:xfrm>
            <a:off x="0" y="3443288"/>
            <a:ext cx="9144000" cy="3055937"/>
          </a:xfrm>
          <a:custGeom>
            <a:avLst/>
            <a:gdLst/>
            <a:ahLst/>
            <a:cxnLst>
              <a:cxn ang="0">
                <a:pos x="0" y="804"/>
              </a:cxn>
              <a:cxn ang="0">
                <a:pos x="0" y="991"/>
              </a:cxn>
              <a:cxn ang="0">
                <a:pos x="1547" y="1818"/>
              </a:cxn>
              <a:cxn ang="0">
                <a:pos x="3253" y="351"/>
              </a:cxn>
              <a:cxn ang="0">
                <a:pos x="5760" y="1537"/>
              </a:cxn>
              <a:cxn ang="0">
                <a:pos x="5760" y="1151"/>
              </a:cxn>
              <a:cxn ang="0">
                <a:pos x="3240" y="84"/>
              </a:cxn>
              <a:cxn ang="0">
                <a:pos x="1573" y="1671"/>
              </a:cxn>
              <a:cxn ang="0">
                <a:pos x="0" y="804"/>
              </a:cxn>
            </a:cxnLst>
            <a:rect l="0" t="0" r="r" b="b"/>
            <a:pathLst>
              <a:path w="5760" h="1925">
                <a:moveTo>
                  <a:pt x="0" y="804"/>
                </a:moveTo>
                <a:lnTo>
                  <a:pt x="0" y="991"/>
                </a:lnTo>
                <a:cubicBezTo>
                  <a:pt x="258" y="1160"/>
                  <a:pt x="1005" y="1925"/>
                  <a:pt x="1547" y="1818"/>
                </a:cubicBezTo>
                <a:cubicBezTo>
                  <a:pt x="2089" y="1711"/>
                  <a:pt x="2551" y="398"/>
                  <a:pt x="3253" y="351"/>
                </a:cubicBezTo>
                <a:cubicBezTo>
                  <a:pt x="3955" y="304"/>
                  <a:pt x="5342" y="1404"/>
                  <a:pt x="5760" y="1537"/>
                </a:cubicBezTo>
                <a:lnTo>
                  <a:pt x="5760" y="1151"/>
                </a:lnTo>
                <a:cubicBezTo>
                  <a:pt x="5405" y="1124"/>
                  <a:pt x="3982" y="0"/>
                  <a:pt x="3240" y="84"/>
                </a:cubicBezTo>
                <a:cubicBezTo>
                  <a:pt x="2542" y="171"/>
                  <a:pt x="2113" y="1551"/>
                  <a:pt x="1573" y="1671"/>
                </a:cubicBezTo>
                <a:cubicBezTo>
                  <a:pt x="1033" y="1791"/>
                  <a:pt x="262" y="826"/>
                  <a:pt x="0" y="804"/>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2057" name="Freeform 9"/>
          <p:cNvSpPr>
            <a:spLocks/>
          </p:cNvSpPr>
          <p:nvPr/>
        </p:nvSpPr>
        <p:spPr bwMode="white">
          <a:xfrm>
            <a:off x="0" y="3552825"/>
            <a:ext cx="6237288" cy="3365500"/>
          </a:xfrm>
          <a:custGeom>
            <a:avLst/>
            <a:gdLst/>
            <a:ahLst/>
            <a:cxnLst>
              <a:cxn ang="0">
                <a:pos x="0" y="415"/>
              </a:cxn>
              <a:cxn ang="0">
                <a:pos x="0" y="508"/>
              </a:cxn>
              <a:cxn ang="0">
                <a:pos x="1933" y="229"/>
              </a:cxn>
              <a:cxn ang="0">
                <a:pos x="3920" y="1055"/>
              </a:cxn>
              <a:cxn ang="0">
                <a:pos x="3587" y="2082"/>
              </a:cxn>
              <a:cxn ang="0">
                <a:pos x="3947" y="829"/>
              </a:cxn>
              <a:cxn ang="0">
                <a:pos x="2253" y="69"/>
              </a:cxn>
              <a:cxn ang="0">
                <a:pos x="0" y="415"/>
              </a:cxn>
            </a:cxnLst>
            <a:rect l="0" t="0" r="r" b="b"/>
            <a:pathLst>
              <a:path w="4196" h="2120">
                <a:moveTo>
                  <a:pt x="0" y="415"/>
                </a:moveTo>
                <a:lnTo>
                  <a:pt x="0" y="508"/>
                </a:lnTo>
                <a:cubicBezTo>
                  <a:pt x="160" y="577"/>
                  <a:pt x="1280" y="138"/>
                  <a:pt x="1933" y="229"/>
                </a:cubicBezTo>
                <a:cubicBezTo>
                  <a:pt x="2586" y="320"/>
                  <a:pt x="3644" y="746"/>
                  <a:pt x="3920" y="1055"/>
                </a:cubicBezTo>
                <a:cubicBezTo>
                  <a:pt x="4196" y="1364"/>
                  <a:pt x="3583" y="2120"/>
                  <a:pt x="3587" y="2082"/>
                </a:cubicBezTo>
                <a:lnTo>
                  <a:pt x="3947" y="829"/>
                </a:lnTo>
                <a:cubicBezTo>
                  <a:pt x="3725" y="494"/>
                  <a:pt x="2911" y="138"/>
                  <a:pt x="2253" y="69"/>
                </a:cubicBezTo>
                <a:cubicBezTo>
                  <a:pt x="1595" y="0"/>
                  <a:pt x="469" y="343"/>
                  <a:pt x="0" y="415"/>
                </a:cubicBezTo>
                <a:close/>
              </a:path>
            </a:pathLst>
          </a:custGeom>
          <a:gradFill rotWithShape="0">
            <a:gsLst>
              <a:gs pos="0">
                <a:schemeClr val="accent2"/>
              </a:gs>
              <a:gs pos="50000">
                <a:schemeClr val="bg1"/>
              </a:gs>
              <a:gs pos="100000">
                <a:schemeClr val="accent2"/>
              </a:gs>
            </a:gsLst>
            <a:lin ang="5400000" scaled="1"/>
          </a:gradFill>
          <a:ln w="9525" cap="flat">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1034" name="Rectangle 10"/>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5" name="Rectangle 11"/>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		</a:t>
            </a:r>
          </a:p>
          <a:p>
            <a:pPr lvl="3"/>
            <a:r>
              <a:rPr lang="en-US" smtClean="0"/>
              <a:t>Fourth level</a:t>
            </a:r>
          </a:p>
          <a:p>
            <a:pPr lvl="4"/>
            <a:r>
              <a:rPr lang="en-US" smtClean="0"/>
              <a:t>Fifth level</a:t>
            </a:r>
          </a:p>
        </p:txBody>
      </p:sp>
      <p:sp>
        <p:nvSpPr>
          <p:cNvPr id="2060" name="Rectangle 12"/>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lvl1pPr>
          </a:lstStyle>
          <a:p>
            <a:pPr eaLnBrk="0" fontAlgn="base" hangingPunct="0">
              <a:spcAft>
                <a:spcPct val="0"/>
              </a:spcAft>
              <a:defRPr/>
            </a:pPr>
            <a:endParaRPr lang="en-US">
              <a:solidFill>
                <a:srgbClr val="FFFFCC"/>
              </a:solidFill>
            </a:endParaRPr>
          </a:p>
        </p:txBody>
      </p:sp>
      <p:sp>
        <p:nvSpPr>
          <p:cNvPr id="206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lvl1pPr>
          </a:lstStyle>
          <a:p>
            <a:pPr eaLnBrk="0" fontAlgn="base" hangingPunct="0">
              <a:spcAft>
                <a:spcPct val="0"/>
              </a:spcAft>
              <a:defRPr/>
            </a:pPr>
            <a:endParaRPr lang="en-US">
              <a:solidFill>
                <a:srgbClr val="FFFFCC"/>
              </a:solidFill>
            </a:endParaRPr>
          </a:p>
        </p:txBody>
      </p:sp>
      <p:sp>
        <p:nvSpPr>
          <p:cNvPr id="2062" name="Rectangle 14"/>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lvl1pPr>
          </a:lstStyle>
          <a:p>
            <a:pPr eaLnBrk="0" fontAlgn="base" hangingPunct="0">
              <a:spcAft>
                <a:spcPct val="0"/>
              </a:spcAft>
              <a:defRPr/>
            </a:pPr>
            <a:fld id="{69402479-71D7-4A3C-8B7A-2E9F7D866F1C}" type="slidenum">
              <a:rPr lang="en-US">
                <a:solidFill>
                  <a:srgbClr val="FFFFCC"/>
                </a:solidFill>
              </a:rPr>
              <a:pPr eaLnBrk="0" fontAlgn="base" hangingPunct="0">
                <a:spcAft>
                  <a:spcPct val="0"/>
                </a:spcAft>
                <a:defRPr/>
              </a:pPr>
              <a:t>‹#›</a:t>
            </a:fld>
            <a:endParaRPr lang="en-US">
              <a:solidFill>
                <a:srgbClr val="FFFFCC"/>
              </a:solidFill>
            </a:endParaRPr>
          </a:p>
        </p:txBody>
      </p:sp>
    </p:spTree>
    <p:extLst>
      <p:ext uri="{BB962C8B-B14F-4D97-AF65-F5344CB8AC3E}">
        <p14:creationId xmlns:p14="http://schemas.microsoft.com/office/powerpoint/2010/main" val="2611618320"/>
      </p:ext>
    </p:extLst>
  </p:cSld>
  <p:clrMap bg1="dk2" tx1="lt1" bg2="dk1"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8" fill="hold" grpId="0" nodeType="afterEffect">
                                  <p:stCondLst>
                                    <p:cond delay="100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0" fill="hold"/>
                                        <p:tgtEl>
                                          <p:spTgt spid="2050"/>
                                        </p:tgtEl>
                                        <p:attrNameLst>
                                          <p:attrName>ppt_x</p:attrName>
                                        </p:attrNameLst>
                                      </p:cBhvr>
                                      <p:tavLst>
                                        <p:tav tm="0">
                                          <p:val>
                                            <p:strVal val="0-#ppt_w/2"/>
                                          </p:val>
                                        </p:tav>
                                        <p:tav tm="100000">
                                          <p:val>
                                            <p:strVal val="#ppt_x"/>
                                          </p:val>
                                        </p:tav>
                                      </p:tavLst>
                                    </p:anim>
                                    <p:anim calcmode="lin" valueType="num">
                                      <p:cBhvr additive="base">
                                        <p:cTn id="8" dur="5000" fill="hold"/>
                                        <p:tgtEl>
                                          <p:spTgt spid="20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nimBg="1"/>
    </p:bldLst>
  </p:timing>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defRPr>
      </a:lvl2pPr>
      <a:lvl3pPr algn="ctr" rtl="0" eaLnBrk="0" fontAlgn="base" hangingPunct="0">
        <a:spcBef>
          <a:spcPct val="0"/>
        </a:spcBef>
        <a:spcAft>
          <a:spcPct val="0"/>
        </a:spcAft>
        <a:defRPr kumimoji="1" sz="4400">
          <a:solidFill>
            <a:schemeClr val="tx2"/>
          </a:solidFill>
          <a:latin typeface="Times New Roman" pitchFamily="18" charset="0"/>
        </a:defRPr>
      </a:lvl3pPr>
      <a:lvl4pPr algn="ctr" rtl="0" eaLnBrk="0" fontAlgn="base" hangingPunct="0">
        <a:spcBef>
          <a:spcPct val="0"/>
        </a:spcBef>
        <a:spcAft>
          <a:spcPct val="0"/>
        </a:spcAft>
        <a:defRPr kumimoji="1" sz="4400">
          <a:solidFill>
            <a:schemeClr val="tx2"/>
          </a:solidFill>
          <a:latin typeface="Times New Roman" pitchFamily="18" charset="0"/>
        </a:defRPr>
      </a:lvl4pPr>
      <a:lvl5pPr algn="ctr" rtl="0" eaLnBrk="0" fontAlgn="base" hangingPunct="0">
        <a:spcBef>
          <a:spcPct val="0"/>
        </a:spcBef>
        <a:spcAft>
          <a:spcPct val="0"/>
        </a:spcAft>
        <a:defRPr kumimoji="1" sz="4400">
          <a:solidFill>
            <a:schemeClr val="tx2"/>
          </a:solidFill>
          <a:latin typeface="Times New Roman" pitchFamily="18" charset="0"/>
        </a:defRPr>
      </a:lvl5pPr>
      <a:lvl6pPr marL="457200" algn="ctr" rtl="0" eaLnBrk="0" fontAlgn="base" hangingPunct="0">
        <a:spcBef>
          <a:spcPct val="0"/>
        </a:spcBef>
        <a:spcAft>
          <a:spcPct val="0"/>
        </a:spcAft>
        <a:defRPr kumimoji="1" sz="4400">
          <a:solidFill>
            <a:schemeClr val="tx2"/>
          </a:solidFill>
          <a:latin typeface="Times New Roman" pitchFamily="18" charset="0"/>
        </a:defRPr>
      </a:lvl6pPr>
      <a:lvl7pPr marL="914400" algn="ctr" rtl="0" eaLnBrk="0" fontAlgn="base" hangingPunct="0">
        <a:spcBef>
          <a:spcPct val="0"/>
        </a:spcBef>
        <a:spcAft>
          <a:spcPct val="0"/>
        </a:spcAft>
        <a:defRPr kumimoji="1" sz="4400">
          <a:solidFill>
            <a:schemeClr val="tx2"/>
          </a:solidFill>
          <a:latin typeface="Times New Roman" pitchFamily="18" charset="0"/>
        </a:defRPr>
      </a:lvl7pPr>
      <a:lvl8pPr marL="1371600" algn="ctr" rtl="0" eaLnBrk="0" fontAlgn="base" hangingPunct="0">
        <a:spcBef>
          <a:spcPct val="0"/>
        </a:spcBef>
        <a:spcAft>
          <a:spcPct val="0"/>
        </a:spcAft>
        <a:defRPr kumimoji="1" sz="4400">
          <a:solidFill>
            <a:schemeClr val="tx2"/>
          </a:solidFill>
          <a:latin typeface="Times New Roman" pitchFamily="18" charset="0"/>
        </a:defRPr>
      </a:lvl8pPr>
      <a:lvl9pPr marL="1828800" algn="ctr" rtl="0" eaLnBrk="0" fontAlgn="base" hangingPunct="0">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eaLnBrk="0" fontAlgn="base" hangingPunct="0">
        <a:spcBef>
          <a:spcPct val="20000"/>
        </a:spcBef>
        <a:spcAft>
          <a:spcPct val="0"/>
        </a:spcAft>
        <a:buChar char="»"/>
        <a:defRPr kumimoji="1" sz="2000">
          <a:solidFill>
            <a:schemeClr val="tx1"/>
          </a:solidFill>
          <a:latin typeface="+mn-lt"/>
        </a:defRPr>
      </a:lvl6pPr>
      <a:lvl7pPr marL="2971800" indent="-228600" algn="l" rtl="0" eaLnBrk="0" fontAlgn="base" hangingPunct="0">
        <a:spcBef>
          <a:spcPct val="20000"/>
        </a:spcBef>
        <a:spcAft>
          <a:spcPct val="0"/>
        </a:spcAft>
        <a:buChar char="»"/>
        <a:defRPr kumimoji="1" sz="2000">
          <a:solidFill>
            <a:schemeClr val="tx1"/>
          </a:solidFill>
          <a:latin typeface="+mn-lt"/>
        </a:defRPr>
      </a:lvl7pPr>
      <a:lvl8pPr marL="3429000" indent="-228600" algn="l" rtl="0" eaLnBrk="0" fontAlgn="base" hangingPunct="0">
        <a:spcBef>
          <a:spcPct val="20000"/>
        </a:spcBef>
        <a:spcAft>
          <a:spcPct val="0"/>
        </a:spcAft>
        <a:buChar char="»"/>
        <a:defRPr kumimoji="1" sz="2000">
          <a:solidFill>
            <a:schemeClr val="tx1"/>
          </a:solidFill>
          <a:latin typeface="+mn-lt"/>
        </a:defRPr>
      </a:lvl8pPr>
      <a:lvl9pPr marL="3886200" indent="-228600" algn="l" rtl="0" eaLnBrk="0" fontAlgn="base" hangingPunct="0">
        <a:spcBef>
          <a:spcPct val="20000"/>
        </a:spcBef>
        <a:spcAft>
          <a:spcPct val="0"/>
        </a:spcAft>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548680"/>
            <a:ext cx="8208912" cy="2736303"/>
          </a:xfrm>
        </p:spPr>
        <p:txBody>
          <a:bodyPr>
            <a:noAutofit/>
          </a:bodyPr>
          <a:lstStyle/>
          <a:p>
            <a:r>
              <a:rPr lang="en-US" b="1" dirty="0"/>
              <a:t>HYMENOLEPIS NANA </a:t>
            </a:r>
            <a:r>
              <a:rPr lang="en-US" b="1" dirty="0" smtClean="0"/>
              <a:t/>
            </a:r>
            <a:br>
              <a:rPr lang="en-US" b="1" dirty="0" smtClean="0"/>
            </a:br>
            <a:r>
              <a:rPr lang="en-US" b="1" dirty="0" smtClean="0"/>
              <a:t>AND </a:t>
            </a:r>
            <a:br>
              <a:rPr lang="en-US" b="1" dirty="0" smtClean="0"/>
            </a:br>
            <a:r>
              <a:rPr lang="en-US" b="1" dirty="0" smtClean="0"/>
              <a:t>HYMENOLEPIS </a:t>
            </a:r>
            <a:r>
              <a:rPr lang="en-US" b="1" dirty="0"/>
              <a:t>DIMINUTA</a:t>
            </a:r>
          </a:p>
        </p:txBody>
      </p:sp>
      <p:sp>
        <p:nvSpPr>
          <p:cNvPr id="3" name="Subtitle 2"/>
          <p:cNvSpPr>
            <a:spLocks noGrp="1"/>
          </p:cNvSpPr>
          <p:nvPr>
            <p:ph type="subTitle" idx="1"/>
          </p:nvPr>
        </p:nvSpPr>
        <p:spPr>
          <a:xfrm>
            <a:off x="685800" y="3505200"/>
            <a:ext cx="7772400" cy="1199704"/>
          </a:xfrm>
        </p:spPr>
        <p:txBody>
          <a:bodyPr>
            <a:normAutofit lnSpcReduction="10000"/>
          </a:bodyPr>
          <a:lstStyle/>
          <a:p>
            <a:pPr algn="ctr"/>
            <a:r>
              <a:rPr lang="en-US" sz="3600" b="1" dirty="0" smtClean="0"/>
              <a:t>KIMAIGA H.O</a:t>
            </a:r>
          </a:p>
          <a:p>
            <a:pPr algn="ctr"/>
            <a:r>
              <a:rPr lang="en-US" sz="3600" b="1" dirty="0" err="1" smtClean="0"/>
              <a:t>MBChB</a:t>
            </a:r>
            <a:r>
              <a:rPr lang="en-US" sz="3600" b="1" dirty="0" smtClean="0"/>
              <a:t> (University of Nairobi)</a:t>
            </a:r>
          </a:p>
        </p:txBody>
      </p:sp>
    </p:spTree>
    <p:extLst>
      <p:ext uri="{BB962C8B-B14F-4D97-AF65-F5344CB8AC3E}">
        <p14:creationId xmlns:p14="http://schemas.microsoft.com/office/powerpoint/2010/main" val="2421812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8640960" cy="1008112"/>
          </a:xfrm>
        </p:spPr>
        <p:txBody>
          <a:bodyPr/>
          <a:lstStyle/>
          <a:p>
            <a:r>
              <a:rPr lang="en-GB" dirty="0"/>
              <a:t>Life cycle of </a:t>
            </a:r>
            <a:r>
              <a:rPr lang="en-GB" dirty="0" err="1"/>
              <a:t>Hymenolepis</a:t>
            </a:r>
            <a:r>
              <a:rPr lang="en-GB" dirty="0"/>
              <a:t> nana</a:t>
            </a:r>
          </a:p>
        </p:txBody>
      </p:sp>
      <p:sp>
        <p:nvSpPr>
          <p:cNvPr id="3" name="Content Placeholder 2"/>
          <p:cNvSpPr>
            <a:spLocks noGrp="1"/>
          </p:cNvSpPr>
          <p:nvPr>
            <p:ph idx="1"/>
          </p:nvPr>
        </p:nvSpPr>
        <p:spPr>
          <a:xfrm>
            <a:off x="323528" y="1556792"/>
            <a:ext cx="8568952" cy="5040560"/>
          </a:xfrm>
        </p:spPr>
        <p:txBody>
          <a:bodyPr>
            <a:normAutofit fontScale="55000" lnSpcReduction="20000"/>
          </a:bodyPr>
          <a:lstStyle/>
          <a:p>
            <a:pPr lvl="0"/>
            <a:r>
              <a:rPr lang="en-GB" dirty="0"/>
              <a:t>Eggs of </a:t>
            </a:r>
            <a:r>
              <a:rPr lang="en-GB" i="1" dirty="0" err="1"/>
              <a:t>Hymenolepis</a:t>
            </a:r>
            <a:r>
              <a:rPr lang="en-GB" i="1" dirty="0"/>
              <a:t> nana</a:t>
            </a:r>
            <a:r>
              <a:rPr lang="en-GB" dirty="0"/>
              <a:t> are immediately infective when passed with the stool and cannot survive more than 10 days in the external environment </a:t>
            </a:r>
            <a:r>
              <a:rPr lang="en-GB" dirty="0" smtClean="0"/>
              <a:t>.</a:t>
            </a:r>
            <a:endParaRPr lang="en-GB" dirty="0"/>
          </a:p>
          <a:p>
            <a:pPr lvl="0"/>
            <a:r>
              <a:rPr lang="en-GB" dirty="0" smtClean="0"/>
              <a:t>When </a:t>
            </a:r>
            <a:r>
              <a:rPr lang="en-GB" dirty="0"/>
              <a:t>eggs are ingested by an arthropod intermediate host (various species of beetles and fleas may serve as intermediate hosts), they develop into cysticercoids, which can infect humans or rodents upon ingestion and develop into adults in the small intestine.  </a:t>
            </a:r>
            <a:endParaRPr lang="en-GB" dirty="0" smtClean="0"/>
          </a:p>
          <a:p>
            <a:pPr lvl="0"/>
            <a:r>
              <a:rPr lang="en-GB" dirty="0" smtClean="0"/>
              <a:t>A </a:t>
            </a:r>
            <a:r>
              <a:rPr lang="en-GB" dirty="0"/>
              <a:t>morphologically identical variant, </a:t>
            </a:r>
            <a:r>
              <a:rPr lang="en-GB" i="1" dirty="0"/>
              <a:t>H. nana</a:t>
            </a:r>
            <a:r>
              <a:rPr lang="en-GB" dirty="0"/>
              <a:t> var. </a:t>
            </a:r>
            <a:r>
              <a:rPr lang="en-GB" i="1" dirty="0" err="1"/>
              <a:t>fraterna</a:t>
            </a:r>
            <a:r>
              <a:rPr lang="en-GB" dirty="0"/>
              <a:t>, infects rodents and uses arthropods as intermediate hosts.  When eggs are ingested (in contaminated food or water or from hands contaminated with </a:t>
            </a:r>
            <a:r>
              <a:rPr lang="en-GB" dirty="0" err="1"/>
              <a:t>feces</a:t>
            </a:r>
            <a:r>
              <a:rPr lang="en-GB" dirty="0"/>
              <a:t>), </a:t>
            </a:r>
            <a:r>
              <a:rPr lang="en-US" dirty="0"/>
              <a:t>Egg wall is removed by host enzymes </a:t>
            </a:r>
            <a:r>
              <a:rPr lang="en-GB" dirty="0" smtClean="0"/>
              <a:t>the </a:t>
            </a:r>
            <a:r>
              <a:rPr lang="en-GB" dirty="0" err="1"/>
              <a:t>oncospheres</a:t>
            </a:r>
            <a:r>
              <a:rPr lang="en-GB" dirty="0"/>
              <a:t> contained in the eggs are released.  The </a:t>
            </a:r>
            <a:r>
              <a:rPr lang="en-GB" dirty="0" err="1"/>
              <a:t>oncospheres</a:t>
            </a:r>
            <a:r>
              <a:rPr lang="en-GB" dirty="0"/>
              <a:t> (</a:t>
            </a:r>
            <a:r>
              <a:rPr lang="en-GB" dirty="0" err="1"/>
              <a:t>hexacanth</a:t>
            </a:r>
            <a:r>
              <a:rPr lang="en-GB" dirty="0"/>
              <a:t> larvae) penetrate the intestinal villus and develop into cysticercoid larvae .  Upon rupture of the villus, the cysticercoids return to the intestinal lumen, </a:t>
            </a:r>
            <a:r>
              <a:rPr lang="en-GB" dirty="0" err="1"/>
              <a:t>evaginate</a:t>
            </a:r>
            <a:r>
              <a:rPr lang="en-GB" dirty="0"/>
              <a:t> their </a:t>
            </a:r>
            <a:r>
              <a:rPr lang="en-GB" dirty="0" err="1"/>
              <a:t>scoleces</a:t>
            </a:r>
            <a:r>
              <a:rPr lang="en-GB" dirty="0"/>
              <a:t> , attach to the intestinal mucosa and develop into adults that reside in the </a:t>
            </a:r>
            <a:r>
              <a:rPr lang="en-GB" dirty="0" err="1"/>
              <a:t>ileal</a:t>
            </a:r>
            <a:r>
              <a:rPr lang="en-GB" dirty="0"/>
              <a:t> portion of the small intestine producing gravid </a:t>
            </a:r>
            <a:r>
              <a:rPr lang="en-GB" dirty="0" err="1"/>
              <a:t>proglottids</a:t>
            </a:r>
            <a:r>
              <a:rPr lang="en-GB" dirty="0"/>
              <a:t> .  Eggs are passed in the stool when released from </a:t>
            </a:r>
            <a:r>
              <a:rPr lang="en-GB" dirty="0" err="1"/>
              <a:t>proglottids</a:t>
            </a:r>
            <a:r>
              <a:rPr lang="en-GB" dirty="0"/>
              <a:t> through its genital atrium or when </a:t>
            </a:r>
            <a:r>
              <a:rPr lang="en-GB" dirty="0" err="1"/>
              <a:t>proglottids</a:t>
            </a:r>
            <a:r>
              <a:rPr lang="en-GB" dirty="0"/>
              <a:t> disintegrate in the small intestine .  An alternate mode of infection consists of internal autoinfection, where the eggs release their </a:t>
            </a:r>
            <a:r>
              <a:rPr lang="en-GB" dirty="0" err="1"/>
              <a:t>hexacanth</a:t>
            </a:r>
            <a:r>
              <a:rPr lang="en-GB" dirty="0"/>
              <a:t> embryo, which penetrates the villus continuing the infective cycle without passage through the external environment .  The life span of adult worms is 4 to 6 weeks, but internal autoinfection allows the infection to persist for years.</a:t>
            </a:r>
          </a:p>
          <a:p>
            <a:endParaRPr lang="en-GB" dirty="0"/>
          </a:p>
        </p:txBody>
      </p:sp>
    </p:spTree>
    <p:extLst>
      <p:ext uri="{BB962C8B-B14F-4D97-AF65-F5344CB8AC3E}">
        <p14:creationId xmlns:p14="http://schemas.microsoft.com/office/powerpoint/2010/main" val="19124593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ife cycle of Hymenolepis nana"/>
          <p:cNvPicPr/>
          <p:nvPr/>
        </p:nvPicPr>
        <p:blipFill>
          <a:blip r:embed="rId2"/>
          <a:srcRect/>
          <a:stretch>
            <a:fillRect/>
          </a:stretch>
        </p:blipFill>
        <p:spPr bwMode="auto">
          <a:xfrm>
            <a:off x="13464" y="0"/>
            <a:ext cx="9130535" cy="6957392"/>
          </a:xfrm>
          <a:prstGeom prst="rect">
            <a:avLst/>
          </a:prstGeom>
          <a:noFill/>
          <a:ln w="9525">
            <a:noFill/>
            <a:miter lim="800000"/>
            <a:headEnd/>
            <a:tailEnd/>
          </a:ln>
        </p:spPr>
      </p:pic>
    </p:spTree>
    <p:extLst>
      <p:ext uri="{BB962C8B-B14F-4D97-AF65-F5344CB8AC3E}">
        <p14:creationId xmlns:p14="http://schemas.microsoft.com/office/powerpoint/2010/main" val="15542628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8640960" cy="1008112"/>
          </a:xfrm>
        </p:spPr>
        <p:txBody>
          <a:bodyPr/>
          <a:lstStyle/>
          <a:p>
            <a:r>
              <a:rPr lang="en-GB" dirty="0"/>
              <a:t>Life cycle of </a:t>
            </a:r>
            <a:r>
              <a:rPr lang="en-GB" dirty="0" err="1"/>
              <a:t>Hymenolepis</a:t>
            </a:r>
            <a:r>
              <a:rPr lang="en-GB" dirty="0"/>
              <a:t> nana</a:t>
            </a:r>
          </a:p>
        </p:txBody>
      </p:sp>
      <p:sp>
        <p:nvSpPr>
          <p:cNvPr id="3" name="Content Placeholder 2"/>
          <p:cNvSpPr>
            <a:spLocks noGrp="1"/>
          </p:cNvSpPr>
          <p:nvPr>
            <p:ph idx="1"/>
          </p:nvPr>
        </p:nvSpPr>
        <p:spPr>
          <a:xfrm>
            <a:off x="323528" y="1556792"/>
            <a:ext cx="8568952" cy="5040560"/>
          </a:xfrm>
        </p:spPr>
        <p:txBody>
          <a:bodyPr>
            <a:normAutofit fontScale="62500" lnSpcReduction="20000"/>
          </a:bodyPr>
          <a:lstStyle/>
          <a:p>
            <a:r>
              <a:rPr lang="en-GB" dirty="0"/>
              <a:t>Eggs of </a:t>
            </a:r>
            <a:r>
              <a:rPr lang="en-GB" i="1" dirty="0" err="1"/>
              <a:t>Hymenolepis</a:t>
            </a:r>
            <a:r>
              <a:rPr lang="en-GB" i="1" dirty="0"/>
              <a:t> </a:t>
            </a:r>
            <a:r>
              <a:rPr lang="en-GB" i="1" dirty="0" err="1"/>
              <a:t>diminuta</a:t>
            </a:r>
            <a:r>
              <a:rPr lang="en-GB" dirty="0"/>
              <a:t> are passed out in the </a:t>
            </a:r>
            <a:r>
              <a:rPr lang="en-GB" dirty="0" err="1"/>
              <a:t>feces</a:t>
            </a:r>
            <a:r>
              <a:rPr lang="en-GB" dirty="0"/>
              <a:t> of the infected definitive host (rodents, man) .  The mature eggs are ingested by an intermediate host (various arthropod adults or larvae) , and </a:t>
            </a:r>
            <a:r>
              <a:rPr lang="en-GB" dirty="0" err="1"/>
              <a:t>oncospheres</a:t>
            </a:r>
            <a:r>
              <a:rPr lang="en-GB" dirty="0"/>
              <a:t> are released from the eggs and penetrate the intestinal wall of the host , which develop into cysticercoid larvae.  Species from the genus </a:t>
            </a:r>
            <a:r>
              <a:rPr lang="en-GB" i="1" dirty="0" err="1"/>
              <a:t>Tribolium</a:t>
            </a:r>
            <a:r>
              <a:rPr lang="en-GB" dirty="0"/>
              <a:t> are common intermediate hosts for </a:t>
            </a:r>
            <a:r>
              <a:rPr lang="en-GB" i="1" dirty="0"/>
              <a:t>H. </a:t>
            </a:r>
            <a:r>
              <a:rPr lang="en-GB" i="1" dirty="0" err="1"/>
              <a:t>diminuta</a:t>
            </a:r>
            <a:r>
              <a:rPr lang="en-GB" dirty="0"/>
              <a:t>.  The cysticercoid larvae persist through the arthropod's morphogenesis to adulthood.  </a:t>
            </a:r>
            <a:r>
              <a:rPr lang="en-GB" i="1" dirty="0"/>
              <a:t>H. </a:t>
            </a:r>
            <a:r>
              <a:rPr lang="en-GB" i="1" dirty="0" err="1"/>
              <a:t>diminuta</a:t>
            </a:r>
            <a:r>
              <a:rPr lang="en-GB" dirty="0"/>
              <a:t> infection is acquired by the mammalian host after ingestion of an intermediate host carrying the cysticercoid larvae .  Humans can be accidentally infected through the ingestion of </a:t>
            </a:r>
            <a:r>
              <a:rPr lang="en-GB" dirty="0" smtClean="0"/>
              <a:t>insects </a:t>
            </a:r>
            <a:r>
              <a:rPr lang="en-GB" dirty="0" err="1" smtClean="0"/>
              <a:t>e.g</a:t>
            </a:r>
            <a:r>
              <a:rPr lang="en-GB" dirty="0" smtClean="0"/>
              <a:t> fleas </a:t>
            </a:r>
            <a:r>
              <a:rPr lang="en-GB" dirty="0"/>
              <a:t>in precooked cereals, or other food items, and directly from the environment (e.g., oral exploration of the environment by children).  After ingestion, the tissue of the infected arthropod is digested releasing the cysticercoid larvae in the stomach and small intestine.  Eversion of the </a:t>
            </a:r>
            <a:r>
              <a:rPr lang="en-GB" dirty="0" err="1"/>
              <a:t>scoleces</a:t>
            </a:r>
            <a:r>
              <a:rPr lang="en-GB" dirty="0"/>
              <a:t> occurs shortly after the cysticercoid larvae are released.  Using the four suckers on the </a:t>
            </a:r>
            <a:r>
              <a:rPr lang="en-GB" dirty="0" err="1"/>
              <a:t>scolex</a:t>
            </a:r>
            <a:r>
              <a:rPr lang="en-GB" dirty="0"/>
              <a:t>, the parasite attaches to the small intestine wall.  Maturation of the parasites occurs within 20 days and the adult worms can reach an average of 30 cm in length .  Eggs are released in the small intestine from gravid </a:t>
            </a:r>
            <a:r>
              <a:rPr lang="en-GB" dirty="0" err="1"/>
              <a:t>proglottids</a:t>
            </a:r>
            <a:r>
              <a:rPr lang="en-GB" dirty="0"/>
              <a:t> that disintegrate after breaking off from the adult worms.  The eggs are expelled to the environment in the mammalian host's </a:t>
            </a:r>
            <a:r>
              <a:rPr lang="en-GB" dirty="0" err="1"/>
              <a:t>feces</a:t>
            </a:r>
            <a:r>
              <a:rPr lang="en-GB" dirty="0"/>
              <a:t> </a:t>
            </a:r>
          </a:p>
        </p:txBody>
      </p:sp>
    </p:spTree>
    <p:extLst>
      <p:ext uri="{BB962C8B-B14F-4D97-AF65-F5344CB8AC3E}">
        <p14:creationId xmlns:p14="http://schemas.microsoft.com/office/powerpoint/2010/main" val="14800438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ife cycle of Hymenolepis diminuta"/>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36320728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b="1" dirty="0"/>
              <a:t>Clinical </a:t>
            </a:r>
            <a:r>
              <a:rPr lang="en-GB" b="1" dirty="0" smtClean="0"/>
              <a:t>Features</a:t>
            </a:r>
            <a:endParaRPr lang="en-GB" dirty="0"/>
          </a:p>
        </p:txBody>
      </p:sp>
      <p:sp>
        <p:nvSpPr>
          <p:cNvPr id="6" name="Content Placeholder 5"/>
          <p:cNvSpPr>
            <a:spLocks noGrp="1"/>
          </p:cNvSpPr>
          <p:nvPr>
            <p:ph idx="1"/>
          </p:nvPr>
        </p:nvSpPr>
        <p:spPr/>
        <p:txBody>
          <a:bodyPr/>
          <a:lstStyle/>
          <a:p>
            <a:r>
              <a:rPr lang="en-GB" i="1" dirty="0" err="1" smtClean="0"/>
              <a:t>Hymenolepis</a:t>
            </a:r>
            <a:r>
              <a:rPr lang="en-GB" i="1" dirty="0" smtClean="0"/>
              <a:t> </a:t>
            </a:r>
            <a:r>
              <a:rPr lang="en-GB" i="1" dirty="0"/>
              <a:t>nana</a:t>
            </a:r>
            <a:r>
              <a:rPr lang="en-GB" dirty="0"/>
              <a:t> and </a:t>
            </a:r>
            <a:r>
              <a:rPr lang="en-GB" i="1" dirty="0"/>
              <a:t>H. </a:t>
            </a:r>
            <a:r>
              <a:rPr lang="en-GB" i="1" dirty="0" err="1"/>
              <a:t>diminuta</a:t>
            </a:r>
            <a:r>
              <a:rPr lang="en-GB" dirty="0"/>
              <a:t> infections are most often asymptomatic.  Heavy infections with </a:t>
            </a:r>
            <a:r>
              <a:rPr lang="en-GB" i="1" dirty="0"/>
              <a:t>H. nana</a:t>
            </a:r>
            <a:r>
              <a:rPr lang="en-GB" dirty="0"/>
              <a:t> can cause weakness, headaches, anorexia, abdominal pain, and </a:t>
            </a:r>
            <a:r>
              <a:rPr lang="en-GB" dirty="0" err="1"/>
              <a:t>diarrhea</a:t>
            </a:r>
            <a:r>
              <a:rPr lang="en-GB" dirty="0"/>
              <a:t>.</a:t>
            </a:r>
          </a:p>
          <a:p>
            <a:endParaRPr lang="en-GB" dirty="0"/>
          </a:p>
        </p:txBody>
      </p:sp>
    </p:spTree>
    <p:extLst>
      <p:ext uri="{BB962C8B-B14F-4D97-AF65-F5344CB8AC3E}">
        <p14:creationId xmlns:p14="http://schemas.microsoft.com/office/powerpoint/2010/main" val="21662477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Laboratory Diagnosis</a:t>
            </a:r>
            <a:r>
              <a:rPr lang="en-GB" b="1" dirty="0" smtClean="0"/>
              <a:t>:</a:t>
            </a:r>
            <a:endParaRPr lang="en-GB" dirty="0"/>
          </a:p>
        </p:txBody>
      </p:sp>
      <p:sp>
        <p:nvSpPr>
          <p:cNvPr id="3" name="Content Placeholder 2"/>
          <p:cNvSpPr>
            <a:spLocks noGrp="1"/>
          </p:cNvSpPr>
          <p:nvPr>
            <p:ph idx="1"/>
          </p:nvPr>
        </p:nvSpPr>
        <p:spPr/>
        <p:txBody>
          <a:bodyPr/>
          <a:lstStyle/>
          <a:p>
            <a:r>
              <a:rPr lang="en-GB" dirty="0" smtClean="0"/>
              <a:t>The </a:t>
            </a:r>
            <a:r>
              <a:rPr lang="en-GB" dirty="0"/>
              <a:t>diagnosis depends on the demonstration of eggs in stool specimens.  Concentration techniques and repeated examinations will increase the likelihood of detecting light infections</a:t>
            </a:r>
          </a:p>
        </p:txBody>
      </p:sp>
    </p:spTree>
    <p:extLst>
      <p:ext uri="{BB962C8B-B14F-4D97-AF65-F5344CB8AC3E}">
        <p14:creationId xmlns:p14="http://schemas.microsoft.com/office/powerpoint/2010/main" val="39484772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Treatment</a:t>
            </a:r>
            <a:endParaRPr lang="en-GB" dirty="0"/>
          </a:p>
        </p:txBody>
      </p:sp>
      <p:sp>
        <p:nvSpPr>
          <p:cNvPr id="3" name="Content Placeholder 2"/>
          <p:cNvSpPr>
            <a:spLocks noGrp="1"/>
          </p:cNvSpPr>
          <p:nvPr>
            <p:ph idx="1"/>
          </p:nvPr>
        </p:nvSpPr>
        <p:spPr/>
        <p:txBody>
          <a:bodyPr/>
          <a:lstStyle/>
          <a:p>
            <a:r>
              <a:rPr lang="en-GB" dirty="0" err="1" smtClean="0"/>
              <a:t>Praziquantel</a:t>
            </a:r>
            <a:r>
              <a:rPr lang="en-GB" dirty="0"/>
              <a:t>* is the drug of choice.  </a:t>
            </a:r>
          </a:p>
        </p:txBody>
      </p:sp>
    </p:spTree>
    <p:extLst>
      <p:ext uri="{BB962C8B-B14F-4D97-AF65-F5344CB8AC3E}">
        <p14:creationId xmlns:p14="http://schemas.microsoft.com/office/powerpoint/2010/main" val="31250617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Control </a:t>
            </a:r>
            <a:endParaRPr lang="en-GB" dirty="0"/>
          </a:p>
        </p:txBody>
      </p:sp>
      <p:sp>
        <p:nvSpPr>
          <p:cNvPr id="6" name="Content Placeholder 5"/>
          <p:cNvSpPr>
            <a:spLocks noGrp="1"/>
          </p:cNvSpPr>
          <p:nvPr>
            <p:ph idx="1"/>
          </p:nvPr>
        </p:nvSpPr>
        <p:spPr/>
        <p:txBody>
          <a:bodyPr/>
          <a:lstStyle/>
          <a:p>
            <a:pPr lvl="0"/>
            <a:r>
              <a:rPr lang="en-US" dirty="0" smtClean="0"/>
              <a:t>Pest </a:t>
            </a:r>
            <a:r>
              <a:rPr lang="en-US" dirty="0"/>
              <a:t>control of fleas</a:t>
            </a:r>
            <a:endParaRPr lang="en-GB" dirty="0"/>
          </a:p>
          <a:p>
            <a:pPr lvl="0"/>
            <a:r>
              <a:rPr lang="en-US" dirty="0"/>
              <a:t>Kill rats </a:t>
            </a:r>
            <a:endParaRPr lang="en-GB" dirty="0"/>
          </a:p>
          <a:p>
            <a:pPr lvl="0"/>
            <a:r>
              <a:rPr lang="en-US" dirty="0"/>
              <a:t>Clean the dogs and pest control on the dogs</a:t>
            </a:r>
            <a:endParaRPr lang="en-GB" dirty="0"/>
          </a:p>
          <a:p>
            <a:pPr lvl="0"/>
            <a:r>
              <a:rPr lang="en-US" dirty="0"/>
              <a:t>Regular deworming by using </a:t>
            </a:r>
            <a:r>
              <a:rPr lang="en-US" dirty="0" err="1"/>
              <a:t>praziquantel</a:t>
            </a:r>
            <a:endParaRPr lang="en-GB" dirty="0"/>
          </a:p>
        </p:txBody>
      </p:sp>
    </p:spTree>
    <p:extLst>
      <p:ext uri="{BB962C8B-B14F-4D97-AF65-F5344CB8AC3E}">
        <p14:creationId xmlns:p14="http://schemas.microsoft.com/office/powerpoint/2010/main" val="1237851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INTRODUCTION</a:t>
            </a:r>
            <a:endParaRPr lang="en-GB" dirty="0"/>
          </a:p>
        </p:txBody>
      </p:sp>
      <p:sp>
        <p:nvSpPr>
          <p:cNvPr id="3" name="Content Placeholder 2"/>
          <p:cNvSpPr>
            <a:spLocks noGrp="1"/>
          </p:cNvSpPr>
          <p:nvPr>
            <p:ph idx="1"/>
          </p:nvPr>
        </p:nvSpPr>
        <p:spPr/>
        <p:txBody>
          <a:bodyPr>
            <a:normAutofit fontScale="92500" lnSpcReduction="20000"/>
          </a:bodyPr>
          <a:lstStyle/>
          <a:p>
            <a:pPr marL="0" indent="0">
              <a:buNone/>
            </a:pPr>
            <a:r>
              <a:rPr lang="en-GB" b="1" dirty="0"/>
              <a:t>Causal </a:t>
            </a:r>
            <a:r>
              <a:rPr lang="en-GB" b="1" dirty="0" smtClean="0"/>
              <a:t>Agents</a:t>
            </a:r>
            <a:endParaRPr lang="en-GB" dirty="0"/>
          </a:p>
          <a:p>
            <a:r>
              <a:rPr lang="en-GB" dirty="0" err="1" smtClean="0"/>
              <a:t>Hymenolepiasis</a:t>
            </a:r>
            <a:r>
              <a:rPr lang="en-GB" dirty="0" smtClean="0"/>
              <a:t> </a:t>
            </a:r>
            <a:r>
              <a:rPr lang="en-GB" dirty="0"/>
              <a:t>is caused by two </a:t>
            </a:r>
            <a:r>
              <a:rPr lang="en-GB" dirty="0" err="1"/>
              <a:t>cestodes</a:t>
            </a:r>
            <a:r>
              <a:rPr lang="en-GB" dirty="0"/>
              <a:t> (tapeworm) species, </a:t>
            </a:r>
            <a:endParaRPr lang="en-GB" dirty="0" smtClean="0"/>
          </a:p>
          <a:p>
            <a:pPr lvl="1"/>
            <a:r>
              <a:rPr lang="en-GB" i="1" dirty="0" err="1" smtClean="0"/>
              <a:t>Hymenolepis</a:t>
            </a:r>
            <a:r>
              <a:rPr lang="en-GB" i="1" dirty="0" smtClean="0"/>
              <a:t> </a:t>
            </a:r>
            <a:r>
              <a:rPr lang="en-GB" i="1" dirty="0"/>
              <a:t>nana</a:t>
            </a:r>
            <a:r>
              <a:rPr lang="en-GB" dirty="0"/>
              <a:t> (the dwarf tapeworm, adults measuring 15 to 40 mm in </a:t>
            </a:r>
            <a:r>
              <a:rPr lang="en-GB" dirty="0" smtClean="0"/>
              <a:t>length)</a:t>
            </a:r>
          </a:p>
          <a:p>
            <a:pPr lvl="1"/>
            <a:r>
              <a:rPr lang="en-GB" i="1" dirty="0" err="1" smtClean="0"/>
              <a:t>Hymenolepis</a:t>
            </a:r>
            <a:r>
              <a:rPr lang="en-GB" i="1" dirty="0" smtClean="0"/>
              <a:t> </a:t>
            </a:r>
            <a:r>
              <a:rPr lang="en-GB" i="1" dirty="0" err="1"/>
              <a:t>dimnuta</a:t>
            </a:r>
            <a:r>
              <a:rPr lang="en-GB" dirty="0"/>
              <a:t> (rat tapeworm, adults measuring 20 to 60 cm in length). </a:t>
            </a:r>
            <a:r>
              <a:rPr lang="en-GB" dirty="0" smtClean="0"/>
              <a:t> </a:t>
            </a:r>
            <a:r>
              <a:rPr lang="en-GB" dirty="0"/>
              <a:t>I</a:t>
            </a:r>
            <a:r>
              <a:rPr lang="en-GB" dirty="0" smtClean="0"/>
              <a:t>nfrequently </a:t>
            </a:r>
            <a:r>
              <a:rPr lang="en-GB" dirty="0"/>
              <a:t>seen in humans and frequently found in rodents.</a:t>
            </a:r>
          </a:p>
          <a:p>
            <a:pPr lvl="0"/>
            <a:r>
              <a:rPr lang="en-US" dirty="0"/>
              <a:t>Are transmitted by the fecal oral route</a:t>
            </a:r>
            <a:endParaRPr lang="en-GB" dirty="0"/>
          </a:p>
          <a:p>
            <a:pPr lvl="0"/>
            <a:r>
              <a:rPr lang="en-US" dirty="0"/>
              <a:t>There are no intermediate hosts except the </a:t>
            </a:r>
            <a:r>
              <a:rPr lang="en-US" dirty="0" smtClean="0"/>
              <a:t>flea</a:t>
            </a:r>
            <a:endParaRPr lang="en-GB" dirty="0"/>
          </a:p>
        </p:txBody>
      </p:sp>
    </p:spTree>
    <p:extLst>
      <p:ext uri="{BB962C8B-B14F-4D97-AF65-F5344CB8AC3E}">
        <p14:creationId xmlns:p14="http://schemas.microsoft.com/office/powerpoint/2010/main" val="1366285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Geographic Distribution</a:t>
            </a:r>
            <a:r>
              <a:rPr lang="en-GB" b="1" dirty="0" smtClean="0"/>
              <a:t>:</a:t>
            </a:r>
            <a:endParaRPr lang="en-GB" dirty="0"/>
          </a:p>
        </p:txBody>
      </p:sp>
      <p:sp>
        <p:nvSpPr>
          <p:cNvPr id="3" name="Content Placeholder 2"/>
          <p:cNvSpPr>
            <a:spLocks noGrp="1"/>
          </p:cNvSpPr>
          <p:nvPr>
            <p:ph idx="1"/>
          </p:nvPr>
        </p:nvSpPr>
        <p:spPr/>
        <p:txBody>
          <a:bodyPr/>
          <a:lstStyle/>
          <a:p>
            <a:r>
              <a:rPr lang="en-GB" i="1" dirty="0" err="1" smtClean="0"/>
              <a:t>Hymenolepis</a:t>
            </a:r>
            <a:r>
              <a:rPr lang="en-GB" i="1" dirty="0" smtClean="0"/>
              <a:t> </a:t>
            </a:r>
            <a:r>
              <a:rPr lang="en-GB" i="1" dirty="0"/>
              <a:t>nana</a:t>
            </a:r>
            <a:r>
              <a:rPr lang="en-GB" dirty="0"/>
              <a:t> is the most common cause of all </a:t>
            </a:r>
            <a:r>
              <a:rPr lang="en-GB" dirty="0" err="1"/>
              <a:t>cestode</a:t>
            </a:r>
            <a:r>
              <a:rPr lang="en-GB" dirty="0"/>
              <a:t> infections, and is encountered worldwide.  In temperate areas its incidence is higher in children and institutionalized groups.  </a:t>
            </a:r>
            <a:r>
              <a:rPr lang="en-GB" i="1" dirty="0" err="1"/>
              <a:t>Hymenolepis</a:t>
            </a:r>
            <a:r>
              <a:rPr lang="en-GB" i="1" dirty="0"/>
              <a:t> </a:t>
            </a:r>
            <a:r>
              <a:rPr lang="en-GB" i="1" dirty="0" err="1"/>
              <a:t>diminuta</a:t>
            </a:r>
            <a:r>
              <a:rPr lang="en-GB" dirty="0"/>
              <a:t>, while less frequent, has been reported from various areas of the world.</a:t>
            </a:r>
          </a:p>
          <a:p>
            <a:endParaRPr lang="en-GB" dirty="0"/>
          </a:p>
        </p:txBody>
      </p:sp>
    </p:spTree>
    <p:extLst>
      <p:ext uri="{BB962C8B-B14F-4D97-AF65-F5344CB8AC3E}">
        <p14:creationId xmlns:p14="http://schemas.microsoft.com/office/powerpoint/2010/main" val="2753802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32656"/>
            <a:ext cx="7772400" cy="1143000"/>
          </a:xfrm>
        </p:spPr>
        <p:txBody>
          <a:bodyPr/>
          <a:lstStyle/>
          <a:p>
            <a:r>
              <a:rPr lang="en-US" b="1" i="1" dirty="0" err="1"/>
              <a:t>H</a:t>
            </a:r>
            <a:r>
              <a:rPr lang="en-US" i="1" dirty="0" err="1"/>
              <a:t>.</a:t>
            </a:r>
            <a:r>
              <a:rPr lang="en-US" b="1" i="1" dirty="0" err="1"/>
              <a:t>nana</a:t>
            </a:r>
            <a:r>
              <a:rPr lang="en-US" b="1" i="1" dirty="0"/>
              <a:t> </a:t>
            </a:r>
            <a:r>
              <a:rPr lang="en-US" b="1" dirty="0"/>
              <a:t>and </a:t>
            </a:r>
            <a:r>
              <a:rPr lang="en-US" b="1" i="1" dirty="0" err="1" smtClean="0"/>
              <a:t>H.diminuta</a:t>
            </a:r>
            <a:endParaRPr lang="en-GB" dirty="0"/>
          </a:p>
        </p:txBody>
      </p:sp>
      <p:sp>
        <p:nvSpPr>
          <p:cNvPr id="3" name="Content Placeholder 2"/>
          <p:cNvSpPr>
            <a:spLocks noGrp="1"/>
          </p:cNvSpPr>
          <p:nvPr>
            <p:ph idx="1"/>
          </p:nvPr>
        </p:nvSpPr>
        <p:spPr>
          <a:xfrm>
            <a:off x="539552" y="1772816"/>
            <a:ext cx="8496944" cy="4896544"/>
          </a:xfrm>
        </p:spPr>
        <p:txBody>
          <a:bodyPr>
            <a:normAutofit fontScale="77500" lnSpcReduction="20000"/>
          </a:bodyPr>
          <a:lstStyle/>
          <a:p>
            <a:pPr lvl="0"/>
            <a:r>
              <a:rPr lang="en-US" dirty="0" smtClean="0"/>
              <a:t>Adult </a:t>
            </a:r>
            <a:r>
              <a:rPr lang="en-US" dirty="0"/>
              <a:t>is found in human intestines and is very short</a:t>
            </a:r>
            <a:endParaRPr lang="en-GB" dirty="0"/>
          </a:p>
          <a:p>
            <a:pPr lvl="0"/>
            <a:r>
              <a:rPr lang="en-US" dirty="0"/>
              <a:t>The eggs which are recoverable from </a:t>
            </a:r>
            <a:r>
              <a:rPr lang="en-US" dirty="0" smtClean="0"/>
              <a:t>stool</a:t>
            </a:r>
          </a:p>
          <a:p>
            <a:pPr lvl="1"/>
            <a:r>
              <a:rPr lang="en-US" dirty="0" smtClean="0"/>
              <a:t>Pea shaped (</a:t>
            </a:r>
            <a:r>
              <a:rPr lang="en-GB" dirty="0" smtClean="0"/>
              <a:t>round </a:t>
            </a:r>
            <a:r>
              <a:rPr lang="en-GB" dirty="0"/>
              <a:t>or slightly </a:t>
            </a:r>
            <a:r>
              <a:rPr lang="en-GB" dirty="0" smtClean="0"/>
              <a:t>oval)</a:t>
            </a:r>
          </a:p>
          <a:p>
            <a:pPr lvl="1"/>
            <a:r>
              <a:rPr lang="en-GB" i="1" dirty="0"/>
              <a:t>H. </a:t>
            </a:r>
            <a:r>
              <a:rPr lang="en-GB" i="1" dirty="0" err="1"/>
              <a:t>diminuta</a:t>
            </a:r>
            <a:r>
              <a:rPr lang="en-GB" dirty="0"/>
              <a:t>, </a:t>
            </a:r>
            <a:r>
              <a:rPr lang="en-GB" dirty="0" smtClean="0"/>
              <a:t>Size </a:t>
            </a:r>
            <a:r>
              <a:rPr lang="en-GB" dirty="0"/>
              <a:t>70 - 85 µm X 60 - 80 </a:t>
            </a:r>
            <a:r>
              <a:rPr lang="en-GB" dirty="0" smtClean="0"/>
              <a:t>µm</a:t>
            </a:r>
          </a:p>
          <a:p>
            <a:pPr lvl="1"/>
            <a:r>
              <a:rPr lang="en-GB" dirty="0"/>
              <a:t>Eggs of </a:t>
            </a:r>
            <a:r>
              <a:rPr lang="en-GB" i="1" dirty="0" err="1"/>
              <a:t>Hymenolepis</a:t>
            </a:r>
            <a:r>
              <a:rPr lang="en-GB" i="1" dirty="0"/>
              <a:t> </a:t>
            </a:r>
            <a:r>
              <a:rPr lang="en-GB" i="1" dirty="0" smtClean="0"/>
              <a:t>nana </a:t>
            </a:r>
            <a:r>
              <a:rPr lang="en-GB" dirty="0" smtClean="0"/>
              <a:t>are </a:t>
            </a:r>
            <a:r>
              <a:rPr lang="en-GB" dirty="0"/>
              <a:t>oval and smaller than those of </a:t>
            </a:r>
            <a:r>
              <a:rPr lang="en-GB" i="1" dirty="0"/>
              <a:t>H. </a:t>
            </a:r>
            <a:r>
              <a:rPr lang="en-GB" i="1" dirty="0" err="1"/>
              <a:t>diminuta</a:t>
            </a:r>
            <a:r>
              <a:rPr lang="en-GB" dirty="0"/>
              <a:t>, with a size range of 30 to 50 µm.  </a:t>
            </a:r>
            <a:endParaRPr lang="en-GB" dirty="0" smtClean="0"/>
          </a:p>
          <a:p>
            <a:pPr lvl="1"/>
            <a:r>
              <a:rPr lang="en-GB" dirty="0"/>
              <a:t>S</a:t>
            </a:r>
            <a:r>
              <a:rPr lang="en-GB" dirty="0" smtClean="0"/>
              <a:t>triated </a:t>
            </a:r>
            <a:r>
              <a:rPr lang="en-GB" dirty="0"/>
              <a:t>outer membrane and a thin inner membrane. </a:t>
            </a:r>
          </a:p>
          <a:p>
            <a:pPr lvl="1"/>
            <a:r>
              <a:rPr lang="en-GB" dirty="0" smtClean="0"/>
              <a:t>The </a:t>
            </a:r>
            <a:r>
              <a:rPr lang="en-GB" dirty="0"/>
              <a:t>space between the membranes is smooth or faintly granular.  </a:t>
            </a:r>
          </a:p>
          <a:p>
            <a:pPr lvl="1"/>
            <a:r>
              <a:rPr lang="en-GB" dirty="0" smtClean="0"/>
              <a:t>The </a:t>
            </a:r>
            <a:r>
              <a:rPr lang="en-GB" dirty="0" err="1"/>
              <a:t>oncosphere</a:t>
            </a:r>
            <a:r>
              <a:rPr lang="en-GB" dirty="0"/>
              <a:t> has six hooks.  </a:t>
            </a:r>
            <a:endParaRPr lang="en-GB" dirty="0" smtClean="0"/>
          </a:p>
          <a:p>
            <a:pPr lvl="1"/>
            <a:r>
              <a:rPr lang="en-GB" i="1" dirty="0"/>
              <a:t>H. </a:t>
            </a:r>
            <a:r>
              <a:rPr lang="en-GB" i="1" dirty="0" err="1"/>
              <a:t>diminuta</a:t>
            </a:r>
            <a:r>
              <a:rPr lang="en-GB" dirty="0"/>
              <a:t>, </a:t>
            </a:r>
            <a:r>
              <a:rPr lang="en-GB" dirty="0" smtClean="0"/>
              <a:t>There </a:t>
            </a:r>
            <a:r>
              <a:rPr lang="en-GB" dirty="0"/>
              <a:t>are no polar filaments extending into the space between the </a:t>
            </a:r>
            <a:r>
              <a:rPr lang="en-GB" dirty="0" err="1"/>
              <a:t>oncosphere</a:t>
            </a:r>
            <a:r>
              <a:rPr lang="en-GB" dirty="0"/>
              <a:t> and the outer shell. </a:t>
            </a:r>
            <a:endParaRPr lang="en-GB" dirty="0" smtClean="0"/>
          </a:p>
          <a:p>
            <a:pPr lvl="1"/>
            <a:r>
              <a:rPr lang="en-GB" dirty="0" smtClean="0"/>
              <a:t>Eggs </a:t>
            </a:r>
            <a:r>
              <a:rPr lang="en-GB" dirty="0"/>
              <a:t>of </a:t>
            </a:r>
            <a:r>
              <a:rPr lang="en-GB" i="1" dirty="0" err="1"/>
              <a:t>Hymenolepis</a:t>
            </a:r>
            <a:r>
              <a:rPr lang="en-GB" i="1" dirty="0"/>
              <a:t> nana</a:t>
            </a:r>
            <a:r>
              <a:rPr lang="en-GB" dirty="0" smtClean="0"/>
              <a:t>. </a:t>
            </a:r>
            <a:r>
              <a:rPr lang="en-GB" dirty="0"/>
              <a:t>On the inner membrane are two poles, from which 4-8 polar filaments spread out between the two membranes. </a:t>
            </a:r>
          </a:p>
          <a:p>
            <a:pPr marL="0" indent="0">
              <a:buNone/>
            </a:pPr>
            <a:endParaRPr lang="en-GB" dirty="0"/>
          </a:p>
        </p:txBody>
      </p:sp>
    </p:spTree>
    <p:extLst>
      <p:ext uri="{BB962C8B-B14F-4D97-AF65-F5344CB8AC3E}">
        <p14:creationId xmlns:p14="http://schemas.microsoft.com/office/powerpoint/2010/main" val="536865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8938" y="1682750"/>
            <a:ext cx="5824537" cy="349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3979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8938" y="87313"/>
            <a:ext cx="5824537" cy="668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7291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rcRect/>
          <a:stretch>
            <a:fillRect/>
          </a:stretch>
        </p:blipFill>
        <p:spPr bwMode="auto">
          <a:xfrm>
            <a:off x="2019300" y="1562100"/>
            <a:ext cx="5105400" cy="3733800"/>
          </a:xfrm>
          <a:prstGeom prst="rect">
            <a:avLst/>
          </a:prstGeom>
          <a:noFill/>
          <a:ln w="9525">
            <a:noFill/>
            <a:miter lim="800000"/>
            <a:headEnd/>
            <a:tailEnd/>
          </a:ln>
          <a:effectLst/>
        </p:spPr>
      </p:pic>
    </p:spTree>
    <p:extLst>
      <p:ext uri="{BB962C8B-B14F-4D97-AF65-F5344CB8AC3E}">
        <p14:creationId xmlns:p14="http://schemas.microsoft.com/office/powerpoint/2010/main" val="2333506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bwMode="auto">
          <a:xfrm>
            <a:off x="2019300" y="1943100"/>
            <a:ext cx="5105400" cy="2971800"/>
          </a:xfrm>
          <a:prstGeom prst="rect">
            <a:avLst/>
          </a:prstGeom>
          <a:noFill/>
          <a:ln w="9525">
            <a:noFill/>
            <a:miter lim="800000"/>
            <a:headEnd/>
            <a:tailEnd/>
          </a:ln>
          <a:effectLst/>
        </p:spPr>
      </p:pic>
    </p:spTree>
    <p:extLst>
      <p:ext uri="{BB962C8B-B14F-4D97-AF65-F5344CB8AC3E}">
        <p14:creationId xmlns:p14="http://schemas.microsoft.com/office/powerpoint/2010/main" val="32202233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0000" b="7532"/>
          <a:stretch/>
        </p:blipFill>
        <p:spPr bwMode="auto">
          <a:xfrm>
            <a:off x="29728" y="-32008"/>
            <a:ext cx="3883239" cy="4901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7306" b="7563"/>
          <a:stretch/>
        </p:blipFill>
        <p:spPr bwMode="auto">
          <a:xfrm>
            <a:off x="4208760" y="1988840"/>
            <a:ext cx="4955818" cy="4992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4503024"/>
      </p:ext>
    </p:extLst>
  </p:cSld>
  <p:clrMapOvr>
    <a:masterClrMapping/>
  </p:clrMapOvr>
</p:sld>
</file>

<file path=ppt/theme/theme1.xml><?xml version="1.0" encoding="utf-8"?>
<a:theme xmlns:a="http://schemas.openxmlformats.org/drawingml/2006/main" name="1_Ribbons">
  <a:themeElements>
    <a:clrScheme name="Ribbons 1">
      <a:dk1>
        <a:srgbClr val="220011"/>
      </a:dk1>
      <a:lt1>
        <a:srgbClr val="FFFFCC"/>
      </a:lt1>
      <a:dk2>
        <a:srgbClr val="660033"/>
      </a:dk2>
      <a:lt2>
        <a:srgbClr val="FFCC00"/>
      </a:lt2>
      <a:accent1>
        <a:srgbClr val="CC0099"/>
      </a:accent1>
      <a:accent2>
        <a:srgbClr val="56002B"/>
      </a:accent2>
      <a:accent3>
        <a:srgbClr val="B8AAAD"/>
      </a:accent3>
      <a:accent4>
        <a:srgbClr val="DADAAE"/>
      </a:accent4>
      <a:accent5>
        <a:srgbClr val="E2AACA"/>
      </a:accent5>
      <a:accent6>
        <a:srgbClr val="4D0026"/>
      </a:accent6>
      <a:hlink>
        <a:srgbClr val="9C004E"/>
      </a:hlink>
      <a:folHlink>
        <a:srgbClr val="FF6600"/>
      </a:folHlink>
    </a:clrScheme>
    <a:fontScheme name="Ribbon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Ribbons 1">
        <a:dk1>
          <a:srgbClr val="220011"/>
        </a:dk1>
        <a:lt1>
          <a:srgbClr val="FFFFCC"/>
        </a:lt1>
        <a:dk2>
          <a:srgbClr val="660033"/>
        </a:dk2>
        <a:lt2>
          <a:srgbClr val="FFCC00"/>
        </a:lt2>
        <a:accent1>
          <a:srgbClr val="CC0099"/>
        </a:accent1>
        <a:accent2>
          <a:srgbClr val="56002B"/>
        </a:accent2>
        <a:accent3>
          <a:srgbClr val="B8AAAD"/>
        </a:accent3>
        <a:accent4>
          <a:srgbClr val="DADAAE"/>
        </a:accent4>
        <a:accent5>
          <a:srgbClr val="E2AACA"/>
        </a:accent5>
        <a:accent6>
          <a:srgbClr val="4D0026"/>
        </a:accent6>
        <a:hlink>
          <a:srgbClr val="9C004E"/>
        </a:hlink>
        <a:folHlink>
          <a:srgbClr val="FF6600"/>
        </a:folHlink>
      </a:clrScheme>
      <a:clrMap bg1="dk2" tx1="lt1" bg2="dk1" tx2="lt2" accent1="accent1" accent2="accent2" accent3="accent3" accent4="accent4" accent5="accent5" accent6="accent6" hlink="hlink" folHlink="folHlink"/>
    </a:extraClrScheme>
    <a:extraClrScheme>
      <a:clrScheme name="Ribbons 2">
        <a:dk1>
          <a:srgbClr val="000F1E"/>
        </a:dk1>
        <a:lt1>
          <a:srgbClr val="FFFFFF"/>
        </a:lt1>
        <a:dk2>
          <a:srgbClr val="003366"/>
        </a:dk2>
        <a:lt2>
          <a:srgbClr val="33CCCC"/>
        </a:lt2>
        <a:accent1>
          <a:srgbClr val="006699"/>
        </a:accent1>
        <a:accent2>
          <a:srgbClr val="003366"/>
        </a:accent2>
        <a:accent3>
          <a:srgbClr val="AAADB8"/>
        </a:accent3>
        <a:accent4>
          <a:srgbClr val="DADADA"/>
        </a:accent4>
        <a:accent5>
          <a:srgbClr val="AAB8CA"/>
        </a:accent5>
        <a:accent6>
          <a:srgbClr val="002D5C"/>
        </a:accent6>
        <a:hlink>
          <a:srgbClr val="0099CC"/>
        </a:hlink>
        <a:folHlink>
          <a:srgbClr val="009999"/>
        </a:folHlink>
      </a:clrScheme>
      <a:clrMap bg1="dk2" tx1="lt1" bg2="dk1" tx2="lt2" accent1="accent1" accent2="accent2" accent3="accent3" accent4="accent4" accent5="accent5" accent6="accent6" hlink="hlink" folHlink="folHlink"/>
    </a:extraClrScheme>
    <a:extraClrScheme>
      <a:clrScheme name="Ribbons 3">
        <a:dk1>
          <a:srgbClr val="002F2E"/>
        </a:dk1>
        <a:lt1>
          <a:srgbClr val="FFFFFF"/>
        </a:lt1>
        <a:dk2>
          <a:srgbClr val="008080"/>
        </a:dk2>
        <a:lt2>
          <a:srgbClr val="66FFCC"/>
        </a:lt2>
        <a:accent1>
          <a:srgbClr val="0099CC"/>
        </a:accent1>
        <a:accent2>
          <a:srgbClr val="005250"/>
        </a:accent2>
        <a:accent3>
          <a:srgbClr val="AAC0C0"/>
        </a:accent3>
        <a:accent4>
          <a:srgbClr val="DADADA"/>
        </a:accent4>
        <a:accent5>
          <a:srgbClr val="AACAE2"/>
        </a:accent5>
        <a:accent6>
          <a:srgbClr val="004948"/>
        </a:accent6>
        <a:hlink>
          <a:srgbClr val="00CC99"/>
        </a:hlink>
        <a:folHlink>
          <a:srgbClr val="009999"/>
        </a:folHlink>
      </a:clrScheme>
      <a:clrMap bg1="dk2" tx1="lt1" bg2="dk1" tx2="lt2" accent1="accent1" accent2="accent2" accent3="accent3" accent4="accent4" accent5="accent5" accent6="accent6" hlink="hlink" folHlink="folHlink"/>
    </a:extraClrScheme>
    <a:extraClrScheme>
      <a:clrScheme name="Ribbons 4">
        <a:dk1>
          <a:srgbClr val="000022"/>
        </a:dk1>
        <a:lt1>
          <a:srgbClr val="FFFFFF"/>
        </a:lt1>
        <a:dk2>
          <a:srgbClr val="000066"/>
        </a:dk2>
        <a:lt2>
          <a:srgbClr val="FFCC00"/>
        </a:lt2>
        <a:accent1>
          <a:srgbClr val="666699"/>
        </a:accent1>
        <a:accent2>
          <a:srgbClr val="000048"/>
        </a:accent2>
        <a:accent3>
          <a:srgbClr val="AAAAB8"/>
        </a:accent3>
        <a:accent4>
          <a:srgbClr val="DADADA"/>
        </a:accent4>
        <a:accent5>
          <a:srgbClr val="B8B8CA"/>
        </a:accent5>
        <a:accent6>
          <a:srgbClr val="000040"/>
        </a:accent6>
        <a:hlink>
          <a:srgbClr val="9999FF"/>
        </a:hlink>
        <a:folHlink>
          <a:srgbClr val="000099"/>
        </a:folHlink>
      </a:clrScheme>
      <a:clrMap bg1="dk2" tx1="lt1" bg2="dk1" tx2="lt2" accent1="accent1" accent2="accent2" accent3="accent3" accent4="accent4" accent5="accent5" accent6="accent6" hlink="hlink" folHlink="folHlink"/>
    </a:extraClrScheme>
    <a:extraClrScheme>
      <a:clrScheme name="Ribbons 5">
        <a:dk1>
          <a:srgbClr val="663300"/>
        </a:dk1>
        <a:lt1>
          <a:srgbClr val="FFFFFF"/>
        </a:lt1>
        <a:dk2>
          <a:srgbClr val="000000"/>
        </a:dk2>
        <a:lt2>
          <a:srgbClr val="FFFF99"/>
        </a:lt2>
        <a:accent1>
          <a:srgbClr val="FFCC66"/>
        </a:accent1>
        <a:accent2>
          <a:srgbClr val="FFFFCC"/>
        </a:accent2>
        <a:accent3>
          <a:srgbClr val="FFFFFF"/>
        </a:accent3>
        <a:accent4>
          <a:srgbClr val="562A00"/>
        </a:accent4>
        <a:accent5>
          <a:srgbClr val="FFE2B8"/>
        </a:accent5>
        <a:accent6>
          <a:srgbClr val="E7E7B9"/>
        </a:accent6>
        <a:hlink>
          <a:srgbClr val="FFCC00"/>
        </a:hlink>
        <a:folHlink>
          <a:srgbClr val="FF7C80"/>
        </a:folHlink>
      </a:clrScheme>
      <a:clrMap bg1="lt1" tx1="dk1" bg2="lt2" tx2="dk2" accent1="accent1" accent2="accent2" accent3="accent3" accent4="accent4" accent5="accent5" accent6="accent6" hlink="hlink" folHlink="folHlink"/>
    </a:extraClrScheme>
    <a:extraClrScheme>
      <a:clrScheme name="Ribbons 6">
        <a:dk1>
          <a:srgbClr val="000000"/>
        </a:dk1>
        <a:lt1>
          <a:srgbClr val="FFFFFF"/>
        </a:lt1>
        <a:dk2>
          <a:srgbClr val="000000"/>
        </a:dk2>
        <a:lt2>
          <a:srgbClr val="C0C0C0"/>
        </a:lt2>
        <a:accent1>
          <a:srgbClr val="CBCBCB"/>
        </a:accent1>
        <a:accent2>
          <a:srgbClr val="EAEAEA"/>
        </a:accent2>
        <a:accent3>
          <a:srgbClr val="FFFFFF"/>
        </a:accent3>
        <a:accent4>
          <a:srgbClr val="000000"/>
        </a:accent4>
        <a:accent5>
          <a:srgbClr val="E2E2E2"/>
        </a:accent5>
        <a:accent6>
          <a:srgbClr val="D4D4D4"/>
        </a:accent6>
        <a:hlink>
          <a:srgbClr val="4D4D4D"/>
        </a:hlink>
        <a:folHlink>
          <a:srgbClr val="868686"/>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51</TotalTime>
  <Words>300</Words>
  <Application>Microsoft Office PowerPoint</Application>
  <PresentationFormat>On-screen Show (4:3)</PresentationFormat>
  <Paragraphs>40</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1_Ribbons</vt:lpstr>
      <vt:lpstr>HYMENOLEPIS NANA  AND  HYMENOLEPIS DIMINUTA</vt:lpstr>
      <vt:lpstr>INTRODUCTION</vt:lpstr>
      <vt:lpstr>Geographic Distribution:</vt:lpstr>
      <vt:lpstr>H.nana and H.diminuta</vt:lpstr>
      <vt:lpstr>PowerPoint Presentation</vt:lpstr>
      <vt:lpstr>PowerPoint Presentation</vt:lpstr>
      <vt:lpstr>PowerPoint Presentation</vt:lpstr>
      <vt:lpstr>PowerPoint Presentation</vt:lpstr>
      <vt:lpstr>PowerPoint Presentation</vt:lpstr>
      <vt:lpstr>Life cycle of Hymenolepis nana</vt:lpstr>
      <vt:lpstr>PowerPoint Presentation</vt:lpstr>
      <vt:lpstr>Life cycle of Hymenolepis nana</vt:lpstr>
      <vt:lpstr>PowerPoint Presentation</vt:lpstr>
      <vt:lpstr>Clinical Features</vt:lpstr>
      <vt:lpstr>Laboratory Diagnosis:</vt:lpstr>
      <vt:lpstr>Treatment</vt:lpstr>
      <vt:lpstr>Control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HYMENOLEPIS NANA AND HYMENOLEPIS DIMINUTA</dc:title>
  <dc:creator>Dr. Kimaiga H.O. MBChB (UoN)</dc:creator>
  <cp:lastModifiedBy>Dr. Kimaiga H.O. MBChB (UoN)</cp:lastModifiedBy>
  <cp:revision>11</cp:revision>
  <dcterms:created xsi:type="dcterms:W3CDTF">2013-07-29T18:43:50Z</dcterms:created>
  <dcterms:modified xsi:type="dcterms:W3CDTF">2014-01-20T05:30:45Z</dcterms:modified>
</cp:coreProperties>
</file>