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invGray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CC"/>
                </a:solidFill>
              </a:defRPr>
            </a:lvl1pPr>
          </a:lstStyle>
          <a:p>
            <a:pPr>
              <a:defRPr/>
            </a:pPr>
            <a:fld id="{DA4ECD05-BF53-4B28-BB30-78FEB546C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6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7580-A3ED-41E0-9436-A97A45219647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5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7FB-4814-41F9-AAD3-528AD9D0943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27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B551E0-50D6-476E-B17B-ED85AEB851DF}" type="slidenum">
              <a:rPr lang="ar-SA">
                <a:solidFill>
                  <a:srgbClr val="FFFFCC"/>
                </a:solidFill>
              </a:rPr>
              <a:pPr/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620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E7A72-E5F8-4A08-8307-B44A916123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7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06D5-2BD9-4466-B0E8-5600C52120FE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82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79BBE-A784-4BD6-BB13-0AFE8269DF8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65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0A534-9D14-4032-9DC9-7B94C46025A9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1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69695-303E-4636-B0AC-935A2CBB91AD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33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0713-9C33-4125-AF27-F24C23A6F0EB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3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38C3F-F7AB-4389-9E72-49DCD61B4B1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44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CE950-8786-47FF-BAA9-8A57D57766D5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97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9F947-C3E9-4938-A9C2-65A14D8ABA4A}" type="slidenum">
              <a:rPr lang="en-US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45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783638" y="444500"/>
            <a:ext cx="360362" cy="31527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1" name="Freeform 3"/>
          <p:cNvSpPr>
            <a:spLocks/>
          </p:cNvSpPr>
          <p:nvPr/>
        </p:nvSpPr>
        <p:spPr bwMode="invGray">
          <a:xfrm>
            <a:off x="0" y="0"/>
            <a:ext cx="91440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720"/>
              </a:cxn>
              <a:cxn ang="0">
                <a:pos x="3600" y="624"/>
              </a:cxn>
              <a:cxn ang="0">
                <a:pos x="0" y="1000"/>
              </a:cxn>
              <a:cxn ang="0">
                <a:pos x="0" y="0"/>
              </a:cxn>
            </a:cxnLst>
            <a:rect l="0" t="0" r="r" b="b"/>
            <a:pathLst>
              <a:path w="5760" h="1104">
                <a:moveTo>
                  <a:pt x="0" y="0"/>
                </a:moveTo>
                <a:lnTo>
                  <a:pt x="5760" y="0"/>
                </a:lnTo>
                <a:lnTo>
                  <a:pt x="5760" y="720"/>
                </a:lnTo>
                <a:cubicBezTo>
                  <a:pt x="5400" y="824"/>
                  <a:pt x="4560" y="577"/>
                  <a:pt x="3600" y="624"/>
                </a:cubicBezTo>
                <a:cubicBezTo>
                  <a:pt x="2640" y="671"/>
                  <a:pt x="600" y="1104"/>
                  <a:pt x="0" y="1000"/>
                </a:cubicBez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2" name="Freeform 4"/>
          <p:cNvSpPr>
            <a:spLocks/>
          </p:cNvSpPr>
          <p:nvPr/>
        </p:nvSpPr>
        <p:spPr bwMode="invGray">
          <a:xfrm>
            <a:off x="0" y="1163638"/>
            <a:ext cx="9144000" cy="5694362"/>
          </a:xfrm>
          <a:custGeom>
            <a:avLst/>
            <a:gdLst/>
            <a:ahLst/>
            <a:cxnLst>
              <a:cxn ang="0">
                <a:pos x="0" y="582"/>
              </a:cxn>
              <a:cxn ang="0">
                <a:pos x="2640" y="267"/>
              </a:cxn>
              <a:cxn ang="0">
                <a:pos x="3373" y="160"/>
              </a:cxn>
              <a:cxn ang="0">
                <a:pos x="5760" y="358"/>
              </a:cxn>
              <a:cxn ang="0">
                <a:pos x="5760" y="3587"/>
              </a:cxn>
              <a:cxn ang="0">
                <a:pos x="0" y="3587"/>
              </a:cxn>
              <a:cxn ang="0">
                <a:pos x="0" y="582"/>
              </a:cxn>
            </a:cxnLst>
            <a:rect l="0" t="0" r="r" b="b"/>
            <a:pathLst>
              <a:path w="5760" h="3587">
                <a:moveTo>
                  <a:pt x="0" y="582"/>
                </a:moveTo>
                <a:cubicBezTo>
                  <a:pt x="1027" y="680"/>
                  <a:pt x="1960" y="387"/>
                  <a:pt x="2640" y="267"/>
                </a:cubicBezTo>
                <a:cubicBezTo>
                  <a:pt x="2640" y="267"/>
                  <a:pt x="3268" y="180"/>
                  <a:pt x="3373" y="160"/>
                </a:cubicBezTo>
                <a:cubicBezTo>
                  <a:pt x="4120" y="0"/>
                  <a:pt x="5280" y="358"/>
                  <a:pt x="5760" y="358"/>
                </a:cubicBezTo>
                <a:lnTo>
                  <a:pt x="5760" y="3587"/>
                </a:lnTo>
                <a:lnTo>
                  <a:pt x="0" y="3587"/>
                </a:lnTo>
                <a:cubicBezTo>
                  <a:pt x="0" y="3587"/>
                  <a:pt x="0" y="582"/>
                  <a:pt x="0" y="582"/>
                </a:cubicBez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3" name="Freeform 5"/>
          <p:cNvSpPr>
            <a:spLocks/>
          </p:cNvSpPr>
          <p:nvPr/>
        </p:nvSpPr>
        <p:spPr bwMode="invGray">
          <a:xfrm>
            <a:off x="0" y="292100"/>
            <a:ext cx="9144000" cy="854075"/>
          </a:xfrm>
          <a:custGeom>
            <a:avLst/>
            <a:gdLst/>
            <a:ahLst/>
            <a:cxnLst>
              <a:cxn ang="0">
                <a:pos x="0" y="163"/>
              </a:cxn>
              <a:cxn ang="0">
                <a:pos x="0" y="403"/>
              </a:cxn>
              <a:cxn ang="0">
                <a:pos x="1773" y="443"/>
              </a:cxn>
              <a:cxn ang="0">
                <a:pos x="4573" y="176"/>
              </a:cxn>
              <a:cxn ang="0">
                <a:pos x="5760" y="536"/>
              </a:cxn>
              <a:cxn ang="0">
                <a:pos x="5760" y="163"/>
              </a:cxn>
              <a:cxn ang="0">
                <a:pos x="4560" y="29"/>
              </a:cxn>
              <a:cxn ang="0">
                <a:pos x="1987" y="336"/>
              </a:cxn>
              <a:cxn ang="0">
                <a:pos x="0" y="163"/>
              </a:cxn>
            </a:cxnLst>
            <a:rect l="0" t="0" r="r" b="b"/>
            <a:pathLst>
              <a:path w="5760" h="538">
                <a:moveTo>
                  <a:pt x="0" y="163"/>
                </a:moveTo>
                <a:lnTo>
                  <a:pt x="0" y="403"/>
                </a:lnTo>
                <a:cubicBezTo>
                  <a:pt x="295" y="450"/>
                  <a:pt x="1011" y="481"/>
                  <a:pt x="1773" y="443"/>
                </a:cubicBezTo>
                <a:cubicBezTo>
                  <a:pt x="2535" y="405"/>
                  <a:pt x="3909" y="161"/>
                  <a:pt x="4573" y="176"/>
                </a:cubicBezTo>
                <a:cubicBezTo>
                  <a:pt x="5237" y="191"/>
                  <a:pt x="5562" y="538"/>
                  <a:pt x="5760" y="536"/>
                </a:cubicBezTo>
                <a:lnTo>
                  <a:pt x="5760" y="163"/>
                </a:lnTo>
                <a:cubicBezTo>
                  <a:pt x="5560" y="79"/>
                  <a:pt x="5189" y="0"/>
                  <a:pt x="4560" y="29"/>
                </a:cubicBezTo>
                <a:cubicBezTo>
                  <a:pt x="3931" y="58"/>
                  <a:pt x="2747" y="314"/>
                  <a:pt x="1987" y="336"/>
                </a:cubicBezTo>
                <a:cubicBezTo>
                  <a:pt x="1227" y="358"/>
                  <a:pt x="414" y="199"/>
                  <a:pt x="0" y="163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4" name="Freeform 6"/>
          <p:cNvSpPr>
            <a:spLocks/>
          </p:cNvSpPr>
          <p:nvPr/>
        </p:nvSpPr>
        <p:spPr bwMode="invGray">
          <a:xfrm>
            <a:off x="0" y="2405063"/>
            <a:ext cx="9144000" cy="1069975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0" y="406"/>
              </a:cxn>
              <a:cxn ang="0">
                <a:pos x="1280" y="645"/>
              </a:cxn>
              <a:cxn ang="0">
                <a:pos x="1627" y="580"/>
              </a:cxn>
              <a:cxn ang="0">
                <a:pos x="4493" y="113"/>
              </a:cxn>
              <a:cxn ang="0">
                <a:pos x="5760" y="606"/>
              </a:cxn>
              <a:cxn ang="0">
                <a:pos x="5760" y="233"/>
              </a:cxn>
              <a:cxn ang="0">
                <a:pos x="4040" y="33"/>
              </a:cxn>
              <a:cxn ang="0">
                <a:pos x="1093" y="433"/>
              </a:cxn>
              <a:cxn ang="0">
                <a:pos x="0" y="246"/>
              </a:cxn>
            </a:cxnLst>
            <a:rect l="0" t="0" r="r" b="b"/>
            <a:pathLst>
              <a:path w="5760" h="674">
                <a:moveTo>
                  <a:pt x="0" y="246"/>
                </a:moveTo>
                <a:lnTo>
                  <a:pt x="0" y="406"/>
                </a:lnTo>
                <a:cubicBezTo>
                  <a:pt x="213" y="463"/>
                  <a:pt x="1009" y="616"/>
                  <a:pt x="1280" y="645"/>
                </a:cubicBezTo>
                <a:cubicBezTo>
                  <a:pt x="1551" y="674"/>
                  <a:pt x="1092" y="669"/>
                  <a:pt x="1627" y="580"/>
                </a:cubicBezTo>
                <a:cubicBezTo>
                  <a:pt x="2162" y="491"/>
                  <a:pt x="3804" y="109"/>
                  <a:pt x="4493" y="113"/>
                </a:cubicBezTo>
                <a:cubicBezTo>
                  <a:pt x="5182" y="117"/>
                  <a:pt x="5549" y="586"/>
                  <a:pt x="5760" y="606"/>
                </a:cubicBezTo>
                <a:lnTo>
                  <a:pt x="5760" y="233"/>
                </a:lnTo>
                <a:cubicBezTo>
                  <a:pt x="5471" y="158"/>
                  <a:pt x="4818" y="0"/>
                  <a:pt x="4040" y="33"/>
                </a:cubicBezTo>
                <a:cubicBezTo>
                  <a:pt x="3262" y="66"/>
                  <a:pt x="1766" y="398"/>
                  <a:pt x="1093" y="433"/>
                </a:cubicBezTo>
                <a:cubicBezTo>
                  <a:pt x="420" y="468"/>
                  <a:pt x="228" y="285"/>
                  <a:pt x="0" y="246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2476500" y="1522413"/>
            <a:ext cx="6667500" cy="5335587"/>
          </a:xfrm>
          <a:custGeom>
            <a:avLst/>
            <a:gdLst/>
            <a:ahLst/>
            <a:cxnLst>
              <a:cxn ang="0">
                <a:pos x="0" y="3361"/>
              </a:cxn>
              <a:cxn ang="0">
                <a:pos x="1054" y="295"/>
              </a:cxn>
              <a:cxn ang="0">
                <a:pos x="4200" y="1588"/>
              </a:cxn>
              <a:cxn ang="0">
                <a:pos x="4200" y="2028"/>
              </a:cxn>
              <a:cxn ang="0">
                <a:pos x="1200" y="442"/>
              </a:cxn>
              <a:cxn ang="0">
                <a:pos x="347" y="3361"/>
              </a:cxn>
              <a:cxn ang="0">
                <a:pos x="0" y="3361"/>
              </a:cxn>
            </a:cxnLst>
            <a:rect l="0" t="0" r="r" b="b"/>
            <a:pathLst>
              <a:path w="4200" h="3361">
                <a:moveTo>
                  <a:pt x="0" y="3361"/>
                </a:moveTo>
                <a:cubicBezTo>
                  <a:pt x="118" y="2850"/>
                  <a:pt x="354" y="590"/>
                  <a:pt x="1054" y="295"/>
                </a:cubicBezTo>
                <a:cubicBezTo>
                  <a:pt x="1754" y="0"/>
                  <a:pt x="3676" y="1299"/>
                  <a:pt x="4200" y="1588"/>
                </a:cubicBezTo>
                <a:lnTo>
                  <a:pt x="4200" y="2028"/>
                </a:lnTo>
                <a:cubicBezTo>
                  <a:pt x="3700" y="1837"/>
                  <a:pt x="1842" y="220"/>
                  <a:pt x="1200" y="442"/>
                </a:cubicBezTo>
                <a:cubicBezTo>
                  <a:pt x="558" y="664"/>
                  <a:pt x="547" y="2875"/>
                  <a:pt x="347" y="3361"/>
                </a:cubicBezTo>
                <a:lnTo>
                  <a:pt x="0" y="3361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3443288"/>
            <a:ext cx="9144000" cy="3055937"/>
          </a:xfrm>
          <a:custGeom>
            <a:avLst/>
            <a:gdLst/>
            <a:ahLst/>
            <a:cxnLst>
              <a:cxn ang="0">
                <a:pos x="0" y="804"/>
              </a:cxn>
              <a:cxn ang="0">
                <a:pos x="0" y="991"/>
              </a:cxn>
              <a:cxn ang="0">
                <a:pos x="1547" y="1818"/>
              </a:cxn>
              <a:cxn ang="0">
                <a:pos x="3253" y="351"/>
              </a:cxn>
              <a:cxn ang="0">
                <a:pos x="5760" y="1537"/>
              </a:cxn>
              <a:cxn ang="0">
                <a:pos x="5760" y="1151"/>
              </a:cxn>
              <a:cxn ang="0">
                <a:pos x="3240" y="84"/>
              </a:cxn>
              <a:cxn ang="0">
                <a:pos x="1573" y="1671"/>
              </a:cxn>
              <a:cxn ang="0">
                <a:pos x="0" y="804"/>
              </a:cxn>
            </a:cxnLst>
            <a:rect l="0" t="0" r="r" b="b"/>
            <a:pathLst>
              <a:path w="5760" h="1925">
                <a:moveTo>
                  <a:pt x="0" y="804"/>
                </a:moveTo>
                <a:lnTo>
                  <a:pt x="0" y="991"/>
                </a:lnTo>
                <a:cubicBezTo>
                  <a:pt x="258" y="1160"/>
                  <a:pt x="1005" y="1925"/>
                  <a:pt x="1547" y="1818"/>
                </a:cubicBezTo>
                <a:cubicBezTo>
                  <a:pt x="2089" y="1711"/>
                  <a:pt x="2551" y="398"/>
                  <a:pt x="3253" y="351"/>
                </a:cubicBezTo>
                <a:cubicBezTo>
                  <a:pt x="3955" y="304"/>
                  <a:pt x="5342" y="1404"/>
                  <a:pt x="5760" y="1537"/>
                </a:cubicBezTo>
                <a:lnTo>
                  <a:pt x="5760" y="1151"/>
                </a:lnTo>
                <a:cubicBezTo>
                  <a:pt x="5405" y="1124"/>
                  <a:pt x="3982" y="0"/>
                  <a:pt x="3240" y="84"/>
                </a:cubicBezTo>
                <a:cubicBezTo>
                  <a:pt x="2542" y="171"/>
                  <a:pt x="2113" y="1551"/>
                  <a:pt x="1573" y="1671"/>
                </a:cubicBezTo>
                <a:cubicBezTo>
                  <a:pt x="1033" y="1791"/>
                  <a:pt x="262" y="826"/>
                  <a:pt x="0" y="804"/>
                </a:cubicBez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3552825"/>
            <a:ext cx="6237288" cy="3365500"/>
          </a:xfrm>
          <a:custGeom>
            <a:avLst/>
            <a:gdLst/>
            <a:ahLst/>
            <a:cxnLst>
              <a:cxn ang="0">
                <a:pos x="0" y="415"/>
              </a:cxn>
              <a:cxn ang="0">
                <a:pos x="0" y="508"/>
              </a:cxn>
              <a:cxn ang="0">
                <a:pos x="1933" y="229"/>
              </a:cxn>
              <a:cxn ang="0">
                <a:pos x="3920" y="1055"/>
              </a:cxn>
              <a:cxn ang="0">
                <a:pos x="3587" y="2082"/>
              </a:cxn>
              <a:cxn ang="0">
                <a:pos x="3947" y="829"/>
              </a:cxn>
              <a:cxn ang="0">
                <a:pos x="2253" y="69"/>
              </a:cxn>
              <a:cxn ang="0">
                <a:pos x="0" y="415"/>
              </a:cxn>
            </a:cxnLst>
            <a:rect l="0" t="0" r="r" b="b"/>
            <a:pathLst>
              <a:path w="4196" h="2120">
                <a:moveTo>
                  <a:pt x="0" y="415"/>
                </a:moveTo>
                <a:lnTo>
                  <a:pt x="0" y="508"/>
                </a:lnTo>
                <a:cubicBezTo>
                  <a:pt x="160" y="577"/>
                  <a:pt x="1280" y="138"/>
                  <a:pt x="1933" y="229"/>
                </a:cubicBezTo>
                <a:cubicBezTo>
                  <a:pt x="2586" y="320"/>
                  <a:pt x="3644" y="746"/>
                  <a:pt x="3920" y="1055"/>
                </a:cubicBezTo>
                <a:cubicBezTo>
                  <a:pt x="4196" y="1364"/>
                  <a:pt x="3583" y="2120"/>
                  <a:pt x="3587" y="2082"/>
                </a:cubicBezTo>
                <a:lnTo>
                  <a:pt x="3947" y="829"/>
                </a:lnTo>
                <a:cubicBezTo>
                  <a:pt x="3725" y="494"/>
                  <a:pt x="2911" y="138"/>
                  <a:pt x="2253" y="69"/>
                </a:cubicBezTo>
                <a:cubicBezTo>
                  <a:pt x="1595" y="0"/>
                  <a:pt x="469" y="343"/>
                  <a:pt x="0" y="415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50000">
                <a:schemeClr val="bg1"/>
              </a:gs>
              <a:gs pos="100000">
                <a:schemeClr val="accent2"/>
              </a:gs>
            </a:gsLst>
            <a:lin ang="5400000" scaled="1"/>
          </a:gradFill>
          <a:ln w="9525" cap="flat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CC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		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9402479-71D7-4A3C-8B7A-2E9F7D866F1C}" type="slidenum">
              <a:rPr lang="en-US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65198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039"/>
            <a:ext cx="7772400" cy="2307921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DIPYLIDUM CANINUM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19970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b="1" dirty="0" smtClean="0"/>
              <a:t>KIMAIGA H.O</a:t>
            </a:r>
          </a:p>
          <a:p>
            <a:pPr algn="ctr"/>
            <a:r>
              <a:rPr lang="en-US" sz="3600" b="1" dirty="0" err="1" smtClean="0"/>
              <a:t>MBChB</a:t>
            </a:r>
            <a:r>
              <a:rPr lang="en-US" sz="3600" b="1" dirty="0" smtClean="0"/>
              <a:t> (University of Nairobi)</a:t>
            </a:r>
          </a:p>
        </p:txBody>
      </p:sp>
    </p:spTree>
    <p:extLst>
      <p:ext uri="{BB962C8B-B14F-4D97-AF65-F5344CB8AC3E}">
        <p14:creationId xmlns:p14="http://schemas.microsoft.com/office/powerpoint/2010/main" val="115292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Dipylidium canium</a:t>
            </a:r>
            <a:endParaRPr lang="en-GB"/>
          </a:p>
        </p:txBody>
      </p:sp>
      <p:pic>
        <p:nvPicPr>
          <p:cNvPr id="4301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746250"/>
            <a:ext cx="5334000" cy="4141788"/>
          </a:xfrm>
          <a:noFill/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2CC70-6E56-4C43-8BE1-4A1C33BDD1B5}" type="slidenum">
              <a:rPr lang="en-GB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68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20" name="Rectangle 1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i="1"/>
              <a:t>D. canium</a:t>
            </a:r>
            <a:r>
              <a:rPr lang="en-US" sz="4000"/>
              <a:t> </a:t>
            </a:r>
            <a:br>
              <a:rPr lang="en-US" sz="4000"/>
            </a:br>
            <a:r>
              <a:rPr lang="en-US" sz="4000"/>
              <a:t>(egg/proglottid/adult)</a:t>
            </a:r>
            <a:endParaRPr lang="en-GB" sz="4000"/>
          </a:p>
        </p:txBody>
      </p:sp>
      <p:pic>
        <p:nvPicPr>
          <p:cNvPr id="4403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3538" y="2635250"/>
            <a:ext cx="1685925" cy="2455863"/>
          </a:xfrm>
          <a:noFill/>
        </p:spPr>
      </p:pic>
      <p:pic>
        <p:nvPicPr>
          <p:cNvPr id="44036" name="Picture 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687513"/>
            <a:ext cx="4038600" cy="2011362"/>
          </a:xfrm>
          <a:noFill/>
        </p:spPr>
      </p:pic>
      <p:pic>
        <p:nvPicPr>
          <p:cNvPr id="44037" name="Picture 1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4038" y="4598988"/>
            <a:ext cx="2066925" cy="866775"/>
          </a:xfrm>
          <a:noFill/>
        </p:spPr>
      </p:pic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82722-2423-4AD3-AEE8-89E8256A9BDE}" type="slidenum">
              <a:rPr lang="en-GB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24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947862"/>
            <a:ext cx="48768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8905108"/>
      </p:ext>
    </p:extLst>
  </p:cSld>
  <p:clrMapOvr>
    <a:masterClrMapping/>
  </p:clrMapOvr>
</p:sld>
</file>

<file path=ppt/theme/theme1.xml><?xml version="1.0" encoding="utf-8"?>
<a:theme xmlns:a="http://schemas.openxmlformats.org/drawingml/2006/main" name="1_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3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4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663300"/>
        </a:dk1>
        <a:lt1>
          <a:srgbClr val="FFFFFF"/>
        </a:lt1>
        <a:dk2>
          <a:srgbClr val="000000"/>
        </a:dk2>
        <a:lt2>
          <a:srgbClr val="FFFF99"/>
        </a:lt2>
        <a:accent1>
          <a:srgbClr val="FFCC66"/>
        </a:accent1>
        <a:accent2>
          <a:srgbClr val="FFFFCC"/>
        </a:accent2>
        <a:accent3>
          <a:srgbClr val="FFFFFF"/>
        </a:accent3>
        <a:accent4>
          <a:srgbClr val="562A00"/>
        </a:accent4>
        <a:accent5>
          <a:srgbClr val="FFE2B8"/>
        </a:accent5>
        <a:accent6>
          <a:srgbClr val="E7E7B9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1_Ribbons</vt:lpstr>
      <vt:lpstr>DIPYLIDUM CANINUM</vt:lpstr>
      <vt:lpstr>Dipylidium canium</vt:lpstr>
      <vt:lpstr>D. canium  (egg/proglottid/adult)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DIPYLIDUM CANINUM</dc:title>
  <dc:creator>Dr. Kimaiga H.O. MBChB (UoN)</dc:creator>
  <cp:lastModifiedBy>Dr. Kimaiga H.O. MBChB (UoN)</cp:lastModifiedBy>
  <cp:revision>4</cp:revision>
  <dcterms:created xsi:type="dcterms:W3CDTF">2013-07-29T18:45:32Z</dcterms:created>
  <dcterms:modified xsi:type="dcterms:W3CDTF">2013-12-06T08:42:43Z</dcterms:modified>
</cp:coreProperties>
</file>