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</p:sldMasterIdLst>
  <p:sldIdLst>
    <p:sldId id="260" r:id="rId3"/>
    <p:sldId id="258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A157-56BC-4666-A6E3-273B3BCA06B5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5CF2-DDDE-498C-9D5B-B7D0F2282F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456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A157-56BC-4666-A6E3-273B3BCA06B5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5CF2-DDDE-498C-9D5B-B7D0F2282F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48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A157-56BC-4666-A6E3-273B3BCA06B5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5CF2-DDDE-498C-9D5B-B7D0F2282F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069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invGray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DA4ECD05-BF53-4B28-BB30-78FEB546C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0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206D5-2BD9-4466-B0E8-5600C52120FE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706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79BBE-A784-4BD6-BB13-0AFE8269DF8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225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0A534-9D14-4032-9DC9-7B94C46025A9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676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69695-303E-4636-B0AC-935A2CBB91AD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789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F0713-9C33-4125-AF27-F24C23A6F0EB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4333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38C3F-F7AB-4389-9E72-49DCD61B4B1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8752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CE950-8786-47FF-BAA9-8A57D57766D5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405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A157-56BC-4666-A6E3-273B3BCA06B5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5CF2-DDDE-498C-9D5B-B7D0F2282F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548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9F947-C3E9-4938-A9C2-65A14D8ABA4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706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C7580-A3ED-41E0-9436-A97A45219647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6726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7FB-4814-41F9-AAD3-528AD9D0943D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0052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B551E0-50D6-476E-B17B-ED85AEB851DF}" type="slidenum">
              <a:rPr lang="ar-SA">
                <a:solidFill>
                  <a:srgbClr val="FFFFCC"/>
                </a:solidFill>
              </a:rPr>
              <a:pPr/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277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A157-56BC-4666-A6E3-273B3BCA06B5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5CF2-DDDE-498C-9D5B-B7D0F2282F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901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A157-56BC-4666-A6E3-273B3BCA06B5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5CF2-DDDE-498C-9D5B-B7D0F2282F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32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A157-56BC-4666-A6E3-273B3BCA06B5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5CF2-DDDE-498C-9D5B-B7D0F2282F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39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A157-56BC-4666-A6E3-273B3BCA06B5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5CF2-DDDE-498C-9D5B-B7D0F2282F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06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A157-56BC-4666-A6E3-273B3BCA06B5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5CF2-DDDE-498C-9D5B-B7D0F2282F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98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A157-56BC-4666-A6E3-273B3BCA06B5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5CF2-DDDE-498C-9D5B-B7D0F2282F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654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A157-56BC-4666-A6E3-273B3BCA06B5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5CF2-DDDE-498C-9D5B-B7D0F2282F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39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5A157-56BC-4666-A6E3-273B3BCA06B5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45CF2-DDDE-498C-9D5B-B7D0F2282F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273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1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2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3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4" name="Freeform 6"/>
          <p:cNvSpPr>
            <a:spLocks/>
          </p:cNvSpPr>
          <p:nvPr/>
        </p:nvSpPr>
        <p:spPr bwMode="invGray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5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6" name="Freeform 8"/>
          <p:cNvSpPr>
            <a:spLocks/>
          </p:cNvSpPr>
          <p:nvPr/>
        </p:nvSpPr>
        <p:spPr bwMode="white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7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		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69402479-71D7-4A3C-8B7A-2E9F7D866F1C}" type="slidenum">
              <a:rPr lang="en-US">
                <a:solidFill>
                  <a:srgbClr val="FFFFCC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61772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1039"/>
            <a:ext cx="7772400" cy="2307921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MULTICEPS </a:t>
            </a:r>
            <a:r>
              <a:rPr lang="en-US" sz="6000" b="1" dirty="0" err="1" smtClean="0"/>
              <a:t>MULTICEPS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2400" cy="119970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b="1" dirty="0" smtClean="0"/>
              <a:t>KIMAIGA H.O</a:t>
            </a:r>
          </a:p>
          <a:p>
            <a:pPr algn="ctr"/>
            <a:r>
              <a:rPr lang="en-US" sz="3600" b="1" dirty="0" err="1" smtClean="0"/>
              <a:t>MBChB</a:t>
            </a:r>
            <a:r>
              <a:rPr lang="en-US" sz="3600" b="1" dirty="0" smtClean="0"/>
              <a:t> (University of Nairobi)</a:t>
            </a:r>
          </a:p>
        </p:txBody>
      </p:sp>
    </p:spTree>
    <p:extLst>
      <p:ext uri="{BB962C8B-B14F-4D97-AF65-F5344CB8AC3E}">
        <p14:creationId xmlns:p14="http://schemas.microsoft.com/office/powerpoint/2010/main" val="4116848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/>
          <a:lstStyle/>
          <a:p>
            <a:r>
              <a:rPr lang="en-CA" b="1" i="1" dirty="0" err="1"/>
              <a:t>Multiceps</a:t>
            </a:r>
            <a:r>
              <a:rPr lang="en-CA" b="1" i="1" dirty="0"/>
              <a:t> </a:t>
            </a:r>
            <a:r>
              <a:rPr lang="en-CA" b="1" i="1" dirty="0" err="1" smtClean="0"/>
              <a:t>multiceps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257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CA" dirty="0" smtClean="0"/>
              <a:t>In </a:t>
            </a:r>
            <a:r>
              <a:rPr lang="en-CA" dirty="0"/>
              <a:t>the small intestine of dogs and related canines</a:t>
            </a:r>
            <a:endParaRPr lang="en-GB" dirty="0"/>
          </a:p>
          <a:p>
            <a:pPr lvl="0"/>
            <a:r>
              <a:rPr lang="en-CA" dirty="0"/>
              <a:t>Adult worm is about 40-400 mm long and has a </a:t>
            </a:r>
            <a:r>
              <a:rPr lang="en-CA" dirty="0" err="1"/>
              <a:t>scolex</a:t>
            </a:r>
            <a:r>
              <a:rPr lang="en-CA" dirty="0"/>
              <a:t> with </a:t>
            </a:r>
            <a:r>
              <a:rPr lang="en-CA" dirty="0" err="1"/>
              <a:t>rostellum</a:t>
            </a:r>
            <a:r>
              <a:rPr lang="en-CA" dirty="0"/>
              <a:t> bearing double rows of 22-32 hooks.</a:t>
            </a:r>
            <a:endParaRPr lang="en-GB" dirty="0"/>
          </a:p>
          <a:p>
            <a:pPr lvl="0"/>
            <a:r>
              <a:rPr lang="en-CA" dirty="0"/>
              <a:t>Uterus has 26 lateral branches.</a:t>
            </a:r>
            <a:endParaRPr lang="en-GB" dirty="0"/>
          </a:p>
          <a:p>
            <a:pPr lvl="0"/>
            <a:r>
              <a:rPr lang="en-CA" dirty="0"/>
              <a:t>Larval stages produce </a:t>
            </a:r>
            <a:r>
              <a:rPr lang="en-CA" dirty="0" err="1"/>
              <a:t>Coenurus</a:t>
            </a:r>
            <a:r>
              <a:rPr lang="en-CA" dirty="0"/>
              <a:t> with numerous single </a:t>
            </a:r>
            <a:r>
              <a:rPr lang="en-CA" dirty="0" err="1"/>
              <a:t>scolices</a:t>
            </a:r>
            <a:r>
              <a:rPr lang="en-CA" dirty="0"/>
              <a:t> attached to the wall of the cyst.</a:t>
            </a:r>
            <a:endParaRPr lang="en-GB" dirty="0"/>
          </a:p>
          <a:p>
            <a:pPr lvl="0"/>
            <a:r>
              <a:rPr lang="en-CA" dirty="0"/>
              <a:t>Developmental preference for brain and spinal cord of ungulates</a:t>
            </a:r>
            <a:endParaRPr lang="en-GB" dirty="0"/>
          </a:p>
          <a:p>
            <a:r>
              <a:rPr lang="en-CA" dirty="0"/>
              <a:t>Has also been found in man. Only </a:t>
            </a:r>
            <a:r>
              <a:rPr lang="en-CA" dirty="0" err="1"/>
              <a:t>hydatid</a:t>
            </a:r>
            <a:r>
              <a:rPr lang="en-CA" dirty="0"/>
              <a:t> cysts found in man, not adult form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445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/>
          <a:lstStyle/>
          <a:p>
            <a:r>
              <a:rPr lang="en-GB" dirty="0" smtClean="0"/>
              <a:t>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257800"/>
          </a:xfrm>
        </p:spPr>
        <p:txBody>
          <a:bodyPr/>
          <a:lstStyle/>
          <a:p>
            <a:pPr lvl="0"/>
            <a:r>
              <a:rPr lang="en-CA" dirty="0" err="1"/>
              <a:t>Albendazole</a:t>
            </a:r>
            <a:r>
              <a:rPr lang="en-CA" dirty="0"/>
              <a:t> – acts on the </a:t>
            </a:r>
            <a:r>
              <a:rPr lang="en-CA" dirty="0" err="1"/>
              <a:t>hydatid</a:t>
            </a:r>
            <a:r>
              <a:rPr lang="en-CA" dirty="0"/>
              <a:t> cysts</a:t>
            </a:r>
            <a:r>
              <a:rPr lang="en-CA" i="1" dirty="0"/>
              <a:t>.</a:t>
            </a:r>
            <a:endParaRPr lang="en-GB" dirty="0"/>
          </a:p>
          <a:p>
            <a:pPr lvl="0"/>
            <a:r>
              <a:rPr lang="en-CA" dirty="0"/>
              <a:t>Surgery – but watch out not to puncture the </a:t>
            </a:r>
            <a:r>
              <a:rPr lang="en-CA" dirty="0" err="1"/>
              <a:t>hydatid</a:t>
            </a:r>
            <a:r>
              <a:rPr lang="en-CA" dirty="0"/>
              <a:t> cysts coz they may rupture and release fluid that may cause anaphylactic shock.</a:t>
            </a:r>
            <a:endParaRPr lang="en-GB" dirty="0"/>
          </a:p>
          <a:p>
            <a:pPr lvl="0"/>
            <a:r>
              <a:rPr lang="en-CA" dirty="0" err="1"/>
              <a:t>Praziquentel</a:t>
            </a:r>
            <a:r>
              <a:rPr lang="en-CA" dirty="0"/>
              <a:t> – give to dogs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135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Ribbons">
  <a:themeElements>
    <a:clrScheme name="Ribbon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3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4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663300"/>
        </a:dk1>
        <a:lt1>
          <a:srgbClr val="FFFFFF"/>
        </a:lt1>
        <a:dk2>
          <a:srgbClr val="000000"/>
        </a:dk2>
        <a:lt2>
          <a:srgbClr val="FFFF99"/>
        </a:lt2>
        <a:accent1>
          <a:srgbClr val="FFCC66"/>
        </a:accent1>
        <a:accent2>
          <a:srgbClr val="FFFFCC"/>
        </a:accent2>
        <a:accent3>
          <a:srgbClr val="FFFFFF"/>
        </a:accent3>
        <a:accent4>
          <a:srgbClr val="562A00"/>
        </a:accent4>
        <a:accent5>
          <a:srgbClr val="FFE2B8"/>
        </a:accent5>
        <a:accent6>
          <a:srgbClr val="E7E7B9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127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1_Ribbons</vt:lpstr>
      <vt:lpstr>MULTICEPS MULTICEPS</vt:lpstr>
      <vt:lpstr>Multiceps multiceps</vt:lpstr>
      <vt:lpstr>Treatment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MULTICEPS MULTICEPS</dc:title>
  <dc:creator>Dr. Kimaiga H.O. MBChB (UoN)</dc:creator>
  <cp:lastModifiedBy>Dr. Kimaiga H.O. MBChB (UoN)</cp:lastModifiedBy>
  <cp:revision>3</cp:revision>
  <dcterms:created xsi:type="dcterms:W3CDTF">2013-07-29T18:47:10Z</dcterms:created>
  <dcterms:modified xsi:type="dcterms:W3CDTF">2013-12-04T14:23:43Z</dcterms:modified>
</cp:coreProperties>
</file>