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sldIdLst>
    <p:sldId id="305" r:id="rId2"/>
    <p:sldId id="383" r:id="rId3"/>
    <p:sldId id="384" r:id="rId4"/>
    <p:sldId id="391" r:id="rId5"/>
    <p:sldId id="390" r:id="rId6"/>
    <p:sldId id="394" r:id="rId7"/>
    <p:sldId id="399" r:id="rId8"/>
    <p:sldId id="349" r:id="rId9"/>
    <p:sldId id="348" r:id="rId10"/>
    <p:sldId id="397" r:id="rId11"/>
    <p:sldId id="310" r:id="rId12"/>
    <p:sldId id="382" r:id="rId13"/>
    <p:sldId id="388" r:id="rId14"/>
    <p:sldId id="311" r:id="rId15"/>
    <p:sldId id="312" r:id="rId16"/>
    <p:sldId id="350" r:id="rId17"/>
    <p:sldId id="351" r:id="rId18"/>
    <p:sldId id="381" r:id="rId19"/>
    <p:sldId id="400" r:id="rId20"/>
    <p:sldId id="386" r:id="rId21"/>
    <p:sldId id="352" r:id="rId22"/>
    <p:sldId id="353" r:id="rId23"/>
    <p:sldId id="362" r:id="rId24"/>
    <p:sldId id="361" r:id="rId25"/>
    <p:sldId id="363" r:id="rId26"/>
    <p:sldId id="320" r:id="rId27"/>
    <p:sldId id="321" r:id="rId28"/>
    <p:sldId id="364" r:id="rId29"/>
    <p:sldId id="324" r:id="rId30"/>
    <p:sldId id="325" r:id="rId31"/>
    <p:sldId id="326" r:id="rId32"/>
    <p:sldId id="395" r:id="rId33"/>
    <p:sldId id="365" r:id="rId34"/>
    <p:sldId id="327" r:id="rId35"/>
    <p:sldId id="333" r:id="rId36"/>
    <p:sldId id="328" r:id="rId37"/>
    <p:sldId id="329" r:id="rId38"/>
    <p:sldId id="387" r:id="rId39"/>
    <p:sldId id="330" r:id="rId40"/>
    <p:sldId id="331" r:id="rId41"/>
    <p:sldId id="332" r:id="rId42"/>
    <p:sldId id="334" r:id="rId43"/>
    <p:sldId id="335" r:id="rId44"/>
    <p:sldId id="369" r:id="rId45"/>
    <p:sldId id="370" r:id="rId46"/>
    <p:sldId id="396" r:id="rId47"/>
    <p:sldId id="371" r:id="rId48"/>
    <p:sldId id="373" r:id="rId49"/>
    <p:sldId id="374" r:id="rId50"/>
    <p:sldId id="375" r:id="rId51"/>
    <p:sldId id="376" r:id="rId52"/>
    <p:sldId id="377" r:id="rId53"/>
    <p:sldId id="380" r:id="rId54"/>
    <p:sldId id="378" r:id="rId55"/>
    <p:sldId id="379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10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60C65-40F0-4A11-93D4-6E2ECEC9D4B1}" type="datetimeFigureOut">
              <a:rPr lang="en-GB" smtClean="0"/>
              <a:t>08/12/2013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975E3C-ACCB-40A9-9F52-F62168D104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560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BDAAC30-2A72-4AD1-9597-33E7775C5F61}" type="slidenum">
              <a:rPr lang="en-US" altLang="en-US" sz="1200"/>
              <a:pPr/>
              <a:t>13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invGray">
          <a:xfrm>
            <a:off x="8783638" y="444500"/>
            <a:ext cx="360362" cy="3152775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hlink"/>
              </a:gs>
              <a:gs pos="100000">
                <a:schemeClr val="bg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5" name="Freeform 3"/>
          <p:cNvSpPr>
            <a:spLocks/>
          </p:cNvSpPr>
          <p:nvPr/>
        </p:nvSpPr>
        <p:spPr bwMode="invGray">
          <a:xfrm>
            <a:off x="0" y="0"/>
            <a:ext cx="9144000" cy="2133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720"/>
              </a:cxn>
              <a:cxn ang="0">
                <a:pos x="3600" y="624"/>
              </a:cxn>
              <a:cxn ang="0">
                <a:pos x="0" y="1000"/>
              </a:cxn>
              <a:cxn ang="0">
                <a:pos x="0" y="0"/>
              </a:cxn>
            </a:cxnLst>
            <a:rect l="0" t="0" r="r" b="b"/>
            <a:pathLst>
              <a:path w="5760" h="1104">
                <a:moveTo>
                  <a:pt x="0" y="0"/>
                </a:moveTo>
                <a:lnTo>
                  <a:pt x="5760" y="0"/>
                </a:lnTo>
                <a:lnTo>
                  <a:pt x="5760" y="720"/>
                </a:lnTo>
                <a:cubicBezTo>
                  <a:pt x="5400" y="824"/>
                  <a:pt x="4560" y="577"/>
                  <a:pt x="3600" y="624"/>
                </a:cubicBezTo>
                <a:cubicBezTo>
                  <a:pt x="2640" y="671"/>
                  <a:pt x="600" y="1104"/>
                  <a:pt x="0" y="1000"/>
                </a:cubicBez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invGray">
          <a:xfrm>
            <a:off x="0" y="1163638"/>
            <a:ext cx="9144000" cy="5694362"/>
          </a:xfrm>
          <a:custGeom>
            <a:avLst/>
            <a:gdLst/>
            <a:ahLst/>
            <a:cxnLst>
              <a:cxn ang="0">
                <a:pos x="0" y="582"/>
              </a:cxn>
              <a:cxn ang="0">
                <a:pos x="2640" y="267"/>
              </a:cxn>
              <a:cxn ang="0">
                <a:pos x="3373" y="160"/>
              </a:cxn>
              <a:cxn ang="0">
                <a:pos x="5760" y="358"/>
              </a:cxn>
              <a:cxn ang="0">
                <a:pos x="5760" y="3587"/>
              </a:cxn>
              <a:cxn ang="0">
                <a:pos x="0" y="3587"/>
              </a:cxn>
              <a:cxn ang="0">
                <a:pos x="0" y="582"/>
              </a:cxn>
            </a:cxnLst>
            <a:rect l="0" t="0" r="r" b="b"/>
            <a:pathLst>
              <a:path w="5760" h="3587">
                <a:moveTo>
                  <a:pt x="0" y="582"/>
                </a:moveTo>
                <a:cubicBezTo>
                  <a:pt x="1027" y="680"/>
                  <a:pt x="1960" y="387"/>
                  <a:pt x="2640" y="267"/>
                </a:cubicBezTo>
                <a:cubicBezTo>
                  <a:pt x="2640" y="267"/>
                  <a:pt x="3268" y="180"/>
                  <a:pt x="3373" y="160"/>
                </a:cubicBezTo>
                <a:cubicBezTo>
                  <a:pt x="4120" y="0"/>
                  <a:pt x="5280" y="358"/>
                  <a:pt x="5760" y="358"/>
                </a:cubicBezTo>
                <a:lnTo>
                  <a:pt x="5760" y="3587"/>
                </a:lnTo>
                <a:lnTo>
                  <a:pt x="0" y="3587"/>
                </a:lnTo>
                <a:cubicBezTo>
                  <a:pt x="0" y="3587"/>
                  <a:pt x="0" y="582"/>
                  <a:pt x="0" y="582"/>
                </a:cubicBez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7" name="Freeform 5"/>
          <p:cNvSpPr>
            <a:spLocks/>
          </p:cNvSpPr>
          <p:nvPr/>
        </p:nvSpPr>
        <p:spPr bwMode="invGray">
          <a:xfrm>
            <a:off x="0" y="292100"/>
            <a:ext cx="9144000" cy="854075"/>
          </a:xfrm>
          <a:custGeom>
            <a:avLst/>
            <a:gdLst/>
            <a:ahLst/>
            <a:cxnLst>
              <a:cxn ang="0">
                <a:pos x="0" y="163"/>
              </a:cxn>
              <a:cxn ang="0">
                <a:pos x="0" y="403"/>
              </a:cxn>
              <a:cxn ang="0">
                <a:pos x="1773" y="443"/>
              </a:cxn>
              <a:cxn ang="0">
                <a:pos x="4573" y="176"/>
              </a:cxn>
              <a:cxn ang="0">
                <a:pos x="5760" y="536"/>
              </a:cxn>
              <a:cxn ang="0">
                <a:pos x="5760" y="163"/>
              </a:cxn>
              <a:cxn ang="0">
                <a:pos x="4560" y="29"/>
              </a:cxn>
              <a:cxn ang="0">
                <a:pos x="1987" y="336"/>
              </a:cxn>
              <a:cxn ang="0">
                <a:pos x="0" y="163"/>
              </a:cxn>
            </a:cxnLst>
            <a:rect l="0" t="0" r="r" b="b"/>
            <a:pathLst>
              <a:path w="5760" h="538">
                <a:moveTo>
                  <a:pt x="0" y="163"/>
                </a:moveTo>
                <a:lnTo>
                  <a:pt x="0" y="403"/>
                </a:lnTo>
                <a:cubicBezTo>
                  <a:pt x="295" y="450"/>
                  <a:pt x="1011" y="481"/>
                  <a:pt x="1773" y="443"/>
                </a:cubicBezTo>
                <a:cubicBezTo>
                  <a:pt x="2535" y="405"/>
                  <a:pt x="3909" y="161"/>
                  <a:pt x="4573" y="176"/>
                </a:cubicBezTo>
                <a:cubicBezTo>
                  <a:pt x="5237" y="191"/>
                  <a:pt x="5562" y="538"/>
                  <a:pt x="5760" y="536"/>
                </a:cubicBezTo>
                <a:lnTo>
                  <a:pt x="5760" y="163"/>
                </a:lnTo>
                <a:cubicBezTo>
                  <a:pt x="5560" y="79"/>
                  <a:pt x="5189" y="0"/>
                  <a:pt x="4560" y="29"/>
                </a:cubicBezTo>
                <a:cubicBezTo>
                  <a:pt x="3931" y="58"/>
                  <a:pt x="2747" y="314"/>
                  <a:pt x="1987" y="336"/>
                </a:cubicBezTo>
                <a:cubicBezTo>
                  <a:pt x="1227" y="358"/>
                  <a:pt x="414" y="199"/>
                  <a:pt x="0" y="163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hidden">
          <a:xfrm>
            <a:off x="0" y="2405063"/>
            <a:ext cx="9144000" cy="1069975"/>
          </a:xfrm>
          <a:custGeom>
            <a:avLst/>
            <a:gdLst/>
            <a:ahLst/>
            <a:cxnLst>
              <a:cxn ang="0">
                <a:pos x="0" y="246"/>
              </a:cxn>
              <a:cxn ang="0">
                <a:pos x="0" y="406"/>
              </a:cxn>
              <a:cxn ang="0">
                <a:pos x="1280" y="645"/>
              </a:cxn>
              <a:cxn ang="0">
                <a:pos x="1627" y="580"/>
              </a:cxn>
              <a:cxn ang="0">
                <a:pos x="4493" y="113"/>
              </a:cxn>
              <a:cxn ang="0">
                <a:pos x="5760" y="606"/>
              </a:cxn>
              <a:cxn ang="0">
                <a:pos x="5760" y="233"/>
              </a:cxn>
              <a:cxn ang="0">
                <a:pos x="4040" y="33"/>
              </a:cxn>
              <a:cxn ang="0">
                <a:pos x="1093" y="433"/>
              </a:cxn>
              <a:cxn ang="0">
                <a:pos x="0" y="246"/>
              </a:cxn>
            </a:cxnLst>
            <a:rect l="0" t="0" r="r" b="b"/>
            <a:pathLst>
              <a:path w="5760" h="674">
                <a:moveTo>
                  <a:pt x="0" y="246"/>
                </a:moveTo>
                <a:lnTo>
                  <a:pt x="0" y="406"/>
                </a:lnTo>
                <a:cubicBezTo>
                  <a:pt x="213" y="463"/>
                  <a:pt x="1009" y="616"/>
                  <a:pt x="1280" y="645"/>
                </a:cubicBezTo>
                <a:cubicBezTo>
                  <a:pt x="1551" y="674"/>
                  <a:pt x="1092" y="669"/>
                  <a:pt x="1627" y="580"/>
                </a:cubicBezTo>
                <a:cubicBezTo>
                  <a:pt x="2162" y="491"/>
                  <a:pt x="3804" y="109"/>
                  <a:pt x="4493" y="113"/>
                </a:cubicBezTo>
                <a:cubicBezTo>
                  <a:pt x="5182" y="117"/>
                  <a:pt x="5549" y="586"/>
                  <a:pt x="5760" y="606"/>
                </a:cubicBezTo>
                <a:lnTo>
                  <a:pt x="5760" y="233"/>
                </a:lnTo>
                <a:cubicBezTo>
                  <a:pt x="5471" y="158"/>
                  <a:pt x="4818" y="0"/>
                  <a:pt x="4040" y="33"/>
                </a:cubicBezTo>
                <a:cubicBezTo>
                  <a:pt x="3262" y="66"/>
                  <a:pt x="1766" y="398"/>
                  <a:pt x="1093" y="433"/>
                </a:cubicBezTo>
                <a:cubicBezTo>
                  <a:pt x="420" y="468"/>
                  <a:pt x="228" y="285"/>
                  <a:pt x="0" y="246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white">
          <a:xfrm>
            <a:off x="2476500" y="1522413"/>
            <a:ext cx="6667500" cy="5335587"/>
          </a:xfrm>
          <a:custGeom>
            <a:avLst/>
            <a:gdLst/>
            <a:ahLst/>
            <a:cxnLst>
              <a:cxn ang="0">
                <a:pos x="0" y="3361"/>
              </a:cxn>
              <a:cxn ang="0">
                <a:pos x="1054" y="295"/>
              </a:cxn>
              <a:cxn ang="0">
                <a:pos x="4200" y="1588"/>
              </a:cxn>
              <a:cxn ang="0">
                <a:pos x="4200" y="2028"/>
              </a:cxn>
              <a:cxn ang="0">
                <a:pos x="1200" y="442"/>
              </a:cxn>
              <a:cxn ang="0">
                <a:pos x="347" y="3361"/>
              </a:cxn>
              <a:cxn ang="0">
                <a:pos x="0" y="3361"/>
              </a:cxn>
            </a:cxnLst>
            <a:rect l="0" t="0" r="r" b="b"/>
            <a:pathLst>
              <a:path w="4200" h="3361">
                <a:moveTo>
                  <a:pt x="0" y="3361"/>
                </a:moveTo>
                <a:cubicBezTo>
                  <a:pt x="118" y="2850"/>
                  <a:pt x="354" y="590"/>
                  <a:pt x="1054" y="295"/>
                </a:cubicBezTo>
                <a:cubicBezTo>
                  <a:pt x="1754" y="0"/>
                  <a:pt x="3676" y="1299"/>
                  <a:pt x="4200" y="1588"/>
                </a:cubicBezTo>
                <a:lnTo>
                  <a:pt x="4200" y="2028"/>
                </a:lnTo>
                <a:cubicBezTo>
                  <a:pt x="3700" y="1837"/>
                  <a:pt x="1842" y="220"/>
                  <a:pt x="1200" y="442"/>
                </a:cubicBezTo>
                <a:cubicBezTo>
                  <a:pt x="558" y="664"/>
                  <a:pt x="547" y="2875"/>
                  <a:pt x="347" y="3361"/>
                </a:cubicBezTo>
                <a:lnTo>
                  <a:pt x="0" y="3361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10" name="Freeform 8"/>
          <p:cNvSpPr>
            <a:spLocks/>
          </p:cNvSpPr>
          <p:nvPr/>
        </p:nvSpPr>
        <p:spPr bwMode="invGray">
          <a:xfrm>
            <a:off x="0" y="3443288"/>
            <a:ext cx="9144000" cy="3055937"/>
          </a:xfrm>
          <a:custGeom>
            <a:avLst/>
            <a:gdLst/>
            <a:ahLst/>
            <a:cxnLst>
              <a:cxn ang="0">
                <a:pos x="0" y="804"/>
              </a:cxn>
              <a:cxn ang="0">
                <a:pos x="0" y="991"/>
              </a:cxn>
              <a:cxn ang="0">
                <a:pos x="1547" y="1818"/>
              </a:cxn>
              <a:cxn ang="0">
                <a:pos x="3253" y="351"/>
              </a:cxn>
              <a:cxn ang="0">
                <a:pos x="5760" y="1537"/>
              </a:cxn>
              <a:cxn ang="0">
                <a:pos x="5760" y="1151"/>
              </a:cxn>
              <a:cxn ang="0">
                <a:pos x="3240" y="84"/>
              </a:cxn>
              <a:cxn ang="0">
                <a:pos x="1573" y="1671"/>
              </a:cxn>
              <a:cxn ang="0">
                <a:pos x="0" y="804"/>
              </a:cxn>
            </a:cxnLst>
            <a:rect l="0" t="0" r="r" b="b"/>
            <a:pathLst>
              <a:path w="5760" h="1925">
                <a:moveTo>
                  <a:pt x="0" y="804"/>
                </a:moveTo>
                <a:lnTo>
                  <a:pt x="0" y="991"/>
                </a:lnTo>
                <a:cubicBezTo>
                  <a:pt x="258" y="1160"/>
                  <a:pt x="1005" y="1925"/>
                  <a:pt x="1547" y="1818"/>
                </a:cubicBezTo>
                <a:cubicBezTo>
                  <a:pt x="2089" y="1711"/>
                  <a:pt x="2551" y="398"/>
                  <a:pt x="3253" y="351"/>
                </a:cubicBezTo>
                <a:cubicBezTo>
                  <a:pt x="3955" y="304"/>
                  <a:pt x="5342" y="1404"/>
                  <a:pt x="5760" y="1537"/>
                </a:cubicBezTo>
                <a:lnTo>
                  <a:pt x="5760" y="1151"/>
                </a:lnTo>
                <a:cubicBezTo>
                  <a:pt x="5405" y="1124"/>
                  <a:pt x="3982" y="0"/>
                  <a:pt x="3240" y="84"/>
                </a:cubicBezTo>
                <a:cubicBezTo>
                  <a:pt x="2542" y="171"/>
                  <a:pt x="2113" y="1551"/>
                  <a:pt x="1573" y="1671"/>
                </a:cubicBezTo>
                <a:cubicBezTo>
                  <a:pt x="1033" y="1791"/>
                  <a:pt x="262" y="826"/>
                  <a:pt x="0" y="804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11" name="Freeform 9"/>
          <p:cNvSpPr>
            <a:spLocks/>
          </p:cNvSpPr>
          <p:nvPr/>
        </p:nvSpPr>
        <p:spPr bwMode="white">
          <a:xfrm>
            <a:off x="0" y="3552825"/>
            <a:ext cx="6237288" cy="3365500"/>
          </a:xfrm>
          <a:custGeom>
            <a:avLst/>
            <a:gdLst/>
            <a:ahLst/>
            <a:cxnLst>
              <a:cxn ang="0">
                <a:pos x="0" y="415"/>
              </a:cxn>
              <a:cxn ang="0">
                <a:pos x="0" y="508"/>
              </a:cxn>
              <a:cxn ang="0">
                <a:pos x="1933" y="229"/>
              </a:cxn>
              <a:cxn ang="0">
                <a:pos x="3920" y="1055"/>
              </a:cxn>
              <a:cxn ang="0">
                <a:pos x="3587" y="2082"/>
              </a:cxn>
              <a:cxn ang="0">
                <a:pos x="3947" y="829"/>
              </a:cxn>
              <a:cxn ang="0">
                <a:pos x="2253" y="69"/>
              </a:cxn>
              <a:cxn ang="0">
                <a:pos x="0" y="415"/>
              </a:cxn>
            </a:cxnLst>
            <a:rect l="0" t="0" r="r" b="b"/>
            <a:pathLst>
              <a:path w="4196" h="2120">
                <a:moveTo>
                  <a:pt x="0" y="415"/>
                </a:moveTo>
                <a:lnTo>
                  <a:pt x="0" y="508"/>
                </a:lnTo>
                <a:cubicBezTo>
                  <a:pt x="160" y="577"/>
                  <a:pt x="1280" y="138"/>
                  <a:pt x="1933" y="229"/>
                </a:cubicBezTo>
                <a:cubicBezTo>
                  <a:pt x="2586" y="320"/>
                  <a:pt x="3644" y="746"/>
                  <a:pt x="3920" y="1055"/>
                </a:cubicBezTo>
                <a:cubicBezTo>
                  <a:pt x="4196" y="1364"/>
                  <a:pt x="3583" y="2120"/>
                  <a:pt x="3587" y="2082"/>
                </a:cubicBezTo>
                <a:lnTo>
                  <a:pt x="3947" y="829"/>
                </a:lnTo>
                <a:cubicBezTo>
                  <a:pt x="3725" y="494"/>
                  <a:pt x="2911" y="138"/>
                  <a:pt x="2253" y="69"/>
                </a:cubicBezTo>
                <a:cubicBezTo>
                  <a:pt x="1595" y="0"/>
                  <a:pt x="469" y="343"/>
                  <a:pt x="0" y="415"/>
                </a:cubicBez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DA4ECD05-BF53-4B28-BB30-78FEB546C0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38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C7580-A3ED-41E0-9436-A97A45219647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191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357FB-4814-41F9-AAD3-528AD9D0943D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665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CC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CC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272636-554A-417B-A96A-D06DFADF0CB9}" type="slidenum">
              <a:rPr lang="en-US" altLang="zh-CN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018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152400"/>
            <a:ext cx="76962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B551E0-50D6-476E-B17B-ED85AEB851DF}" type="slidenum">
              <a:rPr lang="ar-SA">
                <a:solidFill>
                  <a:srgbClr val="FFFFCC"/>
                </a:solidFill>
              </a:rPr>
              <a:pPr/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835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C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0518D-F7FE-4C59-BA57-DB6349988FC7}" type="slidenum">
              <a:rPr lang="en-GB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792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206D5-2BD9-4466-B0E8-5600C52120FE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16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79BBE-A784-4BD6-BB13-0AFE8269DF8A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915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0A534-9D14-4032-9DC9-7B94C46025A9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137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69695-303E-4636-B0AC-935A2CBB91AD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803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F0713-9C33-4125-AF27-F24C23A6F0EB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651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38C3F-F7AB-4389-9E72-49DCD61B4B1A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535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DCE950-8786-47FF-BAA9-8A57D57766D5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672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9F947-C3E9-4938-A9C2-65A14D8ABA4A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831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invGray">
          <a:xfrm>
            <a:off x="8783638" y="444500"/>
            <a:ext cx="360362" cy="3152775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hlink"/>
              </a:gs>
              <a:gs pos="100000">
                <a:schemeClr val="bg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2051" name="Freeform 3"/>
          <p:cNvSpPr>
            <a:spLocks/>
          </p:cNvSpPr>
          <p:nvPr/>
        </p:nvSpPr>
        <p:spPr bwMode="invGray">
          <a:xfrm>
            <a:off x="0" y="0"/>
            <a:ext cx="9144000" cy="2133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720"/>
              </a:cxn>
              <a:cxn ang="0">
                <a:pos x="3600" y="624"/>
              </a:cxn>
              <a:cxn ang="0">
                <a:pos x="0" y="1000"/>
              </a:cxn>
              <a:cxn ang="0">
                <a:pos x="0" y="0"/>
              </a:cxn>
            </a:cxnLst>
            <a:rect l="0" t="0" r="r" b="b"/>
            <a:pathLst>
              <a:path w="5760" h="1104">
                <a:moveTo>
                  <a:pt x="0" y="0"/>
                </a:moveTo>
                <a:lnTo>
                  <a:pt x="5760" y="0"/>
                </a:lnTo>
                <a:lnTo>
                  <a:pt x="5760" y="720"/>
                </a:lnTo>
                <a:cubicBezTo>
                  <a:pt x="5400" y="824"/>
                  <a:pt x="4560" y="577"/>
                  <a:pt x="3600" y="624"/>
                </a:cubicBezTo>
                <a:cubicBezTo>
                  <a:pt x="2640" y="671"/>
                  <a:pt x="600" y="1104"/>
                  <a:pt x="0" y="1000"/>
                </a:cubicBez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2052" name="Freeform 4"/>
          <p:cNvSpPr>
            <a:spLocks/>
          </p:cNvSpPr>
          <p:nvPr/>
        </p:nvSpPr>
        <p:spPr bwMode="invGray">
          <a:xfrm>
            <a:off x="0" y="1163638"/>
            <a:ext cx="9144000" cy="5694362"/>
          </a:xfrm>
          <a:custGeom>
            <a:avLst/>
            <a:gdLst/>
            <a:ahLst/>
            <a:cxnLst>
              <a:cxn ang="0">
                <a:pos x="0" y="582"/>
              </a:cxn>
              <a:cxn ang="0">
                <a:pos x="2640" y="267"/>
              </a:cxn>
              <a:cxn ang="0">
                <a:pos x="3373" y="160"/>
              </a:cxn>
              <a:cxn ang="0">
                <a:pos x="5760" y="358"/>
              </a:cxn>
              <a:cxn ang="0">
                <a:pos x="5760" y="3587"/>
              </a:cxn>
              <a:cxn ang="0">
                <a:pos x="0" y="3587"/>
              </a:cxn>
              <a:cxn ang="0">
                <a:pos x="0" y="582"/>
              </a:cxn>
            </a:cxnLst>
            <a:rect l="0" t="0" r="r" b="b"/>
            <a:pathLst>
              <a:path w="5760" h="3587">
                <a:moveTo>
                  <a:pt x="0" y="582"/>
                </a:moveTo>
                <a:cubicBezTo>
                  <a:pt x="1027" y="680"/>
                  <a:pt x="1960" y="387"/>
                  <a:pt x="2640" y="267"/>
                </a:cubicBezTo>
                <a:cubicBezTo>
                  <a:pt x="2640" y="267"/>
                  <a:pt x="3268" y="180"/>
                  <a:pt x="3373" y="160"/>
                </a:cubicBezTo>
                <a:cubicBezTo>
                  <a:pt x="4120" y="0"/>
                  <a:pt x="5280" y="358"/>
                  <a:pt x="5760" y="358"/>
                </a:cubicBezTo>
                <a:lnTo>
                  <a:pt x="5760" y="3587"/>
                </a:lnTo>
                <a:lnTo>
                  <a:pt x="0" y="3587"/>
                </a:lnTo>
                <a:cubicBezTo>
                  <a:pt x="0" y="3587"/>
                  <a:pt x="0" y="582"/>
                  <a:pt x="0" y="582"/>
                </a:cubicBez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2053" name="Freeform 5"/>
          <p:cNvSpPr>
            <a:spLocks/>
          </p:cNvSpPr>
          <p:nvPr/>
        </p:nvSpPr>
        <p:spPr bwMode="invGray">
          <a:xfrm>
            <a:off x="0" y="292100"/>
            <a:ext cx="9144000" cy="854075"/>
          </a:xfrm>
          <a:custGeom>
            <a:avLst/>
            <a:gdLst/>
            <a:ahLst/>
            <a:cxnLst>
              <a:cxn ang="0">
                <a:pos x="0" y="163"/>
              </a:cxn>
              <a:cxn ang="0">
                <a:pos x="0" y="403"/>
              </a:cxn>
              <a:cxn ang="0">
                <a:pos x="1773" y="443"/>
              </a:cxn>
              <a:cxn ang="0">
                <a:pos x="4573" y="176"/>
              </a:cxn>
              <a:cxn ang="0">
                <a:pos x="5760" y="536"/>
              </a:cxn>
              <a:cxn ang="0">
                <a:pos x="5760" y="163"/>
              </a:cxn>
              <a:cxn ang="0">
                <a:pos x="4560" y="29"/>
              </a:cxn>
              <a:cxn ang="0">
                <a:pos x="1987" y="336"/>
              </a:cxn>
              <a:cxn ang="0">
                <a:pos x="0" y="163"/>
              </a:cxn>
            </a:cxnLst>
            <a:rect l="0" t="0" r="r" b="b"/>
            <a:pathLst>
              <a:path w="5760" h="538">
                <a:moveTo>
                  <a:pt x="0" y="163"/>
                </a:moveTo>
                <a:lnTo>
                  <a:pt x="0" y="403"/>
                </a:lnTo>
                <a:cubicBezTo>
                  <a:pt x="295" y="450"/>
                  <a:pt x="1011" y="481"/>
                  <a:pt x="1773" y="443"/>
                </a:cubicBezTo>
                <a:cubicBezTo>
                  <a:pt x="2535" y="405"/>
                  <a:pt x="3909" y="161"/>
                  <a:pt x="4573" y="176"/>
                </a:cubicBezTo>
                <a:cubicBezTo>
                  <a:pt x="5237" y="191"/>
                  <a:pt x="5562" y="538"/>
                  <a:pt x="5760" y="536"/>
                </a:cubicBezTo>
                <a:lnTo>
                  <a:pt x="5760" y="163"/>
                </a:lnTo>
                <a:cubicBezTo>
                  <a:pt x="5560" y="79"/>
                  <a:pt x="5189" y="0"/>
                  <a:pt x="4560" y="29"/>
                </a:cubicBezTo>
                <a:cubicBezTo>
                  <a:pt x="3931" y="58"/>
                  <a:pt x="2747" y="314"/>
                  <a:pt x="1987" y="336"/>
                </a:cubicBezTo>
                <a:cubicBezTo>
                  <a:pt x="1227" y="358"/>
                  <a:pt x="414" y="199"/>
                  <a:pt x="0" y="163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2054" name="Freeform 6"/>
          <p:cNvSpPr>
            <a:spLocks/>
          </p:cNvSpPr>
          <p:nvPr/>
        </p:nvSpPr>
        <p:spPr bwMode="invGray">
          <a:xfrm>
            <a:off x="0" y="2405063"/>
            <a:ext cx="9144000" cy="1069975"/>
          </a:xfrm>
          <a:custGeom>
            <a:avLst/>
            <a:gdLst/>
            <a:ahLst/>
            <a:cxnLst>
              <a:cxn ang="0">
                <a:pos x="0" y="246"/>
              </a:cxn>
              <a:cxn ang="0">
                <a:pos x="0" y="406"/>
              </a:cxn>
              <a:cxn ang="0">
                <a:pos x="1280" y="645"/>
              </a:cxn>
              <a:cxn ang="0">
                <a:pos x="1627" y="580"/>
              </a:cxn>
              <a:cxn ang="0">
                <a:pos x="4493" y="113"/>
              </a:cxn>
              <a:cxn ang="0">
                <a:pos x="5760" y="606"/>
              </a:cxn>
              <a:cxn ang="0">
                <a:pos x="5760" y="233"/>
              </a:cxn>
              <a:cxn ang="0">
                <a:pos x="4040" y="33"/>
              </a:cxn>
              <a:cxn ang="0">
                <a:pos x="1093" y="433"/>
              </a:cxn>
              <a:cxn ang="0">
                <a:pos x="0" y="246"/>
              </a:cxn>
            </a:cxnLst>
            <a:rect l="0" t="0" r="r" b="b"/>
            <a:pathLst>
              <a:path w="5760" h="674">
                <a:moveTo>
                  <a:pt x="0" y="246"/>
                </a:moveTo>
                <a:lnTo>
                  <a:pt x="0" y="406"/>
                </a:lnTo>
                <a:cubicBezTo>
                  <a:pt x="213" y="463"/>
                  <a:pt x="1009" y="616"/>
                  <a:pt x="1280" y="645"/>
                </a:cubicBezTo>
                <a:cubicBezTo>
                  <a:pt x="1551" y="674"/>
                  <a:pt x="1092" y="669"/>
                  <a:pt x="1627" y="580"/>
                </a:cubicBezTo>
                <a:cubicBezTo>
                  <a:pt x="2162" y="491"/>
                  <a:pt x="3804" y="109"/>
                  <a:pt x="4493" y="113"/>
                </a:cubicBezTo>
                <a:cubicBezTo>
                  <a:pt x="5182" y="117"/>
                  <a:pt x="5549" y="586"/>
                  <a:pt x="5760" y="606"/>
                </a:cubicBezTo>
                <a:lnTo>
                  <a:pt x="5760" y="233"/>
                </a:lnTo>
                <a:cubicBezTo>
                  <a:pt x="5471" y="158"/>
                  <a:pt x="4818" y="0"/>
                  <a:pt x="4040" y="33"/>
                </a:cubicBezTo>
                <a:cubicBezTo>
                  <a:pt x="3262" y="66"/>
                  <a:pt x="1766" y="398"/>
                  <a:pt x="1093" y="433"/>
                </a:cubicBezTo>
                <a:cubicBezTo>
                  <a:pt x="420" y="468"/>
                  <a:pt x="228" y="285"/>
                  <a:pt x="0" y="246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2055" name="Freeform 7"/>
          <p:cNvSpPr>
            <a:spLocks/>
          </p:cNvSpPr>
          <p:nvPr/>
        </p:nvSpPr>
        <p:spPr bwMode="white">
          <a:xfrm>
            <a:off x="2476500" y="1522413"/>
            <a:ext cx="6667500" cy="5335587"/>
          </a:xfrm>
          <a:custGeom>
            <a:avLst/>
            <a:gdLst/>
            <a:ahLst/>
            <a:cxnLst>
              <a:cxn ang="0">
                <a:pos x="0" y="3361"/>
              </a:cxn>
              <a:cxn ang="0">
                <a:pos x="1054" y="295"/>
              </a:cxn>
              <a:cxn ang="0">
                <a:pos x="4200" y="1588"/>
              </a:cxn>
              <a:cxn ang="0">
                <a:pos x="4200" y="2028"/>
              </a:cxn>
              <a:cxn ang="0">
                <a:pos x="1200" y="442"/>
              </a:cxn>
              <a:cxn ang="0">
                <a:pos x="347" y="3361"/>
              </a:cxn>
              <a:cxn ang="0">
                <a:pos x="0" y="3361"/>
              </a:cxn>
            </a:cxnLst>
            <a:rect l="0" t="0" r="r" b="b"/>
            <a:pathLst>
              <a:path w="4200" h="3361">
                <a:moveTo>
                  <a:pt x="0" y="3361"/>
                </a:moveTo>
                <a:cubicBezTo>
                  <a:pt x="118" y="2850"/>
                  <a:pt x="354" y="590"/>
                  <a:pt x="1054" y="295"/>
                </a:cubicBezTo>
                <a:cubicBezTo>
                  <a:pt x="1754" y="0"/>
                  <a:pt x="3676" y="1299"/>
                  <a:pt x="4200" y="1588"/>
                </a:cubicBezTo>
                <a:lnTo>
                  <a:pt x="4200" y="2028"/>
                </a:lnTo>
                <a:cubicBezTo>
                  <a:pt x="3700" y="1837"/>
                  <a:pt x="1842" y="220"/>
                  <a:pt x="1200" y="442"/>
                </a:cubicBezTo>
                <a:cubicBezTo>
                  <a:pt x="558" y="664"/>
                  <a:pt x="547" y="2875"/>
                  <a:pt x="347" y="3361"/>
                </a:cubicBezTo>
                <a:lnTo>
                  <a:pt x="0" y="3361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2056" name="Freeform 8"/>
          <p:cNvSpPr>
            <a:spLocks/>
          </p:cNvSpPr>
          <p:nvPr/>
        </p:nvSpPr>
        <p:spPr bwMode="white">
          <a:xfrm>
            <a:off x="0" y="3443288"/>
            <a:ext cx="9144000" cy="3055937"/>
          </a:xfrm>
          <a:custGeom>
            <a:avLst/>
            <a:gdLst/>
            <a:ahLst/>
            <a:cxnLst>
              <a:cxn ang="0">
                <a:pos x="0" y="804"/>
              </a:cxn>
              <a:cxn ang="0">
                <a:pos x="0" y="991"/>
              </a:cxn>
              <a:cxn ang="0">
                <a:pos x="1547" y="1818"/>
              </a:cxn>
              <a:cxn ang="0">
                <a:pos x="3253" y="351"/>
              </a:cxn>
              <a:cxn ang="0">
                <a:pos x="5760" y="1537"/>
              </a:cxn>
              <a:cxn ang="0">
                <a:pos x="5760" y="1151"/>
              </a:cxn>
              <a:cxn ang="0">
                <a:pos x="3240" y="84"/>
              </a:cxn>
              <a:cxn ang="0">
                <a:pos x="1573" y="1671"/>
              </a:cxn>
              <a:cxn ang="0">
                <a:pos x="0" y="804"/>
              </a:cxn>
            </a:cxnLst>
            <a:rect l="0" t="0" r="r" b="b"/>
            <a:pathLst>
              <a:path w="5760" h="1925">
                <a:moveTo>
                  <a:pt x="0" y="804"/>
                </a:moveTo>
                <a:lnTo>
                  <a:pt x="0" y="991"/>
                </a:lnTo>
                <a:cubicBezTo>
                  <a:pt x="258" y="1160"/>
                  <a:pt x="1005" y="1925"/>
                  <a:pt x="1547" y="1818"/>
                </a:cubicBezTo>
                <a:cubicBezTo>
                  <a:pt x="2089" y="1711"/>
                  <a:pt x="2551" y="398"/>
                  <a:pt x="3253" y="351"/>
                </a:cubicBezTo>
                <a:cubicBezTo>
                  <a:pt x="3955" y="304"/>
                  <a:pt x="5342" y="1404"/>
                  <a:pt x="5760" y="1537"/>
                </a:cubicBezTo>
                <a:lnTo>
                  <a:pt x="5760" y="1151"/>
                </a:lnTo>
                <a:cubicBezTo>
                  <a:pt x="5405" y="1124"/>
                  <a:pt x="3982" y="0"/>
                  <a:pt x="3240" y="84"/>
                </a:cubicBezTo>
                <a:cubicBezTo>
                  <a:pt x="2542" y="171"/>
                  <a:pt x="2113" y="1551"/>
                  <a:pt x="1573" y="1671"/>
                </a:cubicBezTo>
                <a:cubicBezTo>
                  <a:pt x="1033" y="1791"/>
                  <a:pt x="262" y="826"/>
                  <a:pt x="0" y="804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2057" name="Freeform 9"/>
          <p:cNvSpPr>
            <a:spLocks/>
          </p:cNvSpPr>
          <p:nvPr/>
        </p:nvSpPr>
        <p:spPr bwMode="white">
          <a:xfrm>
            <a:off x="0" y="3552825"/>
            <a:ext cx="6237288" cy="3365500"/>
          </a:xfrm>
          <a:custGeom>
            <a:avLst/>
            <a:gdLst/>
            <a:ahLst/>
            <a:cxnLst>
              <a:cxn ang="0">
                <a:pos x="0" y="415"/>
              </a:cxn>
              <a:cxn ang="0">
                <a:pos x="0" y="508"/>
              </a:cxn>
              <a:cxn ang="0">
                <a:pos x="1933" y="229"/>
              </a:cxn>
              <a:cxn ang="0">
                <a:pos x="3920" y="1055"/>
              </a:cxn>
              <a:cxn ang="0">
                <a:pos x="3587" y="2082"/>
              </a:cxn>
              <a:cxn ang="0">
                <a:pos x="3947" y="829"/>
              </a:cxn>
              <a:cxn ang="0">
                <a:pos x="2253" y="69"/>
              </a:cxn>
              <a:cxn ang="0">
                <a:pos x="0" y="415"/>
              </a:cxn>
            </a:cxnLst>
            <a:rect l="0" t="0" r="r" b="b"/>
            <a:pathLst>
              <a:path w="4196" h="2120">
                <a:moveTo>
                  <a:pt x="0" y="415"/>
                </a:moveTo>
                <a:lnTo>
                  <a:pt x="0" y="508"/>
                </a:lnTo>
                <a:cubicBezTo>
                  <a:pt x="160" y="577"/>
                  <a:pt x="1280" y="138"/>
                  <a:pt x="1933" y="229"/>
                </a:cubicBezTo>
                <a:cubicBezTo>
                  <a:pt x="2586" y="320"/>
                  <a:pt x="3644" y="746"/>
                  <a:pt x="3920" y="1055"/>
                </a:cubicBezTo>
                <a:cubicBezTo>
                  <a:pt x="4196" y="1364"/>
                  <a:pt x="3583" y="2120"/>
                  <a:pt x="3587" y="2082"/>
                </a:cubicBezTo>
                <a:lnTo>
                  <a:pt x="3947" y="829"/>
                </a:lnTo>
                <a:cubicBezTo>
                  <a:pt x="3725" y="494"/>
                  <a:pt x="2911" y="138"/>
                  <a:pt x="2253" y="69"/>
                </a:cubicBezTo>
                <a:cubicBezTo>
                  <a:pt x="1595" y="0"/>
                  <a:pt x="469" y="343"/>
                  <a:pt x="0" y="415"/>
                </a:cubicBez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		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69402479-71D7-4A3C-8B7A-2E9F7D866F1C}" type="slidenum">
              <a:rPr lang="en-US">
                <a:solidFill>
                  <a:srgbClr val="FFFFCC"/>
                </a:solidFill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04411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hyperlink" Target="file:///D:\Imagenes\49_Trematodos\webpages\ppages\ppage3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1033" y="1700808"/>
            <a:ext cx="7988424" cy="2261809"/>
          </a:xfrm>
        </p:spPr>
        <p:txBody>
          <a:bodyPr>
            <a:noAutofit/>
          </a:bodyPr>
          <a:lstStyle/>
          <a:p>
            <a:pPr algn="ctr"/>
            <a:r>
              <a:rPr lang="en-US" sz="5400" b="1" smtClean="0"/>
              <a:t>SCHISTOSOMIASIS</a:t>
            </a:r>
            <a:endParaRPr lang="en-US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4797152"/>
            <a:ext cx="7772400" cy="1199704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3600" b="1" dirty="0" smtClean="0"/>
              <a:t>KIMAIGA H.O</a:t>
            </a:r>
          </a:p>
          <a:p>
            <a:pPr algn="ctr"/>
            <a:r>
              <a:rPr lang="en-US" sz="3600" b="1" dirty="0" err="1" smtClean="0"/>
              <a:t>MBChB</a:t>
            </a:r>
            <a:r>
              <a:rPr lang="en-US" sz="3600" b="1" dirty="0" smtClean="0"/>
              <a:t> (University of Nairobi)</a:t>
            </a:r>
          </a:p>
        </p:txBody>
      </p:sp>
    </p:spTree>
    <p:extLst>
      <p:ext uri="{BB962C8B-B14F-4D97-AF65-F5344CB8AC3E}">
        <p14:creationId xmlns:p14="http://schemas.microsoft.com/office/powerpoint/2010/main" val="3572141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manCer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1600200"/>
            <a:ext cx="8915400" cy="3657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</p:spTree>
    <p:extLst>
      <p:ext uri="{BB962C8B-B14F-4D97-AF65-F5344CB8AC3E}">
        <p14:creationId xmlns:p14="http://schemas.microsoft.com/office/powerpoint/2010/main" val="545501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Winnie\Desktop\Henry\Shistosomiasis\PICT01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613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pulating_schistosom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0"/>
            <a:ext cx="4689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http://uwf.edu/biology/facstaff/images/S_mansoni_adult_Lammie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1286" y="0"/>
            <a:ext cx="320675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://www.tcd.ie/IMM/img/Schistosoma_mansoni2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2730500"/>
            <a:ext cx="5715000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58974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4" descr="schistosoma mansoni in copulation SEM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905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1943159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Bachelor of Medicine And Bachelor of Surgery (MBChB)  Year  2\MEDICAL MICROBIOLOGY\5. MICROBIOLOGY PRACTICALS AND DEMONSTRATIONS\Laboratry Pictures\Parasites\schistosomes (adult male &amp; female with female lying in gynaecophoric canal of male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9512" y="57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err="1"/>
              <a:t>schistosomes</a:t>
            </a:r>
            <a:r>
              <a:rPr lang="en-GB" dirty="0"/>
              <a:t> (adult male &amp; female with female lying in </a:t>
            </a:r>
            <a:r>
              <a:rPr lang="en-GB" dirty="0" err="1"/>
              <a:t>gynaecophoric</a:t>
            </a:r>
            <a:r>
              <a:rPr lang="en-GB" dirty="0"/>
              <a:t> canal of male)</a:t>
            </a:r>
          </a:p>
        </p:txBody>
      </p:sp>
    </p:spTree>
    <p:extLst>
      <p:ext uri="{BB962C8B-B14F-4D97-AF65-F5344CB8AC3E}">
        <p14:creationId xmlns:p14="http://schemas.microsoft.com/office/powerpoint/2010/main" val="418955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s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720" y="2789684"/>
            <a:ext cx="5829300" cy="4057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 descr="S. mansoni eg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779912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. mansoni eg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72608" y="44624"/>
            <a:ext cx="3707904" cy="3458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S. mansoni eggs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973438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2465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72008"/>
            <a:ext cx="8136904" cy="836712"/>
          </a:xfrm>
        </p:spPr>
        <p:txBody>
          <a:bodyPr/>
          <a:lstStyle/>
          <a:p>
            <a:r>
              <a:rPr lang="en-US" b="1" u="sng" dirty="0"/>
              <a:t>Life Cycle</a:t>
            </a:r>
            <a:r>
              <a:rPr lang="en-US" b="1" u="sng" dirty="0" smtClean="0"/>
              <a:t>.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052736"/>
            <a:ext cx="8784976" cy="5544616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 smtClean="0"/>
              <a:t>Adults </a:t>
            </a:r>
            <a:r>
              <a:rPr lang="en-US" dirty="0"/>
              <a:t>in hepatic blood vessels. Male &amp; female mate, migrate to inferior mesenteric arteries to lay eggs.</a:t>
            </a:r>
            <a:endParaRPr lang="en-GB" dirty="0"/>
          </a:p>
          <a:p>
            <a:pPr lvl="0"/>
            <a:r>
              <a:rPr lang="en-US" dirty="0"/>
              <a:t>Eggs pass from the blood vessels to the lumen of the L/I. This is facilitated by: the lateral spine, the enzymes released by the egg and peristaltic movements of the L/I.</a:t>
            </a:r>
            <a:endParaRPr lang="en-GB" dirty="0"/>
          </a:p>
          <a:p>
            <a:pPr lvl="0"/>
            <a:r>
              <a:rPr lang="en-US" dirty="0"/>
              <a:t>Some eggs remain trapped in the walls of the intestine.</a:t>
            </a:r>
            <a:endParaRPr lang="en-GB" dirty="0"/>
          </a:p>
          <a:p>
            <a:pPr lvl="0"/>
            <a:r>
              <a:rPr lang="en-US" dirty="0"/>
              <a:t>Eggs in the L/I are passed out in the stool,  gets to fresh water, hatch to release </a:t>
            </a:r>
            <a:r>
              <a:rPr lang="en-US" dirty="0" err="1"/>
              <a:t>miracidium</a:t>
            </a:r>
            <a:r>
              <a:rPr lang="en-US" dirty="0"/>
              <a:t>.</a:t>
            </a:r>
            <a:endParaRPr lang="en-GB" dirty="0"/>
          </a:p>
          <a:p>
            <a:pPr lvl="0"/>
            <a:r>
              <a:rPr lang="en-US" dirty="0" err="1"/>
              <a:t>Miracidium</a:t>
            </a:r>
            <a:r>
              <a:rPr lang="en-US" dirty="0"/>
              <a:t> (free living can survive for 36 </a:t>
            </a:r>
            <a:r>
              <a:rPr lang="en-US" dirty="0" err="1"/>
              <a:t>hrs</a:t>
            </a:r>
            <a:r>
              <a:rPr lang="en-US" dirty="0"/>
              <a:t>) gets into snail (</a:t>
            </a:r>
            <a:r>
              <a:rPr lang="en-US" dirty="0" err="1"/>
              <a:t>Biomphalaria</a:t>
            </a:r>
            <a:r>
              <a:rPr lang="en-US" dirty="0"/>
              <a:t> </a:t>
            </a:r>
            <a:r>
              <a:rPr lang="en-US" dirty="0" err="1"/>
              <a:t>spp</a:t>
            </a:r>
            <a:r>
              <a:rPr lang="en-US" dirty="0" smtClean="0"/>
              <a:t>).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7571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332656"/>
            <a:ext cx="8568952" cy="6192688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dirty="0"/>
              <a:t>In the </a:t>
            </a:r>
            <a:r>
              <a:rPr lang="en-US" dirty="0" err="1"/>
              <a:t>biomphalaria</a:t>
            </a:r>
            <a:r>
              <a:rPr lang="en-US" dirty="0"/>
              <a:t> </a:t>
            </a:r>
            <a:r>
              <a:rPr lang="en-US" dirty="0" err="1"/>
              <a:t>spp</a:t>
            </a:r>
            <a:r>
              <a:rPr lang="en-US" dirty="0"/>
              <a:t>, miracidium→1° </a:t>
            </a:r>
            <a:r>
              <a:rPr lang="en-US" dirty="0" err="1"/>
              <a:t>sporocyte</a:t>
            </a:r>
            <a:r>
              <a:rPr lang="en-US" dirty="0"/>
              <a:t> (divide by binary fusion) →2° </a:t>
            </a:r>
            <a:r>
              <a:rPr lang="en-US" dirty="0" err="1"/>
              <a:t>sporocytes</a:t>
            </a:r>
            <a:r>
              <a:rPr lang="en-US" dirty="0"/>
              <a:t> → </a:t>
            </a:r>
            <a:r>
              <a:rPr lang="en-US" dirty="0" err="1"/>
              <a:t>cercariae</a:t>
            </a:r>
            <a:r>
              <a:rPr lang="en-US" dirty="0"/>
              <a:t>.</a:t>
            </a:r>
            <a:endParaRPr lang="en-GB" dirty="0"/>
          </a:p>
          <a:p>
            <a:pPr lvl="0"/>
            <a:r>
              <a:rPr lang="en-US" dirty="0" err="1"/>
              <a:t>Cercariae</a:t>
            </a:r>
            <a:r>
              <a:rPr lang="en-US" dirty="0"/>
              <a:t> in Water (can survive 48-72 </a:t>
            </a:r>
            <a:r>
              <a:rPr lang="en-US" dirty="0" err="1"/>
              <a:t>hrs</a:t>
            </a:r>
            <a:r>
              <a:rPr lang="en-US" dirty="0"/>
              <a:t>), penetrate human skin </a:t>
            </a:r>
          </a:p>
          <a:p>
            <a:pPr lvl="0"/>
            <a:r>
              <a:rPr lang="en-US" dirty="0" smtClean="0"/>
              <a:t>They loose </a:t>
            </a:r>
            <a:r>
              <a:rPr lang="en-US" dirty="0"/>
              <a:t>tail, head becomes </a:t>
            </a:r>
            <a:r>
              <a:rPr lang="en-US" dirty="0" err="1" smtClean="0"/>
              <a:t>schistosomolum</a:t>
            </a:r>
            <a:endParaRPr lang="en-US" dirty="0" smtClean="0"/>
          </a:p>
          <a:p>
            <a:pPr lvl="0"/>
            <a:r>
              <a:rPr lang="en-US" dirty="0" smtClean="0"/>
              <a:t>Gets </a:t>
            </a:r>
            <a:r>
              <a:rPr lang="en-US" dirty="0"/>
              <a:t>into blood, heart-lung migration ,Liver.</a:t>
            </a:r>
            <a:endParaRPr lang="en-GB" dirty="0"/>
          </a:p>
          <a:p>
            <a:pPr lvl="1"/>
            <a:r>
              <a:rPr lang="en-GB" altLang="en-US" dirty="0" smtClean="0"/>
              <a:t>Carried </a:t>
            </a:r>
            <a:r>
              <a:rPr lang="en-GB" altLang="en-US" dirty="0"/>
              <a:t>via thoracic duct-</a:t>
            </a:r>
            <a:r>
              <a:rPr lang="en-GB" altLang="en-US" b="1" dirty="0">
                <a:solidFill>
                  <a:srgbClr val="FF0000"/>
                </a:solidFill>
              </a:rPr>
              <a:t>right</a:t>
            </a:r>
            <a:r>
              <a:rPr lang="en-GB" altLang="en-US" dirty="0"/>
              <a:t> </a:t>
            </a:r>
            <a:r>
              <a:rPr lang="en-GB" altLang="en-US" b="1" dirty="0">
                <a:solidFill>
                  <a:srgbClr val="FF0000"/>
                </a:solidFill>
              </a:rPr>
              <a:t>heart</a:t>
            </a:r>
            <a:r>
              <a:rPr lang="en-GB" altLang="en-US" dirty="0"/>
              <a:t>-pulmonary capillaries-</a:t>
            </a:r>
            <a:r>
              <a:rPr lang="en-GB" altLang="en-US" b="1" dirty="0">
                <a:solidFill>
                  <a:srgbClr val="FF0000"/>
                </a:solidFill>
              </a:rPr>
              <a:t>left</a:t>
            </a:r>
            <a:r>
              <a:rPr lang="en-GB" altLang="en-US" dirty="0"/>
              <a:t> </a:t>
            </a:r>
            <a:r>
              <a:rPr lang="en-GB" altLang="en-US" b="1" dirty="0">
                <a:solidFill>
                  <a:srgbClr val="FF0000"/>
                </a:solidFill>
              </a:rPr>
              <a:t>heart</a:t>
            </a:r>
            <a:r>
              <a:rPr lang="en-GB" altLang="en-US" dirty="0"/>
              <a:t>-systemic circulation-</a:t>
            </a:r>
            <a:r>
              <a:rPr lang="en-GB" altLang="en-US" dirty="0" err="1"/>
              <a:t>splanchelic</a:t>
            </a:r>
            <a:r>
              <a:rPr lang="en-GB" altLang="en-US" dirty="0"/>
              <a:t> circulation-hepatic portal vein-</a:t>
            </a:r>
            <a:r>
              <a:rPr lang="en-GB" altLang="en-US" b="1" dirty="0">
                <a:solidFill>
                  <a:schemeClr val="accent2"/>
                </a:solidFill>
              </a:rPr>
              <a:t>L</a:t>
            </a:r>
            <a:r>
              <a:rPr lang="en-GB" altLang="en-US" b="1" baseline="-25000" dirty="0">
                <a:solidFill>
                  <a:schemeClr val="accent2"/>
                </a:solidFill>
              </a:rPr>
              <a:t>4</a:t>
            </a:r>
            <a:r>
              <a:rPr lang="en-GB" altLang="en-US" baseline="-25000" dirty="0"/>
              <a:t> </a:t>
            </a:r>
            <a:r>
              <a:rPr lang="en-GB" altLang="en-US" dirty="0"/>
              <a:t>feeds,grows-</a:t>
            </a:r>
            <a:r>
              <a:rPr lang="en-GB" altLang="en-US" b="1" dirty="0">
                <a:solidFill>
                  <a:schemeClr val="accent2"/>
                </a:solidFill>
              </a:rPr>
              <a:t>L</a:t>
            </a:r>
            <a:r>
              <a:rPr lang="en-GB" altLang="en-US" b="1" baseline="-25000" dirty="0">
                <a:solidFill>
                  <a:schemeClr val="accent2"/>
                </a:solidFill>
              </a:rPr>
              <a:t>5</a:t>
            </a:r>
            <a:r>
              <a:rPr lang="en-GB" altLang="en-US" dirty="0"/>
              <a:t> Pairing male/female(</a:t>
            </a:r>
            <a:r>
              <a:rPr lang="en-GB" altLang="en-US" dirty="0" err="1"/>
              <a:t>gynocophoric</a:t>
            </a:r>
            <a:r>
              <a:rPr lang="en-GB" altLang="en-US" dirty="0"/>
              <a:t> canal)-flows </a:t>
            </a:r>
            <a:r>
              <a:rPr lang="en-GB" altLang="en-US" b="1" dirty="0"/>
              <a:t>against</a:t>
            </a:r>
            <a:r>
              <a:rPr lang="en-GB" altLang="en-US" dirty="0"/>
              <a:t> blood HPV-inferior </a:t>
            </a:r>
            <a:r>
              <a:rPr lang="en-GB" altLang="en-US" dirty="0" err="1"/>
              <a:t>mesentarics</a:t>
            </a:r>
            <a:r>
              <a:rPr lang="en-GB" altLang="en-US" dirty="0"/>
              <a:t> or vesicle plexus-egg </a:t>
            </a:r>
            <a:r>
              <a:rPr lang="en-GB" altLang="en-US" dirty="0" smtClean="0"/>
              <a:t>laying</a:t>
            </a:r>
          </a:p>
          <a:p>
            <a:pPr lvl="1"/>
            <a:r>
              <a:rPr lang="en-GB" altLang="en-US" dirty="0"/>
              <a:t> Worm pairs can live in the body for up to five years. </a:t>
            </a:r>
            <a:endParaRPr lang="en-US" altLang="en-US" dirty="0" smtClean="0"/>
          </a:p>
          <a:p>
            <a:pPr lvl="0"/>
            <a:r>
              <a:rPr lang="en-US" dirty="0" smtClean="0"/>
              <a:t>In </a:t>
            </a:r>
            <a:r>
              <a:rPr lang="en-US" dirty="0"/>
              <a:t>the liver, it grows and adults move to hepatic vessels.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712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fe cycle of Schistosoma spp.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48768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228600"/>
            <a:ext cx="3736975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3188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7920880" cy="1008112"/>
          </a:xfrm>
        </p:spPr>
        <p:txBody>
          <a:bodyPr/>
          <a:lstStyle/>
          <a:p>
            <a:r>
              <a:rPr lang="en-GB" b="1" u="sng" dirty="0">
                <a:effectLst/>
              </a:rPr>
              <a:t>INTRODUCTION</a:t>
            </a:r>
            <a:r>
              <a:rPr lang="en-GB" b="1" u="sng" dirty="0" smtClean="0">
                <a:effectLst/>
              </a:rPr>
              <a:t>.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8496944" cy="5256584"/>
          </a:xfrm>
        </p:spPr>
        <p:txBody>
          <a:bodyPr/>
          <a:lstStyle/>
          <a:p>
            <a:pPr lvl="0"/>
            <a:r>
              <a:rPr lang="en-US" sz="2800" dirty="0" err="1" smtClean="0">
                <a:effectLst/>
              </a:rPr>
              <a:t>Schistomes</a:t>
            </a:r>
            <a:r>
              <a:rPr lang="en-US" sz="2800" dirty="0" smtClean="0">
                <a:effectLst/>
              </a:rPr>
              <a:t> are </a:t>
            </a:r>
            <a:r>
              <a:rPr lang="en-US" sz="2800" dirty="0">
                <a:effectLst/>
              </a:rPr>
              <a:t>non-hermaphroditic </a:t>
            </a:r>
            <a:r>
              <a:rPr lang="en-US" sz="2800" dirty="0" err="1">
                <a:effectLst/>
              </a:rPr>
              <a:t>trematodes</a:t>
            </a:r>
            <a:r>
              <a:rPr lang="en-US" sz="2800" dirty="0">
                <a:effectLst/>
              </a:rPr>
              <a:t>.</a:t>
            </a:r>
            <a:endParaRPr lang="en-GB" sz="2800" dirty="0">
              <a:effectLst/>
            </a:endParaRPr>
          </a:p>
          <a:p>
            <a:pPr lvl="0"/>
            <a:r>
              <a:rPr lang="en-US" sz="2800" dirty="0" err="1">
                <a:effectLst/>
              </a:rPr>
              <a:t>Trematodes</a:t>
            </a:r>
            <a:r>
              <a:rPr lang="en-US" sz="2800" dirty="0">
                <a:effectLst/>
              </a:rPr>
              <a:t> are divided into hermaphroditic and non-</a:t>
            </a:r>
            <a:r>
              <a:rPr lang="en-US" sz="2800" dirty="0" err="1">
                <a:effectLst/>
              </a:rPr>
              <a:t>hermaphoroditic</a:t>
            </a:r>
            <a:r>
              <a:rPr lang="en-US" sz="2800" dirty="0">
                <a:effectLst/>
              </a:rPr>
              <a:t>:</a:t>
            </a:r>
            <a:endParaRPr lang="en-GB" sz="2800" dirty="0">
              <a:effectLst/>
            </a:endParaRPr>
          </a:p>
          <a:p>
            <a:pPr lvl="1"/>
            <a:r>
              <a:rPr lang="en-US" sz="2400" dirty="0">
                <a:effectLst/>
              </a:rPr>
              <a:t>Hermaphroditic: I</a:t>
            </a:r>
            <a:r>
              <a:rPr lang="en-US" sz="2400" dirty="0" smtClean="0">
                <a:effectLst/>
              </a:rPr>
              <a:t>ntestinal </a:t>
            </a:r>
            <a:r>
              <a:rPr lang="en-US" sz="2400" dirty="0" err="1">
                <a:effectLst/>
              </a:rPr>
              <a:t>trematodes</a:t>
            </a:r>
            <a:r>
              <a:rPr lang="en-US" sz="2400" dirty="0">
                <a:effectLst/>
              </a:rPr>
              <a:t> e.g. </a:t>
            </a:r>
            <a:r>
              <a:rPr lang="en-US" sz="2400" i="1" dirty="0">
                <a:effectLst/>
              </a:rPr>
              <a:t>H. </a:t>
            </a:r>
            <a:r>
              <a:rPr lang="en-US" sz="2400" i="1" dirty="0" err="1">
                <a:effectLst/>
              </a:rPr>
              <a:t>hemenophyes</a:t>
            </a:r>
            <a:r>
              <a:rPr lang="en-US" sz="2400" dirty="0">
                <a:effectLst/>
              </a:rPr>
              <a:t>, </a:t>
            </a:r>
            <a:r>
              <a:rPr lang="en-US" sz="2400" i="1" dirty="0" smtClean="0">
                <a:effectLst/>
              </a:rPr>
              <a:t>H. </a:t>
            </a:r>
            <a:r>
              <a:rPr lang="en-US" sz="2400" i="1" dirty="0" err="1" smtClean="0">
                <a:effectLst/>
              </a:rPr>
              <a:t>heterophyes</a:t>
            </a:r>
            <a:r>
              <a:rPr lang="en-US" sz="2400" i="1" dirty="0" smtClean="0">
                <a:effectLst/>
              </a:rPr>
              <a:t>, </a:t>
            </a:r>
            <a:r>
              <a:rPr lang="en-US" sz="2400" i="1" dirty="0" err="1" smtClean="0">
                <a:effectLst/>
              </a:rPr>
              <a:t>Metagoniums</a:t>
            </a:r>
            <a:r>
              <a:rPr lang="en-US" sz="2400" i="1" dirty="0" smtClean="0">
                <a:effectLst/>
              </a:rPr>
              <a:t> </a:t>
            </a:r>
            <a:r>
              <a:rPr lang="en-US" sz="2400" i="1" dirty="0" err="1">
                <a:effectLst/>
              </a:rPr>
              <a:t>yokogawai</a:t>
            </a:r>
            <a:r>
              <a:rPr lang="en-US" sz="2400" dirty="0">
                <a:effectLst/>
              </a:rPr>
              <a:t>, </a:t>
            </a:r>
            <a:r>
              <a:rPr lang="en-US" sz="2400" i="1" dirty="0" err="1">
                <a:effectLst/>
              </a:rPr>
              <a:t>Fasculopsis</a:t>
            </a:r>
            <a:r>
              <a:rPr lang="en-US" sz="2400" dirty="0">
                <a:effectLst/>
              </a:rPr>
              <a:t> </a:t>
            </a:r>
            <a:r>
              <a:rPr lang="en-US" sz="2400" i="1" dirty="0" err="1" smtClean="0">
                <a:effectLst/>
              </a:rPr>
              <a:t>buski</a:t>
            </a:r>
            <a:r>
              <a:rPr lang="en-US" sz="2400" i="1" dirty="0" smtClean="0">
                <a:effectLst/>
              </a:rPr>
              <a:t>. </a:t>
            </a:r>
            <a:r>
              <a:rPr lang="en-US" sz="2400" dirty="0" smtClean="0">
                <a:effectLst/>
              </a:rPr>
              <a:t>Hepatic </a:t>
            </a:r>
            <a:r>
              <a:rPr lang="en-US" sz="2400" dirty="0" err="1">
                <a:effectLst/>
              </a:rPr>
              <a:t>trematodes</a:t>
            </a:r>
            <a:r>
              <a:rPr lang="en-US" sz="2400" dirty="0">
                <a:effectLst/>
              </a:rPr>
              <a:t> </a:t>
            </a:r>
            <a:r>
              <a:rPr lang="en-US" sz="2400" dirty="0" err="1" smtClean="0">
                <a:effectLst/>
              </a:rPr>
              <a:t>e.g</a:t>
            </a:r>
            <a:r>
              <a:rPr lang="en-US" sz="2400" dirty="0" smtClean="0">
                <a:effectLst/>
              </a:rPr>
              <a:t> </a:t>
            </a:r>
            <a:r>
              <a:rPr lang="en-US" sz="2400" i="1" dirty="0" err="1" smtClean="0">
                <a:effectLst/>
              </a:rPr>
              <a:t>Fasciola</a:t>
            </a:r>
            <a:r>
              <a:rPr lang="en-US" sz="2400" i="1" dirty="0" smtClean="0">
                <a:effectLst/>
              </a:rPr>
              <a:t> hepatica, F. </a:t>
            </a:r>
            <a:r>
              <a:rPr lang="en-US" sz="2400" i="1" dirty="0" err="1" smtClean="0">
                <a:effectLst/>
              </a:rPr>
              <a:t>gigantica</a:t>
            </a:r>
            <a:r>
              <a:rPr lang="en-US" sz="2400" i="1" dirty="0" smtClean="0">
                <a:effectLst/>
              </a:rPr>
              <a:t>. </a:t>
            </a:r>
            <a:r>
              <a:rPr lang="en-US" sz="2400" dirty="0" smtClean="0">
                <a:effectLst/>
              </a:rPr>
              <a:t>Lung </a:t>
            </a:r>
            <a:r>
              <a:rPr lang="en-US" sz="2400" dirty="0" err="1" smtClean="0">
                <a:effectLst/>
              </a:rPr>
              <a:t>tramatodes</a:t>
            </a:r>
            <a:r>
              <a:rPr lang="en-US" sz="2400" dirty="0" smtClean="0">
                <a:effectLst/>
              </a:rPr>
              <a:t> </a:t>
            </a:r>
            <a:r>
              <a:rPr lang="en-US" sz="2400" dirty="0" err="1" smtClean="0">
                <a:effectLst/>
              </a:rPr>
              <a:t>e.g</a:t>
            </a:r>
            <a:r>
              <a:rPr lang="en-US" sz="2400" dirty="0" smtClean="0">
                <a:effectLst/>
              </a:rPr>
              <a:t> </a:t>
            </a:r>
            <a:r>
              <a:rPr lang="en-US" sz="2400" i="1" dirty="0" err="1" smtClean="0">
                <a:effectLst/>
              </a:rPr>
              <a:t>Paragonimus</a:t>
            </a:r>
            <a:r>
              <a:rPr lang="en-US" sz="2400" i="1" dirty="0" smtClean="0">
                <a:effectLst/>
              </a:rPr>
              <a:t> </a:t>
            </a:r>
            <a:r>
              <a:rPr lang="en-US" sz="2400" i="1" dirty="0" err="1" smtClean="0">
                <a:effectLst/>
              </a:rPr>
              <a:t>westermani</a:t>
            </a:r>
            <a:endParaRPr lang="en-GB" sz="2400" i="1" dirty="0">
              <a:effectLst/>
            </a:endParaRPr>
          </a:p>
          <a:p>
            <a:pPr lvl="1"/>
            <a:r>
              <a:rPr lang="en-US" sz="2400" dirty="0">
                <a:effectLst/>
              </a:rPr>
              <a:t>Non-hermaphroditic (</a:t>
            </a:r>
            <a:r>
              <a:rPr lang="en-US" sz="2400" dirty="0" err="1">
                <a:effectLst/>
              </a:rPr>
              <a:t>Schistosomes</a:t>
            </a:r>
            <a:r>
              <a:rPr lang="en-US" sz="2400" dirty="0">
                <a:effectLst/>
              </a:rPr>
              <a:t>) are found in blood</a:t>
            </a:r>
            <a:r>
              <a:rPr lang="en-US" sz="2400" dirty="0" smtClean="0">
                <a:effectLst/>
              </a:rPr>
              <a:t>. </a:t>
            </a:r>
            <a:r>
              <a:rPr lang="en-US" sz="2400" dirty="0" err="1" smtClean="0">
                <a:effectLst/>
              </a:rPr>
              <a:t>E.g</a:t>
            </a:r>
            <a:r>
              <a:rPr lang="en-US" sz="2400" dirty="0" smtClean="0">
                <a:effectLst/>
              </a:rPr>
              <a:t> </a:t>
            </a:r>
            <a:r>
              <a:rPr lang="en-US" sz="2400" i="1" dirty="0" smtClean="0">
                <a:effectLst/>
              </a:rPr>
              <a:t>H. </a:t>
            </a:r>
            <a:r>
              <a:rPr lang="en-US" sz="2400" i="1" dirty="0" err="1" smtClean="0">
                <a:effectLst/>
              </a:rPr>
              <a:t>Mansoni</a:t>
            </a:r>
            <a:r>
              <a:rPr lang="en-US" sz="2400" i="1" dirty="0" smtClean="0">
                <a:effectLst/>
              </a:rPr>
              <a:t>, S. </a:t>
            </a:r>
            <a:r>
              <a:rPr lang="en-US" sz="2400" i="1" dirty="0" err="1" smtClean="0">
                <a:effectLst/>
              </a:rPr>
              <a:t>Haematobium</a:t>
            </a:r>
            <a:r>
              <a:rPr lang="en-US" sz="2400" i="1" dirty="0" smtClean="0">
                <a:effectLst/>
              </a:rPr>
              <a:t>, S. </a:t>
            </a:r>
            <a:r>
              <a:rPr lang="en-US" sz="2400" i="1" dirty="0" err="1" smtClean="0">
                <a:effectLst/>
              </a:rPr>
              <a:t>japonicum</a:t>
            </a:r>
            <a:r>
              <a:rPr lang="en-US" sz="2400" i="1" dirty="0" smtClean="0">
                <a:effectLst/>
              </a:rPr>
              <a:t>, S. </a:t>
            </a:r>
            <a:r>
              <a:rPr lang="en-US" sz="2400" i="1" dirty="0" err="1" smtClean="0">
                <a:effectLst/>
              </a:rPr>
              <a:t>intercalatum</a:t>
            </a:r>
            <a:r>
              <a:rPr lang="en-US" sz="2400" i="1" dirty="0" smtClean="0">
                <a:effectLst/>
              </a:rPr>
              <a:t>, S. </a:t>
            </a:r>
            <a:r>
              <a:rPr lang="en-US" sz="2400" i="1" dirty="0" err="1" smtClean="0">
                <a:effectLst/>
              </a:rPr>
              <a:t>mekongi</a:t>
            </a:r>
            <a:r>
              <a:rPr lang="en-US" sz="2400" i="1" dirty="0" smtClean="0">
                <a:effectLst/>
              </a:rPr>
              <a:t> </a:t>
            </a:r>
            <a:endParaRPr lang="en-GB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66970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39080"/>
            <a:ext cx="19018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1" descr="miracid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1352"/>
            <a:ext cx="20462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395536" y="2348880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 err="1"/>
              <a:t>miracidia</a:t>
            </a:r>
            <a:endParaRPr lang="en-US" altLang="en-US" b="1" dirty="0"/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2991867" y="2494136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i="1" dirty="0" err="1"/>
              <a:t>cercariae</a:t>
            </a:r>
            <a:endParaRPr lang="en-US" altLang="en-US" b="1" i="1" dirty="0"/>
          </a:p>
        </p:txBody>
      </p:sp>
      <p:pic>
        <p:nvPicPr>
          <p:cNvPr id="6" name="Picture 14" descr="schis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08173"/>
            <a:ext cx="2971800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469260" y="2860849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/>
              <a:t>schistosomulum</a:t>
            </a:r>
          </a:p>
        </p:txBody>
      </p:sp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93" y="3245198"/>
            <a:ext cx="18065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604268" y="5607398"/>
            <a:ext cx="1752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dirty="0"/>
              <a:t>adult </a:t>
            </a:r>
            <a:r>
              <a:rPr lang="en-US" altLang="en-US" b="1" dirty="0" err="1"/>
              <a:t>schistosome</a:t>
            </a:r>
            <a:endParaRPr lang="en-US" altLang="en-US" b="1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809" y="3429000"/>
            <a:ext cx="2057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608313" y="5271641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/>
              <a:t>eggs</a:t>
            </a:r>
          </a:p>
        </p:txBody>
      </p:sp>
    </p:spTree>
    <p:extLst>
      <p:ext uri="{BB962C8B-B14F-4D97-AF65-F5344CB8AC3E}">
        <p14:creationId xmlns:p14="http://schemas.microsoft.com/office/powerpoint/2010/main" val="347238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87288"/>
            <a:ext cx="8136904" cy="821432"/>
          </a:xfrm>
        </p:spPr>
        <p:txBody>
          <a:bodyPr/>
          <a:lstStyle/>
          <a:p>
            <a:r>
              <a:rPr lang="en-US" u="sng" dirty="0"/>
              <a:t>Clinical presentations</a:t>
            </a:r>
            <a:r>
              <a:rPr lang="en-US" u="sng" dirty="0" smtClean="0"/>
              <a:t>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24744"/>
            <a:ext cx="8424936" cy="5472608"/>
          </a:xfrm>
        </p:spPr>
        <p:txBody>
          <a:bodyPr/>
          <a:lstStyle/>
          <a:p>
            <a:pPr lvl="0"/>
            <a:r>
              <a:rPr lang="en-US" dirty="0"/>
              <a:t>Skin penetration:- Swimmer’s itch, skin rash.</a:t>
            </a:r>
            <a:endParaRPr lang="en-GB" dirty="0"/>
          </a:p>
          <a:p>
            <a:pPr lvl="0"/>
            <a:r>
              <a:rPr lang="en-US" dirty="0"/>
              <a:t>Katayama’s syndrome: Headache, cough, wheezing, fever, loss of appetite, </a:t>
            </a:r>
            <a:r>
              <a:rPr lang="en-US" dirty="0" err="1"/>
              <a:t>diarrhoea</a:t>
            </a:r>
            <a:r>
              <a:rPr lang="en-US" dirty="0"/>
              <a:t>, malaise, transient </a:t>
            </a:r>
            <a:r>
              <a:rPr lang="en-US" dirty="0" err="1"/>
              <a:t>hepatosplenomegaly</a:t>
            </a:r>
            <a:r>
              <a:rPr lang="en-US" dirty="0"/>
              <a:t> – Due to immune reactions to the eggs/</a:t>
            </a:r>
            <a:r>
              <a:rPr lang="en-US" dirty="0" err="1"/>
              <a:t>schistosomolum</a:t>
            </a:r>
            <a:r>
              <a:rPr lang="en-US" dirty="0"/>
              <a:t>.</a:t>
            </a:r>
            <a:endParaRPr lang="en-GB" dirty="0"/>
          </a:p>
          <a:p>
            <a:pPr lvl="0"/>
            <a:r>
              <a:rPr lang="en-US" dirty="0"/>
              <a:t>Intestinal: blood in stool, abdominal pain and abdominal discomfort</a:t>
            </a:r>
            <a:r>
              <a:rPr lang="en-US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670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6336704"/>
          </a:xfrm>
        </p:spPr>
        <p:txBody>
          <a:bodyPr>
            <a:normAutofit fontScale="92500"/>
          </a:bodyPr>
          <a:lstStyle/>
          <a:p>
            <a:pPr lvl="0"/>
            <a:r>
              <a:rPr lang="en-US" dirty="0"/>
              <a:t>Complications: </a:t>
            </a:r>
            <a:endParaRPr lang="en-GB" dirty="0"/>
          </a:p>
          <a:p>
            <a:pPr lvl="1"/>
            <a:r>
              <a:rPr lang="en-US" dirty="0"/>
              <a:t>Intestinal obstructions (granuloma then </a:t>
            </a:r>
            <a:r>
              <a:rPr lang="en-US" dirty="0" err="1"/>
              <a:t>Bilharzioma</a:t>
            </a:r>
            <a:r>
              <a:rPr lang="en-US" dirty="0"/>
              <a:t>)</a:t>
            </a:r>
            <a:endParaRPr lang="en-GB" dirty="0"/>
          </a:p>
          <a:p>
            <a:pPr lvl="1"/>
            <a:r>
              <a:rPr lang="en-US" dirty="0"/>
              <a:t>Intestinal polyps. </a:t>
            </a:r>
            <a:endParaRPr lang="en-GB" dirty="0"/>
          </a:p>
          <a:p>
            <a:pPr lvl="1"/>
            <a:r>
              <a:rPr lang="en-US" dirty="0"/>
              <a:t>Portal hypertension (pipe stem fibrosis)</a:t>
            </a:r>
            <a:endParaRPr lang="en-GB" dirty="0"/>
          </a:p>
          <a:p>
            <a:pPr lvl="1"/>
            <a:r>
              <a:rPr lang="en-US" dirty="0" err="1"/>
              <a:t>Hepatosplenomegaly</a:t>
            </a:r>
            <a:endParaRPr lang="en-GB" dirty="0"/>
          </a:p>
          <a:p>
            <a:pPr lvl="1"/>
            <a:r>
              <a:rPr lang="en-US" dirty="0"/>
              <a:t>Distended abdominal veins, </a:t>
            </a:r>
            <a:r>
              <a:rPr lang="en-US" dirty="0" err="1" smtClean="0"/>
              <a:t>oesophageal</a:t>
            </a:r>
            <a:r>
              <a:rPr lang="en-US" dirty="0" smtClean="0"/>
              <a:t> </a:t>
            </a:r>
            <a:r>
              <a:rPr lang="en-US" dirty="0" err="1"/>
              <a:t>varices</a:t>
            </a:r>
            <a:r>
              <a:rPr lang="en-US" dirty="0"/>
              <a:t> (caput medusa), hematemesis</a:t>
            </a:r>
            <a:endParaRPr lang="en-GB" dirty="0"/>
          </a:p>
          <a:p>
            <a:pPr lvl="1"/>
            <a:r>
              <a:rPr lang="en-US" dirty="0" err="1"/>
              <a:t>Haemorrhoids</a:t>
            </a:r>
            <a:endParaRPr lang="en-GB" dirty="0"/>
          </a:p>
          <a:p>
            <a:pPr lvl="1"/>
            <a:r>
              <a:rPr lang="en-US" dirty="0"/>
              <a:t>Corp-</a:t>
            </a:r>
            <a:r>
              <a:rPr lang="en-US" dirty="0" err="1"/>
              <a:t>Pulomonale</a:t>
            </a:r>
            <a:r>
              <a:rPr lang="en-US" dirty="0"/>
              <a:t> – Pulmonary fibrosis + right sided heart failure.</a:t>
            </a:r>
            <a:endParaRPr lang="en-GB" dirty="0"/>
          </a:p>
          <a:p>
            <a:pPr lvl="1"/>
            <a:r>
              <a:rPr lang="en-US" dirty="0"/>
              <a:t>Ectopic sites - Spinal cord, brain e.t.c</a:t>
            </a:r>
            <a:endParaRPr lang="en-GB" dirty="0"/>
          </a:p>
          <a:p>
            <a:pPr lvl="1"/>
            <a:r>
              <a:rPr lang="en-US" dirty="0" err="1"/>
              <a:t>Ascetis</a:t>
            </a:r>
            <a:r>
              <a:rPr lang="en-US" dirty="0" smtClean="0"/>
              <a:t>.</a:t>
            </a:r>
          </a:p>
          <a:p>
            <a:pPr lvl="1"/>
            <a:r>
              <a:rPr lang="en-US" altLang="en-US" dirty="0"/>
              <a:t>Granulomatous lesions in the brain, spinal cord and </a:t>
            </a:r>
            <a:r>
              <a:rPr lang="en-US" altLang="en-US" dirty="0" smtClean="0"/>
              <a:t>lungs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163935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scitis por hipertensión portal a causa de fibrosis hepática por esquistosomiasis. 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3168352" cy="209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Schistopath1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2"/>
          <a:stretch>
            <a:fillRect/>
          </a:stretch>
        </p:blipFill>
        <p:spPr bwMode="auto">
          <a:xfrm>
            <a:off x="6781800" y="4114800"/>
            <a:ext cx="205581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90"/>
          <a:stretch>
            <a:fillRect/>
          </a:stretch>
        </p:blipFill>
        <p:spPr bwMode="auto">
          <a:xfrm>
            <a:off x="251520" y="2903895"/>
            <a:ext cx="3240360" cy="2856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2" descr="SchistoCse"/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75" y="64961"/>
            <a:ext cx="2867025" cy="426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213943"/>
            <a:ext cx="3002558" cy="2644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946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404664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/>
              <a:t>LABORATORY DIAGNOSIS FOR  S. MANSONI</a:t>
            </a:r>
            <a:endParaRPr lang="en-US" altLang="en-US" dirty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916832"/>
            <a:ext cx="8496944" cy="4752528"/>
          </a:xfrm>
        </p:spPr>
        <p:txBody>
          <a:bodyPr>
            <a:normAutofit fontScale="92500"/>
          </a:bodyPr>
          <a:lstStyle/>
          <a:p>
            <a:pPr lvl="0"/>
            <a:r>
              <a:rPr lang="en-US" altLang="en-US" dirty="0" smtClean="0"/>
              <a:t>History </a:t>
            </a:r>
            <a:r>
              <a:rPr lang="en-US" dirty="0" err="1" smtClean="0"/>
              <a:t>e.g</a:t>
            </a:r>
            <a:r>
              <a:rPr lang="en-US" dirty="0" smtClean="0"/>
              <a:t> </a:t>
            </a:r>
            <a:r>
              <a:rPr lang="en-US" dirty="0"/>
              <a:t>geographical history</a:t>
            </a:r>
            <a:r>
              <a:rPr lang="en-US" dirty="0" smtClean="0"/>
              <a:t>.</a:t>
            </a:r>
            <a:endParaRPr lang="en-US" altLang="en-US" dirty="0" smtClean="0"/>
          </a:p>
          <a:p>
            <a:r>
              <a:rPr lang="en-US" altLang="en-US" dirty="0" smtClean="0"/>
              <a:t>Stool examination directly -Characteristic eggs</a:t>
            </a:r>
          </a:p>
          <a:p>
            <a:r>
              <a:rPr lang="en-US" altLang="en-US" dirty="0" smtClean="0"/>
              <a:t>Concentration method using formalin-ether or Kato-test</a:t>
            </a:r>
          </a:p>
          <a:p>
            <a:r>
              <a:rPr lang="en-US" altLang="en-US" dirty="0" smtClean="0"/>
              <a:t>Rectal snip </a:t>
            </a:r>
            <a:r>
              <a:rPr lang="en-US" dirty="0"/>
              <a:t>(rectal mucosa biopsy for trapped eggs</a:t>
            </a:r>
            <a:r>
              <a:rPr lang="en-US" dirty="0" smtClean="0"/>
              <a:t>) </a:t>
            </a:r>
            <a:r>
              <a:rPr lang="en-US" altLang="en-US" dirty="0" smtClean="0"/>
              <a:t>- Characteristic eggs</a:t>
            </a:r>
          </a:p>
          <a:p>
            <a:r>
              <a:rPr lang="en-US" altLang="en-US" dirty="0" smtClean="0"/>
              <a:t>Serology – ELISA test (using soluble egg antigen) </a:t>
            </a:r>
          </a:p>
          <a:p>
            <a:pPr lvl="0"/>
            <a:r>
              <a:rPr lang="en-US" dirty="0"/>
              <a:t>Circulating antigens – circulating anodic antigen (CAA) or circulating cationic antigen (CCA)</a:t>
            </a:r>
            <a:endParaRPr lang="en-GB" dirty="0"/>
          </a:p>
          <a:p>
            <a:endParaRPr lang="en-US" altLang="en-US" dirty="0" smtClean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0816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Treatment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134672" cy="4114800"/>
          </a:xfrm>
        </p:spPr>
        <p:txBody>
          <a:bodyPr/>
          <a:lstStyle/>
          <a:p>
            <a:pPr lvl="0"/>
            <a:r>
              <a:rPr lang="en-US" dirty="0" err="1" smtClean="0"/>
              <a:t>Praziquantel</a:t>
            </a:r>
            <a:endParaRPr lang="en-GB" dirty="0"/>
          </a:p>
          <a:p>
            <a:pPr lvl="0"/>
            <a:r>
              <a:rPr lang="en-US" dirty="0" err="1"/>
              <a:t>Oxamniquine</a:t>
            </a:r>
            <a:endParaRPr lang="en-GB" dirty="0"/>
          </a:p>
          <a:p>
            <a:r>
              <a:rPr lang="en-US" dirty="0" err="1"/>
              <a:t>Tx</a:t>
            </a:r>
            <a:r>
              <a:rPr lang="en-US" dirty="0"/>
              <a:t> of complications </a:t>
            </a:r>
            <a:r>
              <a:rPr lang="en-US" dirty="0" err="1" smtClean="0"/>
              <a:t>e.g</a:t>
            </a:r>
            <a:r>
              <a:rPr lang="en-US" dirty="0"/>
              <a:t> </a:t>
            </a:r>
            <a:r>
              <a:rPr lang="en-US" dirty="0" err="1" smtClean="0"/>
              <a:t>hepatosplenomegaly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08246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6600" b="1" dirty="0"/>
              <a:t>S. </a:t>
            </a:r>
            <a:r>
              <a:rPr lang="en-US" altLang="en-US" sz="6600" b="1" dirty="0" err="1" smtClean="0"/>
              <a:t>Haematobium</a:t>
            </a:r>
            <a:endParaRPr lang="en-GB" altLang="en-US" sz="6600" b="1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Causes urinary </a:t>
            </a:r>
            <a:r>
              <a:rPr lang="en-US" altLang="en-US" dirty="0" err="1" smtClean="0"/>
              <a:t>schistosomiasis</a:t>
            </a:r>
            <a:r>
              <a:rPr lang="en-US" altLang="en-US" dirty="0" smtClean="0"/>
              <a:t> </a:t>
            </a:r>
          </a:p>
          <a:p>
            <a:r>
              <a:rPr lang="en-US" altLang="en-US" dirty="0"/>
              <a:t>The </a:t>
            </a:r>
            <a:r>
              <a:rPr lang="en-US" altLang="en-US" dirty="0" err="1"/>
              <a:t>Bulinus</a:t>
            </a:r>
            <a:r>
              <a:rPr lang="en-US" altLang="en-US" dirty="0"/>
              <a:t> snail acts as intermediate </a:t>
            </a:r>
            <a:r>
              <a:rPr lang="en-US" altLang="en-US" dirty="0" smtClean="0"/>
              <a:t>host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1352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1520" y="260648"/>
            <a:ext cx="8784976" cy="1008112"/>
          </a:xfrm>
        </p:spPr>
        <p:txBody>
          <a:bodyPr/>
          <a:lstStyle/>
          <a:p>
            <a:r>
              <a:rPr lang="en-US" altLang="en-US" b="1" dirty="0" smtClean="0"/>
              <a:t>CONTINUATION OF EPIDEMIOLOGY</a:t>
            </a:r>
            <a:endParaRPr lang="en-US" altLang="en-US" b="1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340768"/>
            <a:ext cx="8640960" cy="5184576"/>
          </a:xfrm>
        </p:spPr>
        <p:txBody>
          <a:bodyPr>
            <a:normAutofit fontScale="70000" lnSpcReduction="20000"/>
          </a:bodyPr>
          <a:lstStyle/>
          <a:p>
            <a:r>
              <a:rPr lang="en-US" altLang="en-US" dirty="0"/>
              <a:t>Endemic  in  Africa, S.W. Asia  and Middle East countries </a:t>
            </a:r>
          </a:p>
          <a:p>
            <a:r>
              <a:rPr lang="en-GB" dirty="0"/>
              <a:t>Kenya- Coast, </a:t>
            </a:r>
            <a:r>
              <a:rPr lang="en-GB" dirty="0" err="1"/>
              <a:t>Machakos</a:t>
            </a:r>
            <a:r>
              <a:rPr lang="en-GB" dirty="0"/>
              <a:t>, </a:t>
            </a:r>
            <a:r>
              <a:rPr lang="en-GB" dirty="0" err="1"/>
              <a:t>Kitui</a:t>
            </a:r>
            <a:r>
              <a:rPr lang="en-GB" dirty="0"/>
              <a:t>, </a:t>
            </a:r>
            <a:r>
              <a:rPr lang="en-GB" dirty="0" err="1"/>
              <a:t>Mwea</a:t>
            </a:r>
            <a:r>
              <a:rPr lang="en-GB" dirty="0"/>
              <a:t> Irrigation Scheme, Kisumu, </a:t>
            </a:r>
            <a:r>
              <a:rPr lang="en-GB" dirty="0" err="1"/>
              <a:t>Busia</a:t>
            </a:r>
            <a:endParaRPr lang="en-GB" dirty="0"/>
          </a:p>
          <a:p>
            <a:r>
              <a:rPr lang="en-US" altLang="en-US" dirty="0"/>
              <a:t>Not found in South America</a:t>
            </a:r>
          </a:p>
          <a:p>
            <a:r>
              <a:rPr lang="en-US" altLang="en-US" dirty="0"/>
              <a:t>The spread of disease to non endemic  areas by travelers / migrant worker </a:t>
            </a:r>
          </a:p>
          <a:p>
            <a:r>
              <a:rPr lang="en-US" altLang="en-US" dirty="0"/>
              <a:t>Associated with dams, irrigation schemes rivers because snails breed in fresh water</a:t>
            </a:r>
            <a:endParaRPr lang="en-GB" altLang="en-US" dirty="0"/>
          </a:p>
          <a:p>
            <a:r>
              <a:rPr lang="en-US" altLang="en-US" dirty="0" smtClean="0"/>
              <a:t>The linear rise (with increasing age) in both prevalence and intensity of infection. </a:t>
            </a:r>
          </a:p>
          <a:p>
            <a:r>
              <a:rPr lang="en-US" altLang="en-US" dirty="0" smtClean="0"/>
              <a:t>Pick infection levels found among children aged 12 to 15 years. </a:t>
            </a:r>
          </a:p>
          <a:p>
            <a:r>
              <a:rPr lang="en-US" altLang="en-US" dirty="0" smtClean="0"/>
              <a:t>Infection with S. </a:t>
            </a:r>
            <a:r>
              <a:rPr lang="en-US" altLang="en-US" dirty="0" err="1" smtClean="0"/>
              <a:t>Haematobium</a:t>
            </a:r>
            <a:r>
              <a:rPr lang="en-US" altLang="en-US" dirty="0" smtClean="0"/>
              <a:t> has the highest prevalence of associated disease.</a:t>
            </a:r>
          </a:p>
          <a:p>
            <a:r>
              <a:rPr lang="en-US" altLang="en-US" dirty="0" smtClean="0"/>
              <a:t>Is a cause of death in 1 to 2 per 1000 individuals per year, and is estimated to contribute, through renal disease, to 1 to 3 % of deaths.  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9698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Morphology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85800" y="1981200"/>
            <a:ext cx="8278688" cy="4616152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Adults</a:t>
            </a:r>
            <a:r>
              <a:rPr lang="en-US" dirty="0"/>
              <a:t>: Males – Short, stout, anterior &amp; ventricular suckers (for attachment), </a:t>
            </a:r>
            <a:r>
              <a:rPr lang="en-US" dirty="0" err="1"/>
              <a:t>trabeculations</a:t>
            </a:r>
            <a:r>
              <a:rPr lang="en-US" dirty="0"/>
              <a:t>, </a:t>
            </a:r>
            <a:r>
              <a:rPr lang="en-US" dirty="0" err="1"/>
              <a:t>gynecophoric</a:t>
            </a:r>
            <a:r>
              <a:rPr lang="en-US" dirty="0"/>
              <a:t> canals (female lies here during pairing up</a:t>
            </a:r>
            <a:r>
              <a:rPr lang="en-US" dirty="0" smtClean="0"/>
              <a:t>). </a:t>
            </a:r>
            <a:r>
              <a:rPr lang="en-US" sz="2600" i="1" dirty="0"/>
              <a:t>(Same as </a:t>
            </a:r>
            <a:r>
              <a:rPr lang="en-US" sz="2600" i="1" dirty="0" err="1"/>
              <a:t>Mansoni</a:t>
            </a:r>
            <a:r>
              <a:rPr lang="en-US" sz="2600" i="1" dirty="0" smtClean="0"/>
              <a:t>)</a:t>
            </a:r>
            <a:endParaRPr lang="en-GB" sz="2600" i="1" dirty="0"/>
          </a:p>
          <a:p>
            <a:pPr lvl="0"/>
            <a:r>
              <a:rPr lang="en-US" dirty="0"/>
              <a:t>Females: - Long &amp; slender, ant &amp; ventricular suckers. No </a:t>
            </a:r>
            <a:r>
              <a:rPr lang="en-US" dirty="0" err="1"/>
              <a:t>trabeculations</a:t>
            </a:r>
            <a:r>
              <a:rPr lang="en-US" dirty="0"/>
              <a:t> or </a:t>
            </a:r>
            <a:r>
              <a:rPr lang="en-US" dirty="0" err="1"/>
              <a:t>gynecophoric</a:t>
            </a:r>
            <a:r>
              <a:rPr lang="en-US" dirty="0"/>
              <a:t> canals</a:t>
            </a:r>
            <a:r>
              <a:rPr lang="en-US" dirty="0" smtClean="0"/>
              <a:t>. </a:t>
            </a:r>
            <a:endParaRPr lang="en-GB" dirty="0"/>
          </a:p>
          <a:p>
            <a:pPr lvl="0"/>
            <a:r>
              <a:rPr lang="en-US" dirty="0"/>
              <a:t>Egg: - Oval, </a:t>
            </a:r>
            <a:r>
              <a:rPr lang="en-US" dirty="0" smtClean="0"/>
              <a:t>terminal </a:t>
            </a:r>
            <a:r>
              <a:rPr lang="en-US" dirty="0"/>
              <a:t>spine.</a:t>
            </a:r>
            <a:endParaRPr lang="en-GB" dirty="0"/>
          </a:p>
          <a:p>
            <a:r>
              <a:rPr lang="en-US" dirty="0" err="1"/>
              <a:t>Miracidium</a:t>
            </a:r>
            <a:r>
              <a:rPr lang="en-US" dirty="0"/>
              <a:t>:- Ciliated (cilia for locomotion in water</a:t>
            </a:r>
            <a:r>
              <a:rPr lang="en-US" dirty="0" smtClean="0"/>
              <a:t>) </a:t>
            </a:r>
            <a:r>
              <a:rPr lang="en-US" sz="2600" i="1" dirty="0"/>
              <a:t>(Same as </a:t>
            </a:r>
            <a:r>
              <a:rPr lang="en-US" sz="2600" i="1" dirty="0" err="1"/>
              <a:t>Mansoni</a:t>
            </a:r>
            <a:r>
              <a:rPr lang="en-US" sz="2600" i="1" dirty="0" smtClean="0"/>
              <a:t>)</a:t>
            </a:r>
            <a:endParaRPr lang="en-GB" sz="2600" i="1" dirty="0"/>
          </a:p>
          <a:p>
            <a:pPr lvl="0"/>
            <a:r>
              <a:rPr lang="en-US" dirty="0" err="1"/>
              <a:t>Circariae</a:t>
            </a:r>
            <a:r>
              <a:rPr lang="en-US" dirty="0"/>
              <a:t>: - </a:t>
            </a:r>
            <a:r>
              <a:rPr lang="en-US" dirty="0" err="1"/>
              <a:t>Biforked</a:t>
            </a:r>
            <a:r>
              <a:rPr lang="en-US" dirty="0"/>
              <a:t> </a:t>
            </a:r>
            <a:r>
              <a:rPr lang="en-US" dirty="0" smtClean="0"/>
              <a:t>tails</a:t>
            </a:r>
            <a:r>
              <a:rPr lang="en-CA" dirty="0"/>
              <a:t>/</a:t>
            </a:r>
            <a:r>
              <a:rPr lang="en-CA" u="sng" dirty="0"/>
              <a:t>spit tail</a:t>
            </a:r>
            <a:r>
              <a:rPr lang="en-CA" dirty="0"/>
              <a:t>. (infective stage</a:t>
            </a:r>
            <a:r>
              <a:rPr lang="en-CA" dirty="0" smtClean="0"/>
              <a:t>)</a:t>
            </a:r>
            <a:r>
              <a:rPr lang="en-GB" dirty="0"/>
              <a:t> </a:t>
            </a:r>
            <a:r>
              <a:rPr lang="en-US" sz="2600" i="1" dirty="0" smtClean="0"/>
              <a:t>(</a:t>
            </a:r>
            <a:r>
              <a:rPr lang="en-US" sz="2600" i="1" dirty="0"/>
              <a:t>Same as </a:t>
            </a:r>
            <a:r>
              <a:rPr lang="en-US" sz="2600" i="1" dirty="0" err="1"/>
              <a:t>Mansoni</a:t>
            </a:r>
            <a:r>
              <a:rPr lang="en-US" sz="2600" i="1" dirty="0" smtClean="0"/>
              <a:t>)</a:t>
            </a:r>
            <a:endParaRPr lang="en-GB" sz="2600" i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79095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Winnie\Desktop\Henry\Shistosomiasis\PICT01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352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609600"/>
            <a:ext cx="6620272" cy="803176"/>
          </a:xfrm>
        </p:spPr>
        <p:txBody>
          <a:bodyPr/>
          <a:lstStyle/>
          <a:p>
            <a:pPr algn="ctr" eaLnBrk="1" hangingPunct="1"/>
            <a:r>
              <a:rPr lang="en-US" altLang="en-US" dirty="0" smtClean="0"/>
              <a:t>Types of </a:t>
            </a:r>
            <a:r>
              <a:rPr lang="en-US" altLang="en-US" dirty="0" err="1" smtClean="0"/>
              <a:t>Schistosomes</a:t>
            </a:r>
            <a:endParaRPr lang="en-US" altLang="en-US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5471" y="1700808"/>
            <a:ext cx="8292993" cy="4824536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Three species affect humans: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dirty="0" smtClean="0"/>
              <a:t>    1.) </a:t>
            </a:r>
            <a:r>
              <a:rPr lang="en-US" altLang="en-US" i="1" dirty="0" smtClean="0"/>
              <a:t>S. </a:t>
            </a:r>
            <a:r>
              <a:rPr lang="en-US" altLang="en-US" i="1" dirty="0" err="1" smtClean="0"/>
              <a:t>mansoni</a:t>
            </a:r>
            <a:r>
              <a:rPr lang="en-US" altLang="en-US" i="1" dirty="0" smtClean="0"/>
              <a:t>: large intestine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dirty="0" smtClean="0"/>
              <a:t>    2.) </a:t>
            </a:r>
            <a:r>
              <a:rPr lang="en-US" altLang="en-US" i="1" dirty="0" smtClean="0"/>
              <a:t>S. </a:t>
            </a:r>
            <a:r>
              <a:rPr lang="en-US" altLang="en-US" i="1" dirty="0" err="1" smtClean="0"/>
              <a:t>japonicum</a:t>
            </a:r>
            <a:r>
              <a:rPr lang="en-US" altLang="en-US" i="1" dirty="0" smtClean="0"/>
              <a:t>: small intestine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i="1" dirty="0" smtClean="0"/>
              <a:t>   </a:t>
            </a:r>
            <a:r>
              <a:rPr lang="en-US" altLang="en-US" dirty="0" smtClean="0"/>
              <a:t> 3.) </a:t>
            </a:r>
            <a:r>
              <a:rPr lang="en-US" altLang="en-US" i="1" dirty="0" smtClean="0"/>
              <a:t>S. </a:t>
            </a:r>
            <a:r>
              <a:rPr lang="en-US" altLang="en-US" i="1" dirty="0" err="1" smtClean="0"/>
              <a:t>haematobium</a:t>
            </a:r>
            <a:r>
              <a:rPr lang="en-US" altLang="en-US" i="1" dirty="0" smtClean="0"/>
              <a:t>: urinary bladder</a:t>
            </a:r>
            <a:endParaRPr lang="en-US" alt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887519" y="4036723"/>
            <a:ext cx="76328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en-US" sz="4400" kern="0" dirty="0">
                <a:solidFill>
                  <a:srgbClr val="FFCC00"/>
                </a:solidFill>
              </a:rPr>
              <a:t>Intermediate Snail Hosts</a:t>
            </a:r>
            <a:endParaRPr lang="en-GB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5471" y="4869160"/>
            <a:ext cx="8496944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en-US" i="1" kern="0" dirty="0" smtClean="0"/>
              <a:t>S. </a:t>
            </a:r>
            <a:r>
              <a:rPr lang="en-US" altLang="en-US" i="1" kern="0" dirty="0" err="1" smtClean="0"/>
              <a:t>mansoni</a:t>
            </a:r>
            <a:r>
              <a:rPr lang="en-US" altLang="en-US" kern="0" dirty="0" smtClean="0"/>
              <a:t>: </a:t>
            </a:r>
            <a:r>
              <a:rPr lang="en-US" altLang="en-US" i="1" kern="0" dirty="0" err="1" smtClean="0"/>
              <a:t>Biomphalaria</a:t>
            </a:r>
            <a:r>
              <a:rPr lang="en-US" altLang="en-US" i="1" kern="0" dirty="0" smtClean="0"/>
              <a:t> (</a:t>
            </a:r>
            <a:r>
              <a:rPr lang="en-US" altLang="en-US" kern="0" dirty="0" smtClean="0"/>
              <a:t>Africa)</a:t>
            </a:r>
            <a:endParaRPr lang="en-US" altLang="en-US" i="1" kern="0" dirty="0" smtClean="0"/>
          </a:p>
          <a:p>
            <a:pPr eaLnBrk="1" hangingPunct="1"/>
            <a:r>
              <a:rPr lang="en-US" altLang="en-US" i="1" kern="0" dirty="0" smtClean="0"/>
              <a:t>S. </a:t>
            </a:r>
            <a:r>
              <a:rPr lang="en-US" altLang="en-US" i="1" kern="0" dirty="0" err="1" smtClean="0"/>
              <a:t>haematobium</a:t>
            </a:r>
            <a:r>
              <a:rPr lang="en-US" altLang="en-US" i="1" kern="0" dirty="0" smtClean="0"/>
              <a:t>: </a:t>
            </a:r>
            <a:r>
              <a:rPr lang="en-US" altLang="en-US" i="1" kern="0" dirty="0" err="1" smtClean="0"/>
              <a:t>Bulinus</a:t>
            </a:r>
            <a:r>
              <a:rPr lang="en-US" altLang="en-US" i="1" kern="0" dirty="0" smtClean="0"/>
              <a:t> </a:t>
            </a:r>
            <a:r>
              <a:rPr lang="en-US" altLang="en-US" kern="0" dirty="0" smtClean="0"/>
              <a:t>(Africa)</a:t>
            </a:r>
            <a:endParaRPr lang="en-US" altLang="en-US" i="1" kern="0" dirty="0" smtClean="0"/>
          </a:p>
          <a:p>
            <a:pPr eaLnBrk="1" hangingPunct="1"/>
            <a:r>
              <a:rPr lang="en-US" altLang="en-US" i="1" kern="0" dirty="0" smtClean="0"/>
              <a:t>S. </a:t>
            </a:r>
            <a:r>
              <a:rPr lang="en-US" altLang="en-US" i="1" kern="0" dirty="0" err="1" smtClean="0"/>
              <a:t>japonicum</a:t>
            </a:r>
            <a:r>
              <a:rPr lang="en-US" altLang="en-US" i="1" kern="0" dirty="0" smtClean="0"/>
              <a:t>: </a:t>
            </a:r>
            <a:r>
              <a:rPr lang="en-US" altLang="en-US" i="1" kern="0" dirty="0" err="1" smtClean="0"/>
              <a:t>Oncomelania</a:t>
            </a:r>
            <a:r>
              <a:rPr lang="en-US" altLang="en-US" i="1" kern="0" dirty="0" smtClean="0"/>
              <a:t> (</a:t>
            </a:r>
            <a:r>
              <a:rPr lang="en-US" altLang="en-US" kern="0" dirty="0" smtClean="0"/>
              <a:t>Asia)</a:t>
            </a:r>
            <a:endParaRPr lang="en-US" altLang="en-US" i="1" kern="0" dirty="0" smtClean="0"/>
          </a:p>
          <a:p>
            <a:pPr eaLnBrk="1" hangingPunct="1"/>
            <a:endParaRPr lang="en-US" altLang="en-US" i="1" kern="0" dirty="0" smtClean="0"/>
          </a:p>
        </p:txBody>
      </p:sp>
    </p:spTree>
    <p:extLst>
      <p:ext uri="{BB962C8B-B14F-4D97-AF65-F5344CB8AC3E}">
        <p14:creationId xmlns:p14="http://schemas.microsoft.com/office/powerpoint/2010/main" val="102466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Schisto H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9556" y="2857501"/>
            <a:ext cx="5514204" cy="4000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 descr="S. haematobium eg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504" y="133350"/>
            <a:ext cx="31432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. haematobium eg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500" y="0"/>
            <a:ext cx="5143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657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Winnie\Desktop\Henry\Shistosomiasis\PICT01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5392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96944" cy="1080120"/>
          </a:xfrm>
        </p:spPr>
        <p:txBody>
          <a:bodyPr/>
          <a:lstStyle/>
          <a:p>
            <a:r>
              <a:rPr lang="en-CA" b="1" dirty="0" smtClean="0"/>
              <a:t>Life cycle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28800"/>
            <a:ext cx="8640960" cy="4968552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CA" dirty="0"/>
              <a:t>Adults in hepatic b/vessels, male &amp; female mate, migrate to b/vessels of urinary bladder to lay eggs.</a:t>
            </a:r>
            <a:endParaRPr lang="en-GB" dirty="0"/>
          </a:p>
          <a:p>
            <a:pPr lvl="0"/>
            <a:r>
              <a:rPr lang="en-CA" dirty="0"/>
              <a:t>Eggs pass from b/vessels to lumen of bladder.</a:t>
            </a:r>
            <a:endParaRPr lang="en-GB" dirty="0"/>
          </a:p>
          <a:p>
            <a:pPr lvl="0"/>
            <a:r>
              <a:rPr lang="en-CA" dirty="0"/>
              <a:t>Eggs in urine, in fresh water, hatch release </a:t>
            </a:r>
            <a:r>
              <a:rPr lang="en-CA" dirty="0" err="1"/>
              <a:t>miracidium</a:t>
            </a:r>
            <a:r>
              <a:rPr lang="en-CA" dirty="0"/>
              <a:t>.</a:t>
            </a:r>
            <a:endParaRPr lang="en-GB" dirty="0"/>
          </a:p>
          <a:p>
            <a:pPr lvl="0"/>
            <a:r>
              <a:rPr lang="en-CA" dirty="0" err="1"/>
              <a:t>Miracidium</a:t>
            </a:r>
            <a:r>
              <a:rPr lang="en-CA" dirty="0"/>
              <a:t> is free living but can only survive 36 </a:t>
            </a:r>
            <a:r>
              <a:rPr lang="en-CA" dirty="0" err="1"/>
              <a:t>hrs</a:t>
            </a:r>
            <a:r>
              <a:rPr lang="en-CA" dirty="0"/>
              <a:t>, gets into snail (</a:t>
            </a:r>
            <a:r>
              <a:rPr lang="en-CA" dirty="0" err="1"/>
              <a:t>Bulinus</a:t>
            </a:r>
            <a:r>
              <a:rPr lang="en-CA" dirty="0"/>
              <a:t>)</a:t>
            </a:r>
            <a:endParaRPr lang="en-GB" dirty="0"/>
          </a:p>
          <a:p>
            <a:pPr lvl="0"/>
            <a:r>
              <a:rPr lang="en-CA" dirty="0" err="1"/>
              <a:t>Bulinus</a:t>
            </a:r>
            <a:r>
              <a:rPr lang="en-CA" dirty="0"/>
              <a:t> (1</a:t>
            </a:r>
            <a:r>
              <a:rPr lang="en-CA" baseline="30000" dirty="0"/>
              <a:t>0</a:t>
            </a:r>
            <a:r>
              <a:rPr lang="en-CA" dirty="0"/>
              <a:t> </a:t>
            </a:r>
            <a:r>
              <a:rPr lang="en-CA" dirty="0" err="1"/>
              <a:t>sporocysts</a:t>
            </a:r>
            <a:r>
              <a:rPr lang="en-CA" dirty="0"/>
              <a:t> – 2</a:t>
            </a:r>
            <a:r>
              <a:rPr lang="en-CA" baseline="30000" dirty="0"/>
              <a:t>0</a:t>
            </a:r>
            <a:r>
              <a:rPr lang="en-CA" dirty="0"/>
              <a:t> </a:t>
            </a:r>
            <a:r>
              <a:rPr lang="en-CA" dirty="0" err="1"/>
              <a:t>sporocysts</a:t>
            </a:r>
            <a:r>
              <a:rPr lang="en-CA" dirty="0"/>
              <a:t> –</a:t>
            </a:r>
            <a:r>
              <a:rPr lang="en-CA" dirty="0" err="1"/>
              <a:t>cercarie</a:t>
            </a:r>
            <a:r>
              <a:rPr lang="en-CA" dirty="0"/>
              <a:t>)</a:t>
            </a:r>
            <a:endParaRPr lang="en-GB" dirty="0"/>
          </a:p>
          <a:p>
            <a:r>
              <a:rPr lang="en-CA" dirty="0" err="1"/>
              <a:t>Cercarie</a:t>
            </a:r>
            <a:r>
              <a:rPr lang="en-CA" dirty="0"/>
              <a:t> in water (survive 48-72 </a:t>
            </a:r>
            <a:r>
              <a:rPr lang="en-CA" dirty="0" err="1"/>
              <a:t>hrs</a:t>
            </a:r>
            <a:r>
              <a:rPr lang="en-CA" dirty="0"/>
              <a:t>), penetrate skin of man, loose tail, head becomes </a:t>
            </a:r>
            <a:r>
              <a:rPr lang="en-CA" dirty="0" err="1"/>
              <a:t>schistosomulum</a:t>
            </a:r>
            <a:r>
              <a:rPr lang="en-CA" dirty="0"/>
              <a:t>, gets into blood, heart lung migration, liver grows, adults in the hepatic vessels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62887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864096"/>
          </a:xfrm>
        </p:spPr>
        <p:txBody>
          <a:bodyPr/>
          <a:lstStyle/>
          <a:p>
            <a:r>
              <a:rPr lang="en-US" b="1" u="sng" dirty="0"/>
              <a:t>Live Cycle. 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84784"/>
            <a:ext cx="8568952" cy="5040560"/>
          </a:xfrm>
        </p:spPr>
        <p:txBody>
          <a:bodyPr/>
          <a:lstStyle/>
          <a:p>
            <a:r>
              <a:rPr lang="en-US" dirty="0" smtClean="0"/>
              <a:t>Same </a:t>
            </a:r>
            <a:r>
              <a:rPr lang="en-US" dirty="0"/>
              <a:t>as for S. </a:t>
            </a:r>
            <a:r>
              <a:rPr lang="en-US" dirty="0" err="1"/>
              <a:t>mansoni</a:t>
            </a:r>
            <a:r>
              <a:rPr lang="en-US" dirty="0"/>
              <a:t>. Differences include:</a:t>
            </a:r>
            <a:endParaRPr lang="en-GB" dirty="0"/>
          </a:p>
          <a:p>
            <a:pPr lvl="1"/>
            <a:r>
              <a:rPr lang="en-US" dirty="0"/>
              <a:t>Adults move to urinary bladder vessels to lay eggs.</a:t>
            </a:r>
            <a:endParaRPr lang="en-GB" dirty="0"/>
          </a:p>
          <a:p>
            <a:pPr lvl="1"/>
            <a:r>
              <a:rPr lang="en-US" dirty="0"/>
              <a:t>Eggs penetrate &amp; enter bladder lumen with the help of: terminal spine, enzymes released by the eggs and  </a:t>
            </a:r>
            <a:r>
              <a:rPr lang="en-US" dirty="0" err="1"/>
              <a:t>peristatltic</a:t>
            </a:r>
            <a:r>
              <a:rPr lang="en-US" dirty="0"/>
              <a:t> movements of bladder.</a:t>
            </a:r>
            <a:endParaRPr lang="en-GB" dirty="0"/>
          </a:p>
          <a:p>
            <a:pPr lvl="1"/>
            <a:r>
              <a:rPr lang="en-US" dirty="0" err="1"/>
              <a:t>Miracidium</a:t>
            </a:r>
            <a:r>
              <a:rPr lang="en-US" dirty="0"/>
              <a:t> enters snail of </a:t>
            </a:r>
            <a:r>
              <a:rPr lang="en-US" dirty="0" err="1"/>
              <a:t>bulinus</a:t>
            </a:r>
            <a:r>
              <a:rPr lang="en-US" dirty="0"/>
              <a:t> </a:t>
            </a:r>
            <a:r>
              <a:rPr lang="en-US" dirty="0" err="1"/>
              <a:t>spp</a:t>
            </a:r>
            <a:r>
              <a:rPr lang="en-US" dirty="0"/>
              <a:t>(vector)</a:t>
            </a:r>
            <a:endParaRPr lang="en-GB" dirty="0"/>
          </a:p>
          <a:p>
            <a:r>
              <a:rPr lang="en-US" dirty="0"/>
              <a:t>N/B  Eggs found in Urine.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06556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9552" y="332656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/>
              <a:t>DIAGNOSIS  OF  URINARY SCHISTOSOMIASIS</a:t>
            </a:r>
            <a:endParaRPr lang="en-GB" alt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628800"/>
            <a:ext cx="8568952" cy="5112568"/>
          </a:xfrm>
        </p:spPr>
        <p:txBody>
          <a:bodyPr>
            <a:normAutofit fontScale="70000" lnSpcReduction="20000"/>
          </a:bodyPr>
          <a:lstStyle/>
          <a:p>
            <a:r>
              <a:rPr lang="en-US" altLang="en-US" dirty="0" smtClean="0"/>
              <a:t>History</a:t>
            </a:r>
          </a:p>
          <a:p>
            <a:r>
              <a:rPr lang="en-US" altLang="en-US" b="1" dirty="0" smtClean="0"/>
              <a:t>Urinalysis</a:t>
            </a:r>
          </a:p>
          <a:p>
            <a:pPr lvl="1"/>
            <a:r>
              <a:rPr lang="en-US" altLang="en-US" dirty="0" smtClean="0"/>
              <a:t>Urine </a:t>
            </a:r>
            <a:r>
              <a:rPr lang="en-US" altLang="en-US" dirty="0"/>
              <a:t>[passed  around  mid-day</a:t>
            </a:r>
            <a:r>
              <a:rPr lang="en-US" altLang="en-US" dirty="0" smtClean="0"/>
              <a:t>] sedimentation, Centrifugation, Filtration, -Examine for ova S. </a:t>
            </a:r>
            <a:r>
              <a:rPr lang="en-US" altLang="en-US" dirty="0" err="1" smtClean="0"/>
              <a:t>Haematobium</a:t>
            </a:r>
            <a:endParaRPr lang="en-US" altLang="en-US" dirty="0" smtClean="0"/>
          </a:p>
          <a:p>
            <a:pPr lvl="1"/>
            <a:r>
              <a:rPr lang="en-US" altLang="en-US" dirty="0" smtClean="0"/>
              <a:t>Urine dipstick-Microscopic hematuria</a:t>
            </a:r>
          </a:p>
          <a:p>
            <a:r>
              <a:rPr lang="en-US" altLang="en-US" dirty="0"/>
              <a:t>Plane  X-ray abdomen  show  bladder  calcification [</a:t>
            </a:r>
            <a:r>
              <a:rPr lang="en-US" altLang="en-US" dirty="0" err="1"/>
              <a:t>foetal</a:t>
            </a:r>
            <a:r>
              <a:rPr lang="en-US" altLang="en-US" dirty="0"/>
              <a:t>  head calcification]</a:t>
            </a:r>
            <a:endParaRPr lang="en-GB" altLang="en-US" dirty="0"/>
          </a:p>
          <a:p>
            <a:r>
              <a:rPr lang="en-US" altLang="en-US" dirty="0" err="1" smtClean="0"/>
              <a:t>Miracidal</a:t>
            </a:r>
            <a:r>
              <a:rPr lang="en-US" altLang="en-US" dirty="0" smtClean="0"/>
              <a:t> hatching test</a:t>
            </a:r>
          </a:p>
          <a:p>
            <a:r>
              <a:rPr lang="en-US" altLang="en-US" dirty="0" smtClean="0"/>
              <a:t>Rectal mucosal biopsy</a:t>
            </a:r>
          </a:p>
          <a:p>
            <a:r>
              <a:rPr lang="en-US" altLang="en-US" dirty="0" smtClean="0"/>
              <a:t>Cystoscopy- demonstrate  fibrosis, polyps </a:t>
            </a:r>
            <a:r>
              <a:rPr lang="en-US" altLang="en-US" dirty="0" err="1" smtClean="0"/>
              <a:t>haemorrhagic</a:t>
            </a:r>
            <a:r>
              <a:rPr lang="en-US" altLang="en-US" dirty="0" smtClean="0"/>
              <a:t>  spots, and  later “ sandy patches” [dead eggs and calcified areas] </a:t>
            </a:r>
          </a:p>
          <a:p>
            <a:r>
              <a:rPr lang="en-US" altLang="en-US" dirty="0" smtClean="0"/>
              <a:t>Bladder wall biopsy will confirm carcinoma </a:t>
            </a:r>
          </a:p>
          <a:p>
            <a:pPr lvl="0"/>
            <a:r>
              <a:rPr lang="en-US" dirty="0"/>
              <a:t>IVU/IVP( intravenous </a:t>
            </a:r>
            <a:r>
              <a:rPr lang="en-US" dirty="0" err="1"/>
              <a:t>uropathy</a:t>
            </a:r>
            <a:r>
              <a:rPr lang="en-US" dirty="0"/>
              <a:t>)</a:t>
            </a:r>
            <a:endParaRPr lang="en-GB" dirty="0"/>
          </a:p>
          <a:p>
            <a:pPr lvl="0"/>
            <a:r>
              <a:rPr lang="en-US" dirty="0"/>
              <a:t>Circulating antigens (CAA or CCA</a:t>
            </a:r>
            <a:r>
              <a:rPr lang="en-US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859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Bachelor of Medicine And Bachelor of Surgery (MBChB)  Year  2\MEDICAL MICROBIOLOGY\5. MICROBIOLOGY PRACTICALS AND DEMONSTRATIONS\Laboratry Pictures\Apparatus &amp; Sterilants etc\Urine Filtra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56" y="1740408"/>
            <a:ext cx="7562088" cy="337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9041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FURTHER INVESTIGATIONS</a:t>
            </a:r>
            <a:endParaRPr lang="en-GB" alt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altLang="en-US" dirty="0" smtClean="0"/>
              <a:t>I.V.U.</a:t>
            </a:r>
          </a:p>
          <a:p>
            <a:r>
              <a:rPr lang="en-US" altLang="en-US" dirty="0" smtClean="0"/>
              <a:t>Chest  x-ray</a:t>
            </a:r>
          </a:p>
          <a:p>
            <a:r>
              <a:rPr lang="en-US" altLang="en-US" dirty="0" smtClean="0"/>
              <a:t>Barium  studies</a:t>
            </a:r>
          </a:p>
          <a:p>
            <a:r>
              <a:rPr lang="en-US" altLang="en-US" dirty="0" err="1" smtClean="0"/>
              <a:t>Myelography</a:t>
            </a:r>
            <a:endParaRPr lang="en-US" altLang="en-US" dirty="0" smtClean="0"/>
          </a:p>
          <a:p>
            <a:r>
              <a:rPr lang="en-US" altLang="en-US" dirty="0" smtClean="0"/>
              <a:t>Immunodiagnostic tests [skin test, complement fixation test, gel diffusion] provide supportive evidence</a:t>
            </a:r>
          </a:p>
          <a:p>
            <a:r>
              <a:rPr lang="en-US" altLang="en-US" dirty="0" err="1" smtClean="0"/>
              <a:t>Haemogram</a:t>
            </a:r>
            <a:r>
              <a:rPr lang="en-US" altLang="en-US" dirty="0" smtClean="0"/>
              <a:t> [eosinophilia in early stages of the  disease but constant finding in the bone marrow]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8328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9552" y="332656"/>
            <a:ext cx="84582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en-US" dirty="0" smtClean="0"/>
              <a:t>THE  CLINICAL  SYNDROMES  OF URINARY  SCHISTOSOMIASIS</a:t>
            </a:r>
            <a:endParaRPr lang="en-GB" alt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844824"/>
            <a:ext cx="8424936" cy="4608512"/>
          </a:xfrm>
        </p:spPr>
        <p:txBody>
          <a:bodyPr>
            <a:normAutofit fontScale="92500"/>
          </a:bodyPr>
          <a:lstStyle/>
          <a:p>
            <a:r>
              <a:rPr lang="en-US" altLang="en-US" dirty="0" err="1" smtClean="0"/>
              <a:t>Cercarial</a:t>
            </a:r>
            <a:r>
              <a:rPr lang="en-US" altLang="en-US" dirty="0" smtClean="0"/>
              <a:t> dermatitis [swimmers itch or </a:t>
            </a:r>
            <a:r>
              <a:rPr lang="en-US" altLang="en-US" dirty="0" err="1" smtClean="0"/>
              <a:t>kabure</a:t>
            </a:r>
            <a:r>
              <a:rPr lang="en-US" altLang="en-US" dirty="0" smtClean="0"/>
              <a:t> itch] due to skin penetrations</a:t>
            </a:r>
          </a:p>
          <a:p>
            <a:r>
              <a:rPr lang="en-US" altLang="en-US" dirty="0" smtClean="0"/>
              <a:t>Katayama’s  syndrome [appear  3-6 weeks  after the penetration of </a:t>
            </a:r>
            <a:r>
              <a:rPr lang="en-US" altLang="en-US" dirty="0" err="1" smtClean="0"/>
              <a:t>cercarie</a:t>
            </a:r>
            <a:r>
              <a:rPr lang="en-US" altLang="en-US" dirty="0" smtClean="0"/>
              <a:t>. Presenting with  fever, cough, headache, sweating, abdominal pains, tender  </a:t>
            </a:r>
            <a:r>
              <a:rPr lang="en-US" altLang="en-US" dirty="0" err="1" smtClean="0"/>
              <a:t>hepato</a:t>
            </a:r>
            <a:r>
              <a:rPr lang="en-US" altLang="en-US" dirty="0" smtClean="0"/>
              <a:t>- splenomegaly, high  eosinophilia </a:t>
            </a:r>
          </a:p>
          <a:p>
            <a:r>
              <a:rPr lang="en-US" altLang="en-US" dirty="0" smtClean="0"/>
              <a:t>Blood in Urine (terminal </a:t>
            </a:r>
            <a:r>
              <a:rPr lang="en-US" altLang="en-US" dirty="0" err="1" smtClean="0"/>
              <a:t>haematuria</a:t>
            </a:r>
            <a:r>
              <a:rPr lang="en-US" altLang="en-US" dirty="0" smtClean="0"/>
              <a:t>), dysuria, increased frequency of micturition. </a:t>
            </a:r>
            <a:r>
              <a:rPr lang="en-US" altLang="en-US" dirty="0" err="1" smtClean="0"/>
              <a:t>Haematuria</a:t>
            </a:r>
            <a:r>
              <a:rPr lang="en-US" altLang="en-US" dirty="0" smtClean="0"/>
              <a:t>  initially  painless  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6215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Swimmer’s Itch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Picture 4" descr="swimmer's itch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72816"/>
            <a:ext cx="6064448" cy="454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50396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 dirty="0" smtClean="0"/>
              <a:t>Burning </a:t>
            </a:r>
            <a:r>
              <a:rPr lang="en-US" altLang="en-US" dirty="0" err="1" smtClean="0"/>
              <a:t>micturation</a:t>
            </a:r>
            <a:r>
              <a:rPr lang="en-US" altLang="en-US" dirty="0" smtClean="0"/>
              <a:t> and </a:t>
            </a:r>
            <a:r>
              <a:rPr lang="en-US" altLang="en-US" dirty="0" err="1" smtClean="0"/>
              <a:t>hypogastric</a:t>
            </a:r>
            <a:r>
              <a:rPr lang="en-US" altLang="en-US" dirty="0" smtClean="0"/>
              <a:t>  pain</a:t>
            </a:r>
          </a:p>
          <a:p>
            <a:r>
              <a:rPr lang="en-US" altLang="en-US" dirty="0" smtClean="0"/>
              <a:t>Ureteric  colic [due to the  passage of  coagulated blood from a source  of bleeding  situated high up in the ureter] </a:t>
            </a:r>
          </a:p>
          <a:p>
            <a:r>
              <a:rPr lang="en-US" altLang="en-US" dirty="0" smtClean="0"/>
              <a:t>Pain and burning sensation in the epigastrium- due to  involvement of the  </a:t>
            </a:r>
            <a:r>
              <a:rPr lang="en-US" altLang="en-US" dirty="0" err="1" smtClean="0"/>
              <a:t>submucosa</a:t>
            </a:r>
            <a:r>
              <a:rPr lang="en-US" altLang="en-US" dirty="0" smtClean="0"/>
              <a:t> of the stomach  </a:t>
            </a:r>
          </a:p>
          <a:p>
            <a:r>
              <a:rPr lang="en-US" altLang="en-US" dirty="0" smtClean="0"/>
              <a:t>High urinary blood and protein levels  are related to intensity of infection and  lower urinary tract pathology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7530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3" t="19329" r="13070" b="25352"/>
          <a:stretch/>
        </p:blipFill>
        <p:spPr bwMode="auto">
          <a:xfrm>
            <a:off x="1619672" y="3031232"/>
            <a:ext cx="6615232" cy="357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837634"/>
            <a:ext cx="171868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6404857" y="470921"/>
            <a:ext cx="182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i="1" dirty="0" err="1"/>
              <a:t>Oncomelania</a:t>
            </a:r>
            <a:endParaRPr lang="en-US" altLang="en-US" i="1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821432"/>
            <a:ext cx="15144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619672" y="454719"/>
            <a:ext cx="1514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 dirty="0" err="1"/>
              <a:t>Bulinus</a:t>
            </a:r>
            <a:endParaRPr lang="en-US" altLang="en-US" i="1" dirty="0"/>
          </a:p>
        </p:txBody>
      </p:sp>
      <p:pic>
        <p:nvPicPr>
          <p:cNvPr id="9" name="Picture 2" descr="E:\Bachelor of Medicine And Bachelor of Surgery (MBChB)  Year  2\MEDICAL MICROBIOLOGY\6. MICROBIOLOGY GALLERY\Parasitology\biomphalari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821432"/>
            <a:ext cx="2088232" cy="220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851920" y="454719"/>
            <a:ext cx="17281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 dirty="0" err="1" smtClean="0"/>
              <a:t>Biomphalaria</a:t>
            </a:r>
            <a:endParaRPr lang="en-US" altLang="en-US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-1476672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31189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/>
              <a:t>COMPLICATIONS  OF  S. HAEMATOBIUM</a:t>
            </a:r>
            <a:endParaRPr lang="en-GB" alt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altLang="en-US" dirty="0" err="1"/>
              <a:t>Hydroureter</a:t>
            </a:r>
            <a:r>
              <a:rPr lang="en-US" altLang="en-US" dirty="0"/>
              <a:t>, </a:t>
            </a:r>
            <a:r>
              <a:rPr lang="en-US" altLang="en-US" dirty="0" err="1"/>
              <a:t>hydronephrosis</a:t>
            </a:r>
            <a:r>
              <a:rPr lang="en-US" altLang="en-US" dirty="0"/>
              <a:t>, </a:t>
            </a:r>
            <a:r>
              <a:rPr lang="en-US" altLang="en-US" dirty="0" err="1"/>
              <a:t>pyelonephrosis</a:t>
            </a:r>
            <a:r>
              <a:rPr lang="en-US" altLang="en-US" dirty="0"/>
              <a:t>, bladder / ureter </a:t>
            </a:r>
            <a:r>
              <a:rPr lang="en-US" altLang="en-US" dirty="0" smtClean="0"/>
              <a:t>calcification, 	Renal failure</a:t>
            </a:r>
            <a:endParaRPr lang="en-GB" altLang="en-US" dirty="0"/>
          </a:p>
          <a:p>
            <a:r>
              <a:rPr lang="en-US" altLang="en-US" dirty="0" smtClean="0"/>
              <a:t>Glomerulonephritis, </a:t>
            </a:r>
            <a:r>
              <a:rPr lang="en-US" altLang="en-US" dirty="0" err="1" smtClean="0"/>
              <a:t>nephrotic</a:t>
            </a:r>
            <a:r>
              <a:rPr lang="en-US" altLang="en-US" dirty="0" smtClean="0"/>
              <a:t>   syndrome </a:t>
            </a:r>
          </a:p>
          <a:p>
            <a:r>
              <a:rPr lang="en-US" altLang="en-US" dirty="0"/>
              <a:t>R</a:t>
            </a:r>
            <a:r>
              <a:rPr lang="en-US" altLang="en-US" dirty="0" smtClean="0"/>
              <a:t>educed bladder capacity </a:t>
            </a:r>
          </a:p>
          <a:p>
            <a:r>
              <a:rPr lang="en-US" altLang="en-US" dirty="0" smtClean="0"/>
              <a:t>Ureters liable to stenosis especially  around their orifices causing  partial obstruction to urine flow </a:t>
            </a:r>
          </a:p>
          <a:p>
            <a:r>
              <a:rPr lang="en-US" altLang="en-US" dirty="0" smtClean="0"/>
              <a:t>Secondary bacterial infection may occur </a:t>
            </a:r>
          </a:p>
        </p:txBody>
      </p:sp>
    </p:spTree>
    <p:extLst>
      <p:ext uri="{BB962C8B-B14F-4D97-AF65-F5344CB8AC3E}">
        <p14:creationId xmlns:p14="http://schemas.microsoft.com/office/powerpoint/2010/main" val="66669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altLang="en-US" dirty="0" smtClean="0"/>
              <a:t>Carcinoma of bladder [squamous  cell type]</a:t>
            </a:r>
          </a:p>
          <a:p>
            <a:r>
              <a:rPr lang="en-US" altLang="en-US" dirty="0" smtClean="0"/>
              <a:t>Other system  involvement</a:t>
            </a:r>
          </a:p>
          <a:p>
            <a:r>
              <a:rPr lang="en-US" altLang="en-US" dirty="0" smtClean="0"/>
              <a:t>Pulmonary  hypertension, fibrosis, </a:t>
            </a:r>
            <a:r>
              <a:rPr lang="en-US" altLang="en-US" dirty="0" err="1" smtClean="0"/>
              <a:t>cor-pulmonale</a:t>
            </a:r>
            <a:r>
              <a:rPr lang="en-US" altLang="en-US" dirty="0" smtClean="0"/>
              <a:t> </a:t>
            </a:r>
          </a:p>
          <a:p>
            <a:r>
              <a:rPr lang="en-US" altLang="en-US" dirty="0" smtClean="0"/>
              <a:t>Myelitis / spinal </a:t>
            </a:r>
            <a:r>
              <a:rPr lang="en-US" altLang="en-US" dirty="0" err="1" smtClean="0"/>
              <a:t>tumour</a:t>
            </a:r>
            <a:r>
              <a:rPr lang="en-US" altLang="en-US" dirty="0" smtClean="0"/>
              <a:t> / space occupying lesion due to granuloma   </a:t>
            </a:r>
          </a:p>
          <a:p>
            <a:r>
              <a:rPr lang="en-US" altLang="en-US" dirty="0" smtClean="0"/>
              <a:t>Infertility in women from granulomata blocking the  fallopian tubes </a:t>
            </a:r>
          </a:p>
          <a:p>
            <a:r>
              <a:rPr lang="en-US" altLang="en-US" dirty="0" smtClean="0"/>
              <a:t>Salmonella  </a:t>
            </a:r>
            <a:r>
              <a:rPr lang="en-US" altLang="en-US" dirty="0" err="1" smtClean="0"/>
              <a:t>septicaemia</a:t>
            </a:r>
            <a:r>
              <a:rPr lang="en-US" altLang="en-US" dirty="0" smtClean="0"/>
              <a:t> [organisms  incorporated into adult worms]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55769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mtClean="0"/>
              <a:t>TREATMENT  OF  URINARY  SCHISTOSOMIASIS</a:t>
            </a:r>
            <a:endParaRPr lang="en-GB" altLang="en-US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dirty="0" err="1" smtClean="0"/>
              <a:t>Praziquantel</a:t>
            </a:r>
            <a:endParaRPr lang="en-US" altLang="en-US" dirty="0" smtClean="0"/>
          </a:p>
          <a:p>
            <a:pPr lvl="1"/>
            <a:r>
              <a:rPr lang="en-US" altLang="en-US" dirty="0" smtClean="0"/>
              <a:t>Dose 40 mg/kg, once after meal [expensive]- </a:t>
            </a:r>
            <a:r>
              <a:rPr lang="en-US" altLang="en-US" dirty="0"/>
              <a:t>Drug of choice [currently  recommended  by  W.H.O.] </a:t>
            </a:r>
            <a:endParaRPr lang="en-US" altLang="en-US" dirty="0" smtClean="0"/>
          </a:p>
          <a:p>
            <a:pPr lvl="1"/>
            <a:r>
              <a:rPr lang="en-US" altLang="en-US" dirty="0" smtClean="0"/>
              <a:t>Side  effects – slight abdominal discomfort, nausea, headache, slight drowsiness </a:t>
            </a:r>
          </a:p>
          <a:p>
            <a:r>
              <a:rPr lang="en-US" altLang="en-US" dirty="0" err="1" smtClean="0"/>
              <a:t>Metrifonate</a:t>
            </a:r>
            <a:r>
              <a:rPr lang="en-US" altLang="en-US" dirty="0" smtClean="0"/>
              <a:t>  [organophosphate  group]</a:t>
            </a:r>
          </a:p>
          <a:p>
            <a:pPr lvl="1"/>
            <a:r>
              <a:rPr lang="en-US" altLang="en-US" dirty="0"/>
              <a:t>D</a:t>
            </a:r>
            <a:r>
              <a:rPr lang="en-US" altLang="en-US" dirty="0" smtClean="0"/>
              <a:t>ose 10mg/kg orally once at night, 3  courses at 2 weeks interval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16473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CONTINUATION  OF  TREATMENT</a:t>
            </a:r>
            <a:endParaRPr lang="en-GB" altLang="en-US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 dirty="0" smtClean="0"/>
              <a:t>Side  effect of </a:t>
            </a:r>
            <a:r>
              <a:rPr lang="en-US" altLang="en-US" dirty="0" err="1" smtClean="0"/>
              <a:t>Metrifonate</a:t>
            </a:r>
            <a:r>
              <a:rPr lang="en-US" altLang="en-US" dirty="0" smtClean="0"/>
              <a:t> due to depressed acetylcholine levels in blood</a:t>
            </a:r>
          </a:p>
          <a:p>
            <a:r>
              <a:rPr lang="en-US" altLang="en-US" dirty="0" smtClean="0"/>
              <a:t>Thus  cholinergic  symptoms- fatigue, muscle  weakness/tremor, sweating, abdominal colic, </a:t>
            </a:r>
            <a:r>
              <a:rPr lang="en-US" altLang="en-US" dirty="0" err="1" smtClean="0"/>
              <a:t>diarrhoea</a:t>
            </a:r>
            <a:r>
              <a:rPr lang="en-US" altLang="en-US" dirty="0" smtClean="0"/>
              <a:t> , vomiting </a:t>
            </a:r>
          </a:p>
          <a:p>
            <a:r>
              <a:rPr lang="en-US" altLang="en-US" dirty="0" smtClean="0"/>
              <a:t>Due to recent widespread  resistance  to  </a:t>
            </a:r>
            <a:r>
              <a:rPr lang="en-US" altLang="en-US" dirty="0" err="1" smtClean="0"/>
              <a:t>Metrifonate</a:t>
            </a:r>
            <a:r>
              <a:rPr lang="en-US" altLang="en-US" dirty="0" smtClean="0"/>
              <a:t>  W.H.O. does  not recommend its  use</a:t>
            </a:r>
          </a:p>
          <a:p>
            <a:r>
              <a:rPr lang="en-US" altLang="en-US" dirty="0" err="1" smtClean="0"/>
              <a:t>Antischistosomal</a:t>
            </a:r>
            <a:r>
              <a:rPr lang="en-US" altLang="en-US" dirty="0" smtClean="0"/>
              <a:t> drugs are </a:t>
            </a:r>
            <a:r>
              <a:rPr lang="en-US" altLang="en-US" dirty="0" err="1" smtClean="0"/>
              <a:t>mutogenic</a:t>
            </a:r>
            <a:r>
              <a:rPr lang="en-US" altLang="en-US" dirty="0" smtClean="0"/>
              <a:t>  thus carcinogenic; not used in pregnancy   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84654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b="1" dirty="0" smtClean="0"/>
              <a:t>S. JAPONICUM</a:t>
            </a:r>
            <a:endParaRPr lang="en-GB" sz="8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Found in Asia:- China, Indonesia, Thailand, </a:t>
            </a:r>
            <a:r>
              <a:rPr lang="en-US" dirty="0" err="1" smtClean="0"/>
              <a:t>Phillipeans</a:t>
            </a:r>
            <a:r>
              <a:rPr lang="en-US" dirty="0" smtClean="0"/>
              <a:t>.</a:t>
            </a:r>
            <a:endParaRPr lang="en-GB" dirty="0" smtClean="0"/>
          </a:p>
          <a:p>
            <a:pPr lvl="0"/>
            <a:r>
              <a:rPr lang="en-US" dirty="0" smtClean="0"/>
              <a:t>Causes intestinal </a:t>
            </a:r>
            <a:r>
              <a:rPr lang="en-US" dirty="0" err="1" smtClean="0"/>
              <a:t>schistomiasis</a:t>
            </a:r>
            <a:r>
              <a:rPr lang="en-US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89577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Morphology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Adult</a:t>
            </a:r>
            <a:r>
              <a:rPr lang="en-US" dirty="0"/>
              <a:t>: Like other </a:t>
            </a:r>
            <a:r>
              <a:rPr lang="en-US" dirty="0" err="1"/>
              <a:t>schistosomes</a:t>
            </a:r>
            <a:r>
              <a:rPr lang="en-US" dirty="0"/>
              <a:t>.</a:t>
            </a:r>
            <a:endParaRPr lang="en-GB" dirty="0"/>
          </a:p>
          <a:p>
            <a:pPr lvl="0"/>
            <a:r>
              <a:rPr lang="en-US" dirty="0"/>
              <a:t>Egg: Oval/round, rudimentary lateral spine.</a:t>
            </a:r>
            <a:endParaRPr lang="en-GB" dirty="0"/>
          </a:p>
          <a:p>
            <a:pPr lvl="0"/>
            <a:r>
              <a:rPr lang="en-US" dirty="0" err="1"/>
              <a:t>Miracidium</a:t>
            </a:r>
            <a:r>
              <a:rPr lang="en-US" dirty="0"/>
              <a:t> &amp; </a:t>
            </a:r>
            <a:r>
              <a:rPr lang="en-US" dirty="0" err="1"/>
              <a:t>Cercarie</a:t>
            </a:r>
            <a:r>
              <a:rPr lang="en-US" dirty="0"/>
              <a:t>: Same to others.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3" descr="Schistosoma japonicum eg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81450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chistosoma japonicum eg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8782" y="3981450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43262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96944" cy="936104"/>
          </a:xfrm>
        </p:spPr>
        <p:txBody>
          <a:bodyPr/>
          <a:lstStyle/>
          <a:p>
            <a:r>
              <a:rPr lang="en-GB" dirty="0" smtClean="0"/>
              <a:t>Life cycle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12776"/>
            <a:ext cx="8640960" cy="5373216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en-CA" dirty="0"/>
              <a:t>Adults in hepatic b/vessels, male &amp; female mate, migrate to superior mesenteric b/vessels to lay eggs.</a:t>
            </a:r>
            <a:endParaRPr lang="en-GB" dirty="0"/>
          </a:p>
          <a:p>
            <a:pPr lvl="0"/>
            <a:r>
              <a:rPr lang="en-CA" dirty="0"/>
              <a:t>Eggs pass out of b/vessels into lumen of S.I</a:t>
            </a:r>
            <a:endParaRPr lang="en-GB" dirty="0"/>
          </a:p>
          <a:p>
            <a:pPr lvl="0"/>
            <a:r>
              <a:rPr lang="en-CA" dirty="0"/>
              <a:t>Eggs in stool, when come in contact with fresh water they hatch to release </a:t>
            </a:r>
            <a:r>
              <a:rPr lang="en-CA" dirty="0" err="1"/>
              <a:t>miracidium</a:t>
            </a:r>
            <a:r>
              <a:rPr lang="en-CA" dirty="0"/>
              <a:t>.</a:t>
            </a:r>
            <a:endParaRPr lang="en-GB" dirty="0"/>
          </a:p>
          <a:p>
            <a:pPr lvl="0"/>
            <a:r>
              <a:rPr lang="en-CA" dirty="0" err="1"/>
              <a:t>Miracidium</a:t>
            </a:r>
            <a:r>
              <a:rPr lang="en-CA" dirty="0"/>
              <a:t> free living, can survive 36 hrs.</a:t>
            </a:r>
            <a:endParaRPr lang="en-GB" dirty="0"/>
          </a:p>
          <a:p>
            <a:pPr lvl="0"/>
            <a:r>
              <a:rPr lang="en-CA" dirty="0"/>
              <a:t>Get into suitable snail – </a:t>
            </a:r>
            <a:r>
              <a:rPr lang="en-CA" dirty="0" err="1"/>
              <a:t>onchomelania</a:t>
            </a:r>
            <a:r>
              <a:rPr lang="en-CA" dirty="0"/>
              <a:t> sp. (cone ice cream-like), develop into primary </a:t>
            </a:r>
            <a:r>
              <a:rPr lang="en-CA" dirty="0" err="1"/>
              <a:t>sporocyts</a:t>
            </a:r>
            <a:r>
              <a:rPr lang="en-CA" dirty="0"/>
              <a:t> – secondary </a:t>
            </a:r>
            <a:r>
              <a:rPr lang="en-CA" dirty="0" err="1"/>
              <a:t>sporocyts</a:t>
            </a:r>
            <a:r>
              <a:rPr lang="en-CA" dirty="0"/>
              <a:t> – </a:t>
            </a:r>
            <a:r>
              <a:rPr lang="en-CA" dirty="0" err="1"/>
              <a:t>cercarie</a:t>
            </a:r>
            <a:r>
              <a:rPr lang="en-CA" dirty="0"/>
              <a:t>.</a:t>
            </a:r>
            <a:endParaRPr lang="en-GB" dirty="0"/>
          </a:p>
          <a:p>
            <a:pPr lvl="0"/>
            <a:r>
              <a:rPr lang="en-CA" dirty="0" err="1"/>
              <a:t>Cercarie</a:t>
            </a:r>
            <a:r>
              <a:rPr lang="en-CA" dirty="0"/>
              <a:t> shed in water (survive 48-72 </a:t>
            </a:r>
            <a:r>
              <a:rPr lang="en-CA" dirty="0" err="1"/>
              <a:t>hrs</a:t>
            </a:r>
            <a:r>
              <a:rPr lang="en-CA" dirty="0"/>
              <a:t>), penetrate skin of man, loses tail, head become </a:t>
            </a:r>
            <a:r>
              <a:rPr lang="en-CA" dirty="0" err="1"/>
              <a:t>schistosomulum</a:t>
            </a:r>
            <a:r>
              <a:rPr lang="en-CA" dirty="0"/>
              <a:t>, gets into blood, undergo heart lung migration to liver where they grow to become adults in the hepatic vessels.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98985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Life Cycle</a:t>
            </a:r>
            <a:r>
              <a:rPr lang="en-US" u="sng" dirty="0" smtClean="0"/>
              <a:t>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81200"/>
            <a:ext cx="8280920" cy="4114800"/>
          </a:xfrm>
        </p:spPr>
        <p:txBody>
          <a:bodyPr/>
          <a:lstStyle/>
          <a:p>
            <a:pPr lvl="0"/>
            <a:r>
              <a:rPr lang="en-US" dirty="0" smtClean="0"/>
              <a:t>Resembles </a:t>
            </a:r>
            <a:r>
              <a:rPr lang="en-US" dirty="0"/>
              <a:t>S. </a:t>
            </a:r>
            <a:r>
              <a:rPr lang="en-US" dirty="0" err="1"/>
              <a:t>mansoni</a:t>
            </a:r>
            <a:endParaRPr lang="en-GB" dirty="0"/>
          </a:p>
          <a:p>
            <a:pPr lvl="0"/>
            <a:r>
              <a:rPr lang="en-US" dirty="0"/>
              <a:t>Eggs laid in the superior mesenteric vessels → Enter lumen of S/I</a:t>
            </a:r>
            <a:endParaRPr lang="en-GB" dirty="0"/>
          </a:p>
          <a:p>
            <a:pPr lvl="0"/>
            <a:r>
              <a:rPr lang="en-US" dirty="0" err="1"/>
              <a:t>Miracidium</a:t>
            </a:r>
            <a:r>
              <a:rPr lang="en-US" dirty="0"/>
              <a:t> gets into suitable snail </a:t>
            </a:r>
            <a:r>
              <a:rPr lang="en-US" dirty="0" err="1"/>
              <a:t>i.e</a:t>
            </a:r>
            <a:r>
              <a:rPr lang="en-US" dirty="0"/>
              <a:t> </a:t>
            </a:r>
            <a:r>
              <a:rPr lang="en-US" dirty="0" err="1"/>
              <a:t>onchomelania</a:t>
            </a:r>
            <a:r>
              <a:rPr lang="en-US" dirty="0"/>
              <a:t> </a:t>
            </a:r>
            <a:r>
              <a:rPr lang="en-US" dirty="0" err="1"/>
              <a:t>spp</a:t>
            </a:r>
            <a:r>
              <a:rPr lang="en-US" dirty="0"/>
              <a:t>, develops in to 1° sporocyst→2°sporocyst→cercariae </a:t>
            </a:r>
            <a:endParaRPr lang="en-GB" dirty="0"/>
          </a:p>
          <a:p>
            <a:pPr lvl="0"/>
            <a:r>
              <a:rPr lang="en-US" dirty="0" err="1"/>
              <a:t>Cercariae</a:t>
            </a:r>
            <a:r>
              <a:rPr lang="en-US" dirty="0"/>
              <a:t> → Penetrate skin → liver → Adults.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81254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864096"/>
          </a:xfrm>
        </p:spPr>
        <p:txBody>
          <a:bodyPr/>
          <a:lstStyle/>
          <a:p>
            <a:r>
              <a:rPr lang="en-US" u="sng" dirty="0"/>
              <a:t>Clinical presentations</a:t>
            </a:r>
            <a:r>
              <a:rPr lang="en-US" u="sng" dirty="0" smtClean="0"/>
              <a:t>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84784"/>
            <a:ext cx="8568952" cy="5040560"/>
          </a:xfrm>
        </p:spPr>
        <p:txBody>
          <a:bodyPr/>
          <a:lstStyle/>
          <a:p>
            <a:pPr lvl="0"/>
            <a:r>
              <a:rPr lang="en-US" dirty="0"/>
              <a:t>Skin penetration: Swimmer’s itch.</a:t>
            </a:r>
            <a:endParaRPr lang="en-GB" dirty="0"/>
          </a:p>
          <a:p>
            <a:pPr lvl="0"/>
            <a:r>
              <a:rPr lang="en-US" dirty="0"/>
              <a:t>Katayama’s syndrome: appear  3-6 weeks  after the penetration of </a:t>
            </a:r>
            <a:r>
              <a:rPr lang="en-US" dirty="0" err="1"/>
              <a:t>cercarie</a:t>
            </a:r>
            <a:r>
              <a:rPr lang="en-US" dirty="0"/>
              <a:t>. Presenting with  fever, cough, headache, sweating, abdominal pains, tender  </a:t>
            </a:r>
            <a:r>
              <a:rPr lang="en-US" dirty="0" err="1"/>
              <a:t>hepato</a:t>
            </a:r>
            <a:r>
              <a:rPr lang="en-US" dirty="0"/>
              <a:t>- splenomegaly, high  eosinophilia; Very Common &amp; often severe here.</a:t>
            </a:r>
            <a:endParaRPr lang="en-GB" dirty="0"/>
          </a:p>
          <a:p>
            <a:pPr lvl="0"/>
            <a:r>
              <a:rPr lang="en-US" dirty="0"/>
              <a:t>Intestinal: Blood in stool, Abdominal Pain.</a:t>
            </a:r>
            <a:endParaRPr lang="en-GB" dirty="0"/>
          </a:p>
          <a:p>
            <a:pPr lvl="0"/>
            <a:r>
              <a:rPr lang="en-US" dirty="0"/>
              <a:t>Complications: Ectopic sites → Spinal cord, brain---more common.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00746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Diagnosis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History</a:t>
            </a:r>
            <a:r>
              <a:rPr lang="en-US" dirty="0"/>
              <a:t>.</a:t>
            </a:r>
            <a:endParaRPr lang="en-GB" dirty="0"/>
          </a:p>
          <a:p>
            <a:pPr lvl="0"/>
            <a:r>
              <a:rPr lang="en-US" dirty="0"/>
              <a:t>Stool exam- </a:t>
            </a:r>
            <a:r>
              <a:rPr lang="en-US" dirty="0" err="1"/>
              <a:t>xtic</a:t>
            </a:r>
            <a:r>
              <a:rPr lang="en-US" dirty="0"/>
              <a:t> eggs.</a:t>
            </a:r>
            <a:endParaRPr lang="en-GB" dirty="0"/>
          </a:p>
          <a:p>
            <a:pPr lvl="0"/>
            <a:r>
              <a:rPr lang="en-US" dirty="0"/>
              <a:t>Serological test- Circulating antibodies.</a:t>
            </a:r>
            <a:endParaRPr lang="en-GB" dirty="0"/>
          </a:p>
          <a:p>
            <a:pPr lvl="0"/>
            <a:r>
              <a:rPr lang="en-US" dirty="0"/>
              <a:t>CT Scans/ MRIs- granulomas.(computerized </a:t>
            </a:r>
            <a:r>
              <a:rPr lang="en-US" dirty="0" err="1"/>
              <a:t>tomorgraphy</a:t>
            </a:r>
            <a:r>
              <a:rPr lang="en-US" dirty="0"/>
              <a:t> &amp; magnetic resonance imaging)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8693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7493510"/>
              </p:ext>
            </p:extLst>
          </p:nvPr>
        </p:nvGraphicFramePr>
        <p:xfrm>
          <a:off x="179512" y="116632"/>
          <a:ext cx="8864183" cy="6264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Acrobat Document" r:id="rId3" imgW="8019048" imgH="5668166" progId="AcroExch.Document.7">
                  <p:embed/>
                </p:oleObj>
              </mc:Choice>
              <mc:Fallback>
                <p:oleObj name="Acrobat Document" r:id="rId3" imgW="8019048" imgH="5668166" progId="AcroExch.Document.7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16632"/>
                        <a:ext cx="8864183" cy="62646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615883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Treatment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err="1" smtClean="0"/>
              <a:t>Praziquantel</a:t>
            </a:r>
            <a:r>
              <a:rPr lang="en-US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77510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S. </a:t>
            </a:r>
            <a:r>
              <a:rPr lang="en-US" u="sng" dirty="0" err="1" smtClean="0"/>
              <a:t>intercalatum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Distributed </a:t>
            </a:r>
            <a:r>
              <a:rPr lang="en-US" dirty="0"/>
              <a:t>In west and central </a:t>
            </a:r>
            <a:r>
              <a:rPr lang="en-US" dirty="0" smtClean="0"/>
              <a:t>Africa.</a:t>
            </a:r>
            <a:endParaRPr lang="en-GB" dirty="0"/>
          </a:p>
          <a:p>
            <a:r>
              <a:rPr lang="en-US" dirty="0" smtClean="0"/>
              <a:t>Causes </a:t>
            </a:r>
            <a:r>
              <a:rPr lang="en-US" dirty="0"/>
              <a:t>intestinal  </a:t>
            </a:r>
            <a:r>
              <a:rPr lang="en-US" dirty="0" err="1"/>
              <a:t>schistosomiasis</a:t>
            </a:r>
            <a:endParaRPr lang="en-GB" dirty="0"/>
          </a:p>
          <a:p>
            <a:r>
              <a:rPr lang="en-US" dirty="0" smtClean="0"/>
              <a:t>Eggs</a:t>
            </a:r>
            <a:r>
              <a:rPr lang="en-US" dirty="0"/>
              <a:t>: Rhomboid shape.</a:t>
            </a:r>
            <a:endParaRPr lang="en-GB" dirty="0"/>
          </a:p>
          <a:p>
            <a:r>
              <a:rPr lang="en-US" dirty="0" smtClean="0"/>
              <a:t>Terminal </a:t>
            </a:r>
            <a:r>
              <a:rPr lang="en-US" dirty="0"/>
              <a:t>spine</a:t>
            </a:r>
            <a:endParaRPr lang="en-GB" dirty="0"/>
          </a:p>
          <a:p>
            <a:r>
              <a:rPr lang="en-US" dirty="0" smtClean="0"/>
              <a:t>Found </a:t>
            </a:r>
            <a:r>
              <a:rPr lang="en-US" dirty="0"/>
              <a:t>in stool</a:t>
            </a:r>
            <a:endParaRPr lang="en-GB" dirty="0"/>
          </a:p>
          <a:p>
            <a:r>
              <a:rPr lang="en-US" dirty="0" err="1" smtClean="0"/>
              <a:t>Occassionally</a:t>
            </a:r>
            <a:r>
              <a:rPr lang="en-US" dirty="0" smtClean="0"/>
              <a:t> </a:t>
            </a:r>
            <a:r>
              <a:rPr lang="en-US" dirty="0"/>
              <a:t>in Urine.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33367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864096"/>
          </a:xfrm>
        </p:spPr>
        <p:txBody>
          <a:bodyPr/>
          <a:lstStyle/>
          <a:p>
            <a:r>
              <a:rPr lang="en-US" b="1" u="sng" dirty="0"/>
              <a:t>PREVENTION  &amp; CONTROL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84784"/>
            <a:ext cx="8568952" cy="504056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3 areas of target in the life cycle:</a:t>
            </a:r>
            <a:endParaRPr lang="en-GB" dirty="0"/>
          </a:p>
          <a:p>
            <a:pPr lvl="1"/>
            <a:r>
              <a:rPr lang="en-US" dirty="0"/>
              <a:t>Snail</a:t>
            </a:r>
            <a:endParaRPr lang="en-GB" dirty="0"/>
          </a:p>
          <a:p>
            <a:pPr lvl="1"/>
            <a:r>
              <a:rPr lang="en-US" dirty="0"/>
              <a:t>Water-man contact</a:t>
            </a:r>
            <a:endParaRPr lang="en-GB" dirty="0"/>
          </a:p>
          <a:p>
            <a:pPr lvl="1"/>
            <a:r>
              <a:rPr lang="en-US" dirty="0" smtClean="0"/>
              <a:t>Man</a:t>
            </a:r>
          </a:p>
        </p:txBody>
      </p:sp>
    </p:spTree>
    <p:extLst>
      <p:ext uri="{BB962C8B-B14F-4D97-AF65-F5344CB8AC3E}">
        <p14:creationId xmlns:p14="http://schemas.microsoft.com/office/powerpoint/2010/main" val="33810730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6336704"/>
          </a:xfrm>
        </p:spPr>
        <p:txBody>
          <a:bodyPr/>
          <a:lstStyle/>
          <a:p>
            <a:r>
              <a:rPr lang="en-US" dirty="0"/>
              <a:t>Snail.</a:t>
            </a:r>
            <a:endParaRPr lang="en-GB" dirty="0"/>
          </a:p>
          <a:p>
            <a:pPr lvl="1"/>
            <a:r>
              <a:rPr lang="en-US" dirty="0" err="1"/>
              <a:t>Molluscisides</a:t>
            </a:r>
            <a:endParaRPr lang="en-US" dirty="0"/>
          </a:p>
          <a:p>
            <a:pPr lvl="2"/>
            <a:r>
              <a:rPr lang="en-US" dirty="0"/>
              <a:t>Chemical (CUSO4, </a:t>
            </a:r>
            <a:r>
              <a:rPr lang="en-US" dirty="0" err="1" smtClean="0"/>
              <a:t>Niclosamide</a:t>
            </a:r>
            <a:r>
              <a:rPr lang="en-US" dirty="0" smtClean="0"/>
              <a:t> </a:t>
            </a:r>
            <a:r>
              <a:rPr lang="en-US" dirty="0"/>
              <a:t>&amp;  </a:t>
            </a:r>
            <a:r>
              <a:rPr lang="en-US" dirty="0" err="1"/>
              <a:t>Frescon</a:t>
            </a:r>
            <a:r>
              <a:rPr lang="en-US" dirty="0"/>
              <a:t>)</a:t>
            </a:r>
            <a:endParaRPr lang="en-GB" dirty="0"/>
          </a:p>
          <a:p>
            <a:pPr lvl="2"/>
            <a:r>
              <a:rPr lang="en-US" dirty="0"/>
              <a:t>Plant (</a:t>
            </a:r>
            <a:r>
              <a:rPr lang="en-US" dirty="0" err="1"/>
              <a:t>Endod</a:t>
            </a:r>
            <a:r>
              <a:rPr lang="en-US" dirty="0"/>
              <a:t>)</a:t>
            </a:r>
            <a:endParaRPr lang="en-GB" dirty="0"/>
          </a:p>
          <a:p>
            <a:pPr lvl="1"/>
            <a:r>
              <a:rPr lang="en-US" dirty="0"/>
              <a:t>Environmental</a:t>
            </a:r>
          </a:p>
          <a:p>
            <a:pPr lvl="2"/>
            <a:r>
              <a:rPr lang="en-US" dirty="0"/>
              <a:t>Cementing of canal walls (</a:t>
            </a:r>
            <a:r>
              <a:rPr lang="en-US" dirty="0" err="1"/>
              <a:t>e.g</a:t>
            </a:r>
            <a:r>
              <a:rPr lang="en-US" dirty="0"/>
              <a:t> irrigation schemes)</a:t>
            </a:r>
            <a:endParaRPr lang="en-GB" dirty="0"/>
          </a:p>
          <a:p>
            <a:pPr lvl="2"/>
            <a:r>
              <a:rPr lang="en-GB" dirty="0"/>
              <a:t>Engineering methods: increase in canal water flow</a:t>
            </a:r>
          </a:p>
          <a:p>
            <a:pPr lvl="2"/>
            <a:r>
              <a:rPr lang="en-US" dirty="0"/>
              <a:t>Clearing </a:t>
            </a:r>
            <a:r>
              <a:rPr lang="en-US" dirty="0" smtClean="0"/>
              <a:t>bushes/ </a:t>
            </a:r>
            <a:r>
              <a:rPr lang="en-GB" dirty="0" smtClean="0"/>
              <a:t>Removal </a:t>
            </a:r>
            <a:r>
              <a:rPr lang="en-GB" dirty="0"/>
              <a:t>of weeds/vegetation</a:t>
            </a:r>
          </a:p>
          <a:p>
            <a:pPr lvl="2"/>
            <a:r>
              <a:rPr lang="en-GB" dirty="0"/>
              <a:t>Filling unused ponds</a:t>
            </a:r>
          </a:p>
          <a:p>
            <a:pPr lvl="1"/>
            <a:r>
              <a:rPr lang="en-US" dirty="0" smtClean="0"/>
              <a:t>Biological</a:t>
            </a:r>
            <a:endParaRPr lang="en-US" dirty="0"/>
          </a:p>
          <a:p>
            <a:pPr lvl="2"/>
            <a:r>
              <a:rPr lang="en-US" dirty="0"/>
              <a:t>Competitors (other snails)</a:t>
            </a:r>
            <a:endParaRPr lang="en-GB" dirty="0"/>
          </a:p>
          <a:p>
            <a:pPr lvl="2"/>
            <a:r>
              <a:rPr lang="en-US" dirty="0"/>
              <a:t>Predators e.g. </a:t>
            </a:r>
            <a:r>
              <a:rPr lang="en-US" dirty="0" err="1"/>
              <a:t>Gambusia</a:t>
            </a:r>
            <a:r>
              <a:rPr lang="en-US" dirty="0"/>
              <a:t> </a:t>
            </a:r>
            <a:r>
              <a:rPr lang="en-US" dirty="0" smtClean="0"/>
              <a:t>fish, </a:t>
            </a:r>
            <a:r>
              <a:rPr lang="en-GB" dirty="0" smtClean="0"/>
              <a:t>ducks</a:t>
            </a:r>
            <a:r>
              <a:rPr lang="en-GB" dirty="0"/>
              <a:t>, </a:t>
            </a:r>
            <a:r>
              <a:rPr lang="en-GB" dirty="0" smtClean="0"/>
              <a:t>fungi, water beetles</a:t>
            </a:r>
            <a:endParaRPr lang="en-GB" dirty="0"/>
          </a:p>
          <a:p>
            <a:pPr lvl="2"/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63644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6336704"/>
          </a:xfrm>
        </p:spPr>
        <p:txBody>
          <a:bodyPr/>
          <a:lstStyle/>
          <a:p>
            <a:pPr lvl="0"/>
            <a:r>
              <a:rPr lang="en-US" dirty="0"/>
              <a:t>Man-Water contact</a:t>
            </a:r>
            <a:endParaRPr lang="en-GB" dirty="0"/>
          </a:p>
          <a:p>
            <a:pPr lvl="1"/>
            <a:r>
              <a:rPr lang="en-US" dirty="0"/>
              <a:t>Building bridges for crossing infected rivers</a:t>
            </a:r>
            <a:endParaRPr lang="en-GB" dirty="0"/>
          </a:p>
          <a:p>
            <a:pPr lvl="1"/>
            <a:r>
              <a:rPr lang="en-US" dirty="0"/>
              <a:t>Governing irrigation canals</a:t>
            </a:r>
            <a:endParaRPr lang="en-GB" dirty="0"/>
          </a:p>
          <a:p>
            <a:pPr lvl="1"/>
            <a:r>
              <a:rPr lang="en-US" dirty="0"/>
              <a:t>Gloves &amp; boots for canal/irrigation workers</a:t>
            </a:r>
            <a:endParaRPr lang="en-GB" dirty="0"/>
          </a:p>
          <a:p>
            <a:pPr lvl="1"/>
            <a:r>
              <a:rPr lang="en-US" dirty="0"/>
              <a:t>Provision of safe water for domestic use → piped / bore hole water e.t.c</a:t>
            </a:r>
            <a:endParaRPr lang="en-GB" dirty="0"/>
          </a:p>
          <a:p>
            <a:pPr lvl="1"/>
            <a:r>
              <a:rPr lang="en-US" dirty="0"/>
              <a:t>Recreational facilities for children to avoid playing in contaminated waters.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68492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6336704"/>
          </a:xfrm>
        </p:spPr>
        <p:txBody>
          <a:bodyPr/>
          <a:lstStyle/>
          <a:p>
            <a:pPr lvl="0"/>
            <a:r>
              <a:rPr lang="en-US" dirty="0"/>
              <a:t>Man</a:t>
            </a:r>
            <a:endParaRPr lang="en-GB" dirty="0"/>
          </a:p>
          <a:p>
            <a:pPr lvl="1"/>
            <a:r>
              <a:rPr lang="en-US" dirty="0"/>
              <a:t>Health education on transmission</a:t>
            </a:r>
            <a:endParaRPr lang="en-GB" dirty="0"/>
          </a:p>
          <a:p>
            <a:pPr lvl="1"/>
            <a:r>
              <a:rPr lang="en-US" dirty="0"/>
              <a:t>Proper sanitation – building of pit latrines</a:t>
            </a:r>
            <a:endParaRPr lang="en-GB" dirty="0"/>
          </a:p>
          <a:p>
            <a:pPr lvl="1"/>
            <a:r>
              <a:rPr lang="en-US" dirty="0"/>
              <a:t>Avoid using untreated human </a:t>
            </a:r>
            <a:r>
              <a:rPr lang="en-US" dirty="0" err="1"/>
              <a:t>feaces</a:t>
            </a:r>
            <a:r>
              <a:rPr lang="en-US" dirty="0"/>
              <a:t> as fertilizers. </a:t>
            </a:r>
            <a:endParaRPr lang="en-GB" dirty="0"/>
          </a:p>
          <a:p>
            <a:pPr lvl="1"/>
            <a:r>
              <a:rPr lang="en-US" dirty="0"/>
              <a:t>Treatments:</a:t>
            </a:r>
            <a:endParaRPr lang="en-GB" dirty="0"/>
          </a:p>
          <a:p>
            <a:pPr lvl="2"/>
            <a:r>
              <a:rPr lang="en-US" dirty="0"/>
              <a:t>Mass chemotherapy</a:t>
            </a:r>
            <a:r>
              <a:rPr lang="en-US" dirty="0" smtClean="0"/>
              <a:t>.</a:t>
            </a:r>
            <a:r>
              <a:rPr lang="en-CA" dirty="0"/>
              <a:t> (in an endemic community)</a:t>
            </a:r>
            <a:endParaRPr lang="en-GB" dirty="0"/>
          </a:p>
          <a:p>
            <a:pPr lvl="2"/>
            <a:r>
              <a:rPr lang="en-US" dirty="0"/>
              <a:t>Selected </a:t>
            </a:r>
            <a:r>
              <a:rPr lang="en-US" dirty="0" smtClean="0"/>
              <a:t>chemotherapy </a:t>
            </a:r>
            <a:r>
              <a:rPr lang="en-CA" dirty="0"/>
              <a:t>(based on intensity of </a:t>
            </a:r>
            <a:r>
              <a:rPr lang="en-CA" dirty="0" err="1"/>
              <a:t>infxn</a:t>
            </a:r>
            <a:r>
              <a:rPr lang="en-CA" dirty="0"/>
              <a:t> e.g. only a few drugs are available thus give the heavily infected 1st)</a:t>
            </a:r>
            <a:endParaRPr lang="en-GB" dirty="0"/>
          </a:p>
          <a:p>
            <a:pPr lvl="2"/>
            <a:r>
              <a:rPr lang="en-US" dirty="0"/>
              <a:t>Targeted chemotherapy</a:t>
            </a:r>
            <a:r>
              <a:rPr lang="en-US" dirty="0" smtClean="0"/>
              <a:t>.</a:t>
            </a:r>
            <a:r>
              <a:rPr lang="en-CA" dirty="0"/>
              <a:t> (treat a targeted/specific group, e.g. in an irrigation scheme, Rx the workers &amp; not the secretary, treat specific age group e.g. 15 where prevalence &amp; intensity are highest</a:t>
            </a:r>
            <a:r>
              <a:rPr lang="en-CA" dirty="0" smtClean="0"/>
              <a:t>)</a:t>
            </a:r>
            <a:r>
              <a:rPr lang="en-US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6364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0277258"/>
              </p:ext>
            </p:extLst>
          </p:nvPr>
        </p:nvGraphicFramePr>
        <p:xfrm>
          <a:off x="167360" y="548680"/>
          <a:ext cx="8951371" cy="6026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Acrobat Document" r:id="rId3" imgW="8019048" imgH="5668166" progId="AcroExch.Document.7">
                  <p:embed/>
                </p:oleObj>
              </mc:Choice>
              <mc:Fallback>
                <p:oleObj name="Acrobat Document" r:id="rId3" imgW="8019048" imgH="5668166" progId="AcroExch.Document.7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360" y="548680"/>
                        <a:ext cx="8951371" cy="60260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5200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SchistoGeo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681163"/>
            <a:ext cx="6858000" cy="44910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</p:spTree>
    <p:extLst>
      <p:ext uri="{BB962C8B-B14F-4D97-AF65-F5344CB8AC3E}">
        <p14:creationId xmlns:p14="http://schemas.microsoft.com/office/powerpoint/2010/main" val="991679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772400" cy="1143000"/>
          </a:xfrm>
        </p:spPr>
        <p:txBody>
          <a:bodyPr/>
          <a:lstStyle/>
          <a:p>
            <a:r>
              <a:rPr lang="en-GB" sz="6600" b="1" dirty="0"/>
              <a:t>S. </a:t>
            </a:r>
            <a:r>
              <a:rPr lang="en-GB" sz="6600" b="1" dirty="0" smtClean="0"/>
              <a:t>MANSONI</a:t>
            </a:r>
            <a:br>
              <a:rPr lang="en-GB" sz="6600" b="1" dirty="0" smtClean="0"/>
            </a:br>
            <a:r>
              <a:rPr lang="en-US" b="1" dirty="0" smtClean="0"/>
              <a:t>Distribution.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988840"/>
            <a:ext cx="8496944" cy="4608512"/>
          </a:xfrm>
        </p:spPr>
        <p:txBody>
          <a:bodyPr/>
          <a:lstStyle/>
          <a:p>
            <a:pPr lvl="0"/>
            <a:r>
              <a:rPr lang="en-US" dirty="0" smtClean="0"/>
              <a:t>Found </a:t>
            </a:r>
            <a:r>
              <a:rPr lang="en-US" dirty="0"/>
              <a:t>in Africa, Middle East &amp; South America.</a:t>
            </a:r>
            <a:endParaRPr lang="en-GB" dirty="0"/>
          </a:p>
          <a:p>
            <a:pPr lvl="0"/>
            <a:r>
              <a:rPr lang="en-US" dirty="0"/>
              <a:t>Kenya: All provinces </a:t>
            </a:r>
            <a:r>
              <a:rPr lang="en-US" dirty="0" err="1"/>
              <a:t>i.e</a:t>
            </a:r>
            <a:r>
              <a:rPr lang="en-US" dirty="0"/>
              <a:t> near Irrigation schemes e.g. Rice plantations- </a:t>
            </a:r>
            <a:r>
              <a:rPr lang="en-US" dirty="0" err="1"/>
              <a:t>Machakos</a:t>
            </a:r>
            <a:r>
              <a:rPr lang="en-US" dirty="0"/>
              <a:t>, </a:t>
            </a:r>
            <a:r>
              <a:rPr lang="en-US" dirty="0" err="1"/>
              <a:t>Kitui</a:t>
            </a:r>
            <a:r>
              <a:rPr lang="en-US" dirty="0"/>
              <a:t>, </a:t>
            </a:r>
            <a:r>
              <a:rPr lang="en-US" dirty="0" err="1"/>
              <a:t>Mwea</a:t>
            </a:r>
            <a:r>
              <a:rPr lang="en-US" dirty="0"/>
              <a:t> Irrigation scheme, </a:t>
            </a:r>
            <a:r>
              <a:rPr lang="en-US" dirty="0" err="1"/>
              <a:t>Ahero</a:t>
            </a:r>
            <a:r>
              <a:rPr lang="en-US" dirty="0"/>
              <a:t>, </a:t>
            </a:r>
            <a:r>
              <a:rPr lang="en-US" dirty="0" err="1"/>
              <a:t>Busia</a:t>
            </a:r>
            <a:endParaRPr lang="en-GB" dirty="0"/>
          </a:p>
          <a:p>
            <a:pPr lvl="0"/>
            <a:r>
              <a:rPr lang="en-US" dirty="0"/>
              <a:t>Peak infection prevalence and intensity increases with age and is marked at 15 yrs.</a:t>
            </a:r>
            <a:endParaRPr lang="en-GB" dirty="0"/>
          </a:p>
          <a:p>
            <a:pPr lvl="0"/>
            <a:r>
              <a:rPr lang="en-US" dirty="0"/>
              <a:t>Causes intestinal </a:t>
            </a:r>
            <a:r>
              <a:rPr lang="en-US" dirty="0" err="1"/>
              <a:t>schistomiasis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7828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Morphology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85800" y="1981200"/>
            <a:ext cx="8278688" cy="4616152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dirty="0" smtClean="0"/>
              <a:t>Adults</a:t>
            </a:r>
            <a:r>
              <a:rPr lang="en-US" dirty="0"/>
              <a:t>: Males – Short, stout, anterior &amp; ventricular suckers (for attachment), </a:t>
            </a:r>
            <a:r>
              <a:rPr lang="en-US" dirty="0" err="1"/>
              <a:t>trabeculations</a:t>
            </a:r>
            <a:r>
              <a:rPr lang="en-US" dirty="0"/>
              <a:t>, </a:t>
            </a:r>
            <a:r>
              <a:rPr lang="en-US" dirty="0" err="1"/>
              <a:t>gynecophoric</a:t>
            </a:r>
            <a:r>
              <a:rPr lang="en-US" dirty="0"/>
              <a:t> canals (female lies here during pairing up)</a:t>
            </a:r>
            <a:endParaRPr lang="en-GB" dirty="0"/>
          </a:p>
          <a:p>
            <a:pPr lvl="0"/>
            <a:r>
              <a:rPr lang="en-US" dirty="0"/>
              <a:t>Females: - Long &amp; slender, ant &amp; ventricular suckers. No </a:t>
            </a:r>
            <a:r>
              <a:rPr lang="en-US" dirty="0" err="1"/>
              <a:t>trabeculations</a:t>
            </a:r>
            <a:r>
              <a:rPr lang="en-US" dirty="0"/>
              <a:t> or </a:t>
            </a:r>
            <a:r>
              <a:rPr lang="en-US" dirty="0" err="1"/>
              <a:t>gynecophoric</a:t>
            </a:r>
            <a:r>
              <a:rPr lang="en-US" dirty="0"/>
              <a:t> canals.</a:t>
            </a:r>
            <a:endParaRPr lang="en-GB" dirty="0"/>
          </a:p>
          <a:p>
            <a:pPr lvl="0"/>
            <a:r>
              <a:rPr lang="en-US" dirty="0"/>
              <a:t>Egg: - Oval, Lateral spine.</a:t>
            </a:r>
            <a:endParaRPr lang="en-GB" dirty="0"/>
          </a:p>
          <a:p>
            <a:pPr lvl="0"/>
            <a:r>
              <a:rPr lang="en-US" dirty="0" err="1"/>
              <a:t>Miracidium</a:t>
            </a:r>
            <a:r>
              <a:rPr lang="en-US" dirty="0"/>
              <a:t>:- Ciliated (cilia for locomotion in water)</a:t>
            </a:r>
            <a:endParaRPr lang="en-GB" dirty="0"/>
          </a:p>
          <a:p>
            <a:pPr lvl="0"/>
            <a:r>
              <a:rPr lang="en-US" dirty="0" err="1"/>
              <a:t>Circariae</a:t>
            </a:r>
            <a:r>
              <a:rPr lang="en-US" dirty="0"/>
              <a:t>: - </a:t>
            </a:r>
            <a:r>
              <a:rPr lang="en-US" dirty="0" err="1"/>
              <a:t>Biforked</a:t>
            </a:r>
            <a:r>
              <a:rPr lang="en-US" dirty="0"/>
              <a:t> tails.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5367426"/>
      </p:ext>
    </p:extLst>
  </p:cSld>
  <p:clrMapOvr>
    <a:masterClrMapping/>
  </p:clrMapOvr>
</p:sld>
</file>

<file path=ppt/theme/theme1.xml><?xml version="1.0" encoding="utf-8"?>
<a:theme xmlns:a="http://schemas.openxmlformats.org/drawingml/2006/main" name="Ribbons">
  <a:themeElements>
    <a:clrScheme name="Ribbons 1">
      <a:dk1>
        <a:srgbClr val="220011"/>
      </a:dk1>
      <a:lt1>
        <a:srgbClr val="FFFFCC"/>
      </a:lt1>
      <a:dk2>
        <a:srgbClr val="660033"/>
      </a:dk2>
      <a:lt2>
        <a:srgbClr val="FFCC00"/>
      </a:lt2>
      <a:accent1>
        <a:srgbClr val="CC0099"/>
      </a:accent1>
      <a:accent2>
        <a:srgbClr val="56002B"/>
      </a:accent2>
      <a:accent3>
        <a:srgbClr val="B8AAAD"/>
      </a:accent3>
      <a:accent4>
        <a:srgbClr val="DADAAE"/>
      </a:accent4>
      <a:accent5>
        <a:srgbClr val="E2AACA"/>
      </a:accent5>
      <a:accent6>
        <a:srgbClr val="4D0026"/>
      </a:accent6>
      <a:hlink>
        <a:srgbClr val="9C004E"/>
      </a:hlink>
      <a:folHlink>
        <a:srgbClr val="FF6600"/>
      </a:folHlink>
    </a:clrScheme>
    <a:fontScheme name="Ribbon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Ribbons 1">
        <a:dk1>
          <a:srgbClr val="220011"/>
        </a:dk1>
        <a:lt1>
          <a:srgbClr val="FFFFCC"/>
        </a:lt1>
        <a:dk2>
          <a:srgbClr val="660033"/>
        </a:dk2>
        <a:lt2>
          <a:srgbClr val="FFCC00"/>
        </a:lt2>
        <a:accent1>
          <a:srgbClr val="CC0099"/>
        </a:accent1>
        <a:accent2>
          <a:srgbClr val="56002B"/>
        </a:accent2>
        <a:accent3>
          <a:srgbClr val="B8AAAD"/>
        </a:accent3>
        <a:accent4>
          <a:srgbClr val="DADAAE"/>
        </a:accent4>
        <a:accent5>
          <a:srgbClr val="E2AACA"/>
        </a:accent5>
        <a:accent6>
          <a:srgbClr val="4D0026"/>
        </a:accent6>
        <a:hlink>
          <a:srgbClr val="9C004E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2">
        <a:dk1>
          <a:srgbClr val="000F1E"/>
        </a:dk1>
        <a:lt1>
          <a:srgbClr val="FFFFFF"/>
        </a:lt1>
        <a:dk2>
          <a:srgbClr val="003366"/>
        </a:dk2>
        <a:lt2>
          <a:srgbClr val="33CCCC"/>
        </a:lt2>
        <a:accent1>
          <a:srgbClr val="006699"/>
        </a:accent1>
        <a:accent2>
          <a:srgbClr val="003366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2D5C"/>
        </a:accent6>
        <a:hlink>
          <a:srgbClr val="0099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3">
        <a:dk1>
          <a:srgbClr val="002F2E"/>
        </a:dk1>
        <a:lt1>
          <a:srgbClr val="FFFFFF"/>
        </a:lt1>
        <a:dk2>
          <a:srgbClr val="008080"/>
        </a:dk2>
        <a:lt2>
          <a:srgbClr val="66FFCC"/>
        </a:lt2>
        <a:accent1>
          <a:srgbClr val="0099CC"/>
        </a:accent1>
        <a:accent2>
          <a:srgbClr val="00525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4948"/>
        </a:accent6>
        <a:hlink>
          <a:srgbClr val="00CC99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4">
        <a:dk1>
          <a:srgbClr val="000022"/>
        </a:dk1>
        <a:lt1>
          <a:srgbClr val="FFFFFF"/>
        </a:lt1>
        <a:dk2>
          <a:srgbClr val="000066"/>
        </a:dk2>
        <a:lt2>
          <a:srgbClr val="FFCC00"/>
        </a:lt2>
        <a:accent1>
          <a:srgbClr val="666699"/>
        </a:accent1>
        <a:accent2>
          <a:srgbClr val="000048"/>
        </a:accent2>
        <a:accent3>
          <a:srgbClr val="AAAAB8"/>
        </a:accent3>
        <a:accent4>
          <a:srgbClr val="DADADA"/>
        </a:accent4>
        <a:accent5>
          <a:srgbClr val="B8B8CA"/>
        </a:accent5>
        <a:accent6>
          <a:srgbClr val="000040"/>
        </a:accent6>
        <a:hlink>
          <a:srgbClr val="9999FF"/>
        </a:hlink>
        <a:folHlink>
          <a:srgbClr val="00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5">
        <a:dk1>
          <a:srgbClr val="663300"/>
        </a:dk1>
        <a:lt1>
          <a:srgbClr val="FFFFFF"/>
        </a:lt1>
        <a:dk2>
          <a:srgbClr val="000000"/>
        </a:dk2>
        <a:lt2>
          <a:srgbClr val="FFFF99"/>
        </a:lt2>
        <a:accent1>
          <a:srgbClr val="FFCC66"/>
        </a:accent1>
        <a:accent2>
          <a:srgbClr val="FFFFCC"/>
        </a:accent2>
        <a:accent3>
          <a:srgbClr val="FFFFFF"/>
        </a:accent3>
        <a:accent4>
          <a:srgbClr val="562A00"/>
        </a:accent4>
        <a:accent5>
          <a:srgbClr val="FFE2B8"/>
        </a:accent5>
        <a:accent6>
          <a:srgbClr val="E7E7B9"/>
        </a:accent6>
        <a:hlink>
          <a:srgbClr val="FFCC00"/>
        </a:hlink>
        <a:folHlink>
          <a:srgbClr val="FF7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bbons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2074</Words>
  <Application>Microsoft Office PowerPoint</Application>
  <PresentationFormat>On-screen Show (4:3)</PresentationFormat>
  <Paragraphs>229</Paragraphs>
  <Slides>55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7" baseType="lpstr">
      <vt:lpstr>Ribbons</vt:lpstr>
      <vt:lpstr>Acrobat Document</vt:lpstr>
      <vt:lpstr>SCHISTOSOMIASIS</vt:lpstr>
      <vt:lpstr>INTRODUCTION.</vt:lpstr>
      <vt:lpstr>Types of Schistosomes</vt:lpstr>
      <vt:lpstr>PowerPoint Presentation</vt:lpstr>
      <vt:lpstr>PowerPoint Presentation</vt:lpstr>
      <vt:lpstr>PowerPoint Presentation</vt:lpstr>
      <vt:lpstr>PowerPoint Presentation</vt:lpstr>
      <vt:lpstr>S. MANSONI Distribution.</vt:lpstr>
      <vt:lpstr>Morphology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Life Cycle.</vt:lpstr>
      <vt:lpstr>PowerPoint Presentation</vt:lpstr>
      <vt:lpstr>PowerPoint Presentation</vt:lpstr>
      <vt:lpstr>PowerPoint Presentation</vt:lpstr>
      <vt:lpstr>PowerPoint Presentation</vt:lpstr>
      <vt:lpstr>Clinical presentations.</vt:lpstr>
      <vt:lpstr>PowerPoint Presentation</vt:lpstr>
      <vt:lpstr>PowerPoint Presentation</vt:lpstr>
      <vt:lpstr>LABORATORY DIAGNOSIS FOR  S. MANSONI</vt:lpstr>
      <vt:lpstr>Treatment</vt:lpstr>
      <vt:lpstr>S. Haematobium</vt:lpstr>
      <vt:lpstr>CONTINUATION OF EPIDEMIOLOGY</vt:lpstr>
      <vt:lpstr>Morphology</vt:lpstr>
      <vt:lpstr>PowerPoint Presentation</vt:lpstr>
      <vt:lpstr>PowerPoint Presentation</vt:lpstr>
      <vt:lpstr>PowerPoint Presentation</vt:lpstr>
      <vt:lpstr>Life cycle</vt:lpstr>
      <vt:lpstr>Live Cycle. </vt:lpstr>
      <vt:lpstr>DIAGNOSIS  OF  URINARY SCHISTOSOMIASIS</vt:lpstr>
      <vt:lpstr>PowerPoint Presentation</vt:lpstr>
      <vt:lpstr>FURTHER INVESTIGATIONS</vt:lpstr>
      <vt:lpstr>THE  CLINICAL  SYNDROMES  OF URINARY  SCHISTOSOMIASIS</vt:lpstr>
      <vt:lpstr>Swimmer’s Itch</vt:lpstr>
      <vt:lpstr>PowerPoint Presentation</vt:lpstr>
      <vt:lpstr>COMPLICATIONS  OF  S. HAEMATOBIUM</vt:lpstr>
      <vt:lpstr>PowerPoint Presentation</vt:lpstr>
      <vt:lpstr>TREATMENT  OF  URINARY  SCHISTOSOMIASIS</vt:lpstr>
      <vt:lpstr>CONTINUATION  OF  TREATMENT</vt:lpstr>
      <vt:lpstr>S. JAPONICUM</vt:lpstr>
      <vt:lpstr>Morphology</vt:lpstr>
      <vt:lpstr>Life cycle</vt:lpstr>
      <vt:lpstr>Life Cycle.</vt:lpstr>
      <vt:lpstr>Clinical presentations.</vt:lpstr>
      <vt:lpstr>Diagnosis</vt:lpstr>
      <vt:lpstr>Treatment</vt:lpstr>
      <vt:lpstr>S. intercalatum</vt:lpstr>
      <vt:lpstr>PREVENTION  &amp; CONTROL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SCHISTOSOMIASIS</dc:title>
  <dc:creator>Dr. Kimaiga H.O. MBChB (UoN)</dc:creator>
  <cp:lastModifiedBy>Dr. Kimaiga H.O. MBChB (UoN)</cp:lastModifiedBy>
  <cp:revision>34</cp:revision>
  <dcterms:created xsi:type="dcterms:W3CDTF">2013-05-14T06:59:13Z</dcterms:created>
  <dcterms:modified xsi:type="dcterms:W3CDTF">2013-12-08T10:05:12Z</dcterms:modified>
</cp:coreProperties>
</file>