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73" r:id="rId3"/>
    <p:sldId id="283" r:id="rId4"/>
    <p:sldId id="294" r:id="rId5"/>
    <p:sldId id="295" r:id="rId6"/>
    <p:sldId id="280" r:id="rId7"/>
    <p:sldId id="278" r:id="rId8"/>
    <p:sldId id="282" r:id="rId9"/>
    <p:sldId id="291" r:id="rId10"/>
    <p:sldId id="285" r:id="rId11"/>
    <p:sldId id="281" r:id="rId12"/>
    <p:sldId id="287" r:id="rId13"/>
    <p:sldId id="288" r:id="rId14"/>
    <p:sldId id="289" r:id="rId15"/>
    <p:sldId id="286" r:id="rId16"/>
    <p:sldId id="299" r:id="rId17"/>
    <p:sldId id="258" r:id="rId18"/>
    <p:sldId id="284" r:id="rId19"/>
    <p:sldId id="296" r:id="rId20"/>
    <p:sldId id="260" r:id="rId21"/>
    <p:sldId id="266" r:id="rId22"/>
    <p:sldId id="259" r:id="rId23"/>
    <p:sldId id="300" r:id="rId24"/>
    <p:sldId id="293" r:id="rId25"/>
    <p:sldId id="268" r:id="rId26"/>
    <p:sldId id="269" r:id="rId27"/>
    <p:sldId id="271" r:id="rId28"/>
    <p:sldId id="298" r:id="rId29"/>
    <p:sldId id="297" r:id="rId30"/>
    <p:sldId id="272" r:id="rId31"/>
    <p:sldId id="270" r:id="rId32"/>
    <p:sldId id="301" r:id="rId33"/>
    <p:sldId id="302" r:id="rId34"/>
    <p:sldId id="303" r:id="rId35"/>
    <p:sldId id="304" r:id="rId36"/>
    <p:sldId id="305" r:id="rId37"/>
    <p:sldId id="30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27005-509E-4F9A-B0BB-11ADA1F983EE}" type="datetimeFigureOut">
              <a:rPr lang="en-GB" smtClean="0"/>
              <a:t>20/01/2014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10B87-C158-4F96-819B-CA2E0DCD20C7}" type="slidenum">
              <a:rPr lang="en-GB" smtClean="0"/>
              <a:t>‹#›</a:t>
            </a:fld>
            <a:endParaRPr lang="en-GB"/>
          </a:p>
        </p:txBody>
      </p:sp>
    </p:spTree>
    <p:extLst>
      <p:ext uri="{BB962C8B-B14F-4D97-AF65-F5344CB8AC3E}">
        <p14:creationId xmlns:p14="http://schemas.microsoft.com/office/powerpoint/2010/main" val="54548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CCE3E91-BD55-4C81-A047-B7FAA5D06F23}" type="slidenum">
              <a:rPr lang="en-US" altLang="en-US" sz="1200"/>
              <a:pPr/>
              <a:t>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337C0-FAE3-433A-8D36-32CD6080BEA5}" type="slidenum">
              <a:rPr lang="en-US" altLang="en-US" sz="1200"/>
              <a:pPr/>
              <a:t>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B3D065-40A1-438B-8795-51534676B187}" type="slidenum">
              <a:rPr lang="en-US" altLang="en-US" sz="1200"/>
              <a:pPr/>
              <a:t>24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CF914D5-BA1B-415D-8B7F-FDB4B0B481D8}" type="slidenum">
              <a:rPr lang="en-US" altLang="en-US" smtClean="0"/>
              <a:pPr eaLnBrk="1" fontAlgn="base" hangingPunct="1">
                <a:spcBef>
                  <a:spcPct val="0"/>
                </a:spcBef>
                <a:spcAft>
                  <a:spcPct val="0"/>
                </a:spcAft>
              </a:pPr>
              <a:t>32</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E808CE4-C26F-4E31-BA75-004C6F8F931B}" type="slidenum">
              <a:rPr lang="en-US" altLang="en-US" smtClean="0"/>
              <a:pPr eaLnBrk="1" fontAlgn="base" hangingPunct="1">
                <a:spcBef>
                  <a:spcPct val="0"/>
                </a:spcBef>
                <a:spcAft>
                  <a:spcPct val="0"/>
                </a:spcAft>
              </a:pPr>
              <a:t>33</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C0876A4-F0E5-41A1-8DD9-93A64927C0CA}" type="slidenum">
              <a:rPr lang="en-US" altLang="en-US" smtClean="0"/>
              <a:pPr eaLnBrk="1" fontAlgn="base" hangingPunct="1">
                <a:spcBef>
                  <a:spcPct val="0"/>
                </a:spcBef>
                <a:spcAft>
                  <a:spcPct val="0"/>
                </a:spcAft>
              </a:pPr>
              <a:t>34</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C9E8CE4-F33D-4F81-BBAF-0732C5A861F5}" type="slidenum">
              <a:rPr lang="en-US" altLang="en-US" smtClean="0"/>
              <a:pPr eaLnBrk="1" fontAlgn="base" hangingPunct="1">
                <a:spcBef>
                  <a:spcPct val="0"/>
                </a:spcBef>
                <a:spcAft>
                  <a:spcPct val="0"/>
                </a:spcAft>
              </a:pPr>
              <a:t>35</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85B6730-CA7B-449C-BF90-D955C8284696}" type="slidenum">
              <a:rPr lang="en-US" altLang="en-US" smtClean="0"/>
              <a:pPr eaLnBrk="1" fontAlgn="base" hangingPunct="1">
                <a:spcBef>
                  <a:spcPct val="0"/>
                </a:spcBef>
                <a:spcAft>
                  <a:spcPct val="0"/>
                </a:spcAft>
              </a:pPr>
              <a:t>36</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78D0C7C-9465-4FDB-BD2A-250F6FD8C659}" type="slidenum">
              <a:rPr lang="en-US" altLang="en-US" smtClean="0"/>
              <a:pPr eaLnBrk="1" fontAlgn="base" hangingPunct="1">
                <a:spcBef>
                  <a:spcPct val="0"/>
                </a:spcBef>
                <a:spcAft>
                  <a:spcPct val="0"/>
                </a:spcAft>
              </a:pPr>
              <a:t>37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157085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0990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107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solidFill>
                <a:srgbClr val="FFFFCC"/>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solidFill>
                <a:srgbClr val="FFFFCC"/>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9272636-554A-417B-A96A-D06DFADF0CB9}" type="slidenum">
              <a:rPr lang="en-US" altLang="zh-CN">
                <a:solidFill>
                  <a:srgbClr val="FFFFCC"/>
                </a:solidFill>
              </a:rPr>
              <a:pPr>
                <a:defRPr/>
              </a:pPr>
              <a:t>‹#›</a:t>
            </a:fld>
            <a:endParaRPr lang="en-US" altLang="zh-CN">
              <a:solidFill>
                <a:srgbClr val="FFFFCC"/>
              </a:solidFill>
            </a:endParaRPr>
          </a:p>
        </p:txBody>
      </p:sp>
    </p:spTree>
    <p:extLst>
      <p:ext uri="{BB962C8B-B14F-4D97-AF65-F5344CB8AC3E}">
        <p14:creationId xmlns:p14="http://schemas.microsoft.com/office/powerpoint/2010/main" val="325011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25397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A10518D-F7FE-4C59-BA57-DB6349988FC7}"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411546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7526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381000" y="6323013"/>
            <a:ext cx="1905000" cy="457200"/>
          </a:xfrm>
        </p:spPr>
        <p:txBody>
          <a:bodyPr/>
          <a:lstStyle>
            <a:lvl1pPr fontAlgn="auto">
              <a:spcBef>
                <a:spcPts val="0"/>
              </a:spcBef>
              <a:spcAft>
                <a:spcPts val="0"/>
              </a:spcAft>
              <a:defRPr>
                <a:solidFill>
                  <a:schemeClr val="bg2">
                    <a:shade val="50000"/>
                    <a:satMod val="200000"/>
                  </a:schemeClr>
                </a:solidFill>
                <a:latin typeface="+mn-lt"/>
              </a:defRPr>
            </a:lvl1pPr>
          </a:lstStyle>
          <a:p>
            <a:pPr>
              <a:defRPr/>
            </a:pPr>
            <a:endParaRPr lang="en-US"/>
          </a:p>
        </p:txBody>
      </p:sp>
      <p:sp>
        <p:nvSpPr>
          <p:cNvPr id="5" name="Footer Placeholder 4"/>
          <p:cNvSpPr>
            <a:spLocks noGrp="1"/>
          </p:cNvSpPr>
          <p:nvPr>
            <p:ph type="ftr" sz="quarter" idx="11"/>
          </p:nvPr>
        </p:nvSpPr>
        <p:spPr>
          <a:xfrm>
            <a:off x="3124200" y="6323013"/>
            <a:ext cx="2895600" cy="457200"/>
          </a:xfrm>
        </p:spPr>
        <p:txBody>
          <a:bodyPr/>
          <a:lstStyle>
            <a:lvl1pPr fontAlgn="auto">
              <a:spcBef>
                <a:spcPts val="0"/>
              </a:spcBef>
              <a:spcAft>
                <a:spcPts val="0"/>
              </a:spcAft>
              <a:defRPr>
                <a:solidFill>
                  <a:schemeClr val="bg2">
                    <a:shade val="50000"/>
                    <a:satMod val="200000"/>
                  </a:schemeClr>
                </a:solidFill>
                <a:latin typeface="+mn-lt"/>
              </a:defRPr>
            </a:lvl1pPr>
          </a:lstStyle>
          <a:p>
            <a:pPr>
              <a:defRPr/>
            </a:pPr>
            <a:endParaRPr lang="en-US"/>
          </a:p>
        </p:txBody>
      </p:sp>
      <p:sp>
        <p:nvSpPr>
          <p:cNvPr id="6" name="Slide Number Placeholder 5"/>
          <p:cNvSpPr>
            <a:spLocks noGrp="1"/>
          </p:cNvSpPr>
          <p:nvPr>
            <p:ph type="sldNum" sz="quarter" idx="12"/>
          </p:nvPr>
        </p:nvSpPr>
        <p:spPr>
          <a:xfrm>
            <a:off x="6858000" y="6323013"/>
            <a:ext cx="1905000" cy="457200"/>
          </a:xfrm>
        </p:spPr>
        <p:txBody>
          <a:bodyPr/>
          <a:lstStyle>
            <a:lvl1pPr fontAlgn="auto">
              <a:spcBef>
                <a:spcPts val="0"/>
              </a:spcBef>
              <a:spcAft>
                <a:spcPts val="0"/>
              </a:spcAft>
              <a:defRPr>
                <a:solidFill>
                  <a:schemeClr val="bg2">
                    <a:shade val="50000"/>
                    <a:satMod val="200000"/>
                  </a:schemeClr>
                </a:solidFill>
                <a:latin typeface="+mn-lt"/>
              </a:defRPr>
            </a:lvl1pPr>
          </a:lstStyle>
          <a:p>
            <a:pPr>
              <a:defRPr/>
            </a:pPr>
            <a:fld id="{7E641C38-DDBB-411D-8D1B-8F82BE5333F7}" type="slidenum">
              <a:rPr lang="en-US"/>
              <a:pPr>
                <a:defRPr/>
              </a:pPr>
              <a:t>‹#›</a:t>
            </a:fld>
            <a:endParaRPr lang="en-US"/>
          </a:p>
        </p:txBody>
      </p:sp>
    </p:spTree>
    <p:extLst>
      <p:ext uri="{BB962C8B-B14F-4D97-AF65-F5344CB8AC3E}">
        <p14:creationId xmlns:p14="http://schemas.microsoft.com/office/powerpoint/2010/main" val="199969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7626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1047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2783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7451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0932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5380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6344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4367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341998530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0"/>
            <a:ext cx="8134672" cy="2307921"/>
          </a:xfrm>
        </p:spPr>
        <p:txBody>
          <a:bodyPr>
            <a:noAutofit/>
          </a:bodyPr>
          <a:lstStyle/>
          <a:p>
            <a:r>
              <a:rPr lang="en-US" sz="4800" b="1" dirty="0" smtClean="0"/>
              <a:t>FASCIOLA </a:t>
            </a:r>
            <a:r>
              <a:rPr lang="en-US" sz="4800" b="1" dirty="0"/>
              <a:t>HEPATICA</a:t>
            </a:r>
            <a:br>
              <a:rPr lang="en-US" sz="4800" b="1" dirty="0"/>
            </a:br>
            <a:r>
              <a:rPr lang="en-US" sz="4800" b="1" dirty="0" smtClean="0"/>
              <a:t>AND BUSCI</a:t>
            </a:r>
            <a:endParaRPr lang="en-US" sz="4800" b="1" dirty="0"/>
          </a:p>
        </p:txBody>
      </p:sp>
      <p:sp>
        <p:nvSpPr>
          <p:cNvPr id="3" name="Subtitle 2"/>
          <p:cNvSpPr>
            <a:spLocks noGrp="1"/>
          </p:cNvSpPr>
          <p:nvPr>
            <p:ph type="subTitle" idx="1"/>
          </p:nvPr>
        </p:nvSpPr>
        <p:spPr>
          <a:xfrm>
            <a:off x="685800" y="3505200"/>
            <a:ext cx="7772400" cy="1199704"/>
          </a:xfrm>
        </p:spPr>
        <p:txBody>
          <a:bodyPr>
            <a:normAutofit lnSpcReduction="10000"/>
          </a:bodyPr>
          <a:lstStyle/>
          <a:p>
            <a:pPr algn="ctr"/>
            <a:r>
              <a:rPr lang="en-US" sz="3600" b="1" dirty="0" smtClean="0"/>
              <a:t>KIMAIGA H.O</a:t>
            </a:r>
          </a:p>
          <a:p>
            <a:pPr algn="ctr"/>
            <a:r>
              <a:rPr lang="en-US" sz="3600" b="1" dirty="0" err="1" smtClean="0"/>
              <a:t>MBChB</a:t>
            </a:r>
            <a:r>
              <a:rPr lang="en-US" sz="3600" b="1" dirty="0" smtClean="0"/>
              <a:t> (University of Nairobi)</a:t>
            </a:r>
          </a:p>
        </p:txBody>
      </p:sp>
    </p:spTree>
    <p:extLst>
      <p:ext uri="{BB962C8B-B14F-4D97-AF65-F5344CB8AC3E}">
        <p14:creationId xmlns:p14="http://schemas.microsoft.com/office/powerpoint/2010/main" val="110523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52128"/>
          </a:xfrm>
        </p:spPr>
        <p:txBody>
          <a:bodyPr/>
          <a:lstStyle/>
          <a:p>
            <a:r>
              <a:rPr lang="en-US" b="1" dirty="0"/>
              <a:t>Clinical Features:</a:t>
            </a:r>
            <a:endParaRPr lang="en-GB" dirty="0"/>
          </a:p>
        </p:txBody>
      </p:sp>
      <p:sp>
        <p:nvSpPr>
          <p:cNvPr id="3" name="Content Placeholder 2"/>
          <p:cNvSpPr>
            <a:spLocks noGrp="1"/>
          </p:cNvSpPr>
          <p:nvPr>
            <p:ph idx="1"/>
          </p:nvPr>
        </p:nvSpPr>
        <p:spPr>
          <a:xfrm>
            <a:off x="395536" y="1700808"/>
            <a:ext cx="8568952" cy="4896544"/>
          </a:xfrm>
        </p:spPr>
        <p:txBody>
          <a:bodyPr>
            <a:normAutofit fontScale="92500" lnSpcReduction="20000"/>
          </a:bodyPr>
          <a:lstStyle/>
          <a:p>
            <a:r>
              <a:rPr lang="en-US" dirty="0" smtClean="0"/>
              <a:t>During </a:t>
            </a:r>
            <a:r>
              <a:rPr lang="en-US" dirty="0"/>
              <a:t>the acute phase (caused by the migration of the immature fluke through the hepatic parenchyma), manifestations include abdominal pain, hepatomegaly, fever, vomiting, diarrhea, </a:t>
            </a:r>
            <a:r>
              <a:rPr lang="en-US" dirty="0" err="1"/>
              <a:t>urticaria</a:t>
            </a:r>
            <a:r>
              <a:rPr lang="en-US" dirty="0"/>
              <a:t> and eosinophilia, and can last for months.  </a:t>
            </a:r>
            <a:endParaRPr lang="en-US" dirty="0" smtClean="0"/>
          </a:p>
          <a:p>
            <a:r>
              <a:rPr lang="en-US" dirty="0" smtClean="0"/>
              <a:t>In </a:t>
            </a:r>
            <a:r>
              <a:rPr lang="en-US" dirty="0"/>
              <a:t>the chronic phase (caused by the adult fluke within the bile ducts), the symptoms are more discrete and reflect intermittent biliary obstruction and inflammation.  </a:t>
            </a:r>
            <a:endParaRPr lang="en-US" dirty="0" smtClean="0"/>
          </a:p>
          <a:p>
            <a:r>
              <a:rPr lang="en-US" dirty="0" smtClean="0"/>
              <a:t>Occasionally</a:t>
            </a:r>
            <a:r>
              <a:rPr lang="en-US" dirty="0"/>
              <a:t>, ectopic locations of infection (such as intestinal wall, lungs, subcutaneous tissue, and pharyngeal mucosa) can occur.</a:t>
            </a:r>
            <a:endParaRPr lang="en-GB" dirty="0"/>
          </a:p>
          <a:p>
            <a:endParaRPr lang="en-GB" dirty="0"/>
          </a:p>
        </p:txBody>
      </p:sp>
    </p:spTree>
    <p:extLst>
      <p:ext uri="{BB962C8B-B14F-4D97-AF65-F5344CB8AC3E}">
        <p14:creationId xmlns:p14="http://schemas.microsoft.com/office/powerpoint/2010/main" val="409764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52128"/>
          </a:xfrm>
        </p:spPr>
        <p:txBody>
          <a:bodyPr/>
          <a:lstStyle/>
          <a:p>
            <a:r>
              <a:rPr lang="en-US" b="1" dirty="0"/>
              <a:t>Laboratory Diagnosis:</a:t>
            </a:r>
            <a:endParaRPr lang="en-GB" dirty="0"/>
          </a:p>
        </p:txBody>
      </p:sp>
      <p:sp>
        <p:nvSpPr>
          <p:cNvPr id="3" name="Content Placeholder 2"/>
          <p:cNvSpPr>
            <a:spLocks noGrp="1"/>
          </p:cNvSpPr>
          <p:nvPr>
            <p:ph idx="1"/>
          </p:nvPr>
        </p:nvSpPr>
        <p:spPr>
          <a:xfrm>
            <a:off x="395536" y="1700808"/>
            <a:ext cx="8568952" cy="4896544"/>
          </a:xfrm>
        </p:spPr>
        <p:txBody>
          <a:bodyPr>
            <a:normAutofit fontScale="77500" lnSpcReduction="20000"/>
          </a:bodyPr>
          <a:lstStyle/>
          <a:p>
            <a:r>
              <a:rPr lang="en-US" dirty="0" smtClean="0"/>
              <a:t>History </a:t>
            </a:r>
            <a:r>
              <a:rPr lang="en-US" dirty="0"/>
              <a:t>of eating water cress. </a:t>
            </a:r>
            <a:endParaRPr lang="en-US" dirty="0" smtClean="0"/>
          </a:p>
          <a:p>
            <a:r>
              <a:rPr lang="en-GB" dirty="0" err="1" smtClean="0"/>
              <a:t>Specimen:Stool</a:t>
            </a:r>
            <a:r>
              <a:rPr lang="en-GB" dirty="0" smtClean="0"/>
              <a:t>, Duodenal aspirates, </a:t>
            </a:r>
            <a:r>
              <a:rPr lang="en-GB" dirty="0" err="1" smtClean="0"/>
              <a:t>Billiary</a:t>
            </a:r>
            <a:r>
              <a:rPr lang="en-GB" dirty="0" smtClean="0"/>
              <a:t> drainage, Serum</a:t>
            </a:r>
            <a:endParaRPr lang="en-GB" dirty="0"/>
          </a:p>
          <a:p>
            <a:r>
              <a:rPr lang="en-US" dirty="0" smtClean="0"/>
              <a:t>Microscopic identification of eggs is useful in the chronic (adult) stage.  Eggs can be recovered in the stools or in material obtained by duodenal or biliary drainage.  They are morphologically indistinguishable from those of </a:t>
            </a:r>
            <a:r>
              <a:rPr lang="en-US" i="1" dirty="0" err="1" smtClean="0"/>
              <a:t>Fasciolopsis</a:t>
            </a:r>
            <a:r>
              <a:rPr lang="en-US" i="1" dirty="0" smtClean="0"/>
              <a:t> </a:t>
            </a:r>
            <a:r>
              <a:rPr lang="en-US" i="1" dirty="0" err="1" smtClean="0"/>
              <a:t>buski</a:t>
            </a:r>
            <a:r>
              <a:rPr lang="en-US" dirty="0" smtClean="0"/>
              <a:t>.  False </a:t>
            </a:r>
            <a:r>
              <a:rPr lang="en-US" dirty="0" err="1" smtClean="0"/>
              <a:t>fascioliasis</a:t>
            </a:r>
            <a:r>
              <a:rPr lang="en-US" dirty="0" smtClean="0"/>
              <a:t> (</a:t>
            </a:r>
            <a:r>
              <a:rPr lang="en-US" dirty="0" err="1" smtClean="0"/>
              <a:t>pseudofascioliasis</a:t>
            </a:r>
            <a:r>
              <a:rPr lang="en-US" dirty="0" smtClean="0"/>
              <a:t>) refers to the presence of eggs in the stool resulting not from an actual infection but from recent ingestion of infected livers containing eggs.  This situation (with its potential for misdiagnosis) can be avoided by having the patient follow a liver-free diet several days before a repeat stool examination.  </a:t>
            </a:r>
          </a:p>
          <a:p>
            <a:r>
              <a:rPr lang="en-US" dirty="0" smtClean="0"/>
              <a:t>Antibody </a:t>
            </a:r>
            <a:r>
              <a:rPr lang="en-US" dirty="0"/>
              <a:t>detection tests are useful especially in the early invasive stages, when the eggs are not yet apparent in the stools, or in ectopic </a:t>
            </a:r>
            <a:r>
              <a:rPr lang="en-US" dirty="0" err="1"/>
              <a:t>fascioliasis</a:t>
            </a:r>
            <a:r>
              <a:rPr lang="en-US" dirty="0"/>
              <a:t>.</a:t>
            </a:r>
            <a:endParaRPr lang="en-GB" dirty="0"/>
          </a:p>
          <a:p>
            <a:endParaRPr lang="en-GB" dirty="0"/>
          </a:p>
        </p:txBody>
      </p:sp>
    </p:spTree>
    <p:extLst>
      <p:ext uri="{BB962C8B-B14F-4D97-AF65-F5344CB8AC3E}">
        <p14:creationId xmlns:p14="http://schemas.microsoft.com/office/powerpoint/2010/main" val="241458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725692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4935746"/>
            <a:ext cx="4572000" cy="1200329"/>
          </a:xfrm>
          <a:prstGeom prst="rect">
            <a:avLst/>
          </a:prstGeom>
        </p:spPr>
        <p:txBody>
          <a:bodyPr>
            <a:spAutoFit/>
          </a:bodyPr>
          <a:lstStyle/>
          <a:p>
            <a:r>
              <a:rPr lang="en-US" dirty="0"/>
              <a:t>The eggs of </a:t>
            </a:r>
            <a:r>
              <a:rPr lang="en-US" i="1" dirty="0"/>
              <a:t>F. hepatica</a:t>
            </a:r>
            <a:r>
              <a:rPr lang="en-US" dirty="0"/>
              <a:t> can be difficult to distinguish from </a:t>
            </a:r>
            <a:r>
              <a:rPr lang="en-US" i="1" dirty="0" err="1"/>
              <a:t>Fasciolopsis</a:t>
            </a:r>
            <a:r>
              <a:rPr lang="en-US" i="1" dirty="0"/>
              <a:t> </a:t>
            </a:r>
            <a:r>
              <a:rPr lang="en-US" dirty="0"/>
              <a:t>spp., although the </a:t>
            </a:r>
            <a:r>
              <a:rPr lang="en-US" dirty="0" err="1"/>
              <a:t>abopercular</a:t>
            </a:r>
            <a:r>
              <a:rPr lang="en-US" dirty="0"/>
              <a:t> end of the former often has a roughened or irregular area.</a:t>
            </a:r>
            <a:endParaRPr lang="en-GB" dirty="0"/>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00975" y="4872335"/>
            <a:ext cx="1343025" cy="2047875"/>
          </a:xfrm>
          <a:prstGeom prst="rect">
            <a:avLst/>
          </a:prstGeom>
          <a:noFill/>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4846638"/>
            <a:ext cx="1333500" cy="2011362"/>
          </a:xfrm>
          <a:prstGeom prst="rect">
            <a:avLst/>
          </a:prstGeom>
          <a:noFill/>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580450" y="260648"/>
            <a:ext cx="1533525" cy="1979613"/>
          </a:xfrm>
          <a:prstGeom prst="rect">
            <a:avLst/>
          </a:prstGeom>
          <a:noFill/>
        </p:spPr>
      </p:pic>
    </p:spTree>
    <p:extLst>
      <p:ext uri="{BB962C8B-B14F-4D97-AF65-F5344CB8AC3E}">
        <p14:creationId xmlns:p14="http://schemas.microsoft.com/office/powerpoint/2010/main" val="68989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sciola hepatica adult"/>
          <p:cNvPicPr/>
          <p:nvPr/>
        </p:nvPicPr>
        <p:blipFill>
          <a:blip r:embed="rId2"/>
          <a:srcRect/>
          <a:stretch>
            <a:fillRect/>
          </a:stretch>
        </p:blipFill>
        <p:spPr bwMode="auto">
          <a:xfrm>
            <a:off x="206400" y="1920338"/>
            <a:ext cx="4413250" cy="2857500"/>
          </a:xfrm>
          <a:prstGeom prst="rect">
            <a:avLst/>
          </a:prstGeom>
          <a:noFill/>
          <a:ln w="9525">
            <a:noFill/>
            <a:miter lim="800000"/>
            <a:headEnd/>
            <a:tailEnd/>
          </a:ln>
        </p:spPr>
      </p:pic>
      <p:pic>
        <p:nvPicPr>
          <p:cNvPr id="3" name="Picture 2" descr="Fasciola hepatica adult"/>
          <p:cNvPicPr/>
          <p:nvPr/>
        </p:nvPicPr>
        <p:blipFill>
          <a:blip r:embed="rId3"/>
          <a:srcRect/>
          <a:stretch>
            <a:fillRect/>
          </a:stretch>
        </p:blipFill>
        <p:spPr bwMode="auto">
          <a:xfrm>
            <a:off x="5148064" y="1844824"/>
            <a:ext cx="3778250" cy="2857500"/>
          </a:xfrm>
          <a:prstGeom prst="rect">
            <a:avLst/>
          </a:prstGeom>
          <a:noFill/>
          <a:ln w="9525">
            <a:noFill/>
            <a:miter lim="800000"/>
            <a:headEnd/>
            <a:tailEnd/>
          </a:ln>
        </p:spPr>
      </p:pic>
      <p:sp>
        <p:nvSpPr>
          <p:cNvPr id="4" name="Rectangle 3"/>
          <p:cNvSpPr/>
          <p:nvPr/>
        </p:nvSpPr>
        <p:spPr>
          <a:xfrm>
            <a:off x="539552" y="4964975"/>
            <a:ext cx="8244408" cy="1200329"/>
          </a:xfrm>
          <a:prstGeom prst="rect">
            <a:avLst/>
          </a:prstGeom>
        </p:spPr>
        <p:txBody>
          <a:bodyPr wrap="square">
            <a:spAutoFit/>
          </a:bodyPr>
          <a:lstStyle/>
          <a:p>
            <a:r>
              <a:rPr lang="en-US" dirty="0"/>
              <a:t>Adults of </a:t>
            </a:r>
            <a:r>
              <a:rPr lang="en-US" i="1" dirty="0" err="1"/>
              <a:t>Fasciola</a:t>
            </a:r>
            <a:r>
              <a:rPr lang="en-US" i="1" dirty="0"/>
              <a:t> hepatica</a:t>
            </a:r>
            <a:r>
              <a:rPr lang="en-US" dirty="0"/>
              <a:t> are large and broadly-flattened, measuring up to 30 mm long and 15 mm wide.  The anterior end is cone-shaped, unlike the rounded anterior end of </a:t>
            </a:r>
            <a:r>
              <a:rPr lang="en-US" i="1" dirty="0" err="1"/>
              <a:t>Fasciolopsis</a:t>
            </a:r>
            <a:r>
              <a:rPr lang="en-US" i="1" dirty="0"/>
              <a:t> </a:t>
            </a:r>
            <a:r>
              <a:rPr lang="en-US" i="1" dirty="0" err="1"/>
              <a:t>buski</a:t>
            </a:r>
            <a:r>
              <a:rPr lang="en-US" dirty="0"/>
              <a:t>.  Adults reside in the bile ducts of the liver in the definitive host.</a:t>
            </a:r>
            <a:endParaRPr lang="en-GB" dirty="0"/>
          </a:p>
        </p:txBody>
      </p:sp>
      <p:grpSp>
        <p:nvGrpSpPr>
          <p:cNvPr id="5" name="Group 11"/>
          <p:cNvGrpSpPr>
            <a:grpSpLocks/>
          </p:cNvGrpSpPr>
          <p:nvPr/>
        </p:nvGrpSpPr>
        <p:grpSpPr bwMode="auto">
          <a:xfrm>
            <a:off x="206400" y="10906"/>
            <a:ext cx="3505200" cy="2133600"/>
            <a:chOff x="528" y="1632"/>
            <a:chExt cx="2208" cy="1344"/>
          </a:xfrm>
        </p:grpSpPr>
        <p:pic>
          <p:nvPicPr>
            <p:cNvPr id="6" name="Picture 7" descr="FhepAdP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632"/>
              <a:ext cx="2208" cy="1344"/>
            </a:xfrm>
            <a:prstGeom prst="rect">
              <a:avLst/>
            </a:prstGeom>
            <a:solidFill>
              <a:schemeClr val="bg1"/>
            </a:solidFill>
            <a:ln w="9525" algn="ctr">
              <a:solidFill>
                <a:schemeClr val="tx1"/>
              </a:solidFill>
              <a:miter lim="800000"/>
              <a:headEnd/>
              <a:tailEnd/>
            </a:ln>
            <a:effectLst>
              <a:outerShdw dist="107763" dir="2700000" algn="ctr" rotWithShape="0">
                <a:schemeClr val="bg2"/>
              </a:outerShdw>
            </a:effectLst>
          </p:spPr>
        </p:pic>
        <p:sp>
          <p:nvSpPr>
            <p:cNvPr id="7" name="Line 8"/>
            <p:cNvSpPr>
              <a:spLocks noChangeShapeType="1"/>
            </p:cNvSpPr>
            <p:nvPr/>
          </p:nvSpPr>
          <p:spPr bwMode="auto">
            <a:xfrm>
              <a:off x="672" y="2688"/>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Text Box 9"/>
            <p:cNvSpPr txBox="1">
              <a:spLocks noChangeArrowheads="1"/>
            </p:cNvSpPr>
            <p:nvPr/>
          </p:nvSpPr>
          <p:spPr bwMode="auto">
            <a:xfrm>
              <a:off x="816" y="2695"/>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l" rtl="0" eaLnBrk="1" hangingPunct="1">
                <a:spcBef>
                  <a:spcPct val="0"/>
                </a:spcBef>
                <a:buClrTx/>
                <a:buSzTx/>
                <a:buFontTx/>
                <a:buNone/>
              </a:pPr>
              <a:r>
                <a:rPr lang="en-US" altLang="en-US" sz="1800">
                  <a:latin typeface="Calibri" pitchFamily="34" charset="0"/>
                </a:rPr>
                <a:t>1 cm</a:t>
              </a:r>
            </a:p>
          </p:txBody>
        </p:sp>
      </p:grpSp>
      <p:pic>
        <p:nvPicPr>
          <p:cNvPr id="9" name="il_fi" descr="http://1.bp.blogspot.com/_7wkF0VDogrM/TOIDd7lbcBI/AAAAAAAAABI/frmHAPyW9ZA/s1600/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277" y="79416"/>
            <a:ext cx="3837016" cy="18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6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7992888" cy="494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77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GB" dirty="0"/>
          </a:p>
        </p:txBody>
      </p:sp>
      <p:sp>
        <p:nvSpPr>
          <p:cNvPr id="3" name="Content Placeholder 2"/>
          <p:cNvSpPr>
            <a:spLocks noGrp="1"/>
          </p:cNvSpPr>
          <p:nvPr>
            <p:ph idx="1"/>
          </p:nvPr>
        </p:nvSpPr>
        <p:spPr/>
        <p:txBody>
          <a:bodyPr/>
          <a:lstStyle/>
          <a:p>
            <a:r>
              <a:rPr lang="en-US" dirty="0" smtClean="0"/>
              <a:t>Unlike </a:t>
            </a:r>
            <a:r>
              <a:rPr lang="en-US" dirty="0"/>
              <a:t>infections with other flukes, </a:t>
            </a:r>
            <a:r>
              <a:rPr lang="en-US" i="1" dirty="0" err="1"/>
              <a:t>Fasciola</a:t>
            </a:r>
            <a:r>
              <a:rPr lang="en-US" i="1" dirty="0"/>
              <a:t> hepatica</a:t>
            </a:r>
            <a:r>
              <a:rPr lang="en-US" dirty="0"/>
              <a:t> infections may not respond to </a:t>
            </a:r>
            <a:r>
              <a:rPr lang="en-US" dirty="0" err="1"/>
              <a:t>praziquantel</a:t>
            </a:r>
            <a:r>
              <a:rPr lang="en-US" dirty="0"/>
              <a:t>.  </a:t>
            </a:r>
            <a:endParaRPr lang="en-US" dirty="0" smtClean="0"/>
          </a:p>
          <a:p>
            <a:r>
              <a:rPr lang="en-US" dirty="0" smtClean="0"/>
              <a:t>The </a:t>
            </a:r>
            <a:r>
              <a:rPr lang="en-US" dirty="0"/>
              <a:t>drug of choice is </a:t>
            </a:r>
            <a:r>
              <a:rPr lang="en-US" dirty="0" err="1"/>
              <a:t>triclabendazole</a:t>
            </a:r>
            <a:r>
              <a:rPr lang="en-US" dirty="0"/>
              <a:t> with </a:t>
            </a:r>
            <a:r>
              <a:rPr lang="en-US" dirty="0" err="1"/>
              <a:t>bithionol</a:t>
            </a:r>
            <a:r>
              <a:rPr lang="en-US" dirty="0"/>
              <a:t> as an alternative. </a:t>
            </a:r>
            <a:endParaRPr lang="en-US" dirty="0" smtClean="0"/>
          </a:p>
          <a:p>
            <a:r>
              <a:rPr lang="en-US" dirty="0" smtClean="0"/>
              <a:t>Also </a:t>
            </a:r>
            <a:r>
              <a:rPr lang="en-US" dirty="0" err="1"/>
              <a:t>rafoxanide</a:t>
            </a:r>
            <a:r>
              <a:rPr lang="en-US" dirty="0"/>
              <a:t> </a:t>
            </a:r>
            <a:endParaRPr lang="en-GB" dirty="0"/>
          </a:p>
        </p:txBody>
      </p:sp>
    </p:spTree>
    <p:extLst>
      <p:ext uri="{BB962C8B-B14F-4D97-AF65-F5344CB8AC3E}">
        <p14:creationId xmlns:p14="http://schemas.microsoft.com/office/powerpoint/2010/main" val="341246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X FlukeHermaphroditicInfection.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134" y="27384"/>
            <a:ext cx="9128865" cy="6858000"/>
          </a:xfrm>
          <a:prstGeom prst="rect">
            <a:avLst/>
          </a:prstGeom>
        </p:spPr>
      </p:pic>
    </p:spTree>
    <p:extLst>
      <p:ext uri="{BB962C8B-B14F-4D97-AF65-F5344CB8AC3E}">
        <p14:creationId xmlns:p14="http://schemas.microsoft.com/office/powerpoint/2010/main" val="258436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792088"/>
          </a:xfrm>
        </p:spPr>
        <p:txBody>
          <a:bodyPr/>
          <a:lstStyle/>
          <a:p>
            <a:r>
              <a:rPr lang="en-US" sz="6000" b="1" i="1" dirty="0" err="1" smtClean="0"/>
              <a:t>Fasciola</a:t>
            </a:r>
            <a:r>
              <a:rPr lang="en-US" sz="6000" b="1" i="1" dirty="0" smtClean="0"/>
              <a:t> </a:t>
            </a:r>
            <a:r>
              <a:rPr lang="en-US" sz="6000" b="1" i="1" dirty="0" err="1" smtClean="0"/>
              <a:t>busci</a:t>
            </a:r>
            <a:endParaRPr lang="en-GB" i="1" dirty="0"/>
          </a:p>
        </p:txBody>
      </p:sp>
      <p:sp>
        <p:nvSpPr>
          <p:cNvPr id="3" name="Content Placeholder 2"/>
          <p:cNvSpPr>
            <a:spLocks noGrp="1"/>
          </p:cNvSpPr>
          <p:nvPr>
            <p:ph idx="1"/>
          </p:nvPr>
        </p:nvSpPr>
        <p:spPr>
          <a:xfrm>
            <a:off x="251520" y="1268760"/>
            <a:ext cx="8712968" cy="5328592"/>
          </a:xfrm>
        </p:spPr>
        <p:txBody>
          <a:bodyPr>
            <a:normAutofit/>
          </a:bodyPr>
          <a:lstStyle/>
          <a:p>
            <a:r>
              <a:rPr lang="en-US" b="1" dirty="0"/>
              <a:t>Causal Agent</a:t>
            </a:r>
            <a:r>
              <a:rPr lang="en-US" b="1" dirty="0" smtClean="0"/>
              <a:t>:</a:t>
            </a:r>
          </a:p>
          <a:p>
            <a:pPr lvl="1"/>
            <a:r>
              <a:rPr lang="en-US" dirty="0" smtClean="0"/>
              <a:t>The </a:t>
            </a:r>
            <a:r>
              <a:rPr lang="en-US" dirty="0" err="1"/>
              <a:t>trematode</a:t>
            </a:r>
            <a:r>
              <a:rPr lang="en-US" dirty="0"/>
              <a:t> </a:t>
            </a:r>
            <a:r>
              <a:rPr lang="en-US" i="1" dirty="0" err="1"/>
              <a:t>Fasciolopsis</a:t>
            </a:r>
            <a:r>
              <a:rPr lang="en-US" i="1" dirty="0"/>
              <a:t> </a:t>
            </a:r>
            <a:r>
              <a:rPr lang="en-US" i="1" dirty="0" err="1"/>
              <a:t>buski</a:t>
            </a:r>
            <a:r>
              <a:rPr lang="en-US" dirty="0"/>
              <a:t>, the largest </a:t>
            </a:r>
            <a:r>
              <a:rPr lang="en-US" b="1" dirty="0"/>
              <a:t>intestinal fluke </a:t>
            </a:r>
            <a:r>
              <a:rPr lang="en-US" dirty="0"/>
              <a:t>of humans</a:t>
            </a:r>
            <a:r>
              <a:rPr lang="en-US" dirty="0" smtClean="0"/>
              <a:t>.</a:t>
            </a:r>
          </a:p>
          <a:p>
            <a:pPr lvl="1"/>
            <a:r>
              <a:rPr lang="en-US" dirty="0" smtClean="0"/>
              <a:t>Cause </a:t>
            </a:r>
            <a:r>
              <a:rPr lang="en-US" dirty="0" err="1" smtClean="0"/>
              <a:t>fasciolepsis</a:t>
            </a:r>
            <a:endParaRPr lang="en-US" dirty="0"/>
          </a:p>
          <a:p>
            <a:pPr lvl="1"/>
            <a:r>
              <a:rPr lang="en-US" b="1" u="sng" dirty="0" smtClean="0"/>
              <a:t>Definitive </a:t>
            </a:r>
            <a:r>
              <a:rPr lang="en-US" b="1" u="sng" dirty="0"/>
              <a:t>host:</a:t>
            </a:r>
            <a:r>
              <a:rPr lang="en-US" dirty="0"/>
              <a:t> humans and </a:t>
            </a:r>
            <a:r>
              <a:rPr lang="en-US" dirty="0" smtClean="0"/>
              <a:t>pigs</a:t>
            </a:r>
          </a:p>
          <a:p>
            <a:pPr lvl="1"/>
            <a:r>
              <a:rPr lang="en-US" b="1" u="sng" dirty="0" smtClean="0"/>
              <a:t>First </a:t>
            </a:r>
            <a:r>
              <a:rPr lang="en-US" b="1" u="sng" dirty="0"/>
              <a:t>intermediate hosts: </a:t>
            </a:r>
            <a:r>
              <a:rPr lang="en-US" dirty="0"/>
              <a:t>aquatic </a:t>
            </a:r>
            <a:r>
              <a:rPr lang="en-US" dirty="0" smtClean="0"/>
              <a:t>snails.</a:t>
            </a:r>
          </a:p>
          <a:p>
            <a:pPr lvl="1"/>
            <a:r>
              <a:rPr lang="en-US" b="1" u="sng" dirty="0" smtClean="0"/>
              <a:t>Second </a:t>
            </a:r>
            <a:r>
              <a:rPr lang="en-US" b="1" u="sng" dirty="0"/>
              <a:t>intermediate host</a:t>
            </a:r>
            <a:r>
              <a:rPr lang="en-US" b="1" dirty="0"/>
              <a:t>:</a:t>
            </a:r>
            <a:r>
              <a:rPr lang="en-US" dirty="0"/>
              <a:t> aquatic </a:t>
            </a:r>
            <a:r>
              <a:rPr lang="en-US" dirty="0" smtClean="0"/>
              <a:t>vegetation</a:t>
            </a:r>
            <a:r>
              <a:rPr lang="en-US" dirty="0"/>
              <a:t>, including water chestnuts, water </a:t>
            </a:r>
            <a:r>
              <a:rPr lang="en-US" dirty="0" err="1" smtClean="0"/>
              <a:t>caltrope</a:t>
            </a:r>
            <a:r>
              <a:rPr lang="en-US" dirty="0"/>
              <a:t>, lotus, and bamboo</a:t>
            </a:r>
            <a:endParaRPr lang="ar-JO" dirty="0"/>
          </a:p>
          <a:p>
            <a:pPr lvl="1"/>
            <a:endParaRPr lang="en-GB" dirty="0"/>
          </a:p>
        </p:txBody>
      </p:sp>
    </p:spTree>
    <p:extLst>
      <p:ext uri="{BB962C8B-B14F-4D97-AF65-F5344CB8AC3E}">
        <p14:creationId xmlns:p14="http://schemas.microsoft.com/office/powerpoint/2010/main" val="46713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Geographic Distribution:</a:t>
            </a:r>
            <a:endParaRPr lang="en-GB" dirty="0"/>
          </a:p>
        </p:txBody>
      </p:sp>
      <p:sp>
        <p:nvSpPr>
          <p:cNvPr id="3" name="Content Placeholder 2"/>
          <p:cNvSpPr>
            <a:spLocks noGrp="1"/>
          </p:cNvSpPr>
          <p:nvPr>
            <p:ph idx="1"/>
          </p:nvPr>
        </p:nvSpPr>
        <p:spPr/>
        <p:txBody>
          <a:bodyPr/>
          <a:lstStyle/>
          <a:p>
            <a:r>
              <a:rPr lang="en-US" dirty="0" smtClean="0"/>
              <a:t>Asia </a:t>
            </a:r>
            <a:r>
              <a:rPr lang="en-US" dirty="0"/>
              <a:t>and the Indian subcontinent, especially in areas where humans raise pigs and consume freshwater plants.</a:t>
            </a:r>
            <a:endParaRPr lang="en-GB" dirty="0"/>
          </a:p>
          <a:p>
            <a:endParaRPr lang="en-GB" dirty="0"/>
          </a:p>
        </p:txBody>
      </p:sp>
      <p:pic>
        <p:nvPicPr>
          <p:cNvPr id="4"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16228"/>
            <a:ext cx="7416824" cy="311176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sp>
        <p:nvSpPr>
          <p:cNvPr id="5" name="Oval 5"/>
          <p:cNvSpPr>
            <a:spLocks noChangeArrowheads="1"/>
          </p:cNvSpPr>
          <p:nvPr/>
        </p:nvSpPr>
        <p:spPr bwMode="auto">
          <a:xfrm>
            <a:off x="5868144" y="4653136"/>
            <a:ext cx="1600200" cy="1752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l" rtl="0" eaLnBrk="1" hangingPunct="1">
              <a:spcBef>
                <a:spcPct val="0"/>
              </a:spcBef>
              <a:buClrTx/>
              <a:buSzTx/>
              <a:buFontTx/>
              <a:buNone/>
            </a:pPr>
            <a:endParaRPr lang="en-US" altLang="en-US" sz="1800">
              <a:latin typeface="Calibri" pitchFamily="34" charset="0"/>
            </a:endParaRPr>
          </a:p>
        </p:txBody>
      </p:sp>
    </p:spTree>
    <p:extLst>
      <p:ext uri="{BB962C8B-B14F-4D97-AF65-F5344CB8AC3E}">
        <p14:creationId xmlns:p14="http://schemas.microsoft.com/office/powerpoint/2010/main" val="402139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Morphology</a:t>
            </a:r>
            <a:endParaRPr lang="en-GB" b="1" dirty="0"/>
          </a:p>
        </p:txBody>
      </p:sp>
      <p:sp>
        <p:nvSpPr>
          <p:cNvPr id="3" name="Content Placeholder 2"/>
          <p:cNvSpPr>
            <a:spLocks noGrp="1"/>
          </p:cNvSpPr>
          <p:nvPr>
            <p:ph idx="1"/>
          </p:nvPr>
        </p:nvSpPr>
        <p:spPr/>
        <p:txBody>
          <a:bodyPr/>
          <a:lstStyle/>
          <a:p>
            <a:pPr lvl="0"/>
            <a:r>
              <a:rPr lang="en-CA" dirty="0"/>
              <a:t>The largest </a:t>
            </a:r>
            <a:r>
              <a:rPr lang="en-CA" dirty="0" err="1"/>
              <a:t>trematode</a:t>
            </a:r>
            <a:r>
              <a:rPr lang="en-CA" dirty="0"/>
              <a:t> in man</a:t>
            </a:r>
            <a:endParaRPr lang="en-GB" dirty="0"/>
          </a:p>
          <a:p>
            <a:pPr lvl="0"/>
            <a:r>
              <a:rPr lang="en-CA" dirty="0"/>
              <a:t>Anterior end is narrower than posterior end</a:t>
            </a:r>
            <a:endParaRPr lang="en-GB" dirty="0"/>
          </a:p>
          <a:p>
            <a:pPr lvl="0"/>
            <a:r>
              <a:rPr lang="en-CA" dirty="0"/>
              <a:t>Measures 20-75 mm * 8-20mm</a:t>
            </a:r>
            <a:endParaRPr lang="en-GB" dirty="0"/>
          </a:p>
          <a:p>
            <a:pPr lvl="0"/>
            <a:r>
              <a:rPr lang="en-CA" dirty="0"/>
              <a:t>No conical projection</a:t>
            </a:r>
            <a:endParaRPr lang="en-GB" dirty="0"/>
          </a:p>
          <a:p>
            <a:pPr lvl="0"/>
            <a:r>
              <a:rPr lang="en-CA" dirty="0"/>
              <a:t>The 2 intestinal </a:t>
            </a:r>
            <a:r>
              <a:rPr lang="en-CA" dirty="0" err="1"/>
              <a:t>cerca</a:t>
            </a:r>
            <a:r>
              <a:rPr lang="en-CA" dirty="0"/>
              <a:t> are not branched</a:t>
            </a:r>
            <a:endParaRPr lang="en-GB" dirty="0"/>
          </a:p>
          <a:p>
            <a:endParaRPr lang="en-GB" dirty="0"/>
          </a:p>
        </p:txBody>
      </p:sp>
    </p:spTree>
    <p:extLst>
      <p:ext uri="{BB962C8B-B14F-4D97-AF65-F5344CB8AC3E}">
        <p14:creationId xmlns:p14="http://schemas.microsoft.com/office/powerpoint/2010/main" val="23794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err="1"/>
              <a:t>Fasciola</a:t>
            </a:r>
            <a:r>
              <a:rPr lang="en-US" sz="6600" b="1" i="1" dirty="0"/>
              <a:t> hepatica</a:t>
            </a:r>
            <a:r>
              <a:rPr lang="en-US" sz="6600" b="1" dirty="0"/>
              <a:t> </a:t>
            </a:r>
            <a:endParaRPr lang="en-GB" sz="6600" b="1" dirty="0"/>
          </a:p>
        </p:txBody>
      </p:sp>
      <p:sp>
        <p:nvSpPr>
          <p:cNvPr id="3" name="Content Placeholder 2"/>
          <p:cNvSpPr>
            <a:spLocks noGrp="1"/>
          </p:cNvSpPr>
          <p:nvPr>
            <p:ph idx="1"/>
          </p:nvPr>
        </p:nvSpPr>
        <p:spPr/>
        <p:txBody>
          <a:bodyPr/>
          <a:lstStyle/>
          <a:p>
            <a:r>
              <a:rPr lang="en-US" b="1" dirty="0"/>
              <a:t>Causal </a:t>
            </a:r>
            <a:r>
              <a:rPr lang="en-US" b="1" dirty="0" smtClean="0"/>
              <a:t>Agents:</a:t>
            </a:r>
            <a:endParaRPr lang="en-US" dirty="0"/>
          </a:p>
          <a:p>
            <a:pPr lvl="1"/>
            <a:r>
              <a:rPr lang="en-US" dirty="0" smtClean="0"/>
              <a:t>The </a:t>
            </a:r>
            <a:r>
              <a:rPr lang="en-US" dirty="0" err="1"/>
              <a:t>trematodes</a:t>
            </a:r>
            <a:r>
              <a:rPr lang="en-US" dirty="0"/>
              <a:t> </a:t>
            </a:r>
            <a:r>
              <a:rPr lang="en-US" i="1" dirty="0" err="1"/>
              <a:t>Fasciola</a:t>
            </a:r>
            <a:r>
              <a:rPr lang="en-US" i="1" dirty="0"/>
              <a:t> hepatica</a:t>
            </a:r>
            <a:r>
              <a:rPr lang="en-US" dirty="0"/>
              <a:t> </a:t>
            </a:r>
            <a:r>
              <a:rPr lang="en-US" b="1" dirty="0"/>
              <a:t>(the sheep liver fluke</a:t>
            </a:r>
            <a:r>
              <a:rPr lang="en-US" dirty="0"/>
              <a:t>) and </a:t>
            </a:r>
            <a:r>
              <a:rPr lang="en-US" i="1" dirty="0" err="1"/>
              <a:t>Fasciola</a:t>
            </a:r>
            <a:r>
              <a:rPr lang="en-US" i="1" dirty="0"/>
              <a:t> </a:t>
            </a:r>
            <a:r>
              <a:rPr lang="en-US" i="1" dirty="0" err="1"/>
              <a:t>gigantica</a:t>
            </a:r>
            <a:r>
              <a:rPr lang="en-US" dirty="0"/>
              <a:t>, parasites of herbivores that can infect humans accidentally.</a:t>
            </a:r>
            <a:endParaRPr lang="en-GB" dirty="0"/>
          </a:p>
          <a:p>
            <a:endParaRPr lang="en-GB" dirty="0"/>
          </a:p>
        </p:txBody>
      </p:sp>
    </p:spTree>
    <p:extLst>
      <p:ext uri="{BB962C8B-B14F-4D97-AF65-F5344CB8AC3E}">
        <p14:creationId xmlns:p14="http://schemas.microsoft.com/office/powerpoint/2010/main" val="107872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52128"/>
          </a:xfrm>
        </p:spPr>
        <p:txBody>
          <a:bodyPr/>
          <a:lstStyle/>
          <a:p>
            <a:r>
              <a:rPr lang="en-US" b="1" dirty="0"/>
              <a:t>Life </a:t>
            </a:r>
            <a:r>
              <a:rPr lang="en-US" b="1" dirty="0" smtClean="0"/>
              <a:t>Cycle</a:t>
            </a:r>
            <a:endParaRPr lang="en-GB" dirty="0"/>
          </a:p>
        </p:txBody>
      </p:sp>
      <p:sp>
        <p:nvSpPr>
          <p:cNvPr id="3" name="Content Placeholder 2"/>
          <p:cNvSpPr>
            <a:spLocks noGrp="1"/>
          </p:cNvSpPr>
          <p:nvPr>
            <p:ph idx="1"/>
          </p:nvPr>
        </p:nvSpPr>
        <p:spPr>
          <a:xfrm>
            <a:off x="395536" y="1700808"/>
            <a:ext cx="8568952" cy="4896544"/>
          </a:xfrm>
        </p:spPr>
        <p:txBody>
          <a:bodyPr>
            <a:normAutofit lnSpcReduction="10000"/>
          </a:bodyPr>
          <a:lstStyle/>
          <a:p>
            <a:r>
              <a:rPr lang="en-US" dirty="0"/>
              <a:t>Immature eggs are discharged into the intestine and stool .  </a:t>
            </a:r>
            <a:endParaRPr lang="en-US" dirty="0" smtClean="0"/>
          </a:p>
          <a:p>
            <a:r>
              <a:rPr lang="en-US" dirty="0" smtClean="0"/>
              <a:t>Eggs </a:t>
            </a:r>
            <a:r>
              <a:rPr lang="en-US" dirty="0"/>
              <a:t>become </a:t>
            </a:r>
            <a:r>
              <a:rPr lang="en-US" dirty="0" err="1"/>
              <a:t>embryonated</a:t>
            </a:r>
            <a:r>
              <a:rPr lang="en-US" dirty="0"/>
              <a:t> in water , eggs release </a:t>
            </a:r>
            <a:r>
              <a:rPr lang="en-US" dirty="0" err="1"/>
              <a:t>miracidia</a:t>
            </a:r>
            <a:r>
              <a:rPr lang="en-US" dirty="0"/>
              <a:t> , which invade a suitable snail intermediate host .  </a:t>
            </a:r>
            <a:endParaRPr lang="en-US" dirty="0" smtClean="0"/>
          </a:p>
          <a:p>
            <a:r>
              <a:rPr lang="en-US" dirty="0" smtClean="0"/>
              <a:t>In </a:t>
            </a:r>
            <a:r>
              <a:rPr lang="en-US" dirty="0"/>
              <a:t>the snail the parasites undergo several developmental stages (</a:t>
            </a:r>
            <a:r>
              <a:rPr lang="en-US" dirty="0" err="1"/>
              <a:t>sporocysts</a:t>
            </a:r>
            <a:r>
              <a:rPr lang="en-US" dirty="0"/>
              <a:t> , </a:t>
            </a:r>
            <a:r>
              <a:rPr lang="en-US" dirty="0" err="1"/>
              <a:t>rediae</a:t>
            </a:r>
            <a:r>
              <a:rPr lang="en-US" dirty="0"/>
              <a:t> , and </a:t>
            </a:r>
            <a:r>
              <a:rPr lang="en-US" dirty="0" err="1"/>
              <a:t>cercariae</a:t>
            </a:r>
            <a:r>
              <a:rPr lang="en-US" dirty="0"/>
              <a:t> ).  </a:t>
            </a:r>
            <a:endParaRPr lang="en-US" dirty="0" smtClean="0"/>
          </a:p>
          <a:p>
            <a:r>
              <a:rPr lang="en-US" dirty="0" smtClean="0"/>
              <a:t>The </a:t>
            </a:r>
            <a:r>
              <a:rPr lang="en-US" dirty="0" err="1"/>
              <a:t>cercariae</a:t>
            </a:r>
            <a:r>
              <a:rPr lang="en-US" dirty="0"/>
              <a:t> are released from the snail and encyst as </a:t>
            </a:r>
            <a:r>
              <a:rPr lang="en-US" dirty="0" err="1"/>
              <a:t>metacercariae</a:t>
            </a:r>
            <a:r>
              <a:rPr lang="en-US" dirty="0"/>
              <a:t> on aquatic plants . </a:t>
            </a:r>
            <a:endParaRPr lang="en-GB" dirty="0"/>
          </a:p>
        </p:txBody>
      </p:sp>
    </p:spTree>
    <p:extLst>
      <p:ext uri="{BB962C8B-B14F-4D97-AF65-F5344CB8AC3E}">
        <p14:creationId xmlns:p14="http://schemas.microsoft.com/office/powerpoint/2010/main" val="40043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192688"/>
          </a:xfrm>
        </p:spPr>
        <p:txBody>
          <a:bodyPr/>
          <a:lstStyle/>
          <a:p>
            <a:r>
              <a:rPr lang="en-US" dirty="0"/>
              <a:t>The mammalian hosts become infected by ingesting </a:t>
            </a:r>
            <a:r>
              <a:rPr lang="en-US" dirty="0" err="1"/>
              <a:t>metacercariae</a:t>
            </a:r>
            <a:r>
              <a:rPr lang="en-US" dirty="0"/>
              <a:t> on the aquatic plants. </a:t>
            </a:r>
            <a:endParaRPr lang="en-GB" dirty="0"/>
          </a:p>
          <a:p>
            <a:r>
              <a:rPr lang="en-US" dirty="0" smtClean="0"/>
              <a:t>After </a:t>
            </a:r>
            <a:r>
              <a:rPr lang="en-US" dirty="0"/>
              <a:t>ingestion, the </a:t>
            </a:r>
            <a:r>
              <a:rPr lang="en-US" dirty="0" err="1"/>
              <a:t>metacercariae</a:t>
            </a:r>
            <a:r>
              <a:rPr lang="en-US" dirty="0"/>
              <a:t> </a:t>
            </a:r>
            <a:r>
              <a:rPr lang="en-US" dirty="0" err="1"/>
              <a:t>excyst</a:t>
            </a:r>
            <a:r>
              <a:rPr lang="en-US" dirty="0"/>
              <a:t> in the duodenum and attach to the intestinal wall.  There they develop into adult flukes (20 to 75 mm by 8 to 20 mm) in approximately 3 months, attached to the intestinal wall of the mammalian hosts (humans and pigs) </a:t>
            </a:r>
            <a:r>
              <a:rPr lang="en-US" dirty="0" smtClean="0"/>
              <a:t>.</a:t>
            </a:r>
          </a:p>
          <a:p>
            <a:r>
              <a:rPr lang="en-US" dirty="0" smtClean="0"/>
              <a:t>The</a:t>
            </a:r>
            <a:r>
              <a:rPr lang="en-US" dirty="0"/>
              <a:t>  adults have a life span of about one year</a:t>
            </a:r>
            <a:r>
              <a:rPr lang="en-US" dirty="0" smtClean="0"/>
              <a:t>.</a:t>
            </a:r>
            <a:endParaRPr lang="en-GB" dirty="0"/>
          </a:p>
        </p:txBody>
      </p:sp>
    </p:spTree>
    <p:extLst>
      <p:ext uri="{BB962C8B-B14F-4D97-AF65-F5344CB8AC3E}">
        <p14:creationId xmlns:p14="http://schemas.microsoft.com/office/powerpoint/2010/main" val="82520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Fasciolopsis buski"/>
          <p:cNvPicPr/>
          <p:nvPr/>
        </p:nvPicPr>
        <p:blipFill>
          <a:blip r:embed="rId2"/>
          <a:srcRect/>
          <a:stretch>
            <a:fillRect/>
          </a:stretch>
        </p:blipFill>
        <p:spPr bwMode="auto">
          <a:xfrm>
            <a:off x="0" y="0"/>
            <a:ext cx="9144000" cy="6883524"/>
          </a:xfrm>
          <a:prstGeom prst="rect">
            <a:avLst/>
          </a:prstGeom>
          <a:noFill/>
          <a:ln w="9525">
            <a:noFill/>
            <a:miter lim="800000"/>
            <a:headEnd/>
            <a:tailEnd/>
          </a:ln>
        </p:spPr>
      </p:pic>
    </p:spTree>
    <p:extLst>
      <p:ext uri="{BB962C8B-B14F-4D97-AF65-F5344CB8AC3E}">
        <p14:creationId xmlns:p14="http://schemas.microsoft.com/office/powerpoint/2010/main" val="57678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jsc.tmmu.com.cn/parares/teaching/picres/lifecypic/fasciolopsis_life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91680" y="7566"/>
            <a:ext cx="5836115" cy="6916877"/>
          </a:xfrm>
          <a:prstGeom prst="rect">
            <a:avLst/>
          </a:prstGeom>
          <a:noFill/>
        </p:spPr>
      </p:pic>
    </p:spTree>
    <p:extLst>
      <p:ext uri="{BB962C8B-B14F-4D97-AF65-F5344CB8AC3E}">
        <p14:creationId xmlns:p14="http://schemas.microsoft.com/office/powerpoint/2010/main" val="2038964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i="1" dirty="0" err="1" smtClean="0">
                <a:solidFill>
                  <a:schemeClr val="tx1"/>
                </a:solidFill>
              </a:rPr>
              <a:t>Fasciolopsis</a:t>
            </a:r>
            <a:r>
              <a:rPr lang="en-US" altLang="en-US" i="1" dirty="0" smtClean="0">
                <a:solidFill>
                  <a:schemeClr val="tx1"/>
                </a:solidFill>
              </a:rPr>
              <a:t> </a:t>
            </a:r>
            <a:r>
              <a:rPr lang="en-US" altLang="en-US" i="1" dirty="0" err="1" smtClean="0">
                <a:solidFill>
                  <a:schemeClr val="tx1"/>
                </a:solidFill>
              </a:rPr>
              <a:t>buski</a:t>
            </a:r>
            <a:r>
              <a:rPr lang="en-US" altLang="en-US" i="1" dirty="0" smtClean="0">
                <a:solidFill>
                  <a:schemeClr val="tx1"/>
                </a:solidFill>
              </a:rPr>
              <a:t> </a:t>
            </a:r>
            <a:r>
              <a:rPr lang="en-US" altLang="en-US" dirty="0" smtClean="0">
                <a:solidFill>
                  <a:schemeClr val="tx1"/>
                </a:solidFill>
              </a:rPr>
              <a:t>-</a:t>
            </a:r>
            <a:r>
              <a:rPr lang="en-US" altLang="en-US" dirty="0" smtClean="0"/>
              <a:t>Pathology</a:t>
            </a:r>
            <a:r>
              <a:rPr lang="en-US" altLang="en-US" dirty="0" smtClean="0">
                <a:solidFill>
                  <a:schemeClr val="tx1"/>
                </a:solidFill>
              </a:rPr>
              <a:t> </a:t>
            </a:r>
          </a:p>
        </p:txBody>
      </p:sp>
      <p:sp>
        <p:nvSpPr>
          <p:cNvPr id="57348" name="Rectangle 4"/>
          <p:cNvSpPr>
            <a:spLocks noGrp="1" noChangeArrowheads="1"/>
          </p:cNvSpPr>
          <p:nvPr>
            <p:ph idx="1"/>
          </p:nvPr>
        </p:nvSpPr>
        <p:spPr>
          <a:xfrm>
            <a:off x="395536" y="1700808"/>
            <a:ext cx="8568952" cy="4968552"/>
          </a:xfrm>
        </p:spPr>
        <p:txBody>
          <a:bodyPr>
            <a:normAutofit/>
          </a:bodyPr>
          <a:lstStyle/>
          <a:p>
            <a:pPr>
              <a:lnSpc>
                <a:spcPct val="111000"/>
              </a:lnSpc>
            </a:pPr>
            <a:r>
              <a:rPr lang="en-US" altLang="en-US" dirty="0" smtClean="0"/>
              <a:t>Blockage of food passage or interference with normal digestive processes</a:t>
            </a:r>
          </a:p>
          <a:p>
            <a:pPr>
              <a:lnSpc>
                <a:spcPct val="111000"/>
              </a:lnSpc>
            </a:pPr>
            <a:r>
              <a:rPr lang="en-US" altLang="en-US" dirty="0" smtClean="0"/>
              <a:t>Destruction of intestinal tissue resulting in ulcers, hemorrhages, and abscesses formation</a:t>
            </a:r>
          </a:p>
          <a:p>
            <a:pPr>
              <a:lnSpc>
                <a:spcPct val="111000"/>
              </a:lnSpc>
            </a:pPr>
            <a:r>
              <a:rPr lang="en-US" altLang="en-US" dirty="0" smtClean="0"/>
              <a:t>Chronic diarrhea</a:t>
            </a:r>
          </a:p>
          <a:p>
            <a:pPr>
              <a:lnSpc>
                <a:spcPct val="111000"/>
              </a:lnSpc>
            </a:pPr>
            <a:r>
              <a:rPr lang="en-US" altLang="en-US" dirty="0" smtClean="0"/>
              <a:t>Verminous intoxication - result of absorption of parasite metabolites (waste products), can lead to death.</a:t>
            </a:r>
          </a:p>
          <a:p>
            <a:endParaRPr lang="en-US" altLang="en-US" dirty="0" smtClean="0"/>
          </a:p>
        </p:txBody>
      </p:sp>
    </p:spTree>
    <p:extLst>
      <p:ext uri="{BB962C8B-B14F-4D97-AF65-F5344CB8AC3E}">
        <p14:creationId xmlns:p14="http://schemas.microsoft.com/office/powerpoint/2010/main" val="3620062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additive="base">
                                        <p:cTn id="7" dur="500" fill="hold"/>
                                        <p:tgtEl>
                                          <p:spTgt spid="573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7348">
                                            <p:txEl>
                                              <p:pRg st="1" end="1"/>
                                            </p:txEl>
                                          </p:spTgt>
                                        </p:tgtEl>
                                        <p:attrNameLst>
                                          <p:attrName>style.visibility</p:attrName>
                                        </p:attrNameLst>
                                      </p:cBhvr>
                                      <p:to>
                                        <p:strVal val="visible"/>
                                      </p:to>
                                    </p:set>
                                    <p:anim calcmode="lin" valueType="num">
                                      <p:cBhvr additive="base">
                                        <p:cTn id="13" dur="500" fill="hold"/>
                                        <p:tgtEl>
                                          <p:spTgt spid="573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7348">
                                            <p:txEl>
                                              <p:pRg st="2" end="2"/>
                                            </p:txEl>
                                          </p:spTgt>
                                        </p:tgtEl>
                                        <p:attrNameLst>
                                          <p:attrName>style.visibility</p:attrName>
                                        </p:attrNameLst>
                                      </p:cBhvr>
                                      <p:to>
                                        <p:strVal val="visible"/>
                                      </p:to>
                                    </p:set>
                                    <p:anim calcmode="lin" valueType="num">
                                      <p:cBhvr additive="base">
                                        <p:cTn id="19" dur="500" fill="hold"/>
                                        <p:tgtEl>
                                          <p:spTgt spid="573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7348">
                                            <p:txEl>
                                              <p:pRg st="3" end="3"/>
                                            </p:txEl>
                                          </p:spTgt>
                                        </p:tgtEl>
                                        <p:attrNameLst>
                                          <p:attrName>style.visibility</p:attrName>
                                        </p:attrNameLst>
                                      </p:cBhvr>
                                      <p:to>
                                        <p:strVal val="visible"/>
                                      </p:to>
                                    </p:set>
                                    <p:anim calcmode="lin" valueType="num">
                                      <p:cBhvr additive="base">
                                        <p:cTn id="25" dur="500" fill="hold"/>
                                        <p:tgtEl>
                                          <p:spTgt spid="573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endParaRPr lang="en-GB" dirty="0"/>
          </a:p>
        </p:txBody>
      </p:sp>
      <p:sp>
        <p:nvSpPr>
          <p:cNvPr id="3" name="Content Placeholder 2"/>
          <p:cNvSpPr>
            <a:spLocks noGrp="1"/>
          </p:cNvSpPr>
          <p:nvPr>
            <p:ph idx="1"/>
          </p:nvPr>
        </p:nvSpPr>
        <p:spPr/>
        <p:txBody>
          <a:bodyPr/>
          <a:lstStyle/>
          <a:p>
            <a:r>
              <a:rPr lang="en-US" dirty="0" smtClean="0"/>
              <a:t>Most </a:t>
            </a:r>
            <a:r>
              <a:rPr lang="en-US" dirty="0"/>
              <a:t>infections are light and asymptomatic.  </a:t>
            </a:r>
            <a:endParaRPr lang="en-US" dirty="0" smtClean="0"/>
          </a:p>
          <a:p>
            <a:r>
              <a:rPr lang="en-US" dirty="0" smtClean="0"/>
              <a:t>In </a:t>
            </a:r>
            <a:r>
              <a:rPr lang="en-US" dirty="0"/>
              <a:t>heavier infections, symptoms include diarrhea, abdominal pain, fever, ascites, </a:t>
            </a:r>
            <a:r>
              <a:rPr lang="en-US" dirty="0" err="1"/>
              <a:t>anasarca</a:t>
            </a:r>
            <a:r>
              <a:rPr lang="en-US" dirty="0"/>
              <a:t> and intestinal obstruction.</a:t>
            </a:r>
            <a:endParaRPr lang="en-GB" dirty="0"/>
          </a:p>
        </p:txBody>
      </p:sp>
    </p:spTree>
    <p:extLst>
      <p:ext uri="{BB962C8B-B14F-4D97-AF65-F5344CB8AC3E}">
        <p14:creationId xmlns:p14="http://schemas.microsoft.com/office/powerpoint/2010/main" val="395238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Diagnosis:</a:t>
            </a:r>
            <a:endParaRPr lang="en-GB" dirty="0"/>
          </a:p>
        </p:txBody>
      </p:sp>
      <p:sp>
        <p:nvSpPr>
          <p:cNvPr id="3" name="Content Placeholder 2"/>
          <p:cNvSpPr>
            <a:spLocks noGrp="1"/>
          </p:cNvSpPr>
          <p:nvPr>
            <p:ph idx="1"/>
          </p:nvPr>
        </p:nvSpPr>
        <p:spPr/>
        <p:txBody>
          <a:bodyPr/>
          <a:lstStyle/>
          <a:p>
            <a:r>
              <a:rPr lang="en-US" dirty="0" smtClean="0"/>
              <a:t>Microscopic </a:t>
            </a:r>
            <a:r>
              <a:rPr lang="en-US" dirty="0"/>
              <a:t>identification of eggs, or more rarely of the adult flukes, in the stool or vomitus is the basis of specific diagnosis.  The eggs are indistinguishable from those of </a:t>
            </a:r>
            <a:r>
              <a:rPr lang="en-US" i="1" dirty="0" err="1"/>
              <a:t>Fasciola</a:t>
            </a:r>
            <a:r>
              <a:rPr lang="en-US" i="1" dirty="0"/>
              <a:t> hepatica</a:t>
            </a:r>
            <a:r>
              <a:rPr lang="en-US" dirty="0"/>
              <a:t>.</a:t>
            </a:r>
            <a:endParaRPr lang="en-GB" dirty="0"/>
          </a:p>
          <a:p>
            <a:endParaRPr lang="en-GB" dirty="0"/>
          </a:p>
        </p:txBody>
      </p:sp>
    </p:spTree>
    <p:extLst>
      <p:ext uri="{BB962C8B-B14F-4D97-AF65-F5344CB8AC3E}">
        <p14:creationId xmlns:p14="http://schemas.microsoft.com/office/powerpoint/2010/main" val="61951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01253"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31640" y="5445224"/>
            <a:ext cx="4572000" cy="1200329"/>
          </a:xfrm>
          <a:prstGeom prst="rect">
            <a:avLst/>
          </a:prstGeom>
        </p:spPr>
        <p:txBody>
          <a:bodyPr>
            <a:spAutoFit/>
          </a:bodyPr>
          <a:lstStyle/>
          <a:p>
            <a:r>
              <a:rPr lang="en-US" dirty="0"/>
              <a:t>The eggs of </a:t>
            </a:r>
            <a:r>
              <a:rPr lang="en-US" i="1" dirty="0"/>
              <a:t>F. </a:t>
            </a:r>
            <a:r>
              <a:rPr lang="en-US" i="1" dirty="0" err="1"/>
              <a:t>buski</a:t>
            </a:r>
            <a:r>
              <a:rPr lang="en-US" dirty="0"/>
              <a:t> can be difficult to distinguish from </a:t>
            </a:r>
            <a:r>
              <a:rPr lang="en-US" i="1" dirty="0" err="1"/>
              <a:t>Fasciola</a:t>
            </a:r>
            <a:r>
              <a:rPr lang="en-US" i="1" dirty="0"/>
              <a:t> hepatica</a:t>
            </a:r>
            <a:r>
              <a:rPr lang="en-US" dirty="0"/>
              <a:t>, although the </a:t>
            </a:r>
            <a:r>
              <a:rPr lang="en-US" dirty="0" err="1"/>
              <a:t>abopercular</a:t>
            </a:r>
            <a:r>
              <a:rPr lang="en-US" dirty="0"/>
              <a:t> end of the latter often has a roughened or irregular area.</a:t>
            </a:r>
            <a:endParaRPr lang="en-GB" dirty="0"/>
          </a:p>
        </p:txBody>
      </p:sp>
    </p:spTree>
    <p:extLst>
      <p:ext uri="{BB962C8B-B14F-4D97-AF65-F5344CB8AC3E}">
        <p14:creationId xmlns:p14="http://schemas.microsoft.com/office/powerpoint/2010/main" val="6056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busOvDr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5869846" cy="645333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spTree>
    <p:extLst>
      <p:ext uri="{BB962C8B-B14F-4D97-AF65-F5344CB8AC3E}">
        <p14:creationId xmlns:p14="http://schemas.microsoft.com/office/powerpoint/2010/main" val="161409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huldaclark.drbiomaster.com/wp-content/uploads/2010/01/Img0087bb1.jpg"/>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670" y="84992"/>
            <a:ext cx="9142330" cy="6773008"/>
          </a:xfrm>
          <a:prstGeom prst="rect">
            <a:avLst/>
          </a:prstGeom>
        </p:spPr>
      </p:pic>
    </p:spTree>
    <p:extLst>
      <p:ext uri="{BB962C8B-B14F-4D97-AF65-F5344CB8AC3E}">
        <p14:creationId xmlns:p14="http://schemas.microsoft.com/office/powerpoint/2010/main" val="179223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Geographic Distribution</a:t>
            </a:r>
            <a:endParaRPr lang="en-GB" dirty="0"/>
          </a:p>
        </p:txBody>
      </p:sp>
      <p:sp>
        <p:nvSpPr>
          <p:cNvPr id="3" name="Content Placeholder 2"/>
          <p:cNvSpPr>
            <a:spLocks noGrp="1"/>
          </p:cNvSpPr>
          <p:nvPr>
            <p:ph idx="1"/>
          </p:nvPr>
        </p:nvSpPr>
        <p:spPr/>
        <p:txBody>
          <a:bodyPr/>
          <a:lstStyle/>
          <a:p>
            <a:r>
              <a:rPr lang="en-US" dirty="0" err="1" smtClean="0"/>
              <a:t>Fascioliasis</a:t>
            </a:r>
            <a:r>
              <a:rPr lang="en-US" dirty="0" smtClean="0"/>
              <a:t> </a:t>
            </a:r>
            <a:r>
              <a:rPr lang="en-US" dirty="0"/>
              <a:t>occurs worldwide.  Human infections with </a:t>
            </a:r>
            <a:r>
              <a:rPr lang="en-US" i="1" dirty="0"/>
              <a:t>F. hepatica</a:t>
            </a:r>
            <a:r>
              <a:rPr lang="en-US" dirty="0"/>
              <a:t> are found in areas where sheep and cattle are raised, and where humans consume raw watercress, including Europe, the Middle East, and Asia.  Infections with </a:t>
            </a:r>
            <a:r>
              <a:rPr lang="en-US" i="1" dirty="0"/>
              <a:t>F. </a:t>
            </a:r>
            <a:r>
              <a:rPr lang="en-US" i="1" dirty="0" err="1"/>
              <a:t>gigantica</a:t>
            </a:r>
            <a:r>
              <a:rPr lang="en-US" dirty="0"/>
              <a:t> have been reported, more rarely, in Asia, Africa, and Hawaii.</a:t>
            </a:r>
            <a:endParaRPr lang="en-GB" dirty="0"/>
          </a:p>
          <a:p>
            <a:endParaRPr lang="en-GB" dirty="0"/>
          </a:p>
        </p:txBody>
      </p:sp>
    </p:spTree>
    <p:extLst>
      <p:ext uri="{BB962C8B-B14F-4D97-AF65-F5344CB8AC3E}">
        <p14:creationId xmlns:p14="http://schemas.microsoft.com/office/powerpoint/2010/main" val="48106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sciolopsis buski adult"/>
          <p:cNvPicPr/>
          <p:nvPr/>
        </p:nvPicPr>
        <p:blipFill>
          <a:blip r:embed="rId2"/>
          <a:srcRect/>
          <a:stretch>
            <a:fillRect/>
          </a:stretch>
        </p:blipFill>
        <p:spPr bwMode="auto">
          <a:xfrm>
            <a:off x="323528" y="1628800"/>
            <a:ext cx="3657600" cy="2857500"/>
          </a:xfrm>
          <a:prstGeom prst="rect">
            <a:avLst/>
          </a:prstGeom>
          <a:noFill/>
          <a:ln w="9525">
            <a:noFill/>
            <a:miter lim="800000"/>
            <a:headEnd/>
            <a:tailEnd/>
          </a:ln>
        </p:spPr>
      </p:pic>
      <p:pic>
        <p:nvPicPr>
          <p:cNvPr id="3" name="Picture 2" descr="Fasciolopsis buski adult"/>
          <p:cNvPicPr/>
          <p:nvPr/>
        </p:nvPicPr>
        <p:blipFill>
          <a:blip r:embed="rId3"/>
          <a:srcRect/>
          <a:stretch>
            <a:fillRect/>
          </a:stretch>
        </p:blipFill>
        <p:spPr bwMode="auto">
          <a:xfrm>
            <a:off x="4868912" y="1628800"/>
            <a:ext cx="4254500" cy="2857500"/>
          </a:xfrm>
          <a:prstGeom prst="rect">
            <a:avLst/>
          </a:prstGeom>
          <a:noFill/>
          <a:ln w="9525">
            <a:noFill/>
            <a:miter lim="800000"/>
            <a:headEnd/>
            <a:tailEnd/>
          </a:ln>
        </p:spPr>
      </p:pic>
      <p:sp>
        <p:nvSpPr>
          <p:cNvPr id="4" name="Rectangle 3"/>
          <p:cNvSpPr/>
          <p:nvPr/>
        </p:nvSpPr>
        <p:spPr>
          <a:xfrm>
            <a:off x="2286000" y="4797152"/>
            <a:ext cx="4572000" cy="1200329"/>
          </a:xfrm>
          <a:prstGeom prst="rect">
            <a:avLst/>
          </a:prstGeom>
        </p:spPr>
        <p:txBody>
          <a:bodyPr>
            <a:spAutoFit/>
          </a:bodyPr>
          <a:lstStyle/>
          <a:p>
            <a:r>
              <a:rPr lang="en-US" dirty="0"/>
              <a:t>Adults of </a:t>
            </a:r>
            <a:r>
              <a:rPr lang="en-US" i="1" dirty="0"/>
              <a:t>F. </a:t>
            </a:r>
            <a:r>
              <a:rPr lang="en-US" i="1" dirty="0" err="1"/>
              <a:t>buski</a:t>
            </a:r>
            <a:r>
              <a:rPr lang="en-US" dirty="0"/>
              <a:t> measure 20-75 mm long and have poorly-developed oral and ventral suckers.  Adults reside in the intestine of the mammalian host.</a:t>
            </a:r>
            <a:endParaRPr lang="en-GB" dirty="0"/>
          </a:p>
        </p:txBody>
      </p:sp>
    </p:spTree>
    <p:extLst>
      <p:ext uri="{BB962C8B-B14F-4D97-AF65-F5344CB8AC3E}">
        <p14:creationId xmlns:p14="http://schemas.microsoft.com/office/powerpoint/2010/main" val="329166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GB" dirty="0"/>
          </a:p>
        </p:txBody>
      </p:sp>
      <p:sp>
        <p:nvSpPr>
          <p:cNvPr id="3" name="Content Placeholder 2"/>
          <p:cNvSpPr>
            <a:spLocks noGrp="1"/>
          </p:cNvSpPr>
          <p:nvPr>
            <p:ph idx="1"/>
          </p:nvPr>
        </p:nvSpPr>
        <p:spPr/>
        <p:txBody>
          <a:bodyPr/>
          <a:lstStyle/>
          <a:p>
            <a:r>
              <a:rPr lang="en-US" dirty="0" smtClean="0"/>
              <a:t>The </a:t>
            </a:r>
            <a:r>
              <a:rPr lang="en-US" dirty="0"/>
              <a:t>treatment of patients, carriers and </a:t>
            </a:r>
            <a:r>
              <a:rPr lang="en-US" dirty="0" smtClean="0"/>
              <a:t>pigs</a:t>
            </a:r>
          </a:p>
          <a:p>
            <a:r>
              <a:rPr lang="en-US" dirty="0" err="1" smtClean="0"/>
              <a:t>Praziquantel</a:t>
            </a:r>
            <a:endParaRPr lang="en-US" dirty="0" smtClean="0"/>
          </a:p>
          <a:p>
            <a:r>
              <a:rPr lang="en-US" dirty="0" err="1" smtClean="0"/>
              <a:t>Othereffective</a:t>
            </a:r>
            <a:r>
              <a:rPr lang="en-US" dirty="0" smtClean="0"/>
              <a:t> drugs include </a:t>
            </a:r>
            <a:r>
              <a:rPr lang="en-US" dirty="0" err="1" smtClean="0"/>
              <a:t>hexachloroparaxylol</a:t>
            </a:r>
            <a:r>
              <a:rPr lang="en-US" dirty="0" smtClean="0"/>
              <a:t>,</a:t>
            </a:r>
            <a:r>
              <a:rPr lang="en-US" dirty="0"/>
              <a:t> </a:t>
            </a:r>
            <a:r>
              <a:rPr lang="en-US" dirty="0" err="1"/>
              <a:t>bithionol</a:t>
            </a:r>
            <a:r>
              <a:rPr lang="en-US" dirty="0"/>
              <a:t>(</a:t>
            </a:r>
            <a:r>
              <a:rPr lang="en-US" dirty="0" err="1"/>
              <a:t>bitin</a:t>
            </a:r>
            <a:r>
              <a:rPr lang="en-US" dirty="0"/>
              <a:t>).</a:t>
            </a:r>
            <a:endParaRPr lang="en-GB" dirty="0"/>
          </a:p>
        </p:txBody>
      </p:sp>
    </p:spTree>
    <p:extLst>
      <p:ext uri="{BB962C8B-B14F-4D97-AF65-F5344CB8AC3E}">
        <p14:creationId xmlns:p14="http://schemas.microsoft.com/office/powerpoint/2010/main" val="379729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p:txBody>
          <a:bodyPr/>
          <a:lstStyle/>
          <a:p>
            <a:r>
              <a:rPr lang="en-US" smtClean="0"/>
              <a:t>Opisthorchis sinensis: </a:t>
            </a:r>
            <a:br>
              <a:rPr lang="en-US" smtClean="0"/>
            </a:br>
            <a:r>
              <a:rPr lang="en-US" smtClean="0"/>
              <a:t>Geographic Distribution</a:t>
            </a:r>
            <a:endParaRPr lang="en-US" dirty="0"/>
          </a:p>
        </p:txBody>
      </p:sp>
      <p:pic>
        <p:nvPicPr>
          <p:cNvPr id="39939" name="Picture 9" descr="CsinGeo2"/>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1271588" y="1776413"/>
            <a:ext cx="6881812" cy="447198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spTree>
    <p:extLst>
      <p:ext uri="{BB962C8B-B14F-4D97-AF65-F5344CB8AC3E}">
        <p14:creationId xmlns:p14="http://schemas.microsoft.com/office/powerpoint/2010/main" val="3012864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lstStyle/>
          <a:p>
            <a:r>
              <a:rPr lang="en-US" smtClean="0"/>
              <a:t>Opisthorchis sinensis: </a:t>
            </a:r>
            <a:br>
              <a:rPr lang="en-US" smtClean="0"/>
            </a:br>
            <a:r>
              <a:rPr lang="en-US" smtClean="0"/>
              <a:t>Morphology</a:t>
            </a:r>
            <a:endParaRPr lang="en-US" dirty="0"/>
          </a:p>
        </p:txBody>
      </p:sp>
      <p:pic>
        <p:nvPicPr>
          <p:cNvPr id="40963" name="Picture 7" descr="OfelAd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2879725" cy="449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grpSp>
        <p:nvGrpSpPr>
          <p:cNvPr id="40964" name="Group 16"/>
          <p:cNvGrpSpPr>
            <a:grpSpLocks/>
          </p:cNvGrpSpPr>
          <p:nvPr/>
        </p:nvGrpSpPr>
        <p:grpSpPr bwMode="auto">
          <a:xfrm>
            <a:off x="3276600" y="5699125"/>
            <a:ext cx="1143000" cy="473075"/>
            <a:chOff x="2208" y="3456"/>
            <a:chExt cx="720" cy="298"/>
          </a:xfrm>
        </p:grpSpPr>
        <p:sp>
          <p:nvSpPr>
            <p:cNvPr id="40965" name="Line 11"/>
            <p:cNvSpPr>
              <a:spLocks noChangeShapeType="1"/>
            </p:cNvSpPr>
            <p:nvPr/>
          </p:nvSpPr>
          <p:spPr bwMode="auto">
            <a:xfrm>
              <a:off x="2208" y="3552"/>
              <a:ext cx="7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66" name="Line 12"/>
            <p:cNvSpPr>
              <a:spLocks noChangeShapeType="1"/>
            </p:cNvSpPr>
            <p:nvPr/>
          </p:nvSpPr>
          <p:spPr bwMode="auto">
            <a:xfrm flipH="1">
              <a:off x="2208" y="3456"/>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67" name="Line 13"/>
            <p:cNvSpPr>
              <a:spLocks noChangeShapeType="1"/>
            </p:cNvSpPr>
            <p:nvPr/>
          </p:nvSpPr>
          <p:spPr bwMode="auto">
            <a:xfrm flipH="1">
              <a:off x="2928" y="3469"/>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68" name="Text Box 15"/>
            <p:cNvSpPr txBox="1">
              <a:spLocks noChangeArrowheads="1"/>
            </p:cNvSpPr>
            <p:nvPr/>
          </p:nvSpPr>
          <p:spPr bwMode="auto">
            <a:xfrm>
              <a:off x="2322" y="3504"/>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l" rtl="0" eaLnBrk="1" hangingPunct="1">
                <a:spcBef>
                  <a:spcPct val="0"/>
                </a:spcBef>
                <a:buClrTx/>
                <a:buSzTx/>
                <a:buFontTx/>
                <a:buNone/>
              </a:pPr>
              <a:r>
                <a:rPr lang="en-US" altLang="en-US" sz="1800">
                  <a:latin typeface="Calibri" pitchFamily="34" charset="0"/>
                </a:rPr>
                <a:t>1 cm</a:t>
              </a:r>
            </a:p>
          </p:txBody>
        </p:sp>
      </p:grpSp>
    </p:spTree>
    <p:extLst>
      <p:ext uri="{BB962C8B-B14F-4D97-AF65-F5344CB8AC3E}">
        <p14:creationId xmlns:p14="http://schemas.microsoft.com/office/powerpoint/2010/main" val="1001379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Opisthorchis sinensis: </a:t>
            </a:r>
            <a:br>
              <a:rPr lang="en-US" smtClean="0"/>
            </a:br>
            <a:r>
              <a:rPr lang="en-US" smtClean="0"/>
              <a:t>Life Cycle</a:t>
            </a:r>
            <a:endParaRPr lang="en-US" dirty="0"/>
          </a:p>
        </p:txBody>
      </p:sp>
      <p:pic>
        <p:nvPicPr>
          <p:cNvPr id="41987" name="Picture 4" descr="CsinLc2a"/>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79375" y="1676400"/>
            <a:ext cx="4111625" cy="3733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pic>
        <p:nvPicPr>
          <p:cNvPr id="41988" name="Picture 3" descr="Opisthorchis_LifeCycl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1689100"/>
            <a:ext cx="45561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591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Opisthorchis sinensis: Symptoms</a:t>
            </a:r>
            <a:endParaRPr lang="en-US" dirty="0"/>
          </a:p>
        </p:txBody>
      </p:sp>
      <p:sp>
        <p:nvSpPr>
          <p:cNvPr id="3" name="Table Placeholder 2"/>
          <p:cNvSpPr>
            <a:spLocks noGrp="1"/>
          </p:cNvSpPr>
          <p:nvPr>
            <p:ph type="tbl" idx="1"/>
          </p:nvPr>
        </p:nvSpPr>
        <p:spPr/>
      </p:sp>
      <p:sp>
        <p:nvSpPr>
          <p:cNvPr id="34819" name="Rectangle 3"/>
          <p:cNvSpPr>
            <a:spLocks noChangeArrowheads="1"/>
          </p:cNvSpPr>
          <p:nvPr/>
        </p:nvSpPr>
        <p:spPr bwMode="auto">
          <a:xfrm>
            <a:off x="2057400" y="2133600"/>
            <a:ext cx="5715000" cy="3581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lstStyle/>
          <a:p>
            <a:pPr marL="342900" indent="-342900" fontAlgn="auto">
              <a:lnSpc>
                <a:spcPct val="90000"/>
              </a:lnSpc>
              <a:spcBef>
                <a:spcPct val="20000"/>
              </a:spcBef>
              <a:spcAft>
                <a:spcPts val="0"/>
              </a:spcAft>
              <a:buClr>
                <a:schemeClr val="bg2"/>
              </a:buClr>
              <a:buSzPct val="75000"/>
              <a:buFont typeface="Wingdings" pitchFamily="2" charset="2"/>
              <a:buChar char="Ø"/>
              <a:defRPr/>
            </a:pPr>
            <a:r>
              <a:rPr lang="en-US" sz="2800" dirty="0" err="1">
                <a:latin typeface="+mn-lt"/>
              </a:rPr>
              <a:t>Epigastric</a:t>
            </a:r>
            <a:r>
              <a:rPr lang="en-US" sz="2800" dirty="0">
                <a:latin typeface="+mn-lt"/>
              </a:rPr>
              <a:t> pain</a:t>
            </a:r>
          </a:p>
          <a:p>
            <a:pPr marL="342900" indent="-342900" fontAlgn="auto">
              <a:lnSpc>
                <a:spcPct val="90000"/>
              </a:lnSpc>
              <a:spcBef>
                <a:spcPct val="20000"/>
              </a:spcBef>
              <a:spcAft>
                <a:spcPts val="0"/>
              </a:spcAft>
              <a:buClr>
                <a:schemeClr val="bg2"/>
              </a:buClr>
              <a:buSzPct val="75000"/>
              <a:buFont typeface="Wingdings" pitchFamily="2" charset="2"/>
              <a:buChar char="Ø"/>
              <a:defRPr/>
            </a:pPr>
            <a:r>
              <a:rPr lang="en-US" sz="2800" dirty="0">
                <a:latin typeface="+mn-lt"/>
              </a:rPr>
              <a:t>Indigestion</a:t>
            </a:r>
          </a:p>
          <a:p>
            <a:pPr marL="342900" indent="-342900" fontAlgn="auto">
              <a:lnSpc>
                <a:spcPct val="90000"/>
              </a:lnSpc>
              <a:spcBef>
                <a:spcPct val="20000"/>
              </a:spcBef>
              <a:spcAft>
                <a:spcPts val="0"/>
              </a:spcAft>
              <a:buClr>
                <a:schemeClr val="bg2"/>
              </a:buClr>
              <a:buSzPct val="75000"/>
              <a:buFont typeface="Wingdings" pitchFamily="2" charset="2"/>
              <a:buChar char="Ø"/>
              <a:defRPr/>
            </a:pPr>
            <a:r>
              <a:rPr lang="en-US" sz="2800" dirty="0">
                <a:latin typeface="+mn-lt"/>
              </a:rPr>
              <a:t>Liver necrosis and tenderness</a:t>
            </a:r>
          </a:p>
          <a:p>
            <a:pPr marL="342900" indent="-342900" fontAlgn="auto">
              <a:lnSpc>
                <a:spcPct val="90000"/>
              </a:lnSpc>
              <a:spcBef>
                <a:spcPct val="20000"/>
              </a:spcBef>
              <a:spcAft>
                <a:spcPts val="0"/>
              </a:spcAft>
              <a:buClr>
                <a:schemeClr val="bg2"/>
              </a:buClr>
              <a:buSzPct val="75000"/>
              <a:buFont typeface="Wingdings" pitchFamily="2" charset="2"/>
              <a:buChar char="Ø"/>
              <a:defRPr/>
            </a:pPr>
            <a:r>
              <a:rPr lang="en-US" sz="2800" dirty="0">
                <a:latin typeface="+mn-lt"/>
              </a:rPr>
              <a:t>Liver dysfunctions related to fluke burden</a:t>
            </a:r>
          </a:p>
          <a:p>
            <a:pPr marL="342900" indent="-342900" fontAlgn="auto">
              <a:lnSpc>
                <a:spcPct val="90000"/>
              </a:lnSpc>
              <a:spcBef>
                <a:spcPct val="20000"/>
              </a:spcBef>
              <a:spcAft>
                <a:spcPts val="0"/>
              </a:spcAft>
              <a:buClr>
                <a:schemeClr val="bg2"/>
              </a:buClr>
              <a:buSzPct val="75000"/>
              <a:buFont typeface="Wingdings" pitchFamily="2" charset="2"/>
              <a:buChar char="Ø"/>
              <a:defRPr/>
            </a:pPr>
            <a:r>
              <a:rPr lang="en-US" sz="2800" dirty="0">
                <a:latin typeface="+mn-lt"/>
              </a:rPr>
              <a:t>Diarrhea, </a:t>
            </a:r>
            <a:r>
              <a:rPr lang="en-US" sz="2800" dirty="0" err="1">
                <a:latin typeface="+mn-lt"/>
              </a:rPr>
              <a:t>hepatomegaly</a:t>
            </a:r>
            <a:r>
              <a:rPr lang="en-US" sz="2800" dirty="0">
                <a:latin typeface="+mn-lt"/>
              </a:rPr>
              <a:t>, jaundice and </a:t>
            </a:r>
            <a:r>
              <a:rPr lang="en-US" sz="2800" dirty="0" err="1">
                <a:latin typeface="+mn-lt"/>
              </a:rPr>
              <a:t>ascites</a:t>
            </a:r>
            <a:r>
              <a:rPr lang="en-US" sz="2800" dirty="0">
                <a:latin typeface="+mn-lt"/>
              </a:rPr>
              <a:t> in heavier infections</a:t>
            </a:r>
          </a:p>
        </p:txBody>
      </p:sp>
    </p:spTree>
    <p:extLst>
      <p:ext uri="{BB962C8B-B14F-4D97-AF65-F5344CB8AC3E}">
        <p14:creationId xmlns:p14="http://schemas.microsoft.com/office/powerpoint/2010/main" val="4130095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Opisthorchis sinensis: Diagnosis</a:t>
            </a:r>
            <a:endParaRPr lang="en-US" dirty="0"/>
          </a:p>
        </p:txBody>
      </p:sp>
      <p:sp>
        <p:nvSpPr>
          <p:cNvPr id="44035" name="Rectangle 8"/>
          <p:cNvSpPr>
            <a:spLocks noGrp="1" noChangeArrowheads="1"/>
          </p:cNvSpPr>
          <p:nvPr>
            <p:ph type="body" idx="1"/>
          </p:nvPr>
        </p:nvSpPr>
        <p:spPr/>
        <p:txBody>
          <a:bodyPr/>
          <a:lstStyle/>
          <a:p>
            <a:r>
              <a:rPr lang="en-US" altLang="en-US" smtClean="0"/>
              <a:t>Symptoms</a:t>
            </a:r>
          </a:p>
          <a:p>
            <a:r>
              <a:rPr lang="en-US" altLang="en-US" smtClean="0"/>
              <a:t>History of eating improperly cooked fish in endemic areas</a:t>
            </a:r>
          </a:p>
          <a:p>
            <a:r>
              <a:rPr lang="en-US" altLang="en-US" smtClean="0"/>
              <a:t>Eggs in the stool</a:t>
            </a:r>
          </a:p>
        </p:txBody>
      </p:sp>
      <p:grpSp>
        <p:nvGrpSpPr>
          <p:cNvPr id="44036" name="Group 20"/>
          <p:cNvGrpSpPr>
            <a:grpSpLocks/>
          </p:cNvGrpSpPr>
          <p:nvPr/>
        </p:nvGrpSpPr>
        <p:grpSpPr bwMode="auto">
          <a:xfrm>
            <a:off x="5181600" y="1752600"/>
            <a:ext cx="3352800" cy="4495800"/>
            <a:chOff x="3264" y="1104"/>
            <a:chExt cx="2194" cy="2832"/>
          </a:xfrm>
        </p:grpSpPr>
        <p:pic>
          <p:nvPicPr>
            <p:cNvPr id="44037" name="Picture 9" descr="CsinOv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104"/>
              <a:ext cx="2194" cy="2784"/>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grpSp>
          <p:nvGrpSpPr>
            <p:cNvPr id="44038" name="Group 19"/>
            <p:cNvGrpSpPr>
              <a:grpSpLocks/>
            </p:cNvGrpSpPr>
            <p:nvPr/>
          </p:nvGrpSpPr>
          <p:grpSpPr bwMode="auto">
            <a:xfrm>
              <a:off x="3577" y="3590"/>
              <a:ext cx="1655" cy="346"/>
              <a:chOff x="3577" y="3590"/>
              <a:chExt cx="1655" cy="346"/>
            </a:xfrm>
          </p:grpSpPr>
          <p:grpSp>
            <p:nvGrpSpPr>
              <p:cNvPr id="44039" name="Group 16"/>
              <p:cNvGrpSpPr>
                <a:grpSpLocks/>
              </p:cNvGrpSpPr>
              <p:nvPr/>
            </p:nvGrpSpPr>
            <p:grpSpPr bwMode="auto">
              <a:xfrm>
                <a:off x="3577" y="3590"/>
                <a:ext cx="1655" cy="109"/>
                <a:chOff x="3600" y="3590"/>
                <a:chExt cx="1056" cy="109"/>
              </a:xfrm>
            </p:grpSpPr>
            <p:sp>
              <p:nvSpPr>
                <p:cNvPr id="44041" name="Line 11"/>
                <p:cNvSpPr>
                  <a:spLocks noChangeShapeType="1"/>
                </p:cNvSpPr>
                <p:nvPr/>
              </p:nvSpPr>
              <p:spPr bwMode="auto">
                <a:xfrm>
                  <a:off x="3600" y="3686"/>
                  <a:ext cx="10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42" name="Line 12"/>
                <p:cNvSpPr>
                  <a:spLocks noChangeShapeType="1"/>
                </p:cNvSpPr>
                <p:nvPr/>
              </p:nvSpPr>
              <p:spPr bwMode="auto">
                <a:xfrm flipH="1">
                  <a:off x="3600" y="359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43" name="Line 13"/>
                <p:cNvSpPr>
                  <a:spLocks noChangeShapeType="1"/>
                </p:cNvSpPr>
                <p:nvPr/>
              </p:nvSpPr>
              <p:spPr bwMode="auto">
                <a:xfrm flipH="1">
                  <a:off x="4656" y="3603"/>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4040" name="Text Box 14"/>
              <p:cNvSpPr txBox="1">
                <a:spLocks noChangeArrowheads="1"/>
              </p:cNvSpPr>
              <p:nvPr/>
            </p:nvSpPr>
            <p:spPr bwMode="auto">
              <a:xfrm>
                <a:off x="4128" y="368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r" rtl="1"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Majalla UI"/>
                    <a:cs typeface="Majalla UI"/>
                  </a:defRPr>
                </a:lvl1pPr>
                <a:lvl2pPr marL="742950" indent="-285750" algn="r" rtl="1" eaLnBrk="0" hangingPunct="0">
                  <a:spcBef>
                    <a:spcPts val="550"/>
                  </a:spcBef>
                  <a:buClr>
                    <a:schemeClr val="accent1"/>
                  </a:buClr>
                  <a:buFont typeface="Verdana" pitchFamily="34" charset="0"/>
                  <a:buChar char="◦"/>
                  <a:defRPr sz="2800">
                    <a:solidFill>
                      <a:schemeClr val="tx1"/>
                    </a:solidFill>
                    <a:latin typeface="Gill Sans MT" pitchFamily="34" charset="0"/>
                    <a:ea typeface="Majalla UI"/>
                    <a:cs typeface="Majalla UI"/>
                  </a:defRPr>
                </a:lvl2pPr>
                <a:lvl3pPr marL="1143000" indent="-228600" algn="r" rtl="1" eaLnBrk="0" hangingPunct="0">
                  <a:spcBef>
                    <a:spcPct val="20000"/>
                  </a:spcBef>
                  <a:buClr>
                    <a:schemeClr val="accent2"/>
                  </a:buClr>
                  <a:buFont typeface="Wingdings 2" pitchFamily="18" charset="2"/>
                  <a:buChar char=""/>
                  <a:defRPr sz="2400">
                    <a:solidFill>
                      <a:schemeClr val="tx1"/>
                    </a:solidFill>
                    <a:latin typeface="Gill Sans MT" pitchFamily="34" charset="0"/>
                    <a:ea typeface="Majalla UI"/>
                    <a:cs typeface="Majalla UI"/>
                  </a:defRPr>
                </a:lvl3pPr>
                <a:lvl4pPr marL="1600200" indent="-228600" algn="r" rtl="1" eaLnBrk="0" hangingPunct="0">
                  <a:spcBef>
                    <a:spcPct val="20000"/>
                  </a:spcBef>
                  <a:buClr>
                    <a:srgbClr val="C32D2E"/>
                  </a:buClr>
                  <a:buFont typeface="Wingdings 2" pitchFamily="18" charset="2"/>
                  <a:buChar char=""/>
                  <a:defRPr sz="2000">
                    <a:solidFill>
                      <a:schemeClr val="tx1"/>
                    </a:solidFill>
                    <a:latin typeface="Gill Sans MT" pitchFamily="34" charset="0"/>
                    <a:ea typeface="Majalla UI"/>
                    <a:cs typeface="Majalla UI"/>
                  </a:defRPr>
                </a:lvl4pPr>
                <a:lvl5pPr marL="2057400" indent="-228600" algn="r" rtl="1" eaLnBrk="0" hangingPunct="0">
                  <a:spcBef>
                    <a:spcPct val="20000"/>
                  </a:spcBef>
                  <a:buClr>
                    <a:srgbClr val="84AA33"/>
                  </a:buClr>
                  <a:buFont typeface="Wingdings 2" pitchFamily="18" charset="2"/>
                  <a:buChar char=""/>
                  <a:defRPr sz="2000">
                    <a:solidFill>
                      <a:schemeClr val="tx1"/>
                    </a:solidFill>
                    <a:latin typeface="Gill Sans MT"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ajalla UI"/>
                    <a:cs typeface="Majalla UI"/>
                  </a:defRPr>
                </a:lvl9pPr>
              </a:lstStyle>
              <a:p>
                <a:pPr algn="l" rtl="0" eaLnBrk="1" hangingPunct="1">
                  <a:spcBef>
                    <a:spcPct val="0"/>
                  </a:spcBef>
                  <a:buClrTx/>
                  <a:buSzTx/>
                  <a:buFontTx/>
                  <a:buNone/>
                </a:pPr>
                <a:r>
                  <a:rPr lang="en-US" altLang="en-US" sz="1800">
                    <a:latin typeface="Calibri" pitchFamily="34" charset="0"/>
                  </a:rPr>
                  <a:t>30 </a:t>
                </a:r>
                <a:r>
                  <a:rPr lang="en-US" altLang="en-US" sz="1800">
                    <a:latin typeface="WP Greek Helve" pitchFamily="2" charset="2"/>
                    <a:sym typeface="Symbol" pitchFamily="18" charset="2"/>
                  </a:rPr>
                  <a:t></a:t>
                </a:r>
                <a:r>
                  <a:rPr lang="en-US" altLang="en-US" sz="1800">
                    <a:latin typeface="Calibri" pitchFamily="34" charset="0"/>
                  </a:rPr>
                  <a:t>m</a:t>
                </a:r>
              </a:p>
            </p:txBody>
          </p:sp>
        </p:grpSp>
      </p:grpSp>
    </p:spTree>
    <p:extLst>
      <p:ext uri="{BB962C8B-B14F-4D97-AF65-F5344CB8AC3E}">
        <p14:creationId xmlns:p14="http://schemas.microsoft.com/office/powerpoint/2010/main" val="2469598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Opisthorchis sinensis: </a:t>
            </a:r>
            <a:br>
              <a:rPr lang="en-US" smtClean="0"/>
            </a:br>
            <a:r>
              <a:rPr lang="en-US" smtClean="0"/>
              <a:t>Treatment and Control</a:t>
            </a:r>
            <a:endParaRPr lang="en-US" dirty="0"/>
          </a:p>
        </p:txBody>
      </p:sp>
      <p:sp>
        <p:nvSpPr>
          <p:cNvPr id="36867" name="Rectangle 3"/>
          <p:cNvSpPr>
            <a:spLocks noGrp="1" noChangeArrowheads="1"/>
          </p:cNvSpPr>
          <p:nvPr>
            <p:ph type="body" idx="1"/>
          </p:nvPr>
        </p:nvSpPr>
        <p:spPr/>
        <p:txBody>
          <a:bodyPr/>
          <a:lstStyle/>
          <a:p>
            <a:r>
              <a:rPr lang="en-US" smtClean="0"/>
              <a:t>Praziquantel is effective</a:t>
            </a:r>
          </a:p>
          <a:p>
            <a:endParaRPr lang="en-US" smtClean="0"/>
          </a:p>
          <a:p>
            <a:r>
              <a:rPr lang="en-US" smtClean="0"/>
              <a:t>Avoid eating improperly cooked fish in endemic areas</a:t>
            </a:r>
          </a:p>
          <a:p>
            <a:r>
              <a:rPr lang="en-US" smtClean="0"/>
              <a:t>Sanitary disposal of sewage</a:t>
            </a:r>
          </a:p>
          <a:p>
            <a:r>
              <a:rPr lang="en-US" smtClean="0"/>
              <a:t>Elimination of snails</a:t>
            </a:r>
            <a:endParaRPr lang="en-US" dirty="0"/>
          </a:p>
        </p:txBody>
      </p:sp>
    </p:spTree>
    <p:extLst>
      <p:ext uri="{BB962C8B-B14F-4D97-AF65-F5344CB8AC3E}">
        <p14:creationId xmlns:p14="http://schemas.microsoft.com/office/powerpoint/2010/main" val="321917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i="1" dirty="0" err="1" smtClean="0"/>
              <a:t>Fasciola</a:t>
            </a:r>
            <a:r>
              <a:rPr lang="en-US" altLang="en-US" i="1" dirty="0" smtClean="0"/>
              <a:t> hepatica </a:t>
            </a:r>
            <a:r>
              <a:rPr lang="en-US" altLang="en-US" dirty="0" smtClean="0"/>
              <a:t>Epidemiology</a:t>
            </a:r>
          </a:p>
        </p:txBody>
      </p:sp>
      <p:sp>
        <p:nvSpPr>
          <p:cNvPr id="55299" name="Rectangle 3"/>
          <p:cNvSpPr>
            <a:spLocks noGrp="1" noChangeArrowheads="1"/>
          </p:cNvSpPr>
          <p:nvPr>
            <p:ph idx="1"/>
          </p:nvPr>
        </p:nvSpPr>
        <p:spPr/>
        <p:txBody>
          <a:bodyPr/>
          <a:lstStyle/>
          <a:p>
            <a:pPr>
              <a:lnSpc>
                <a:spcPct val="111000"/>
              </a:lnSpc>
            </a:pPr>
            <a:r>
              <a:rPr lang="en-US" altLang="en-US" dirty="0"/>
              <a:t>L</a:t>
            </a:r>
            <a:r>
              <a:rPr lang="en-US" altLang="en-US" dirty="0" smtClean="0"/>
              <a:t>iver blockage and watercress consumption</a:t>
            </a:r>
          </a:p>
          <a:p>
            <a:pPr>
              <a:lnSpc>
                <a:spcPct val="111000"/>
              </a:lnSpc>
            </a:pPr>
            <a:r>
              <a:rPr lang="en-US" altLang="en-US" dirty="0" smtClean="0"/>
              <a:t>Prevention - Eschewing (shunning or avoiding) watercress.</a:t>
            </a:r>
          </a:p>
          <a:p>
            <a:pPr>
              <a:lnSpc>
                <a:spcPct val="111000"/>
              </a:lnSpc>
            </a:pPr>
            <a:r>
              <a:rPr lang="en-US" altLang="en-US" dirty="0" smtClean="0"/>
              <a:t>Rabbits are probably important in spreading</a:t>
            </a:r>
          </a:p>
          <a:p>
            <a:pPr>
              <a:lnSpc>
                <a:spcPct val="111000"/>
              </a:lnSpc>
            </a:pPr>
            <a:r>
              <a:rPr lang="en-US" altLang="en-US" dirty="0" smtClean="0"/>
              <a:t>In some parts of southeastern United States, it is important parasite of domestic animals</a:t>
            </a:r>
          </a:p>
          <a:p>
            <a:pPr>
              <a:lnSpc>
                <a:spcPct val="111000"/>
              </a:lnSpc>
            </a:pPr>
            <a:endParaRPr lang="en-US" altLang="en-US" dirty="0" smtClean="0"/>
          </a:p>
        </p:txBody>
      </p:sp>
    </p:spTree>
    <p:extLst>
      <p:ext uri="{BB962C8B-B14F-4D97-AF65-F5344CB8AC3E}">
        <p14:creationId xmlns:p14="http://schemas.microsoft.com/office/powerpoint/2010/main" val="154934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Morphology</a:t>
            </a:r>
            <a:endParaRPr lang="en-GB" dirty="0"/>
          </a:p>
        </p:txBody>
      </p:sp>
      <p:sp>
        <p:nvSpPr>
          <p:cNvPr id="3" name="Content Placeholder 2"/>
          <p:cNvSpPr>
            <a:spLocks noGrp="1"/>
          </p:cNvSpPr>
          <p:nvPr>
            <p:ph idx="1"/>
          </p:nvPr>
        </p:nvSpPr>
        <p:spPr/>
        <p:txBody>
          <a:bodyPr/>
          <a:lstStyle/>
          <a:p>
            <a:pPr lvl="0"/>
            <a:r>
              <a:rPr lang="en-CA" dirty="0" smtClean="0"/>
              <a:t>Large </a:t>
            </a:r>
            <a:r>
              <a:rPr lang="en-CA" dirty="0"/>
              <a:t>leaf shaped fluke</a:t>
            </a:r>
            <a:endParaRPr lang="en-GB" dirty="0"/>
          </a:p>
          <a:p>
            <a:pPr lvl="0"/>
            <a:r>
              <a:rPr lang="en-CA" dirty="0"/>
              <a:t>Measures 30mm * 13mm</a:t>
            </a:r>
            <a:endParaRPr lang="en-GB" dirty="0"/>
          </a:p>
          <a:p>
            <a:pPr lvl="0"/>
            <a:r>
              <a:rPr lang="en-CA" dirty="0"/>
              <a:t>Anterior end there is a distinct conical projection</a:t>
            </a:r>
            <a:endParaRPr lang="en-GB" dirty="0"/>
          </a:p>
          <a:p>
            <a:pPr lvl="0"/>
            <a:r>
              <a:rPr lang="en-CA" dirty="0"/>
              <a:t>The intestinal </a:t>
            </a:r>
            <a:r>
              <a:rPr lang="en-CA" dirty="0" err="1"/>
              <a:t>cerca</a:t>
            </a:r>
            <a:r>
              <a:rPr lang="en-CA" dirty="0"/>
              <a:t>, testis and </a:t>
            </a:r>
            <a:r>
              <a:rPr lang="en-CA" dirty="0" err="1"/>
              <a:t>vitelline</a:t>
            </a:r>
            <a:r>
              <a:rPr lang="en-CA" dirty="0"/>
              <a:t> follicles of the parasite are extensively branched.</a:t>
            </a:r>
            <a:endParaRPr lang="en-GB" dirty="0"/>
          </a:p>
        </p:txBody>
      </p:sp>
    </p:spTree>
    <p:extLst>
      <p:ext uri="{BB962C8B-B14F-4D97-AF65-F5344CB8AC3E}">
        <p14:creationId xmlns:p14="http://schemas.microsoft.com/office/powerpoint/2010/main" val="182227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52128"/>
          </a:xfrm>
        </p:spPr>
        <p:txBody>
          <a:bodyPr/>
          <a:lstStyle/>
          <a:p>
            <a:r>
              <a:rPr lang="en-US" b="1" dirty="0"/>
              <a:t>Life Cycle:</a:t>
            </a:r>
            <a:endParaRPr lang="en-GB" dirty="0"/>
          </a:p>
        </p:txBody>
      </p:sp>
      <p:sp>
        <p:nvSpPr>
          <p:cNvPr id="3" name="Content Placeholder 2"/>
          <p:cNvSpPr>
            <a:spLocks noGrp="1"/>
          </p:cNvSpPr>
          <p:nvPr>
            <p:ph idx="1"/>
          </p:nvPr>
        </p:nvSpPr>
        <p:spPr>
          <a:xfrm>
            <a:off x="395536" y="1700808"/>
            <a:ext cx="8568952" cy="4896544"/>
          </a:xfrm>
        </p:spPr>
        <p:txBody>
          <a:bodyPr/>
          <a:lstStyle/>
          <a:p>
            <a:r>
              <a:rPr lang="en-US" dirty="0"/>
              <a:t>Immature eggs are discharged in the biliary ducts and in the stool .  </a:t>
            </a:r>
            <a:endParaRPr lang="en-GB" dirty="0"/>
          </a:p>
          <a:p>
            <a:r>
              <a:rPr lang="en-US" dirty="0"/>
              <a:t>Eggs become </a:t>
            </a:r>
            <a:r>
              <a:rPr lang="en-US" dirty="0" err="1"/>
              <a:t>embryonated</a:t>
            </a:r>
            <a:r>
              <a:rPr lang="en-US" dirty="0"/>
              <a:t> in </a:t>
            </a:r>
            <a:r>
              <a:rPr lang="en-US" dirty="0" smtClean="0"/>
              <a:t>water</a:t>
            </a:r>
          </a:p>
          <a:p>
            <a:r>
              <a:rPr lang="en-US" dirty="0" smtClean="0"/>
              <a:t>Release </a:t>
            </a:r>
            <a:r>
              <a:rPr lang="en-US" dirty="0" err="1"/>
              <a:t>miracidia</a:t>
            </a:r>
            <a:r>
              <a:rPr lang="en-US" dirty="0"/>
              <a:t> , which invade a suitable snail intermediate host , including the genera </a:t>
            </a:r>
            <a:r>
              <a:rPr lang="en-US" i="1" dirty="0"/>
              <a:t>Galba, </a:t>
            </a:r>
            <a:r>
              <a:rPr lang="en-US" i="1" dirty="0" err="1"/>
              <a:t>Fossaria</a:t>
            </a:r>
            <a:r>
              <a:rPr lang="en-US" i="1" dirty="0"/>
              <a:t> </a:t>
            </a:r>
            <a:r>
              <a:rPr lang="en-US" dirty="0"/>
              <a:t>and </a:t>
            </a:r>
            <a:r>
              <a:rPr lang="en-US" i="1" dirty="0" err="1"/>
              <a:t>Pseudosuccinea</a:t>
            </a:r>
            <a:r>
              <a:rPr lang="en-US" dirty="0"/>
              <a:t>.  </a:t>
            </a:r>
            <a:endParaRPr lang="en-US" dirty="0" smtClean="0"/>
          </a:p>
          <a:p>
            <a:r>
              <a:rPr lang="en-US" dirty="0" smtClean="0"/>
              <a:t>In </a:t>
            </a:r>
            <a:r>
              <a:rPr lang="en-US" dirty="0"/>
              <a:t>the snail the parasites undergo several developmental stages (</a:t>
            </a:r>
            <a:r>
              <a:rPr lang="en-US" dirty="0" err="1"/>
              <a:t>sporocysts</a:t>
            </a:r>
            <a:r>
              <a:rPr lang="en-US" dirty="0"/>
              <a:t> , </a:t>
            </a:r>
            <a:r>
              <a:rPr lang="en-US" dirty="0" err="1"/>
              <a:t>rediae</a:t>
            </a:r>
            <a:r>
              <a:rPr lang="en-US" dirty="0"/>
              <a:t> , and </a:t>
            </a:r>
            <a:r>
              <a:rPr lang="en-US" dirty="0" err="1"/>
              <a:t>cercariae</a:t>
            </a:r>
            <a:r>
              <a:rPr lang="en-US" dirty="0"/>
              <a:t> ).  </a:t>
            </a:r>
            <a:endParaRPr lang="en-US" dirty="0" smtClean="0"/>
          </a:p>
        </p:txBody>
      </p:sp>
    </p:spTree>
    <p:extLst>
      <p:ext uri="{BB962C8B-B14F-4D97-AF65-F5344CB8AC3E}">
        <p14:creationId xmlns:p14="http://schemas.microsoft.com/office/powerpoint/2010/main" val="241458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192688"/>
          </a:xfrm>
        </p:spPr>
        <p:txBody>
          <a:bodyPr>
            <a:normAutofit fontScale="85000" lnSpcReduction="20000"/>
          </a:bodyPr>
          <a:lstStyle/>
          <a:p>
            <a:r>
              <a:rPr lang="en-US" dirty="0"/>
              <a:t>The </a:t>
            </a:r>
            <a:r>
              <a:rPr lang="en-US" dirty="0" err="1"/>
              <a:t>cercariae</a:t>
            </a:r>
            <a:r>
              <a:rPr lang="en-US" dirty="0"/>
              <a:t> are released from the snail and encyst as </a:t>
            </a:r>
            <a:r>
              <a:rPr lang="en-US" dirty="0" err="1"/>
              <a:t>metacercariae</a:t>
            </a:r>
            <a:r>
              <a:rPr lang="en-US" dirty="0"/>
              <a:t> on aquatic vegetation or other surfaces.  </a:t>
            </a:r>
            <a:endParaRPr lang="en-US" dirty="0" smtClean="0"/>
          </a:p>
          <a:p>
            <a:r>
              <a:rPr lang="en-US" dirty="0" smtClean="0"/>
              <a:t>Mammals </a:t>
            </a:r>
            <a:r>
              <a:rPr lang="en-US" dirty="0"/>
              <a:t>acquire the infection by eating vegetation containing </a:t>
            </a:r>
            <a:r>
              <a:rPr lang="en-US" dirty="0" err="1"/>
              <a:t>metacercariae</a:t>
            </a:r>
            <a:r>
              <a:rPr lang="en-US" dirty="0"/>
              <a:t>.  Humans can become infected by ingesting </a:t>
            </a:r>
            <a:r>
              <a:rPr lang="en-US" dirty="0" err="1"/>
              <a:t>metacercariae</a:t>
            </a:r>
            <a:r>
              <a:rPr lang="en-US" dirty="0"/>
              <a:t>-containing freshwater plants, especially watercress .  </a:t>
            </a:r>
            <a:endParaRPr lang="en-US" dirty="0" smtClean="0"/>
          </a:p>
          <a:p>
            <a:r>
              <a:rPr lang="en-US" dirty="0" smtClean="0"/>
              <a:t>After </a:t>
            </a:r>
            <a:r>
              <a:rPr lang="en-US" dirty="0"/>
              <a:t>ingestion, the </a:t>
            </a:r>
            <a:r>
              <a:rPr lang="en-US" dirty="0" err="1"/>
              <a:t>metacercariae</a:t>
            </a:r>
            <a:r>
              <a:rPr lang="en-US" dirty="0"/>
              <a:t> </a:t>
            </a:r>
            <a:r>
              <a:rPr lang="en-US" dirty="0" err="1"/>
              <a:t>excyst</a:t>
            </a:r>
            <a:r>
              <a:rPr lang="en-US" dirty="0"/>
              <a:t> in the duodenum and migrate through the intestinal wall, the peritoneal cavity, and the liver parenchyma into the biliary ducts, where they develop into adults .  </a:t>
            </a:r>
            <a:endParaRPr lang="en-US" dirty="0" smtClean="0"/>
          </a:p>
          <a:p>
            <a:r>
              <a:rPr lang="en-US" dirty="0" smtClean="0"/>
              <a:t>In </a:t>
            </a:r>
            <a:r>
              <a:rPr lang="en-US" dirty="0"/>
              <a:t>humans, maturation from </a:t>
            </a:r>
            <a:r>
              <a:rPr lang="en-US" dirty="0" err="1"/>
              <a:t>metacercariae</a:t>
            </a:r>
            <a:r>
              <a:rPr lang="en-US" dirty="0"/>
              <a:t> into adult flukes takes approximately 3 to 4 months.  </a:t>
            </a:r>
            <a:endParaRPr lang="en-US" dirty="0" smtClean="0"/>
          </a:p>
          <a:p>
            <a:r>
              <a:rPr lang="en-US" dirty="0" smtClean="0"/>
              <a:t>The </a:t>
            </a:r>
            <a:r>
              <a:rPr lang="en-US" dirty="0"/>
              <a:t>adult flukes (</a:t>
            </a:r>
            <a:r>
              <a:rPr lang="en-US" i="1" dirty="0" err="1"/>
              <a:t>Fasciola</a:t>
            </a:r>
            <a:r>
              <a:rPr lang="en-US" i="1" dirty="0"/>
              <a:t> hepatica</a:t>
            </a:r>
            <a:r>
              <a:rPr lang="en-US" dirty="0"/>
              <a:t>: up to 30 mm by 13 mm; </a:t>
            </a:r>
            <a:r>
              <a:rPr lang="en-US" i="1" dirty="0"/>
              <a:t>F. </a:t>
            </a:r>
            <a:r>
              <a:rPr lang="en-US" i="1" dirty="0" err="1"/>
              <a:t>gigantica</a:t>
            </a:r>
            <a:r>
              <a:rPr lang="en-US" dirty="0"/>
              <a:t>: up to 75 mm) reside in the large biliary ducts of the mammalian host.  </a:t>
            </a:r>
            <a:endParaRPr lang="en-US" dirty="0" smtClean="0"/>
          </a:p>
          <a:p>
            <a:r>
              <a:rPr lang="en-US" i="1" dirty="0" err="1" smtClean="0"/>
              <a:t>Fasciola</a:t>
            </a:r>
            <a:r>
              <a:rPr lang="en-US" i="1" dirty="0" smtClean="0"/>
              <a:t> </a:t>
            </a:r>
            <a:r>
              <a:rPr lang="en-US" i="1" dirty="0"/>
              <a:t>hepatica</a:t>
            </a:r>
            <a:r>
              <a:rPr lang="en-US" dirty="0"/>
              <a:t> infect various animal species, mostly herbivores</a:t>
            </a:r>
            <a:r>
              <a:rPr lang="en-US" dirty="0" smtClean="0"/>
              <a:t>.(definitive host)</a:t>
            </a:r>
            <a:endParaRPr lang="en-GB" dirty="0"/>
          </a:p>
          <a:p>
            <a:endParaRPr lang="en-GB" dirty="0"/>
          </a:p>
        </p:txBody>
      </p:sp>
    </p:spTree>
    <p:extLst>
      <p:ext uri="{BB962C8B-B14F-4D97-AF65-F5344CB8AC3E}">
        <p14:creationId xmlns:p14="http://schemas.microsoft.com/office/powerpoint/2010/main" val="26675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Fasciola hepatica"/>
          <p:cNvPicPr/>
          <p:nvPr/>
        </p:nvPicPr>
        <p:blipFill>
          <a:blip r:embed="rId2"/>
          <a:srcRect/>
          <a:stretch>
            <a:fillRect/>
          </a:stretch>
        </p:blipFill>
        <p:spPr bwMode="auto">
          <a:xfrm>
            <a:off x="0" y="2282"/>
            <a:ext cx="9144000" cy="6855718"/>
          </a:xfrm>
          <a:prstGeom prst="rect">
            <a:avLst/>
          </a:prstGeom>
          <a:noFill/>
          <a:ln w="9525">
            <a:noFill/>
            <a:miter lim="800000"/>
            <a:headEnd/>
            <a:tailEnd/>
          </a:ln>
        </p:spPr>
      </p:pic>
    </p:spTree>
    <p:extLst>
      <p:ext uri="{BB962C8B-B14F-4D97-AF65-F5344CB8AC3E}">
        <p14:creationId xmlns:p14="http://schemas.microsoft.com/office/powerpoint/2010/main" val="362493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i="1" smtClean="0"/>
              <a:t>Fasciola hepatica </a:t>
            </a:r>
            <a:r>
              <a:rPr lang="en-US" altLang="en-US" smtClean="0"/>
              <a:t>Pathology</a:t>
            </a:r>
          </a:p>
        </p:txBody>
      </p:sp>
      <p:sp>
        <p:nvSpPr>
          <p:cNvPr id="54275" name="Rectangle 3"/>
          <p:cNvSpPr>
            <a:spLocks noGrp="1" noChangeArrowheads="1"/>
          </p:cNvSpPr>
          <p:nvPr>
            <p:ph idx="1"/>
          </p:nvPr>
        </p:nvSpPr>
        <p:spPr/>
        <p:txBody>
          <a:bodyPr/>
          <a:lstStyle/>
          <a:p>
            <a:pPr>
              <a:lnSpc>
                <a:spcPct val="111000"/>
              </a:lnSpc>
            </a:pPr>
            <a:r>
              <a:rPr lang="en-US" altLang="en-US" dirty="0" smtClean="0"/>
              <a:t>Necrosis of the liver by wandering fluke</a:t>
            </a:r>
          </a:p>
          <a:p>
            <a:pPr>
              <a:lnSpc>
                <a:spcPct val="111000"/>
              </a:lnSpc>
            </a:pPr>
            <a:r>
              <a:rPr lang="en-US" altLang="en-US" dirty="0" smtClean="0"/>
              <a:t>Anemia common, inflammation and damage of the bile ducts, abscesses formed</a:t>
            </a:r>
          </a:p>
          <a:p>
            <a:pPr>
              <a:lnSpc>
                <a:spcPct val="111000"/>
              </a:lnSpc>
            </a:pPr>
            <a:r>
              <a:rPr lang="en-US" altLang="en-US" dirty="0" smtClean="0"/>
              <a:t>May damage other organs (eye, brain, lung)</a:t>
            </a:r>
          </a:p>
          <a:p>
            <a:pPr>
              <a:lnSpc>
                <a:spcPct val="111000"/>
              </a:lnSpc>
            </a:pPr>
            <a:r>
              <a:rPr lang="en-US" altLang="en-US" dirty="0" err="1" smtClean="0"/>
              <a:t>Halzoun</a:t>
            </a:r>
            <a:r>
              <a:rPr lang="en-US" altLang="en-US" dirty="0" smtClean="0"/>
              <a:t> - Ingestion of raw liver  - adult worms migrate to the lungs and cause a respiratory blockage.</a:t>
            </a:r>
          </a:p>
        </p:txBody>
      </p:sp>
    </p:spTree>
    <p:extLst>
      <p:ext uri="{BB962C8B-B14F-4D97-AF65-F5344CB8AC3E}">
        <p14:creationId xmlns:p14="http://schemas.microsoft.com/office/powerpoint/2010/main" val="3864575989"/>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709</Words>
  <Application>Microsoft Office PowerPoint</Application>
  <PresentationFormat>On-screen Show (4:3)</PresentationFormat>
  <Paragraphs>119</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Ribbons</vt:lpstr>
      <vt:lpstr>FASCIOLA HEPATICA AND BUSCI</vt:lpstr>
      <vt:lpstr>Fasciola hepatica </vt:lpstr>
      <vt:lpstr>Geographic Distribution</vt:lpstr>
      <vt:lpstr>Fasciola hepatica Epidemiology</vt:lpstr>
      <vt:lpstr>Morphology</vt:lpstr>
      <vt:lpstr>Life Cycle:</vt:lpstr>
      <vt:lpstr>PowerPoint Presentation</vt:lpstr>
      <vt:lpstr>PowerPoint Presentation</vt:lpstr>
      <vt:lpstr>Fasciola hepatica Pathology</vt:lpstr>
      <vt:lpstr>Clinical Features:</vt:lpstr>
      <vt:lpstr>Laboratory Diagnosis:</vt:lpstr>
      <vt:lpstr>PowerPoint Presentation</vt:lpstr>
      <vt:lpstr>PowerPoint Presentation</vt:lpstr>
      <vt:lpstr>PowerPoint Presentation</vt:lpstr>
      <vt:lpstr>Treatment:</vt:lpstr>
      <vt:lpstr>PowerPoint Presentation</vt:lpstr>
      <vt:lpstr>Fasciola busci</vt:lpstr>
      <vt:lpstr>Geographic Distribution:</vt:lpstr>
      <vt:lpstr>Morphology</vt:lpstr>
      <vt:lpstr>Life Cycle</vt:lpstr>
      <vt:lpstr>PowerPoint Presentation</vt:lpstr>
      <vt:lpstr>PowerPoint Presentation</vt:lpstr>
      <vt:lpstr>PowerPoint Presentation</vt:lpstr>
      <vt:lpstr>Fasciolopsis buski -Pathology </vt:lpstr>
      <vt:lpstr>Clinical Features:</vt:lpstr>
      <vt:lpstr>Laboratory Diagnosis:</vt:lpstr>
      <vt:lpstr>PowerPoint Presentation</vt:lpstr>
      <vt:lpstr>PowerPoint Presentation</vt:lpstr>
      <vt:lpstr>PowerPoint Presentation</vt:lpstr>
      <vt:lpstr>PowerPoint Presentation</vt:lpstr>
      <vt:lpstr>Treatment</vt:lpstr>
      <vt:lpstr>Opisthorchis sinensis:  Geographic Distribution</vt:lpstr>
      <vt:lpstr>Opisthorchis sinensis:  Morphology</vt:lpstr>
      <vt:lpstr>Opisthorchis sinensis:  Life Cycle</vt:lpstr>
      <vt:lpstr>Opisthorchis sinensis: Symptoms</vt:lpstr>
      <vt:lpstr>Opisthorchis sinensis: Diagnosis</vt:lpstr>
      <vt:lpstr>Opisthorchis sinensis:  Treatment and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FASCIOLA HEPATICA_x000b_AND BUSCI</dc:title>
  <dc:creator>Dr. Kimaiga H.O. MBChB (UoN)</dc:creator>
  <cp:lastModifiedBy>Dr. Kimaiga H.O. MBChB (UoN)</cp:lastModifiedBy>
  <cp:revision>14</cp:revision>
  <dcterms:created xsi:type="dcterms:W3CDTF">2013-09-09T19:28:27Z</dcterms:created>
  <dcterms:modified xsi:type="dcterms:W3CDTF">2014-01-20T20:07:49Z</dcterms:modified>
</cp:coreProperties>
</file>