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3258C9-73D8-4F4C-8579-FA18DE36E2A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006391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3258C9-73D8-4F4C-8579-FA18DE36E2A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51418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3258C9-73D8-4F4C-8579-FA18DE36E2A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3447902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5"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6"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7"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8" name="Freeform 6"/>
          <p:cNvSpPr>
            <a:spLocks/>
          </p:cNvSpPr>
          <p:nvPr/>
        </p:nvSpPr>
        <p:spPr bwMode="hidden">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9"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 name="Freeform 8"/>
          <p:cNvSpPr>
            <a:spLocks/>
          </p:cNvSpPr>
          <p:nvPr/>
        </p:nvSpPr>
        <p:spPr bwMode="invGray">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1"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3082" name="Rectangle 10"/>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83"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2" name="Rectangle 12"/>
          <p:cNvSpPr>
            <a:spLocks noGrp="1" noChangeArrowheads="1"/>
          </p:cNvSpPr>
          <p:nvPr>
            <p:ph type="dt" sz="half" idx="10"/>
          </p:nvPr>
        </p:nvSpPr>
        <p:spPr/>
        <p:txBody>
          <a:bodyPr/>
          <a:lstStyle>
            <a:lvl1pPr>
              <a:defRPr>
                <a:solidFill>
                  <a:srgbClr val="FFFFCC"/>
                </a:solidFill>
              </a:defRPr>
            </a:lvl1pPr>
          </a:lstStyle>
          <a:p>
            <a:pPr>
              <a:defRPr/>
            </a:pPr>
            <a:endParaRPr lang="en-US"/>
          </a:p>
        </p:txBody>
      </p:sp>
      <p:sp>
        <p:nvSpPr>
          <p:cNvPr id="13" name="Rectangle 13"/>
          <p:cNvSpPr>
            <a:spLocks noGrp="1" noChangeArrowheads="1"/>
          </p:cNvSpPr>
          <p:nvPr>
            <p:ph type="ftr" sz="quarter" idx="11"/>
          </p:nvPr>
        </p:nvSpPr>
        <p:spPr/>
        <p:txBody>
          <a:bodyPr/>
          <a:lstStyle>
            <a:lvl1pPr>
              <a:defRPr>
                <a:solidFill>
                  <a:srgbClr val="FFFFCC"/>
                </a:solidFill>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solidFill>
                  <a:srgbClr val="FFFFCC"/>
                </a:solidFill>
              </a:defRPr>
            </a:lvl1pPr>
          </a:lstStyle>
          <a:p>
            <a:pPr>
              <a:defRPr/>
            </a:pPr>
            <a:fld id="{DA4ECD05-BF53-4B28-BB30-78FEB546C017}" type="slidenum">
              <a:rPr lang="en-US"/>
              <a:pPr>
                <a:defRPr/>
              </a:pPr>
              <a:t>‹#›</a:t>
            </a:fld>
            <a:endParaRPr lang="en-US"/>
          </a:p>
        </p:txBody>
      </p:sp>
    </p:spTree>
    <p:extLst>
      <p:ext uri="{BB962C8B-B14F-4D97-AF65-F5344CB8AC3E}">
        <p14:creationId xmlns:p14="http://schemas.microsoft.com/office/powerpoint/2010/main" val="138196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F7206D5-2BD9-4466-B0E8-5600C52120FE}"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5957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7FA79BBE-A784-4BD6-BB13-0AFE8269DF8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734124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910A534-9D14-4032-9DC9-7B94C46025A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414347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32A69695-303E-4636-B0AC-935A2CBB91A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075258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0B4F0713-9C33-4125-AF27-F24C23A6F0EB}"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992169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5E838C3F-F7AB-4389-9E72-49DCD61B4B1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364468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96DCE950-8786-47FF-BAA9-8A57D57766D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01385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3258C9-73D8-4F4C-8579-FA18DE36E2A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106348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71C9F947-C3E9-4938-A9C2-65A14D8ABA4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111548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9C1C7580-A3ED-41E0-9436-A97A45219647}"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307721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EC8357FB-4814-41F9-AAD3-528AD9D0943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467111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solidFill>
                <a:srgbClr val="FFFFCC"/>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solidFill>
                <a:srgbClr val="FFFFCC"/>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9272636-554A-417B-A96A-D06DFADF0CB9}" type="slidenum">
              <a:rPr lang="en-US" altLang="zh-CN">
                <a:solidFill>
                  <a:srgbClr val="FFFFCC"/>
                </a:solidFill>
              </a:rPr>
              <a:pPr>
                <a:defRPr/>
              </a:pPr>
              <a:t>‹#›</a:t>
            </a:fld>
            <a:endParaRPr lang="en-US" altLang="zh-CN">
              <a:solidFill>
                <a:srgbClr val="FFFFCC"/>
              </a:solidFill>
            </a:endParaRPr>
          </a:p>
        </p:txBody>
      </p:sp>
    </p:spTree>
    <p:extLst>
      <p:ext uri="{BB962C8B-B14F-4D97-AF65-F5344CB8AC3E}">
        <p14:creationId xmlns:p14="http://schemas.microsoft.com/office/powerpoint/2010/main" val="14346575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52400"/>
            <a:ext cx="76962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7"/>
          <p:cNvSpPr>
            <a:spLocks noGrp="1" noChangeArrowheads="1"/>
          </p:cNvSpPr>
          <p:nvPr>
            <p:ph type="sldNum" sz="quarter" idx="12"/>
          </p:nvPr>
        </p:nvSpPr>
        <p:spPr>
          <a:ln/>
        </p:spPr>
        <p:txBody>
          <a:bodyPr/>
          <a:lstStyle>
            <a:lvl1pPr>
              <a:defRPr/>
            </a:lvl1pPr>
          </a:lstStyle>
          <a:p>
            <a:fld id="{C2B551E0-50D6-476E-B17B-ED85AEB851DF}" type="slidenum">
              <a:rPr lang="ar-SA">
                <a:solidFill>
                  <a:srgbClr val="FFFFCC"/>
                </a:solidFill>
              </a:rPr>
              <a:pPr/>
              <a:t>‹#›</a:t>
            </a:fld>
            <a:endParaRPr lang="en-US">
              <a:solidFill>
                <a:srgbClr val="FFFFCC"/>
              </a:solidFill>
            </a:endParaRPr>
          </a:p>
        </p:txBody>
      </p:sp>
    </p:spTree>
    <p:extLst>
      <p:ext uri="{BB962C8B-B14F-4D97-AF65-F5344CB8AC3E}">
        <p14:creationId xmlns:p14="http://schemas.microsoft.com/office/powerpoint/2010/main" val="34875738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245225"/>
            <a:ext cx="2133600" cy="476250"/>
          </a:xfrm>
        </p:spPr>
        <p:txBody>
          <a:bodyPr/>
          <a:lstStyle>
            <a:lvl1pPr>
              <a:defRPr/>
            </a:lvl1pPr>
          </a:lstStyle>
          <a:p>
            <a:pPr>
              <a:defRPr/>
            </a:pPr>
            <a:endParaRPr lang="en-GB">
              <a:solidFill>
                <a:srgbClr val="FFFFCC"/>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pPr>
              <a:defRPr/>
            </a:pPr>
            <a:endParaRPr lang="en-GB">
              <a:solidFill>
                <a:srgbClr val="FFFFCC"/>
              </a:solidFill>
            </a:endParaRPr>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pPr>
              <a:defRPr/>
            </a:pPr>
            <a:fld id="{2A10518D-F7FE-4C59-BA57-DB6349988FC7}" type="slidenum">
              <a:rPr lang="en-GB">
                <a:solidFill>
                  <a:srgbClr val="FFFFCC"/>
                </a:solidFill>
              </a:rPr>
              <a:pPr>
                <a:defRPr/>
              </a:pPr>
              <a:t>‹#›</a:t>
            </a:fld>
            <a:endParaRPr lang="en-GB">
              <a:solidFill>
                <a:srgbClr val="FFFFCC"/>
              </a:solidFill>
            </a:endParaRPr>
          </a:p>
        </p:txBody>
      </p:sp>
    </p:spTree>
    <p:extLst>
      <p:ext uri="{BB962C8B-B14F-4D97-AF65-F5344CB8AC3E}">
        <p14:creationId xmlns:p14="http://schemas.microsoft.com/office/powerpoint/2010/main" val="22007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258C9-73D8-4F4C-8579-FA18DE36E2A1}" type="datetimeFigureOut">
              <a:rPr lang="en-GB" smtClean="0"/>
              <a:t>09/12/2013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50141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3258C9-73D8-4F4C-8579-FA18DE36E2A1}" type="datetimeFigureOut">
              <a:rPr lang="en-GB" smtClean="0"/>
              <a:t>09/12/2013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86927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3258C9-73D8-4F4C-8579-FA18DE36E2A1}" type="datetimeFigureOut">
              <a:rPr lang="en-GB" smtClean="0"/>
              <a:t>09/12/2013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16756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3258C9-73D8-4F4C-8579-FA18DE36E2A1}" type="datetimeFigureOut">
              <a:rPr lang="en-GB" smtClean="0"/>
              <a:t>09/12/2013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4278034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258C9-73D8-4F4C-8579-FA18DE36E2A1}" type="datetimeFigureOut">
              <a:rPr lang="en-GB" smtClean="0"/>
              <a:t>09/12/2013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939801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258C9-73D8-4F4C-8579-FA18DE36E2A1}" type="datetimeFigureOut">
              <a:rPr lang="en-GB" smtClean="0"/>
              <a:t>09/12/2013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3233261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258C9-73D8-4F4C-8579-FA18DE36E2A1}" type="datetimeFigureOut">
              <a:rPr lang="en-GB" smtClean="0"/>
              <a:t>09/12/2013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C1E69C-2AFA-4441-82E7-2BEC593E0D00}" type="slidenum">
              <a:rPr lang="en-GB" smtClean="0"/>
              <a:t>‹#›</a:t>
            </a:fld>
            <a:endParaRPr lang="en-GB"/>
          </a:p>
        </p:txBody>
      </p:sp>
    </p:spTree>
    <p:extLst>
      <p:ext uri="{BB962C8B-B14F-4D97-AF65-F5344CB8AC3E}">
        <p14:creationId xmlns:p14="http://schemas.microsoft.com/office/powerpoint/2010/main" val="224308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258C9-73D8-4F4C-8579-FA18DE36E2A1}" type="datetimeFigureOut">
              <a:rPr lang="en-GB" smtClean="0"/>
              <a:t>09/12/2013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1E69C-2AFA-4441-82E7-2BEC593E0D00}" type="slidenum">
              <a:rPr lang="en-GB" smtClean="0"/>
              <a:t>‹#›</a:t>
            </a:fld>
            <a:endParaRPr lang="en-GB"/>
          </a:p>
        </p:txBody>
      </p:sp>
    </p:spTree>
    <p:extLst>
      <p:ext uri="{BB962C8B-B14F-4D97-AF65-F5344CB8AC3E}">
        <p14:creationId xmlns:p14="http://schemas.microsoft.com/office/powerpoint/2010/main" val="3049961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1"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2"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3"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4" name="Freeform 6"/>
          <p:cNvSpPr>
            <a:spLocks/>
          </p:cNvSpPr>
          <p:nvPr/>
        </p:nvSpPr>
        <p:spPr bwMode="invGray">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5"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6" name="Freeform 8"/>
          <p:cNvSpPr>
            <a:spLocks/>
          </p:cNvSpPr>
          <p:nvPr/>
        </p:nvSpPr>
        <p:spPr bwMode="white">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7"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34" name="Rectangle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5"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		</a:t>
            </a:r>
          </a:p>
          <a:p>
            <a:pPr lvl="3"/>
            <a:r>
              <a:rPr lang="en-US" smtClean="0"/>
              <a:t>Fourth level</a:t>
            </a:r>
          </a:p>
          <a:p>
            <a:pPr lvl="4"/>
            <a:r>
              <a:rPr lang="en-US" smtClean="0"/>
              <a:t>Fifth level</a:t>
            </a:r>
          </a:p>
        </p:txBody>
      </p:sp>
      <p:sp>
        <p:nvSpPr>
          <p:cNvPr id="2060"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vl1pPr>
          </a:lstStyle>
          <a:p>
            <a:pPr eaLnBrk="0" fontAlgn="base" hangingPunct="0">
              <a:spcAft>
                <a:spcPct val="0"/>
              </a:spcAft>
              <a:defRPr/>
            </a:pPr>
            <a:endParaRPr lang="en-US">
              <a:solidFill>
                <a:srgbClr val="FFFFCC"/>
              </a:solidFill>
            </a:endParaRPr>
          </a:p>
        </p:txBody>
      </p:sp>
      <p:sp>
        <p:nvSpPr>
          <p:cNvPr id="20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eaLnBrk="0" fontAlgn="base" hangingPunct="0">
              <a:spcAft>
                <a:spcPct val="0"/>
              </a:spcAft>
              <a:defRPr/>
            </a:pPr>
            <a:endParaRPr lang="en-US">
              <a:solidFill>
                <a:srgbClr val="FFFFCC"/>
              </a:solidFill>
            </a:endParaRPr>
          </a:p>
        </p:txBody>
      </p:sp>
      <p:sp>
        <p:nvSpPr>
          <p:cNvPr id="2062"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pPr eaLnBrk="0" fontAlgn="base" hangingPunct="0">
              <a:spcAft>
                <a:spcPct val="0"/>
              </a:spcAft>
              <a:defRPr/>
            </a:pPr>
            <a:fld id="{69402479-71D7-4A3C-8B7A-2E9F7D866F1C}" type="slidenum">
              <a:rPr lang="en-US">
                <a:solidFill>
                  <a:srgbClr val="FFFFCC"/>
                </a:solidFill>
              </a:rPr>
              <a:pPr eaLnBrk="0" fontAlgn="base" hangingPunct="0">
                <a:spcAft>
                  <a:spcPct val="0"/>
                </a:spcAft>
                <a:defRPr/>
              </a:pPr>
              <a:t>‹#›</a:t>
            </a:fld>
            <a:endParaRPr lang="en-US">
              <a:solidFill>
                <a:srgbClr val="FFFFCC"/>
              </a:solidFill>
            </a:endParaRPr>
          </a:p>
        </p:txBody>
      </p:sp>
    </p:spTree>
    <p:extLst>
      <p:ext uri="{BB962C8B-B14F-4D97-AF65-F5344CB8AC3E}">
        <p14:creationId xmlns:p14="http://schemas.microsoft.com/office/powerpoint/2010/main" val="15309858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0-#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medicalmnemonics4u.blogspot.com/2009/10/clonorchis-sinensis.html"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80728"/>
            <a:ext cx="8496944" cy="2880320"/>
          </a:xfrm>
        </p:spPr>
        <p:txBody>
          <a:bodyPr/>
          <a:lstStyle/>
          <a:p>
            <a:r>
              <a:rPr lang="en-US" sz="7200" b="1" dirty="0" smtClean="0"/>
              <a:t>CLONORCHIS SINENSIS </a:t>
            </a:r>
            <a:endParaRPr lang="en-US" sz="7200" b="1" dirty="0"/>
          </a:p>
        </p:txBody>
      </p:sp>
      <p:sp>
        <p:nvSpPr>
          <p:cNvPr id="3" name="Subtitle 2"/>
          <p:cNvSpPr>
            <a:spLocks noGrp="1"/>
          </p:cNvSpPr>
          <p:nvPr>
            <p:ph type="subTitle" idx="1"/>
          </p:nvPr>
        </p:nvSpPr>
        <p:spPr/>
        <p:txBody>
          <a:bodyPr/>
          <a:lstStyle/>
          <a:p>
            <a:r>
              <a:rPr lang="en-US" b="1" dirty="0" smtClean="0"/>
              <a:t>KIMAIGA H.O</a:t>
            </a:r>
          </a:p>
          <a:p>
            <a:r>
              <a:rPr lang="en-US" b="1" dirty="0" smtClean="0"/>
              <a:t>MBChB (University of Nairobi)</a:t>
            </a:r>
          </a:p>
        </p:txBody>
      </p:sp>
    </p:spTree>
    <p:extLst>
      <p:ext uri="{BB962C8B-B14F-4D97-AF65-F5344CB8AC3E}">
        <p14:creationId xmlns:p14="http://schemas.microsoft.com/office/powerpoint/2010/main" val="3160713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fe cycle of Clonorchis sinensis"/>
          <p:cNvPicPr/>
          <p:nvPr/>
        </p:nvPicPr>
        <p:blipFill>
          <a:blip r:embed="rId2"/>
          <a:srcRect/>
          <a:stretch>
            <a:fillRect/>
          </a:stretch>
        </p:blipFill>
        <p:spPr bwMode="auto">
          <a:xfrm>
            <a:off x="23486" y="0"/>
            <a:ext cx="9120514" cy="6858000"/>
          </a:xfrm>
          <a:prstGeom prst="rect">
            <a:avLst/>
          </a:prstGeom>
          <a:noFill/>
          <a:ln w="9525">
            <a:noFill/>
            <a:miter lim="800000"/>
            <a:headEnd/>
            <a:tailEnd/>
          </a:ln>
        </p:spPr>
      </p:pic>
    </p:spTree>
    <p:extLst>
      <p:ext uri="{BB962C8B-B14F-4D97-AF65-F5344CB8AC3E}">
        <p14:creationId xmlns:p14="http://schemas.microsoft.com/office/powerpoint/2010/main" val="106188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Geographic Distribution</a:t>
            </a:r>
            <a:r>
              <a:rPr lang="en-US" b="1" dirty="0" smtClean="0"/>
              <a:t>:</a:t>
            </a:r>
            <a:endParaRPr lang="en-GB" dirty="0"/>
          </a:p>
        </p:txBody>
      </p:sp>
      <p:sp>
        <p:nvSpPr>
          <p:cNvPr id="3" name="Content Placeholder 2"/>
          <p:cNvSpPr>
            <a:spLocks noGrp="1"/>
          </p:cNvSpPr>
          <p:nvPr>
            <p:ph idx="1"/>
          </p:nvPr>
        </p:nvSpPr>
        <p:spPr/>
        <p:txBody>
          <a:bodyPr/>
          <a:lstStyle/>
          <a:p>
            <a:r>
              <a:rPr lang="en-US" dirty="0" smtClean="0"/>
              <a:t>Endemic </a:t>
            </a:r>
            <a:r>
              <a:rPr lang="en-US" dirty="0"/>
              <a:t>areas are in Asia including Korea, China, Taiwan, and Vietnam.  </a:t>
            </a:r>
            <a:r>
              <a:rPr lang="en-US" dirty="0" err="1"/>
              <a:t>Clonorchiasis</a:t>
            </a:r>
            <a:r>
              <a:rPr lang="en-US" dirty="0"/>
              <a:t> has been reported in non endemic areas (including the United States).  In such cases, the infection is found in Asian immigrants, or following ingestion of imported, undercooked or pickled freshwater fish containing </a:t>
            </a:r>
            <a:r>
              <a:rPr lang="en-US" dirty="0" err="1"/>
              <a:t>metacercariae</a:t>
            </a:r>
            <a:r>
              <a:rPr lang="en-US" dirty="0"/>
              <a:t>.</a:t>
            </a:r>
            <a:endParaRPr lang="en-GB" dirty="0"/>
          </a:p>
          <a:p>
            <a:endParaRPr lang="en-GB" dirty="0"/>
          </a:p>
        </p:txBody>
      </p:sp>
    </p:spTree>
    <p:extLst>
      <p:ext uri="{BB962C8B-B14F-4D97-AF65-F5344CB8AC3E}">
        <p14:creationId xmlns:p14="http://schemas.microsoft.com/office/powerpoint/2010/main" val="1670332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936104"/>
          </a:xfrm>
        </p:spPr>
        <p:txBody>
          <a:bodyPr/>
          <a:lstStyle/>
          <a:p>
            <a:r>
              <a:rPr lang="en-US" b="1" dirty="0"/>
              <a:t>Clinical Features</a:t>
            </a:r>
            <a:r>
              <a:rPr lang="en-US" b="1" dirty="0" smtClean="0"/>
              <a:t>:</a:t>
            </a:r>
            <a:endParaRPr lang="en-GB" dirty="0"/>
          </a:p>
        </p:txBody>
      </p:sp>
      <p:sp>
        <p:nvSpPr>
          <p:cNvPr id="3" name="Content Placeholder 2"/>
          <p:cNvSpPr>
            <a:spLocks noGrp="1"/>
          </p:cNvSpPr>
          <p:nvPr>
            <p:ph idx="1"/>
          </p:nvPr>
        </p:nvSpPr>
        <p:spPr>
          <a:xfrm>
            <a:off x="323528" y="1700808"/>
            <a:ext cx="8496944" cy="4824536"/>
          </a:xfrm>
        </p:spPr>
        <p:txBody>
          <a:bodyPr/>
          <a:lstStyle/>
          <a:p>
            <a:r>
              <a:rPr lang="en-US" dirty="0" smtClean="0"/>
              <a:t>Most </a:t>
            </a:r>
            <a:r>
              <a:rPr lang="en-US" dirty="0"/>
              <a:t>pathologic manifestations result from inflammation and intermittent obstruction of the biliary ducts.  In the acute phase, abdominal pain, nausea, diarrhea, and eosinophilia can occur.  In long-standing infections, cholangitis, </a:t>
            </a:r>
            <a:r>
              <a:rPr lang="en-US" dirty="0" err="1"/>
              <a:t>cholelithiasis</a:t>
            </a:r>
            <a:r>
              <a:rPr lang="en-US" dirty="0"/>
              <a:t>, pancreatitis, and </a:t>
            </a:r>
            <a:r>
              <a:rPr lang="en-US" dirty="0" err="1"/>
              <a:t>cholangiocarcinoma</a:t>
            </a:r>
            <a:r>
              <a:rPr lang="en-US" dirty="0"/>
              <a:t> can develop, which may be fatal.</a:t>
            </a:r>
            <a:endParaRPr lang="en-GB" dirty="0"/>
          </a:p>
        </p:txBody>
      </p:sp>
    </p:spTree>
    <p:extLst>
      <p:ext uri="{BB962C8B-B14F-4D97-AF65-F5344CB8AC3E}">
        <p14:creationId xmlns:p14="http://schemas.microsoft.com/office/powerpoint/2010/main" val="277364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936104"/>
          </a:xfrm>
        </p:spPr>
        <p:txBody>
          <a:bodyPr/>
          <a:lstStyle/>
          <a:p>
            <a:r>
              <a:rPr lang="en-US" b="1" dirty="0"/>
              <a:t>Laboratory Diagnosis</a:t>
            </a:r>
            <a:r>
              <a:rPr lang="en-US" b="1" dirty="0" smtClean="0"/>
              <a:t>:</a:t>
            </a:r>
            <a:endParaRPr lang="en-GB" dirty="0"/>
          </a:p>
        </p:txBody>
      </p:sp>
      <p:sp>
        <p:nvSpPr>
          <p:cNvPr id="3" name="Content Placeholder 2"/>
          <p:cNvSpPr>
            <a:spLocks noGrp="1"/>
          </p:cNvSpPr>
          <p:nvPr>
            <p:ph idx="1"/>
          </p:nvPr>
        </p:nvSpPr>
        <p:spPr>
          <a:xfrm>
            <a:off x="323528" y="1700808"/>
            <a:ext cx="8496944" cy="4824536"/>
          </a:xfrm>
        </p:spPr>
        <p:txBody>
          <a:bodyPr/>
          <a:lstStyle/>
          <a:p>
            <a:r>
              <a:rPr lang="en-US" dirty="0" smtClean="0"/>
              <a:t>Microscopic </a:t>
            </a:r>
            <a:r>
              <a:rPr lang="en-US" dirty="0"/>
              <a:t>demonstration of eggs in the stool or in duodenal aspirate is the most practical diagnostic method.  The adult fluke can also be recovered at surgery.</a:t>
            </a:r>
            <a:endParaRPr lang="en-GB" dirty="0"/>
          </a:p>
          <a:p>
            <a:endParaRPr lang="en-GB" dirty="0"/>
          </a:p>
        </p:txBody>
      </p:sp>
    </p:spTree>
    <p:extLst>
      <p:ext uri="{BB962C8B-B14F-4D97-AF65-F5344CB8AC3E}">
        <p14:creationId xmlns:p14="http://schemas.microsoft.com/office/powerpoint/2010/main" val="1916129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Treatment</a:t>
            </a:r>
            <a:r>
              <a:rPr lang="en-US" b="1" dirty="0" smtClean="0"/>
              <a:t>:</a:t>
            </a:r>
            <a:endParaRPr lang="en-GB" dirty="0"/>
          </a:p>
        </p:txBody>
      </p:sp>
      <p:sp>
        <p:nvSpPr>
          <p:cNvPr id="3" name="Content Placeholder 2"/>
          <p:cNvSpPr>
            <a:spLocks noGrp="1"/>
          </p:cNvSpPr>
          <p:nvPr>
            <p:ph idx="1"/>
          </p:nvPr>
        </p:nvSpPr>
        <p:spPr/>
        <p:txBody>
          <a:bodyPr/>
          <a:lstStyle/>
          <a:p>
            <a:r>
              <a:rPr lang="en-US" dirty="0" err="1" smtClean="0"/>
              <a:t>Praziquantel</a:t>
            </a:r>
            <a:r>
              <a:rPr lang="en-US" dirty="0" smtClean="0"/>
              <a:t> </a:t>
            </a:r>
            <a:r>
              <a:rPr lang="en-US" dirty="0"/>
              <a:t>or </a:t>
            </a:r>
            <a:r>
              <a:rPr lang="en-US" dirty="0" err="1" smtClean="0"/>
              <a:t>albendazole</a:t>
            </a:r>
            <a:r>
              <a:rPr lang="en-US" dirty="0" smtClean="0"/>
              <a:t> </a:t>
            </a:r>
            <a:r>
              <a:rPr lang="en-US" dirty="0"/>
              <a:t>are the drugs of choice</a:t>
            </a:r>
            <a:endParaRPr lang="en-GB" dirty="0"/>
          </a:p>
        </p:txBody>
      </p:sp>
    </p:spTree>
    <p:extLst>
      <p:ext uri="{BB962C8B-B14F-4D97-AF65-F5344CB8AC3E}">
        <p14:creationId xmlns:p14="http://schemas.microsoft.com/office/powerpoint/2010/main" val="1733210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336704"/>
          </a:xfrm>
        </p:spPr>
        <p:txBody>
          <a:bodyPr/>
          <a:lstStyle/>
          <a:p>
            <a:r>
              <a:rPr lang="en-GB" u="sng" dirty="0" err="1">
                <a:hlinkClick r:id="rId2"/>
              </a:rPr>
              <a:t>Clonorchis</a:t>
            </a:r>
            <a:r>
              <a:rPr lang="en-GB" u="sng" dirty="0">
                <a:hlinkClick r:id="rId2"/>
              </a:rPr>
              <a:t> </a:t>
            </a:r>
            <a:r>
              <a:rPr lang="en-GB" u="sng" dirty="0" err="1">
                <a:hlinkClick r:id="rId2"/>
              </a:rPr>
              <a:t>sinensis</a:t>
            </a:r>
            <a:r>
              <a:rPr lang="en-GB" b="1" dirty="0"/>
              <a:t> </a:t>
            </a:r>
          </a:p>
          <a:p>
            <a:r>
              <a:rPr lang="en-US" dirty="0"/>
              <a:t>The '</a:t>
            </a:r>
            <a:r>
              <a:rPr lang="en-US" b="1" dirty="0"/>
              <a:t>C</a:t>
            </a:r>
            <a:r>
              <a:rPr lang="en-US" dirty="0"/>
              <a:t>'s of </a:t>
            </a:r>
            <a:r>
              <a:rPr lang="en-US" b="1" dirty="0" err="1"/>
              <a:t>C</a:t>
            </a:r>
            <a:r>
              <a:rPr lang="en-US" dirty="0" err="1"/>
              <a:t>lonorchis</a:t>
            </a:r>
            <a:r>
              <a:rPr lang="en-US" dirty="0"/>
              <a:t> </a:t>
            </a:r>
            <a:r>
              <a:rPr lang="en-US" dirty="0" err="1"/>
              <a:t>sinensis</a:t>
            </a:r>
            <a:r>
              <a:rPr lang="en-US" dirty="0"/>
              <a:t> :</a:t>
            </a:r>
            <a:br>
              <a:rPr lang="en-US" dirty="0"/>
            </a:br>
            <a:r>
              <a:rPr lang="en-US" dirty="0"/>
              <a:t>Also called</a:t>
            </a:r>
            <a:r>
              <a:rPr lang="en-US" b="1" dirty="0"/>
              <a:t> C</a:t>
            </a:r>
            <a:r>
              <a:rPr lang="en-US" dirty="0"/>
              <a:t>hinese liver fluke </a:t>
            </a:r>
            <a:r>
              <a:rPr lang="en-US" b="1" dirty="0"/>
              <a:t>C</a:t>
            </a:r>
            <a:r>
              <a:rPr lang="en-US" dirty="0"/>
              <a:t>auses the following:</a:t>
            </a:r>
            <a:br>
              <a:rPr lang="en-US" dirty="0"/>
            </a:br>
            <a:r>
              <a:rPr lang="en-US" b="1" dirty="0" err="1"/>
              <a:t>C</a:t>
            </a:r>
            <a:r>
              <a:rPr lang="en-US" dirty="0" err="1"/>
              <a:t>holangio</a:t>
            </a:r>
            <a:r>
              <a:rPr lang="en-US" dirty="0"/>
              <a:t> </a:t>
            </a:r>
            <a:r>
              <a:rPr lang="en-US" b="1" dirty="0"/>
              <a:t>c</a:t>
            </a:r>
            <a:r>
              <a:rPr lang="en-US" dirty="0"/>
              <a:t>arcinoma</a:t>
            </a:r>
            <a:br>
              <a:rPr lang="en-US" dirty="0"/>
            </a:br>
            <a:r>
              <a:rPr lang="en-US" b="1" dirty="0" err="1"/>
              <a:t>C</a:t>
            </a:r>
            <a:r>
              <a:rPr lang="en-US" dirty="0" err="1"/>
              <a:t>a</a:t>
            </a:r>
            <a:r>
              <a:rPr lang="en-US" dirty="0"/>
              <a:t> Pancreas</a:t>
            </a:r>
            <a:br>
              <a:rPr lang="en-US" dirty="0"/>
            </a:br>
            <a:r>
              <a:rPr lang="en-US" b="1" dirty="0"/>
              <a:t>C</a:t>
            </a:r>
            <a:r>
              <a:rPr lang="en-US" dirty="0"/>
              <a:t>alculi</a:t>
            </a:r>
            <a:br>
              <a:rPr lang="en-US" dirty="0"/>
            </a:br>
            <a:r>
              <a:rPr lang="en-US" b="1" dirty="0"/>
              <a:t>C</a:t>
            </a:r>
            <a:r>
              <a:rPr lang="en-US" dirty="0"/>
              <a:t>irrhosis Liver</a:t>
            </a:r>
            <a:br>
              <a:rPr lang="en-US" dirty="0"/>
            </a:br>
            <a:r>
              <a:rPr lang="en-US" b="1" dirty="0"/>
              <a:t>C</a:t>
            </a:r>
            <a:r>
              <a:rPr lang="en-US" dirty="0"/>
              <a:t>holangitis</a:t>
            </a:r>
            <a:br>
              <a:rPr lang="en-US" dirty="0"/>
            </a:br>
            <a:r>
              <a:rPr lang="en-US" b="1" dirty="0"/>
              <a:t>C</a:t>
            </a:r>
            <a:r>
              <a:rPr lang="en-US" dirty="0"/>
              <a:t>yprinoid fish is the intermediate host</a:t>
            </a:r>
            <a:br>
              <a:rPr lang="en-US" dirty="0"/>
            </a:br>
            <a:r>
              <a:rPr lang="en-US" dirty="0"/>
              <a:t>Definite host are fish eaters - </a:t>
            </a:r>
            <a:r>
              <a:rPr lang="en-US" b="1" dirty="0"/>
              <a:t>C</a:t>
            </a:r>
            <a:r>
              <a:rPr lang="en-US" dirty="0"/>
              <a:t>at, Dog, Man</a:t>
            </a:r>
            <a:br>
              <a:rPr lang="en-US" dirty="0"/>
            </a:br>
            <a:r>
              <a:rPr lang="en-US" dirty="0"/>
              <a:t>The infective form is </a:t>
            </a:r>
            <a:r>
              <a:rPr lang="en-US" dirty="0" err="1"/>
              <a:t>en</a:t>
            </a:r>
            <a:r>
              <a:rPr lang="en-US" b="1" dirty="0" err="1"/>
              <a:t>C</a:t>
            </a:r>
            <a:r>
              <a:rPr lang="en-US" dirty="0" err="1"/>
              <a:t>ysted</a:t>
            </a:r>
            <a:r>
              <a:rPr lang="en-US" dirty="0"/>
              <a:t> </a:t>
            </a:r>
            <a:r>
              <a:rPr lang="en-US" dirty="0" err="1"/>
              <a:t>meta</a:t>
            </a:r>
            <a:r>
              <a:rPr lang="en-US" b="1" dirty="0" err="1"/>
              <a:t>C</a:t>
            </a:r>
            <a:r>
              <a:rPr lang="en-US" dirty="0" err="1"/>
              <a:t>er</a:t>
            </a:r>
            <a:r>
              <a:rPr lang="en-US" b="1" dirty="0" err="1"/>
              <a:t>C</a:t>
            </a:r>
            <a:r>
              <a:rPr lang="en-US" dirty="0" err="1"/>
              <a:t>aria</a:t>
            </a:r>
            <a:r>
              <a:rPr lang="en-US" dirty="0"/>
              <a:t> </a:t>
            </a:r>
            <a:endParaRPr lang="en-GB" dirty="0"/>
          </a:p>
        </p:txBody>
      </p:sp>
    </p:spTree>
    <p:extLst>
      <p:ext uri="{BB962C8B-B14F-4D97-AF65-F5344CB8AC3E}">
        <p14:creationId xmlns:p14="http://schemas.microsoft.com/office/powerpoint/2010/main" val="213883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936104"/>
          </a:xfrm>
        </p:spPr>
        <p:txBody>
          <a:bodyPr/>
          <a:lstStyle/>
          <a:p>
            <a:endParaRPr lang="en-GB" dirty="0"/>
          </a:p>
        </p:txBody>
      </p:sp>
      <p:sp>
        <p:nvSpPr>
          <p:cNvPr id="3" name="Content Placeholder 2"/>
          <p:cNvSpPr>
            <a:spLocks noGrp="1"/>
          </p:cNvSpPr>
          <p:nvPr>
            <p:ph idx="1"/>
          </p:nvPr>
        </p:nvSpPr>
        <p:spPr>
          <a:xfrm>
            <a:off x="323528" y="1700808"/>
            <a:ext cx="8496944" cy="4824536"/>
          </a:xfrm>
        </p:spPr>
        <p:txBody>
          <a:bodyPr/>
          <a:lstStyle/>
          <a:p>
            <a:endParaRPr lang="en-GB" dirty="0"/>
          </a:p>
        </p:txBody>
      </p:sp>
    </p:spTree>
    <p:extLst>
      <p:ext uri="{BB962C8B-B14F-4D97-AF65-F5344CB8AC3E}">
        <p14:creationId xmlns:p14="http://schemas.microsoft.com/office/powerpoint/2010/main" val="1108744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336704"/>
          </a:xfrm>
        </p:spPr>
        <p:txBody>
          <a:bodyPr/>
          <a:lstStyle/>
          <a:p>
            <a:endParaRPr lang="en-GB" dirty="0"/>
          </a:p>
        </p:txBody>
      </p:sp>
    </p:spTree>
    <p:extLst>
      <p:ext uri="{BB962C8B-B14F-4D97-AF65-F5344CB8AC3E}">
        <p14:creationId xmlns:p14="http://schemas.microsoft.com/office/powerpoint/2010/main" val="351604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Causal Agent</a:t>
            </a:r>
            <a:r>
              <a:rPr lang="en-US" b="1" dirty="0" smtClean="0"/>
              <a:t>:</a:t>
            </a:r>
            <a:endParaRPr lang="en-GB" dirty="0"/>
          </a:p>
        </p:txBody>
      </p:sp>
      <p:sp>
        <p:nvSpPr>
          <p:cNvPr id="3" name="Content Placeholder 2"/>
          <p:cNvSpPr>
            <a:spLocks noGrp="1"/>
          </p:cNvSpPr>
          <p:nvPr>
            <p:ph idx="1"/>
          </p:nvPr>
        </p:nvSpPr>
        <p:spPr/>
        <p:txBody>
          <a:bodyPr/>
          <a:lstStyle/>
          <a:p>
            <a:r>
              <a:rPr lang="en-US" dirty="0" smtClean="0"/>
              <a:t>The </a:t>
            </a:r>
            <a:r>
              <a:rPr lang="en-US" dirty="0" err="1"/>
              <a:t>trematode</a:t>
            </a:r>
            <a:r>
              <a:rPr lang="en-US" dirty="0"/>
              <a:t> </a:t>
            </a:r>
            <a:r>
              <a:rPr lang="en-US" i="1" dirty="0" err="1"/>
              <a:t>Clonorchis</a:t>
            </a:r>
            <a:r>
              <a:rPr lang="en-US" i="1" dirty="0"/>
              <a:t> </a:t>
            </a:r>
            <a:r>
              <a:rPr lang="en-US" i="1" dirty="0" err="1"/>
              <a:t>sinensis</a:t>
            </a:r>
            <a:r>
              <a:rPr lang="en-US" dirty="0"/>
              <a:t> (Chinese or oriental liver fluke).</a:t>
            </a:r>
            <a:endParaRPr lang="en-GB" dirty="0"/>
          </a:p>
          <a:p>
            <a:endParaRPr lang="en-GB" dirty="0"/>
          </a:p>
        </p:txBody>
      </p:sp>
    </p:spTree>
    <p:extLst>
      <p:ext uri="{BB962C8B-B14F-4D97-AF65-F5344CB8AC3E}">
        <p14:creationId xmlns:p14="http://schemas.microsoft.com/office/powerpoint/2010/main" val="2083162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Morphology</a:t>
            </a:r>
            <a:endParaRPr lang="en-GB" b="1" dirty="0"/>
          </a:p>
        </p:txBody>
      </p:sp>
      <p:sp>
        <p:nvSpPr>
          <p:cNvPr id="3" name="Content Placeholder 2"/>
          <p:cNvSpPr>
            <a:spLocks noGrp="1"/>
          </p:cNvSpPr>
          <p:nvPr>
            <p:ph idx="1"/>
          </p:nvPr>
        </p:nvSpPr>
        <p:spPr/>
        <p:txBody>
          <a:bodyPr/>
          <a:lstStyle/>
          <a:p>
            <a:pPr lvl="0"/>
            <a:r>
              <a:rPr lang="en-CA" dirty="0"/>
              <a:t>It is narrow, oblong, flat worm with a pointed anterior somewhat rounded end.</a:t>
            </a:r>
            <a:endParaRPr lang="en-GB" dirty="0"/>
          </a:p>
          <a:p>
            <a:pPr lvl="0"/>
            <a:r>
              <a:rPr lang="en-CA" dirty="0"/>
              <a:t>Measures 10-25 mm * 3-5mm</a:t>
            </a:r>
            <a:endParaRPr lang="en-GB" dirty="0"/>
          </a:p>
          <a:p>
            <a:pPr lvl="0"/>
            <a:r>
              <a:rPr lang="en-CA" dirty="0"/>
              <a:t>The oral sucker is slightly larger than the ventral sucker.</a:t>
            </a:r>
            <a:endParaRPr lang="en-GB" dirty="0"/>
          </a:p>
          <a:p>
            <a:pPr lvl="0"/>
            <a:r>
              <a:rPr lang="en-CA" dirty="0"/>
              <a:t>The intestinal </a:t>
            </a:r>
            <a:r>
              <a:rPr lang="en-CA" dirty="0" err="1"/>
              <a:t>cerca</a:t>
            </a:r>
            <a:r>
              <a:rPr lang="en-CA" dirty="0"/>
              <a:t> are simple extend to caudal region</a:t>
            </a:r>
            <a:endParaRPr lang="en-GB" dirty="0"/>
          </a:p>
          <a:p>
            <a:pPr lvl="0"/>
            <a:r>
              <a:rPr lang="en-CA" dirty="0"/>
              <a:t>Has 2 deeply lobulated or branched testis</a:t>
            </a:r>
            <a:endParaRPr lang="en-GB" dirty="0"/>
          </a:p>
          <a:p>
            <a:endParaRPr lang="en-GB" dirty="0"/>
          </a:p>
        </p:txBody>
      </p:sp>
    </p:spTree>
    <p:extLst>
      <p:ext uri="{BB962C8B-B14F-4D97-AF65-F5344CB8AC3E}">
        <p14:creationId xmlns:p14="http://schemas.microsoft.com/office/powerpoint/2010/main" val="32874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568952" cy="936104"/>
          </a:xfrm>
        </p:spPr>
        <p:txBody>
          <a:bodyPr/>
          <a:lstStyle/>
          <a:p>
            <a:r>
              <a:rPr lang="en-GB" b="1" dirty="0" smtClean="0"/>
              <a:t>Morphology</a:t>
            </a:r>
            <a:endParaRPr lang="en-GB" b="1" dirty="0"/>
          </a:p>
        </p:txBody>
      </p:sp>
      <p:sp>
        <p:nvSpPr>
          <p:cNvPr id="3" name="Content Placeholder 2"/>
          <p:cNvSpPr>
            <a:spLocks noGrp="1"/>
          </p:cNvSpPr>
          <p:nvPr>
            <p:ph idx="1"/>
          </p:nvPr>
        </p:nvSpPr>
        <p:spPr>
          <a:xfrm>
            <a:off x="323528" y="1340768"/>
            <a:ext cx="8496944" cy="5184576"/>
          </a:xfrm>
        </p:spPr>
        <p:txBody>
          <a:bodyPr/>
          <a:lstStyle/>
          <a:p>
            <a:r>
              <a:rPr lang="en-US" i="1" dirty="0" err="1"/>
              <a:t>Clonorchis</a:t>
            </a:r>
            <a:r>
              <a:rPr lang="en-US" i="1" dirty="0"/>
              <a:t> </a:t>
            </a:r>
            <a:r>
              <a:rPr lang="en-US" i="1" dirty="0" err="1"/>
              <a:t>sinensis</a:t>
            </a:r>
            <a:r>
              <a:rPr lang="en-US" dirty="0"/>
              <a:t> adults are flattened and measure approximately 10-25 mm long by 3-5 mm wide.  Like other flukes, they are hermaphroditic, with a single ovary situated anterior to two branches testes.  Adults reside in the biliary passages of the liver of the definitive host. </a:t>
            </a:r>
            <a:endParaRPr lang="en-GB" dirty="0"/>
          </a:p>
        </p:txBody>
      </p:sp>
    </p:spTree>
    <p:extLst>
      <p:ext uri="{BB962C8B-B14F-4D97-AF65-F5344CB8AC3E}">
        <p14:creationId xmlns:p14="http://schemas.microsoft.com/office/powerpoint/2010/main" val="813134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3920" b="9343"/>
          <a:stretch/>
        </p:blipFill>
        <p:spPr bwMode="auto">
          <a:xfrm>
            <a:off x="0" y="0"/>
            <a:ext cx="9144000" cy="526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874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336704"/>
          </a:xfrm>
        </p:spPr>
        <p:txBody>
          <a:bodyPr/>
          <a:lstStyle/>
          <a:p>
            <a:r>
              <a:rPr lang="en-US" i="1" dirty="0" err="1"/>
              <a:t>Clonorchis</a:t>
            </a:r>
            <a:r>
              <a:rPr lang="en-US" i="1" dirty="0"/>
              <a:t> </a:t>
            </a:r>
            <a:r>
              <a:rPr lang="en-US" i="1" dirty="0" err="1"/>
              <a:t>sinensis</a:t>
            </a:r>
            <a:r>
              <a:rPr lang="en-US" dirty="0"/>
              <a:t> eggs are small, ranging in size from 27 to 35 µm by 11 to 20 µm.  The eggs are oval shaped with a convex operculum, that rests on visible "shoulders," at the smaller end of the egg.  At the opposite (larger, </a:t>
            </a:r>
            <a:r>
              <a:rPr lang="en-US" dirty="0" err="1"/>
              <a:t>abopercular</a:t>
            </a:r>
            <a:r>
              <a:rPr lang="en-US" dirty="0"/>
              <a:t>) end, a small knob or </a:t>
            </a:r>
            <a:r>
              <a:rPr lang="en-US" dirty="0" err="1"/>
              <a:t>hooklike</a:t>
            </a:r>
            <a:r>
              <a:rPr lang="en-US" dirty="0"/>
              <a:t> protrusion is often visible.  The </a:t>
            </a:r>
            <a:r>
              <a:rPr lang="en-US" dirty="0" err="1"/>
              <a:t>miracidium</a:t>
            </a:r>
            <a:r>
              <a:rPr lang="en-US" dirty="0"/>
              <a:t> is visible inside the egg.</a:t>
            </a:r>
            <a:endParaRPr lang="en-GB" dirty="0"/>
          </a:p>
          <a:p>
            <a:endParaRPr lang="en-GB" dirty="0"/>
          </a:p>
        </p:txBody>
      </p:sp>
    </p:spTree>
    <p:extLst>
      <p:ext uri="{BB962C8B-B14F-4D97-AF65-F5344CB8AC3E}">
        <p14:creationId xmlns:p14="http://schemas.microsoft.com/office/powerpoint/2010/main" val="210197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8938" y="1506538"/>
            <a:ext cx="5824537" cy="385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8544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936104"/>
          </a:xfrm>
        </p:spPr>
        <p:txBody>
          <a:bodyPr/>
          <a:lstStyle/>
          <a:p>
            <a:r>
              <a:rPr lang="en-US" b="1" dirty="0"/>
              <a:t>Life Cycle</a:t>
            </a:r>
            <a:r>
              <a:rPr lang="en-US" b="1" dirty="0" smtClean="0"/>
              <a:t>:</a:t>
            </a:r>
            <a:endParaRPr lang="en-GB" dirty="0"/>
          </a:p>
        </p:txBody>
      </p:sp>
      <p:sp>
        <p:nvSpPr>
          <p:cNvPr id="3" name="Content Placeholder 2"/>
          <p:cNvSpPr>
            <a:spLocks noGrp="1"/>
          </p:cNvSpPr>
          <p:nvPr>
            <p:ph idx="1"/>
          </p:nvPr>
        </p:nvSpPr>
        <p:spPr>
          <a:xfrm>
            <a:off x="323528" y="1700808"/>
            <a:ext cx="8496944" cy="4824536"/>
          </a:xfrm>
        </p:spPr>
        <p:txBody>
          <a:bodyPr>
            <a:normAutofit lnSpcReduction="10000"/>
          </a:bodyPr>
          <a:lstStyle/>
          <a:p>
            <a:r>
              <a:rPr lang="en-US" dirty="0" err="1"/>
              <a:t>Embryonated</a:t>
            </a:r>
            <a:r>
              <a:rPr lang="en-US" dirty="0"/>
              <a:t> eggs are discharged in the biliary ducts and in the stool .  Eggs are ingested by a suitable snail intermediate host .  Each egg releases a </a:t>
            </a:r>
            <a:r>
              <a:rPr lang="en-US" dirty="0" err="1"/>
              <a:t>miracidia</a:t>
            </a:r>
            <a:r>
              <a:rPr lang="en-US" dirty="0"/>
              <a:t> , which go through several developmental stages (</a:t>
            </a:r>
            <a:r>
              <a:rPr lang="en-US" dirty="0" err="1"/>
              <a:t>sporocysts</a:t>
            </a:r>
            <a:r>
              <a:rPr lang="en-US" dirty="0"/>
              <a:t> , </a:t>
            </a:r>
            <a:r>
              <a:rPr lang="en-US" dirty="0" err="1"/>
              <a:t>rediae</a:t>
            </a:r>
            <a:r>
              <a:rPr lang="en-US" dirty="0"/>
              <a:t> , and </a:t>
            </a:r>
            <a:r>
              <a:rPr lang="en-US" dirty="0" err="1"/>
              <a:t>cercariae</a:t>
            </a:r>
            <a:r>
              <a:rPr lang="en-US" dirty="0"/>
              <a:t> ).  The </a:t>
            </a:r>
            <a:r>
              <a:rPr lang="en-US" dirty="0" err="1"/>
              <a:t>cercariae</a:t>
            </a:r>
            <a:r>
              <a:rPr lang="en-US" dirty="0"/>
              <a:t> are released from the snail and after a short period of free-swimming time in water, they come in contact and penetrate the flesh of freshwater fish, where they encyst as </a:t>
            </a:r>
            <a:r>
              <a:rPr lang="en-US" dirty="0" err="1"/>
              <a:t>metacercariae</a:t>
            </a:r>
            <a:r>
              <a:rPr lang="en-US" dirty="0"/>
              <a:t> . </a:t>
            </a:r>
            <a:endParaRPr lang="en-GB" dirty="0"/>
          </a:p>
        </p:txBody>
      </p:sp>
    </p:spTree>
    <p:extLst>
      <p:ext uri="{BB962C8B-B14F-4D97-AF65-F5344CB8AC3E}">
        <p14:creationId xmlns:p14="http://schemas.microsoft.com/office/powerpoint/2010/main" val="231757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336704"/>
          </a:xfrm>
        </p:spPr>
        <p:txBody>
          <a:bodyPr/>
          <a:lstStyle/>
          <a:p>
            <a:r>
              <a:rPr lang="en-US" dirty="0"/>
              <a:t>Infection of humans occurs by ingestion of undercooked, salted, pickled, or smoked freshwater fish .  After ingestion, the </a:t>
            </a:r>
            <a:r>
              <a:rPr lang="en-US" dirty="0" err="1"/>
              <a:t>metacercariae</a:t>
            </a:r>
            <a:r>
              <a:rPr lang="en-US" dirty="0"/>
              <a:t> </a:t>
            </a:r>
            <a:r>
              <a:rPr lang="en-US" dirty="0" err="1"/>
              <a:t>excyst</a:t>
            </a:r>
            <a:r>
              <a:rPr lang="en-US" dirty="0"/>
              <a:t> in the duodenum and ascend the biliary tract through the ampulla of </a:t>
            </a:r>
            <a:r>
              <a:rPr lang="en-US" dirty="0" err="1"/>
              <a:t>Vater</a:t>
            </a:r>
            <a:r>
              <a:rPr lang="en-US" dirty="0"/>
              <a:t> .  Maturation takes approximately 1 month.  The adult flukes (measuring 10 to 25 mm by 3 to 5 mm) reside in small and medium sized biliary ducts.  In addition to humans, carnivorous animals can serve as reservoir hosts</a:t>
            </a:r>
            <a:r>
              <a:rPr lang="en-US" dirty="0" smtClean="0"/>
              <a:t>.</a:t>
            </a:r>
            <a:endParaRPr lang="en-GB" dirty="0"/>
          </a:p>
        </p:txBody>
      </p:sp>
    </p:spTree>
    <p:extLst>
      <p:ext uri="{BB962C8B-B14F-4D97-AF65-F5344CB8AC3E}">
        <p14:creationId xmlns:p14="http://schemas.microsoft.com/office/powerpoint/2010/main" val="3303027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Ribbons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TotalTime>
  <Words>218</Words>
  <Application>Microsoft Office PowerPoint</Application>
  <PresentationFormat>On-screen Show (4:3)</PresentationFormat>
  <Paragraphs>27</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1_Ribbons</vt:lpstr>
      <vt:lpstr>CLONORCHIS SINENSIS </vt:lpstr>
      <vt:lpstr>Causal Agent:</vt:lpstr>
      <vt:lpstr>Morphology</vt:lpstr>
      <vt:lpstr>Morphology</vt:lpstr>
      <vt:lpstr>PowerPoint Presentation</vt:lpstr>
      <vt:lpstr>PowerPoint Presentation</vt:lpstr>
      <vt:lpstr>PowerPoint Presentation</vt:lpstr>
      <vt:lpstr>Life Cycle:</vt:lpstr>
      <vt:lpstr>PowerPoint Presentation</vt:lpstr>
      <vt:lpstr>PowerPoint Presentation</vt:lpstr>
      <vt:lpstr>Geographic Distribution:</vt:lpstr>
      <vt:lpstr>Clinical Features:</vt:lpstr>
      <vt:lpstr>Laboratory Diagnosis:</vt:lpstr>
      <vt:lpstr>Treatment: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CLONORCHIS SINENSIS</dc:title>
  <dc:creator>Dr. Kimaiga H.O. MBChB (UoN)</dc:creator>
  <cp:lastModifiedBy>Dr. Kimaiga H.O. MBChB (UoN)</cp:lastModifiedBy>
  <cp:revision>2</cp:revision>
  <dcterms:created xsi:type="dcterms:W3CDTF">2013-12-04T21:35:50Z</dcterms:created>
  <dcterms:modified xsi:type="dcterms:W3CDTF">2013-12-08T21:36:32Z</dcterms:modified>
</cp:coreProperties>
</file>