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4" r:id="rId3"/>
    <p:sldId id="268" r:id="rId4"/>
    <p:sldId id="257" r:id="rId5"/>
    <p:sldId id="258" r:id="rId6"/>
    <p:sldId id="267" r:id="rId7"/>
    <p:sldId id="265" r:id="rId8"/>
    <p:sldId id="269" r:id="rId9"/>
    <p:sldId id="270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35D38-D606-44D9-B228-F132B467B03A}" type="datetimeFigureOut">
              <a:rPr lang="en-GB" smtClean="0"/>
              <a:t>06/12/2013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617C66-F738-4394-A100-9ABBA2CAE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415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17C66-F738-4394-A100-9ABBA2CAEA2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150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720"/>
              </a:cxn>
              <a:cxn ang="0">
                <a:pos x="3600" y="624"/>
              </a:cxn>
              <a:cxn ang="0">
                <a:pos x="0" y="1000"/>
              </a:cxn>
              <a:cxn ang="0">
                <a:pos x="0" y="0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/>
            <a:ahLst/>
            <a:cxnLst>
              <a:cxn ang="0">
                <a:pos x="0" y="582"/>
              </a:cxn>
              <a:cxn ang="0">
                <a:pos x="2640" y="267"/>
              </a:cxn>
              <a:cxn ang="0">
                <a:pos x="3373" y="160"/>
              </a:cxn>
              <a:cxn ang="0">
                <a:pos x="5760" y="358"/>
              </a:cxn>
              <a:cxn ang="0">
                <a:pos x="5760" y="3587"/>
              </a:cxn>
              <a:cxn ang="0">
                <a:pos x="0" y="3587"/>
              </a:cxn>
              <a:cxn ang="0">
                <a:pos x="0" y="582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/>
            <a:ahLst/>
            <a:cxnLst>
              <a:cxn ang="0">
                <a:pos x="0" y="163"/>
              </a:cxn>
              <a:cxn ang="0">
                <a:pos x="0" y="403"/>
              </a:cxn>
              <a:cxn ang="0">
                <a:pos x="1773" y="443"/>
              </a:cxn>
              <a:cxn ang="0">
                <a:pos x="4573" y="176"/>
              </a:cxn>
              <a:cxn ang="0">
                <a:pos x="5760" y="536"/>
              </a:cxn>
              <a:cxn ang="0">
                <a:pos x="5760" y="163"/>
              </a:cxn>
              <a:cxn ang="0">
                <a:pos x="4560" y="29"/>
              </a:cxn>
              <a:cxn ang="0">
                <a:pos x="1987" y="336"/>
              </a:cxn>
              <a:cxn ang="0">
                <a:pos x="0" y="163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hidden">
          <a:xfrm>
            <a:off x="0" y="2405063"/>
            <a:ext cx="9144000" cy="1069975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invGray">
          <a:xfrm>
            <a:off x="0" y="3443288"/>
            <a:ext cx="9144000" cy="3055937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fld id="{DA4ECD05-BF53-4B28-BB30-78FEB546C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86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C7580-A3ED-41E0-9436-A97A45219647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66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7FB-4814-41F9-AAD3-528AD9D0943D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748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B551E0-50D6-476E-B17B-ED85AEB851DF}" type="slidenum">
              <a:rPr lang="ar-SA">
                <a:solidFill>
                  <a:srgbClr val="FFFFCC"/>
                </a:solidFill>
              </a:rPr>
              <a:pPr/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557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206D5-2BD9-4466-B0E8-5600C52120FE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077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79BBE-A784-4BD6-BB13-0AFE8269DF8A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714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0A534-9D14-4032-9DC9-7B94C46025A9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612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69695-303E-4636-B0AC-935A2CBB91AD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086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F0713-9C33-4125-AF27-F24C23A6F0EB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064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38C3F-F7AB-4389-9E72-49DCD61B4B1A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106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CE950-8786-47FF-BAA9-8A57D57766D5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77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9F947-C3E9-4938-A9C2-65A14D8ABA4A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214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1" name="Freeform 3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720"/>
              </a:cxn>
              <a:cxn ang="0">
                <a:pos x="3600" y="624"/>
              </a:cxn>
              <a:cxn ang="0">
                <a:pos x="0" y="1000"/>
              </a:cxn>
              <a:cxn ang="0">
                <a:pos x="0" y="0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2" name="Freeform 4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/>
            <a:ahLst/>
            <a:cxnLst>
              <a:cxn ang="0">
                <a:pos x="0" y="582"/>
              </a:cxn>
              <a:cxn ang="0">
                <a:pos x="2640" y="267"/>
              </a:cxn>
              <a:cxn ang="0">
                <a:pos x="3373" y="160"/>
              </a:cxn>
              <a:cxn ang="0">
                <a:pos x="5760" y="358"/>
              </a:cxn>
              <a:cxn ang="0">
                <a:pos x="5760" y="3587"/>
              </a:cxn>
              <a:cxn ang="0">
                <a:pos x="0" y="3587"/>
              </a:cxn>
              <a:cxn ang="0">
                <a:pos x="0" y="582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3" name="Freeform 5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/>
            <a:ahLst/>
            <a:cxnLst>
              <a:cxn ang="0">
                <a:pos x="0" y="163"/>
              </a:cxn>
              <a:cxn ang="0">
                <a:pos x="0" y="403"/>
              </a:cxn>
              <a:cxn ang="0">
                <a:pos x="1773" y="443"/>
              </a:cxn>
              <a:cxn ang="0">
                <a:pos x="4573" y="176"/>
              </a:cxn>
              <a:cxn ang="0">
                <a:pos x="5760" y="536"/>
              </a:cxn>
              <a:cxn ang="0">
                <a:pos x="5760" y="163"/>
              </a:cxn>
              <a:cxn ang="0">
                <a:pos x="4560" y="29"/>
              </a:cxn>
              <a:cxn ang="0">
                <a:pos x="1987" y="336"/>
              </a:cxn>
              <a:cxn ang="0">
                <a:pos x="0" y="163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4" name="Freeform 6"/>
          <p:cNvSpPr>
            <a:spLocks/>
          </p:cNvSpPr>
          <p:nvPr/>
        </p:nvSpPr>
        <p:spPr bwMode="invGray">
          <a:xfrm>
            <a:off x="0" y="2405063"/>
            <a:ext cx="9144000" cy="1069975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5" name="Freeform 7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6" name="Freeform 8"/>
          <p:cNvSpPr>
            <a:spLocks/>
          </p:cNvSpPr>
          <p:nvPr/>
        </p:nvSpPr>
        <p:spPr bwMode="white">
          <a:xfrm>
            <a:off x="0" y="3443288"/>
            <a:ext cx="9144000" cy="3055937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7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		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69402479-71D7-4A3C-8B7A-2E9F7D866F1C}" type="slidenum">
              <a:rPr lang="en-US">
                <a:solidFill>
                  <a:srgbClr val="FFFFCC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79718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8748464" cy="1872208"/>
          </a:xfrm>
        </p:spPr>
        <p:txBody>
          <a:bodyPr>
            <a:noAutofit/>
          </a:bodyPr>
          <a:lstStyle/>
          <a:p>
            <a:r>
              <a:rPr lang="en-CA" b="1" i="1" dirty="0" smtClean="0"/>
              <a:t>HETEROPHYES </a:t>
            </a:r>
            <a:r>
              <a:rPr lang="en-CA" b="1" i="1" dirty="0" err="1" smtClean="0"/>
              <a:t>HETEROPHYES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772400" cy="1199704"/>
          </a:xfrm>
        </p:spPr>
        <p:txBody>
          <a:bodyPr/>
          <a:lstStyle/>
          <a:p>
            <a:pPr algn="ctr"/>
            <a:r>
              <a:rPr lang="en-US" sz="3600" b="1" dirty="0" smtClean="0"/>
              <a:t>KIMAIGA H.O</a:t>
            </a:r>
          </a:p>
          <a:p>
            <a:pPr algn="ctr"/>
            <a:r>
              <a:rPr lang="en-US" sz="3600" b="1" dirty="0" err="1" smtClean="0"/>
              <a:t>MBChB</a:t>
            </a:r>
            <a:r>
              <a:rPr lang="en-US" sz="3600" b="1" dirty="0" smtClean="0"/>
              <a:t> (University of Nairobi)</a:t>
            </a:r>
          </a:p>
        </p:txBody>
      </p:sp>
    </p:spTree>
    <p:extLst>
      <p:ext uri="{BB962C8B-B14F-4D97-AF65-F5344CB8AC3E}">
        <p14:creationId xmlns:p14="http://schemas.microsoft.com/office/powerpoint/2010/main" val="2430121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Treatment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Praziquantel</a:t>
            </a:r>
            <a:r>
              <a:rPr lang="en-US" dirty="0" smtClean="0"/>
              <a:t> </a:t>
            </a:r>
            <a:r>
              <a:rPr lang="en-US" dirty="0"/>
              <a:t>is the drug of choice. 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9038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/>
              <a:t>trematode</a:t>
            </a:r>
            <a:r>
              <a:rPr lang="en-US" dirty="0"/>
              <a:t> </a:t>
            </a:r>
            <a:r>
              <a:rPr lang="en-US" i="1" dirty="0" err="1"/>
              <a:t>Heterophyes</a:t>
            </a:r>
            <a:r>
              <a:rPr lang="en-US" i="1" dirty="0"/>
              <a:t> </a:t>
            </a:r>
            <a:r>
              <a:rPr lang="en-US" i="1" dirty="0" err="1"/>
              <a:t>heterophyes</a:t>
            </a:r>
            <a:r>
              <a:rPr lang="en-US" dirty="0"/>
              <a:t>, a minute intestinal fluke.</a:t>
            </a:r>
            <a:endParaRPr lang="en-GB" dirty="0"/>
          </a:p>
          <a:p>
            <a:r>
              <a:rPr lang="en-US" dirty="0" smtClean="0"/>
              <a:t>Adults </a:t>
            </a:r>
            <a:r>
              <a:rPr lang="en-US" dirty="0"/>
              <a:t>reside in the small intestine of the definitive host</a:t>
            </a:r>
            <a:r>
              <a:rPr lang="en-US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08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Geographic Distribution</a:t>
            </a:r>
            <a:r>
              <a:rPr lang="en-US" b="1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Egypt</a:t>
            </a:r>
            <a:r>
              <a:rPr lang="en-US" dirty="0"/>
              <a:t>, the Middle East, and Far East.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7361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/>
          <a:lstStyle/>
          <a:p>
            <a:r>
              <a:rPr lang="en-GB" b="1" dirty="0" smtClean="0"/>
              <a:t>Morphology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676456" cy="468052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CA" dirty="0" smtClean="0"/>
              <a:t>Adult</a:t>
            </a:r>
          </a:p>
          <a:p>
            <a:pPr lvl="0"/>
            <a:r>
              <a:rPr lang="en-CA" dirty="0" smtClean="0"/>
              <a:t>Elongated, </a:t>
            </a:r>
            <a:r>
              <a:rPr lang="en-CA" dirty="0"/>
              <a:t>small fluke measuring </a:t>
            </a:r>
            <a:r>
              <a:rPr lang="en-CA" dirty="0" smtClean="0"/>
              <a:t>1-2 mm </a:t>
            </a:r>
            <a:r>
              <a:rPr lang="en-CA" dirty="0"/>
              <a:t>in </a:t>
            </a:r>
            <a:r>
              <a:rPr lang="en-CA" dirty="0" smtClean="0"/>
              <a:t>length </a:t>
            </a:r>
            <a:r>
              <a:rPr lang="en-CA" dirty="0"/>
              <a:t>by 0.3-0.4mm in breadth</a:t>
            </a:r>
            <a:endParaRPr lang="en-GB" dirty="0"/>
          </a:p>
          <a:p>
            <a:pPr lvl="0"/>
            <a:r>
              <a:rPr lang="en-CA" dirty="0"/>
              <a:t>Oral sucker is smaller than ventral sucker</a:t>
            </a:r>
            <a:endParaRPr lang="en-GB" dirty="0"/>
          </a:p>
          <a:p>
            <a:pPr lvl="0"/>
            <a:r>
              <a:rPr lang="en-CA" dirty="0"/>
              <a:t>A genital sucker, surrounding the genital pore is situated on the left posterior </a:t>
            </a:r>
            <a:r>
              <a:rPr lang="en-CA" dirty="0" smtClean="0"/>
              <a:t>border</a:t>
            </a:r>
          </a:p>
          <a:p>
            <a:pPr lvl="0"/>
            <a:r>
              <a:rPr lang="en-GB" dirty="0"/>
              <a:t>The tests are large and paired, and are situated near a small ovary</a:t>
            </a:r>
            <a:r>
              <a:rPr lang="en-GB" dirty="0" smtClean="0"/>
              <a:t>.</a:t>
            </a:r>
          </a:p>
          <a:p>
            <a:pPr lvl="0"/>
            <a:r>
              <a:rPr lang="en-US" dirty="0"/>
              <a:t>The surface of the worm is covered with minute spines</a:t>
            </a:r>
            <a:r>
              <a:rPr lang="en-GB" dirty="0" smtClean="0"/>
              <a:t>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672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008112"/>
          </a:xfrm>
        </p:spPr>
        <p:txBody>
          <a:bodyPr/>
          <a:lstStyle/>
          <a:p>
            <a:r>
              <a:rPr lang="en-GB" dirty="0" smtClean="0"/>
              <a:t>Life cycle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504056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Adults release </a:t>
            </a:r>
            <a:r>
              <a:rPr lang="en-US" dirty="0" err="1"/>
              <a:t>embryonated</a:t>
            </a:r>
            <a:r>
              <a:rPr lang="en-US" dirty="0"/>
              <a:t> eggs each with a fully-developed </a:t>
            </a:r>
            <a:r>
              <a:rPr lang="en-US" dirty="0" err="1"/>
              <a:t>miracidium</a:t>
            </a:r>
            <a:r>
              <a:rPr lang="en-US" dirty="0"/>
              <a:t>, and eggs are passed in the host's feces .  After ingestion by a suitable snail (first intermediate host), the eggs hatch and release </a:t>
            </a:r>
            <a:r>
              <a:rPr lang="en-US" dirty="0" err="1"/>
              <a:t>miracidia</a:t>
            </a:r>
            <a:r>
              <a:rPr lang="en-US" dirty="0"/>
              <a:t> which penetrate the snail’s intestine .  Genera </a:t>
            </a:r>
            <a:r>
              <a:rPr lang="en-US" i="1" dirty="0" err="1"/>
              <a:t>Cerithidia</a:t>
            </a:r>
            <a:r>
              <a:rPr lang="en-US" dirty="0"/>
              <a:t> and </a:t>
            </a:r>
            <a:r>
              <a:rPr lang="en-US" i="1" dirty="0" err="1"/>
              <a:t>Pironella</a:t>
            </a:r>
            <a:r>
              <a:rPr lang="en-US" dirty="0"/>
              <a:t> are important snail hosts in Asia and the Middle East respectively.  The </a:t>
            </a:r>
            <a:r>
              <a:rPr lang="en-US" dirty="0" err="1"/>
              <a:t>miracidia</a:t>
            </a:r>
            <a:r>
              <a:rPr lang="en-US" dirty="0"/>
              <a:t> undergo several developmental stages in the snail, i.e. </a:t>
            </a:r>
            <a:r>
              <a:rPr lang="en-US" dirty="0" err="1"/>
              <a:t>sporocysts</a:t>
            </a:r>
            <a:r>
              <a:rPr lang="en-US" dirty="0"/>
              <a:t> , </a:t>
            </a:r>
            <a:r>
              <a:rPr lang="en-US" dirty="0" err="1"/>
              <a:t>rediae</a:t>
            </a:r>
            <a:r>
              <a:rPr lang="en-US" dirty="0"/>
              <a:t> , and </a:t>
            </a:r>
            <a:r>
              <a:rPr lang="en-US" dirty="0" err="1"/>
              <a:t>cercariae</a:t>
            </a:r>
            <a:r>
              <a:rPr lang="en-US" dirty="0"/>
              <a:t> .  Many </a:t>
            </a:r>
            <a:r>
              <a:rPr lang="en-US" dirty="0" err="1"/>
              <a:t>cercariae</a:t>
            </a:r>
            <a:r>
              <a:rPr lang="en-US" dirty="0"/>
              <a:t> are produced from each </a:t>
            </a:r>
            <a:r>
              <a:rPr lang="en-US" dirty="0" err="1"/>
              <a:t>redia</a:t>
            </a:r>
            <a:r>
              <a:rPr lang="en-US" dirty="0"/>
              <a:t>.  The </a:t>
            </a:r>
            <a:r>
              <a:rPr lang="en-US" dirty="0" err="1"/>
              <a:t>cercariae</a:t>
            </a:r>
            <a:r>
              <a:rPr lang="en-US" dirty="0"/>
              <a:t> are released from the snail and encyst as </a:t>
            </a:r>
            <a:r>
              <a:rPr lang="en-US" dirty="0" err="1"/>
              <a:t>metacercariae</a:t>
            </a:r>
            <a:r>
              <a:rPr lang="en-US" dirty="0"/>
              <a:t> in the tissues of a suitable fresh/brackish water fish (second intermediate host) .  The definitive host becomes infected by ingesting undercooked or salted fish containing </a:t>
            </a:r>
            <a:r>
              <a:rPr lang="en-US" dirty="0" err="1"/>
              <a:t>metacercariae</a:t>
            </a:r>
            <a:r>
              <a:rPr lang="en-US" dirty="0"/>
              <a:t> .  After ingestion, the </a:t>
            </a:r>
            <a:r>
              <a:rPr lang="en-US" dirty="0" err="1"/>
              <a:t>metacercariae</a:t>
            </a:r>
            <a:r>
              <a:rPr lang="en-US" dirty="0"/>
              <a:t> </a:t>
            </a:r>
            <a:r>
              <a:rPr lang="en-US" dirty="0" err="1"/>
              <a:t>excyst</a:t>
            </a:r>
            <a:r>
              <a:rPr lang="en-US" dirty="0"/>
              <a:t>, attach to the mucosa of the small intestine and mature into adults (measuring 1.0 to 1.7 mm by 0.3 to 0.4 mm) .  In addition to humans, various fish-eating mammals (e.g., cats and dogs) and birds can be infected by </a:t>
            </a:r>
            <a:r>
              <a:rPr lang="en-US" i="1" dirty="0" err="1"/>
              <a:t>Heterophyes</a:t>
            </a:r>
            <a:r>
              <a:rPr lang="en-US" i="1" dirty="0"/>
              <a:t> </a:t>
            </a:r>
            <a:r>
              <a:rPr lang="en-US" i="1" dirty="0" err="1"/>
              <a:t>heterophyes</a:t>
            </a:r>
            <a:r>
              <a:rPr lang="en-US" dirty="0"/>
              <a:t> 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3992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ife cycle of Heterophyes heterophye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04" y="0"/>
            <a:ext cx="912719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48554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214" b="8816"/>
          <a:stretch/>
        </p:blipFill>
        <p:spPr bwMode="auto">
          <a:xfrm>
            <a:off x="1663701" y="1527176"/>
            <a:ext cx="4174392" cy="3466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2690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Clinical Features</a:t>
            </a:r>
            <a:r>
              <a:rPr lang="en-US" b="1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main symptoms are diarrhea and colicky abdominal pain.  Migration of the eggs to the heart, resulting in potentially fatal myocardial and </a:t>
            </a:r>
            <a:r>
              <a:rPr lang="en-US" dirty="0" err="1"/>
              <a:t>valvular</a:t>
            </a:r>
            <a:r>
              <a:rPr lang="en-US" dirty="0"/>
              <a:t> damage, has been reported from the Philippines.  Migration to other organs (e.g., brain) has also been reported.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1554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Laboratory Diagnosis</a:t>
            </a:r>
            <a:r>
              <a:rPr lang="en-US" b="1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diagnosis is based on the microscopic identification of eggs in the stool.  However, the eggs are indistinguishable from those of </a:t>
            </a:r>
            <a:r>
              <a:rPr lang="en-US" i="1" dirty="0" err="1"/>
              <a:t>Metagonimus</a:t>
            </a:r>
            <a:r>
              <a:rPr lang="en-US" i="1" dirty="0"/>
              <a:t> </a:t>
            </a:r>
            <a:r>
              <a:rPr lang="en-US" i="1" dirty="0" err="1"/>
              <a:t>yokogawai</a:t>
            </a:r>
            <a:r>
              <a:rPr lang="en-US" dirty="0"/>
              <a:t> and resemble those of </a:t>
            </a:r>
            <a:r>
              <a:rPr lang="en-US" i="1" dirty="0" err="1"/>
              <a:t>Clonorchis</a:t>
            </a:r>
            <a:r>
              <a:rPr lang="en-US" dirty="0"/>
              <a:t> and </a:t>
            </a:r>
            <a:r>
              <a:rPr lang="en-US" i="1" dirty="0" err="1"/>
              <a:t>Opisthorchis</a:t>
            </a:r>
            <a:r>
              <a:rPr lang="en-US" dirty="0"/>
              <a:t>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5820751"/>
      </p:ext>
    </p:extLst>
  </p:cSld>
  <p:clrMapOvr>
    <a:masterClrMapping/>
  </p:clrMapOvr>
</p:sld>
</file>

<file path=ppt/theme/theme1.xml><?xml version="1.0" encoding="utf-8"?>
<a:theme xmlns:a="http://schemas.openxmlformats.org/drawingml/2006/main" name="Ribbons">
  <a:themeElements>
    <a:clrScheme name="Ribbons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Ribbo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ibbon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2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3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4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5">
        <a:dk1>
          <a:srgbClr val="663300"/>
        </a:dk1>
        <a:lt1>
          <a:srgbClr val="FFFFFF"/>
        </a:lt1>
        <a:dk2>
          <a:srgbClr val="000000"/>
        </a:dk2>
        <a:lt2>
          <a:srgbClr val="FFFF99"/>
        </a:lt2>
        <a:accent1>
          <a:srgbClr val="FFCC66"/>
        </a:accent1>
        <a:accent2>
          <a:srgbClr val="FFFFCC"/>
        </a:accent2>
        <a:accent3>
          <a:srgbClr val="FFFFFF"/>
        </a:accent3>
        <a:accent4>
          <a:srgbClr val="562A00"/>
        </a:accent4>
        <a:accent5>
          <a:srgbClr val="FFE2B8"/>
        </a:accent5>
        <a:accent6>
          <a:srgbClr val="E7E7B9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167</Words>
  <Application>Microsoft Office PowerPoint</Application>
  <PresentationFormat>On-screen Show (4:3)</PresentationFormat>
  <Paragraphs>24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Ribbons</vt:lpstr>
      <vt:lpstr>HETEROPHYES HETEROPHYES</vt:lpstr>
      <vt:lpstr>INTRODUCTION</vt:lpstr>
      <vt:lpstr>Geographic Distribution:</vt:lpstr>
      <vt:lpstr>Morphology</vt:lpstr>
      <vt:lpstr>Life cycle</vt:lpstr>
      <vt:lpstr>PowerPoint Presentation</vt:lpstr>
      <vt:lpstr>PowerPoint Presentation</vt:lpstr>
      <vt:lpstr>Clinical Features:</vt:lpstr>
      <vt:lpstr>Laboratory Diagnosis:</vt:lpstr>
      <vt:lpstr>Treatment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HETEROPHYES HETEROPHYES</dc:title>
  <dc:creator>Dr. Kimaiga H.O. MBChB (UoN)</dc:creator>
  <cp:lastModifiedBy>Dr. Kimaiga H.O. MBChB (UoN)</cp:lastModifiedBy>
  <cp:revision>3</cp:revision>
  <dcterms:created xsi:type="dcterms:W3CDTF">2013-12-04T21:37:04Z</dcterms:created>
  <dcterms:modified xsi:type="dcterms:W3CDTF">2013-12-06T08:57:49Z</dcterms:modified>
</cp:coreProperties>
</file>