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7" r:id="rId3"/>
    <p:sldId id="259" r:id="rId4"/>
    <p:sldId id="273" r:id="rId5"/>
    <p:sldId id="275" r:id="rId6"/>
    <p:sldId id="276" r:id="rId7"/>
    <p:sldId id="278" r:id="rId8"/>
    <p:sldId id="262" r:id="rId9"/>
    <p:sldId id="260" r:id="rId10"/>
    <p:sldId id="274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DA4ECD05-BF53-4B28-BB30-78FEB546C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5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7580-A3ED-41E0-9436-A97A45219647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45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7FB-4814-41F9-AAD3-528AD9D0943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080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551E0-50D6-476E-B17B-ED85AEB851DF}" type="slidenum">
              <a:rPr lang="ar-SA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8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6D5-2BD9-4466-B0E8-5600C52120FE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86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9BBE-A784-4BD6-BB13-0AFE8269DF8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0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0A534-9D14-4032-9DC9-7B94C46025A9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87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9695-303E-4636-B0AC-935A2CBB91A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22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0713-9C33-4125-AF27-F24C23A6F0EB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7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38C3F-F7AB-4389-9E72-49DCD61B4B1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31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E950-8786-47FF-BAA9-8A57D57766D5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06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F947-C3E9-4938-A9C2-65A14D8ABA4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61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80699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748464" cy="1872208"/>
          </a:xfrm>
        </p:spPr>
        <p:txBody>
          <a:bodyPr>
            <a:noAutofit/>
          </a:bodyPr>
          <a:lstStyle/>
          <a:p>
            <a:r>
              <a:rPr lang="en-CA" sz="4800" b="1" i="1" dirty="0" smtClean="0"/>
              <a:t>METAGONIMUS YOKOGAWAI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199704"/>
          </a:xfrm>
        </p:spPr>
        <p:txBody>
          <a:bodyPr/>
          <a:lstStyle/>
          <a:p>
            <a:pPr algn="ctr"/>
            <a:r>
              <a:rPr lang="en-US" sz="3600" b="1" dirty="0" smtClean="0"/>
              <a:t>KIMAIGA H.O</a:t>
            </a:r>
          </a:p>
          <a:p>
            <a:pPr algn="ctr"/>
            <a:r>
              <a:rPr lang="en-US" sz="3600" b="1" dirty="0" err="1" smtClean="0"/>
              <a:t>MBChB</a:t>
            </a:r>
            <a:r>
              <a:rPr lang="en-US" sz="3600" b="1" dirty="0" smtClean="0"/>
              <a:t> (University of Nairobi)</a:t>
            </a:r>
          </a:p>
        </p:txBody>
      </p:sp>
    </p:spTree>
    <p:extLst>
      <p:ext uri="{BB962C8B-B14F-4D97-AF65-F5344CB8AC3E}">
        <p14:creationId xmlns:p14="http://schemas.microsoft.com/office/powerpoint/2010/main" val="1734298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Treatment</a:t>
            </a:r>
            <a:r>
              <a:rPr lang="en-US" b="1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Praziquantel</a:t>
            </a:r>
            <a:r>
              <a:rPr lang="en-US" dirty="0"/>
              <a:t>* is the drug of choice. 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74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008112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50405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567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19268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851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Metagonimus</a:t>
            </a:r>
            <a:r>
              <a:rPr lang="en-US" i="1" dirty="0"/>
              <a:t> </a:t>
            </a:r>
            <a:r>
              <a:rPr lang="en-US" i="1" dirty="0" err="1"/>
              <a:t>yokogawai</a:t>
            </a:r>
            <a:r>
              <a:rPr lang="en-US" dirty="0"/>
              <a:t>, a minute intestinal fluke (and the smallest human fluke).</a:t>
            </a:r>
          </a:p>
          <a:p>
            <a:r>
              <a:rPr lang="en-US" dirty="0"/>
              <a:t>Adults reside in the small intestine of the definitive host.</a:t>
            </a:r>
            <a:endParaRPr lang="en-GB" dirty="0"/>
          </a:p>
          <a:p>
            <a:r>
              <a:rPr lang="en-US" b="1" dirty="0" smtClean="0"/>
              <a:t>Geographic </a:t>
            </a:r>
            <a:r>
              <a:rPr lang="en-US" b="1" dirty="0"/>
              <a:t>Distribution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Mostly </a:t>
            </a:r>
            <a:r>
              <a:rPr lang="en-US" dirty="0"/>
              <a:t>the Far East, as well as Siberia, Manchuria, the Balkan states, Israel, and Spain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190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Morphology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Adult flukes</a:t>
            </a:r>
          </a:p>
          <a:p>
            <a:pPr lvl="1"/>
            <a:r>
              <a:rPr lang="en-US" dirty="0" smtClean="0"/>
              <a:t>Minute </a:t>
            </a:r>
            <a:r>
              <a:rPr lang="en-US" dirty="0"/>
              <a:t>intestinal flukes (1-2.5 mm in length) that resemble </a:t>
            </a:r>
            <a:r>
              <a:rPr lang="en-US" i="1" dirty="0" err="1"/>
              <a:t>Heterophyes</a:t>
            </a:r>
            <a:r>
              <a:rPr lang="en-US" i="1" dirty="0"/>
              <a:t> </a:t>
            </a:r>
            <a:r>
              <a:rPr lang="en-US" i="1" dirty="0" err="1"/>
              <a:t>heterophyes</a:t>
            </a:r>
            <a:r>
              <a:rPr lang="en-US" dirty="0"/>
              <a:t>. </a:t>
            </a:r>
            <a:endParaRPr lang="en-US" dirty="0"/>
          </a:p>
          <a:p>
            <a:pPr lvl="1"/>
            <a:r>
              <a:rPr lang="en-CA" dirty="0" smtClean="0"/>
              <a:t>However </a:t>
            </a:r>
            <a:r>
              <a:rPr lang="en-CA" dirty="0"/>
              <a:t>in </a:t>
            </a:r>
            <a:r>
              <a:rPr lang="en-CA" i="1" dirty="0"/>
              <a:t>M. </a:t>
            </a:r>
            <a:r>
              <a:rPr lang="en-CA" i="1" dirty="0" err="1"/>
              <a:t>yokogawai</a:t>
            </a:r>
            <a:r>
              <a:rPr lang="en-CA" i="1" dirty="0"/>
              <a:t> </a:t>
            </a:r>
            <a:r>
              <a:rPr lang="en-CA" dirty="0"/>
              <a:t>the ventral sucker </a:t>
            </a:r>
            <a:r>
              <a:rPr lang="en-US" dirty="0"/>
              <a:t>(</a:t>
            </a:r>
            <a:r>
              <a:rPr lang="en-US" dirty="0" err="1"/>
              <a:t>genitoacetabulum</a:t>
            </a:r>
            <a:r>
              <a:rPr lang="en-US" dirty="0"/>
              <a:t>), </a:t>
            </a:r>
            <a:r>
              <a:rPr lang="en-CA" dirty="0" smtClean="0"/>
              <a:t>is </a:t>
            </a:r>
            <a:r>
              <a:rPr lang="en-CA" dirty="0"/>
              <a:t>situated to the right of the </a:t>
            </a:r>
            <a:r>
              <a:rPr lang="en-CA" dirty="0" smtClean="0"/>
              <a:t>mid-line </a:t>
            </a:r>
            <a:r>
              <a:rPr lang="en-US" dirty="0"/>
              <a:t>and closely associated with the genital pore.  </a:t>
            </a:r>
            <a:endParaRPr lang="en-GB" dirty="0"/>
          </a:p>
          <a:p>
            <a:pPr lvl="1"/>
            <a:r>
              <a:rPr lang="en-CA" dirty="0"/>
              <a:t>No genital sucker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22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83" b="8417"/>
          <a:stretch/>
        </p:blipFill>
        <p:spPr bwMode="auto">
          <a:xfrm>
            <a:off x="0" y="-1"/>
            <a:ext cx="6948264" cy="6548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0962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008112"/>
          </a:xfrm>
        </p:spPr>
        <p:txBody>
          <a:bodyPr/>
          <a:lstStyle/>
          <a:p>
            <a:r>
              <a:rPr lang="en-US" b="1" dirty="0"/>
              <a:t>Life Cycle</a:t>
            </a:r>
            <a:r>
              <a:rPr lang="en-US" b="1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5040560"/>
          </a:xfrm>
        </p:spPr>
        <p:txBody>
          <a:bodyPr/>
          <a:lstStyle/>
          <a:p>
            <a:r>
              <a:rPr lang="en-US" dirty="0"/>
              <a:t>Adults release fully </a:t>
            </a:r>
            <a:r>
              <a:rPr lang="en-US" dirty="0" err="1"/>
              <a:t>embryonated</a:t>
            </a:r>
            <a:r>
              <a:rPr lang="en-US" dirty="0"/>
              <a:t> eggs each with a fully-developed </a:t>
            </a:r>
            <a:r>
              <a:rPr lang="en-US" dirty="0" err="1"/>
              <a:t>miracidium</a:t>
            </a:r>
            <a:r>
              <a:rPr lang="en-US" dirty="0"/>
              <a:t>, and eggs are passed in the host’s feces .  After ingestion by a suitable snail (first intermediate host), the eggs hatch and release </a:t>
            </a:r>
            <a:r>
              <a:rPr lang="en-US" dirty="0" err="1"/>
              <a:t>miracidia</a:t>
            </a:r>
            <a:r>
              <a:rPr lang="en-US" dirty="0"/>
              <a:t> which penetrate the snail’s intestine .  Snails of the genus </a:t>
            </a:r>
            <a:r>
              <a:rPr lang="en-US" i="1" dirty="0" err="1"/>
              <a:t>Semisulcospira</a:t>
            </a:r>
            <a:r>
              <a:rPr lang="en-US" dirty="0"/>
              <a:t> are the most frequent intermediate host for </a:t>
            </a:r>
            <a:r>
              <a:rPr lang="en-US" i="1" dirty="0" err="1"/>
              <a:t>Metagonimus</a:t>
            </a:r>
            <a:r>
              <a:rPr lang="en-US" i="1" dirty="0"/>
              <a:t> </a:t>
            </a:r>
            <a:r>
              <a:rPr lang="en-US" i="1" dirty="0" err="1"/>
              <a:t>yokogawai</a:t>
            </a:r>
            <a:r>
              <a:rPr lang="en-US" dirty="0"/>
              <a:t>.  The </a:t>
            </a:r>
            <a:r>
              <a:rPr lang="en-US" dirty="0" err="1"/>
              <a:t>miracidia</a:t>
            </a:r>
            <a:r>
              <a:rPr lang="en-US" dirty="0"/>
              <a:t> undergo several developmental stages in the snail, i.e. </a:t>
            </a:r>
            <a:r>
              <a:rPr lang="en-US" dirty="0" err="1"/>
              <a:t>sporocysts</a:t>
            </a:r>
            <a:r>
              <a:rPr lang="en-US" dirty="0"/>
              <a:t> , </a:t>
            </a:r>
            <a:r>
              <a:rPr lang="en-US" dirty="0" err="1"/>
              <a:t>rediae</a:t>
            </a:r>
            <a:r>
              <a:rPr lang="en-US" dirty="0"/>
              <a:t> , and </a:t>
            </a:r>
            <a:r>
              <a:rPr lang="en-US" dirty="0" err="1"/>
              <a:t>cercariae</a:t>
            </a:r>
            <a:r>
              <a:rPr lang="en-US" dirty="0"/>
              <a:t> . 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093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192688"/>
          </a:xfrm>
        </p:spPr>
        <p:txBody>
          <a:bodyPr/>
          <a:lstStyle/>
          <a:p>
            <a:r>
              <a:rPr lang="en-US" dirty="0"/>
              <a:t>Many </a:t>
            </a:r>
            <a:r>
              <a:rPr lang="en-US" dirty="0" err="1"/>
              <a:t>cercariae</a:t>
            </a:r>
            <a:r>
              <a:rPr lang="en-US" dirty="0"/>
              <a:t> are produced from each </a:t>
            </a:r>
            <a:r>
              <a:rPr lang="en-US" dirty="0" err="1"/>
              <a:t>redia</a:t>
            </a:r>
            <a:r>
              <a:rPr lang="en-US" dirty="0"/>
              <a:t>.  The </a:t>
            </a:r>
            <a:r>
              <a:rPr lang="en-US" dirty="0" err="1"/>
              <a:t>cercariae</a:t>
            </a:r>
            <a:r>
              <a:rPr lang="en-US" dirty="0"/>
              <a:t> are released from the snail and encyst as </a:t>
            </a:r>
            <a:r>
              <a:rPr lang="en-US" dirty="0" err="1"/>
              <a:t>metacercariae</a:t>
            </a:r>
            <a:r>
              <a:rPr lang="en-US" dirty="0"/>
              <a:t> in the tissues of a suitable fresh/brackish water fish (second intermediate host) .  The definitive host becomes infected by ingesting undercooked or salted fish containing </a:t>
            </a:r>
            <a:r>
              <a:rPr lang="en-US" dirty="0" err="1"/>
              <a:t>metacercariae</a:t>
            </a:r>
            <a:r>
              <a:rPr lang="en-US" dirty="0"/>
              <a:t> .  After ingestion, the </a:t>
            </a:r>
            <a:r>
              <a:rPr lang="en-US" dirty="0" err="1"/>
              <a:t>metacercariae</a:t>
            </a:r>
            <a:r>
              <a:rPr lang="en-US" dirty="0"/>
              <a:t> </a:t>
            </a:r>
            <a:r>
              <a:rPr lang="en-US" dirty="0" err="1"/>
              <a:t>excyst</a:t>
            </a:r>
            <a:r>
              <a:rPr lang="en-US" dirty="0"/>
              <a:t>, attach to the mucosa of the small intestine and mature into adults (measuring 1.0 mm to 2.5 mm by 0.4 mm to 0.75 mm) .  In addition to humans, fish-eating mammals (e.g., cats and dogs) and birds can also be infected by </a:t>
            </a:r>
            <a:r>
              <a:rPr lang="en-US" i="1" dirty="0"/>
              <a:t>M. </a:t>
            </a:r>
            <a:r>
              <a:rPr lang="en-US" i="1" dirty="0" err="1"/>
              <a:t>yokogawai</a:t>
            </a:r>
            <a:r>
              <a:rPr lang="en-US" dirty="0"/>
              <a:t> 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4270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ife cycle of Metagonimus yokogawa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1243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008112"/>
          </a:xfrm>
        </p:spPr>
        <p:txBody>
          <a:bodyPr/>
          <a:lstStyle/>
          <a:p>
            <a:r>
              <a:rPr lang="en-US" b="1" dirty="0"/>
              <a:t>Clinical Features</a:t>
            </a:r>
            <a:r>
              <a:rPr lang="en-US" b="1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504056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main symptoms are diarrhea and colicky abdominal pain.  Migration of the eggs to </a:t>
            </a:r>
            <a:r>
              <a:rPr lang="en-US" dirty="0" err="1"/>
              <a:t>extraintestinal</a:t>
            </a:r>
            <a:r>
              <a:rPr lang="en-US" dirty="0"/>
              <a:t> sites (heart, brain) can occur, with resulting symptoms.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567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008112"/>
          </a:xfrm>
        </p:spPr>
        <p:txBody>
          <a:bodyPr/>
          <a:lstStyle/>
          <a:p>
            <a:r>
              <a:rPr lang="en-US" b="1" dirty="0"/>
              <a:t>Laboratory Diagnosis: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5040560"/>
          </a:xfrm>
        </p:spPr>
        <p:txBody>
          <a:bodyPr/>
          <a:lstStyle/>
          <a:p>
            <a:r>
              <a:rPr lang="en-US" dirty="0"/>
              <a:t>The diagnosis is based on the microscopic identification of eggs in the stool.  However, the eggs are indistinguishable from those of </a:t>
            </a:r>
            <a:r>
              <a:rPr lang="en-US" i="1" dirty="0" err="1"/>
              <a:t>Heterophyes</a:t>
            </a:r>
            <a:r>
              <a:rPr lang="en-US" i="1" dirty="0"/>
              <a:t> </a:t>
            </a:r>
            <a:r>
              <a:rPr lang="en-US" i="1" dirty="0" err="1"/>
              <a:t>heterophyes</a:t>
            </a:r>
            <a:r>
              <a:rPr lang="en-US" dirty="0"/>
              <a:t> and resemble those of </a:t>
            </a:r>
            <a:r>
              <a:rPr lang="en-US" i="1" dirty="0" err="1"/>
              <a:t>Clonorchis</a:t>
            </a:r>
            <a:r>
              <a:rPr lang="en-US" dirty="0"/>
              <a:t> and </a:t>
            </a:r>
            <a:r>
              <a:rPr lang="en-US" i="1" dirty="0" err="1"/>
              <a:t>Opisthorchis</a:t>
            </a:r>
            <a:r>
              <a:rPr lang="en-US" dirty="0"/>
              <a:t>.  Specific diagnosis is based on identification of the adult fluke evacuated after </a:t>
            </a:r>
            <a:r>
              <a:rPr lang="en-US" dirty="0" err="1"/>
              <a:t>antihelminthic</a:t>
            </a:r>
            <a:r>
              <a:rPr lang="en-US" dirty="0"/>
              <a:t> therapy, or found at autopsy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567670"/>
      </p:ext>
    </p:extLst>
  </p:cSld>
  <p:clrMapOvr>
    <a:masterClrMapping/>
  </p:clrMapOvr>
</p:sld>
</file>

<file path=ppt/theme/theme1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175</Words>
  <Application>Microsoft Office PowerPoint</Application>
  <PresentationFormat>On-screen Show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Ribbons</vt:lpstr>
      <vt:lpstr>METAGONIMUS YOKOGAWAI</vt:lpstr>
      <vt:lpstr>INTRODUCITION</vt:lpstr>
      <vt:lpstr>Morphology</vt:lpstr>
      <vt:lpstr>PowerPoint Presentation</vt:lpstr>
      <vt:lpstr>Life Cycle:</vt:lpstr>
      <vt:lpstr>PowerPoint Presentation</vt:lpstr>
      <vt:lpstr>PowerPoint Presentation</vt:lpstr>
      <vt:lpstr>Clinical Features:</vt:lpstr>
      <vt:lpstr>Laboratory Diagnosis:</vt:lpstr>
      <vt:lpstr>Treatment: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METAGONIMUS YOKOGAWAI</dc:title>
  <dc:creator>Dr. Kimaiga H.O. MBChB (UoN)</dc:creator>
  <cp:lastModifiedBy>Dr. Kimaiga H.O. MBChB (UoN)</cp:lastModifiedBy>
  <cp:revision>3</cp:revision>
  <dcterms:created xsi:type="dcterms:W3CDTF">2013-12-04T21:37:53Z</dcterms:created>
  <dcterms:modified xsi:type="dcterms:W3CDTF">2013-12-06T09:06:49Z</dcterms:modified>
</cp:coreProperties>
</file>