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9" r:id="rId2"/>
    <p:sldId id="271" r:id="rId3"/>
    <p:sldId id="273" r:id="rId4"/>
    <p:sldId id="286" r:id="rId5"/>
    <p:sldId id="260" r:id="rId6"/>
    <p:sldId id="287" r:id="rId7"/>
    <p:sldId id="285" r:id="rId8"/>
    <p:sldId id="284" r:id="rId9"/>
    <p:sldId id="283" r:id="rId10"/>
    <p:sldId id="261" r:id="rId11"/>
    <p:sldId id="262" r:id="rId12"/>
    <p:sldId id="272" r:id="rId13"/>
    <p:sldId id="263" r:id="rId14"/>
    <p:sldId id="265" r:id="rId15"/>
    <p:sldId id="267" r:id="rId16"/>
    <p:sldId id="28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0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262246-2904-4D68-A158-34300C316CD9}" type="datetimeFigureOut">
              <a:rPr lang="en-GB" smtClean="0"/>
              <a:t>08/12/2013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5FDE1B-389E-4B44-BE43-C39D98FE8D97}" type="slidenum">
              <a:rPr lang="en-GB" smtClean="0"/>
              <a:t>‹#›</a:t>
            </a:fld>
            <a:endParaRPr lang="en-GB"/>
          </a:p>
        </p:txBody>
      </p:sp>
    </p:spTree>
    <p:extLst>
      <p:ext uri="{BB962C8B-B14F-4D97-AF65-F5344CB8AC3E}">
        <p14:creationId xmlns:p14="http://schemas.microsoft.com/office/powerpoint/2010/main" val="838173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5FDE1B-389E-4B44-BE43-C39D98FE8D97}" type="slidenum">
              <a:rPr lang="en-GB" smtClean="0"/>
              <a:t>15</a:t>
            </a:fld>
            <a:endParaRPr lang="en-GB"/>
          </a:p>
        </p:txBody>
      </p:sp>
    </p:spTree>
    <p:extLst>
      <p:ext uri="{BB962C8B-B14F-4D97-AF65-F5344CB8AC3E}">
        <p14:creationId xmlns:p14="http://schemas.microsoft.com/office/powerpoint/2010/main" val="3688784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5" name="Freeform 3"/>
          <p:cNvSpPr>
            <a:spLocks/>
          </p:cNvSpPr>
          <p:nvPr/>
        </p:nvSpPr>
        <p:spPr bwMode="invGray">
          <a:xfrm>
            <a:off x="0" y="0"/>
            <a:ext cx="9144000" cy="2133600"/>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6" name="Freeform 4"/>
          <p:cNvSpPr>
            <a:spLocks/>
          </p:cNvSpPr>
          <p:nvPr/>
        </p:nvSpPr>
        <p:spPr bwMode="invGray">
          <a:xfrm>
            <a:off x="0" y="1163638"/>
            <a:ext cx="9144000" cy="5694362"/>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7" name="Freeform 5"/>
          <p:cNvSpPr>
            <a:spLocks/>
          </p:cNvSpPr>
          <p:nvPr/>
        </p:nvSpPr>
        <p:spPr bwMode="invGray">
          <a:xfrm>
            <a:off x="0" y="292100"/>
            <a:ext cx="9144000" cy="854075"/>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8" name="Freeform 6"/>
          <p:cNvSpPr>
            <a:spLocks/>
          </p:cNvSpPr>
          <p:nvPr/>
        </p:nvSpPr>
        <p:spPr bwMode="hidden">
          <a:xfrm>
            <a:off x="0" y="2405063"/>
            <a:ext cx="9144000" cy="1069975"/>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9" name="Freeform 7"/>
          <p:cNvSpPr>
            <a:spLocks/>
          </p:cNvSpPr>
          <p:nvPr/>
        </p:nvSpPr>
        <p:spPr bwMode="white">
          <a:xfrm>
            <a:off x="2476500" y="1522413"/>
            <a:ext cx="6667500" cy="5335587"/>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0" name="Freeform 8"/>
          <p:cNvSpPr>
            <a:spLocks/>
          </p:cNvSpPr>
          <p:nvPr/>
        </p:nvSpPr>
        <p:spPr bwMode="invGray">
          <a:xfrm>
            <a:off x="0" y="3443288"/>
            <a:ext cx="9144000" cy="3055937"/>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1" name="Freeform 9"/>
          <p:cNvSpPr>
            <a:spLocks/>
          </p:cNvSpPr>
          <p:nvPr/>
        </p:nvSpPr>
        <p:spPr bwMode="white">
          <a:xfrm>
            <a:off x="0" y="3552825"/>
            <a:ext cx="6237288" cy="336550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3082" name="Rectangle 10"/>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83" name="Rectangle 11"/>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2" name="Rectangle 12"/>
          <p:cNvSpPr>
            <a:spLocks noGrp="1" noChangeArrowheads="1"/>
          </p:cNvSpPr>
          <p:nvPr>
            <p:ph type="dt" sz="half" idx="10"/>
          </p:nvPr>
        </p:nvSpPr>
        <p:spPr/>
        <p:txBody>
          <a:bodyPr/>
          <a:lstStyle>
            <a:lvl1pPr>
              <a:defRPr>
                <a:solidFill>
                  <a:srgbClr val="FFFFCC"/>
                </a:solidFill>
              </a:defRPr>
            </a:lvl1pPr>
          </a:lstStyle>
          <a:p>
            <a:pPr>
              <a:defRPr/>
            </a:pPr>
            <a:endParaRPr lang="en-US"/>
          </a:p>
        </p:txBody>
      </p:sp>
      <p:sp>
        <p:nvSpPr>
          <p:cNvPr id="13" name="Rectangle 13"/>
          <p:cNvSpPr>
            <a:spLocks noGrp="1" noChangeArrowheads="1"/>
          </p:cNvSpPr>
          <p:nvPr>
            <p:ph type="ftr" sz="quarter" idx="11"/>
          </p:nvPr>
        </p:nvSpPr>
        <p:spPr/>
        <p:txBody>
          <a:bodyPr/>
          <a:lstStyle>
            <a:lvl1pPr>
              <a:defRPr>
                <a:solidFill>
                  <a:srgbClr val="FFFFCC"/>
                </a:solidFill>
              </a:defRPr>
            </a:lvl1pPr>
          </a:lstStyle>
          <a:p>
            <a:pPr>
              <a:defRPr/>
            </a:pPr>
            <a:endParaRPr lang="en-US"/>
          </a:p>
        </p:txBody>
      </p:sp>
      <p:sp>
        <p:nvSpPr>
          <p:cNvPr id="14" name="Rectangle 14"/>
          <p:cNvSpPr>
            <a:spLocks noGrp="1" noChangeArrowheads="1"/>
          </p:cNvSpPr>
          <p:nvPr>
            <p:ph type="sldNum" sz="quarter" idx="12"/>
          </p:nvPr>
        </p:nvSpPr>
        <p:spPr/>
        <p:txBody>
          <a:bodyPr/>
          <a:lstStyle>
            <a:lvl1pPr>
              <a:defRPr>
                <a:solidFill>
                  <a:srgbClr val="FFFFCC"/>
                </a:solidFill>
              </a:defRPr>
            </a:lvl1pPr>
          </a:lstStyle>
          <a:p>
            <a:pPr>
              <a:defRPr/>
            </a:pPr>
            <a:fld id="{DA4ECD05-BF53-4B28-BB30-78FEB546C017}" type="slidenum">
              <a:rPr lang="en-US"/>
              <a:pPr>
                <a:defRPr/>
              </a:pPr>
              <a:t>‹#›</a:t>
            </a:fld>
            <a:endParaRPr lang="en-US"/>
          </a:p>
        </p:txBody>
      </p:sp>
    </p:spTree>
    <p:extLst>
      <p:ext uri="{BB962C8B-B14F-4D97-AF65-F5344CB8AC3E}">
        <p14:creationId xmlns:p14="http://schemas.microsoft.com/office/powerpoint/2010/main" val="318427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0-#ppt_w/2"/>
                                          </p:val>
                                        </p:tav>
                                        <p:tav tm="100000">
                                          <p:val>
                                            <p:strVal val="#ppt_x"/>
                                          </p:val>
                                        </p:tav>
                                      </p:tavLst>
                                    </p:anim>
                                    <p:anim calcmode="lin" valueType="num">
                                      <p:cBhvr additive="base">
                                        <p:cTn id="8" dur="5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9C1C7580-A3ED-41E0-9436-A97A45219647}"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672125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EC8357FB-4814-41F9-AAD3-528AD9D0943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940949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152400"/>
            <a:ext cx="7696200"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4" name="Rectangle 6"/>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5" name="Rectangle 7"/>
          <p:cNvSpPr>
            <a:spLocks noGrp="1" noChangeArrowheads="1"/>
          </p:cNvSpPr>
          <p:nvPr>
            <p:ph type="sldNum" sz="quarter" idx="12"/>
          </p:nvPr>
        </p:nvSpPr>
        <p:spPr>
          <a:ln/>
        </p:spPr>
        <p:txBody>
          <a:bodyPr/>
          <a:lstStyle>
            <a:lvl1pPr>
              <a:defRPr/>
            </a:lvl1pPr>
          </a:lstStyle>
          <a:p>
            <a:fld id="{C2B551E0-50D6-476E-B17B-ED85AEB851DF}" type="slidenum">
              <a:rPr lang="ar-SA">
                <a:solidFill>
                  <a:srgbClr val="FFFFCC"/>
                </a:solidFill>
              </a:rPr>
              <a:pPr/>
              <a:t>‹#›</a:t>
            </a:fld>
            <a:endParaRPr lang="en-US">
              <a:solidFill>
                <a:srgbClr val="FFFFCC"/>
              </a:solidFill>
            </a:endParaRPr>
          </a:p>
        </p:txBody>
      </p:sp>
    </p:spTree>
    <p:extLst>
      <p:ext uri="{BB962C8B-B14F-4D97-AF65-F5344CB8AC3E}">
        <p14:creationId xmlns:p14="http://schemas.microsoft.com/office/powerpoint/2010/main" val="590544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DF7206D5-2BD9-4466-B0E8-5600C52120FE}"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65854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7FA79BBE-A784-4BD6-BB13-0AFE8269DF8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427687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8910A534-9D14-4032-9DC9-7B94C46025A9}"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94980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9" name="Rectangle 14"/>
          <p:cNvSpPr>
            <a:spLocks noGrp="1" noChangeArrowheads="1"/>
          </p:cNvSpPr>
          <p:nvPr>
            <p:ph type="sldNum" sz="quarter" idx="12"/>
          </p:nvPr>
        </p:nvSpPr>
        <p:spPr>
          <a:ln/>
        </p:spPr>
        <p:txBody>
          <a:bodyPr/>
          <a:lstStyle>
            <a:lvl1pPr>
              <a:defRPr/>
            </a:lvl1pPr>
          </a:lstStyle>
          <a:p>
            <a:pPr>
              <a:defRPr/>
            </a:pPr>
            <a:fld id="{32A69695-303E-4636-B0AC-935A2CBB91A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973327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0B4F0713-9C33-4125-AF27-F24C23A6F0EB}"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847933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4" name="Rectangle 14"/>
          <p:cNvSpPr>
            <a:spLocks noGrp="1" noChangeArrowheads="1"/>
          </p:cNvSpPr>
          <p:nvPr>
            <p:ph type="sldNum" sz="quarter" idx="12"/>
          </p:nvPr>
        </p:nvSpPr>
        <p:spPr>
          <a:ln/>
        </p:spPr>
        <p:txBody>
          <a:bodyPr/>
          <a:lstStyle>
            <a:lvl1pPr>
              <a:defRPr/>
            </a:lvl1pPr>
          </a:lstStyle>
          <a:p>
            <a:pPr>
              <a:defRPr/>
            </a:pPr>
            <a:fld id="{5E838C3F-F7AB-4389-9E72-49DCD61B4B1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995218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96DCE950-8786-47FF-BAA9-8A57D57766D5}"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517180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71C9F947-C3E9-4938-A9C2-65A14D8ABA4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403105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1" name="Freeform 3"/>
          <p:cNvSpPr>
            <a:spLocks/>
          </p:cNvSpPr>
          <p:nvPr/>
        </p:nvSpPr>
        <p:spPr bwMode="invGray">
          <a:xfrm>
            <a:off x="0" y="0"/>
            <a:ext cx="9144000" cy="2133600"/>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2" name="Freeform 4"/>
          <p:cNvSpPr>
            <a:spLocks/>
          </p:cNvSpPr>
          <p:nvPr/>
        </p:nvSpPr>
        <p:spPr bwMode="invGray">
          <a:xfrm>
            <a:off x="0" y="1163638"/>
            <a:ext cx="9144000" cy="5694362"/>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3" name="Freeform 5"/>
          <p:cNvSpPr>
            <a:spLocks/>
          </p:cNvSpPr>
          <p:nvPr/>
        </p:nvSpPr>
        <p:spPr bwMode="invGray">
          <a:xfrm>
            <a:off x="0" y="292100"/>
            <a:ext cx="9144000" cy="854075"/>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4" name="Freeform 6"/>
          <p:cNvSpPr>
            <a:spLocks/>
          </p:cNvSpPr>
          <p:nvPr/>
        </p:nvSpPr>
        <p:spPr bwMode="invGray">
          <a:xfrm>
            <a:off x="0" y="2405063"/>
            <a:ext cx="9144000" cy="1069975"/>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5" name="Freeform 7"/>
          <p:cNvSpPr>
            <a:spLocks/>
          </p:cNvSpPr>
          <p:nvPr/>
        </p:nvSpPr>
        <p:spPr bwMode="white">
          <a:xfrm>
            <a:off x="2476500" y="1522413"/>
            <a:ext cx="6667500" cy="5335587"/>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6" name="Freeform 8"/>
          <p:cNvSpPr>
            <a:spLocks/>
          </p:cNvSpPr>
          <p:nvPr/>
        </p:nvSpPr>
        <p:spPr bwMode="white">
          <a:xfrm>
            <a:off x="0" y="3443288"/>
            <a:ext cx="9144000" cy="3055937"/>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7" name="Freeform 9"/>
          <p:cNvSpPr>
            <a:spLocks/>
          </p:cNvSpPr>
          <p:nvPr/>
        </p:nvSpPr>
        <p:spPr bwMode="white">
          <a:xfrm>
            <a:off x="0" y="3552825"/>
            <a:ext cx="6237288" cy="336550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034" name="Rectangle 10"/>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5" name="Rectangle 1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		</a:t>
            </a:r>
          </a:p>
          <a:p>
            <a:pPr lvl="3"/>
            <a:r>
              <a:rPr lang="en-US" smtClean="0"/>
              <a:t>Fourth level</a:t>
            </a:r>
          </a:p>
          <a:p>
            <a:pPr lvl="4"/>
            <a:r>
              <a:rPr lang="en-US" smtClean="0"/>
              <a:t>Fifth level</a:t>
            </a:r>
          </a:p>
        </p:txBody>
      </p:sp>
      <p:sp>
        <p:nvSpPr>
          <p:cNvPr id="2060" name="Rectangle 12"/>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lvl1pPr>
          </a:lstStyle>
          <a:p>
            <a:pPr eaLnBrk="0" fontAlgn="base" hangingPunct="0">
              <a:spcAft>
                <a:spcPct val="0"/>
              </a:spcAft>
              <a:defRPr/>
            </a:pPr>
            <a:endParaRPr lang="en-US">
              <a:solidFill>
                <a:srgbClr val="FFFFCC"/>
              </a:solidFill>
            </a:endParaRPr>
          </a:p>
        </p:txBody>
      </p:sp>
      <p:sp>
        <p:nvSpPr>
          <p:cNvPr id="2061"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lvl1pPr>
          </a:lstStyle>
          <a:p>
            <a:pPr eaLnBrk="0" fontAlgn="base" hangingPunct="0">
              <a:spcAft>
                <a:spcPct val="0"/>
              </a:spcAft>
              <a:defRPr/>
            </a:pPr>
            <a:endParaRPr lang="en-US">
              <a:solidFill>
                <a:srgbClr val="FFFFCC"/>
              </a:solidFill>
            </a:endParaRPr>
          </a:p>
        </p:txBody>
      </p:sp>
      <p:sp>
        <p:nvSpPr>
          <p:cNvPr id="2062" name="Rectangle 1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lvl1pPr>
          </a:lstStyle>
          <a:p>
            <a:pPr eaLnBrk="0" fontAlgn="base" hangingPunct="0">
              <a:spcAft>
                <a:spcPct val="0"/>
              </a:spcAft>
              <a:defRPr/>
            </a:pPr>
            <a:fld id="{69402479-71D7-4A3C-8B7A-2E9F7D866F1C}" type="slidenum">
              <a:rPr lang="en-US">
                <a:solidFill>
                  <a:srgbClr val="FFFFCC"/>
                </a:solidFill>
              </a:rPr>
              <a:pPr eaLnBrk="0" fontAlgn="base" hangingPunct="0">
                <a:spcAft>
                  <a:spcPct val="0"/>
                </a:spcAft>
                <a:defRPr/>
              </a:pPr>
              <a:t>‹#›</a:t>
            </a:fld>
            <a:endParaRPr lang="en-US">
              <a:solidFill>
                <a:srgbClr val="FFFFCC"/>
              </a:solidFill>
            </a:endParaRPr>
          </a:p>
        </p:txBody>
      </p:sp>
    </p:spTree>
    <p:extLst>
      <p:ext uri="{BB962C8B-B14F-4D97-AF65-F5344CB8AC3E}">
        <p14:creationId xmlns:p14="http://schemas.microsoft.com/office/powerpoint/2010/main" val="117258507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0" fill="hold"/>
                                        <p:tgtEl>
                                          <p:spTgt spid="2050"/>
                                        </p:tgtEl>
                                        <p:attrNameLst>
                                          <p:attrName>ppt_x</p:attrName>
                                        </p:attrNameLst>
                                      </p:cBhvr>
                                      <p:tavLst>
                                        <p:tav tm="0">
                                          <p:val>
                                            <p:strVal val="0-#ppt_w/2"/>
                                          </p:val>
                                        </p:tav>
                                        <p:tav tm="100000">
                                          <p:val>
                                            <p:strVal val="#ppt_x"/>
                                          </p:val>
                                        </p:tav>
                                      </p:tavLst>
                                    </p:anim>
                                    <p:anim calcmode="lin" valueType="num">
                                      <p:cBhvr additive="base">
                                        <p:cTn id="8" dur="5000" fill="hold"/>
                                        <p:tgtEl>
                                          <p:spTgt spid="20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defRPr>
      </a:lvl2pPr>
      <a:lvl3pPr algn="ctr" rtl="0" eaLnBrk="0" fontAlgn="base" hangingPunct="0">
        <a:spcBef>
          <a:spcPct val="0"/>
        </a:spcBef>
        <a:spcAft>
          <a:spcPct val="0"/>
        </a:spcAft>
        <a:defRPr kumimoji="1" sz="4400">
          <a:solidFill>
            <a:schemeClr val="tx2"/>
          </a:solidFill>
          <a:latin typeface="Times New Roman" pitchFamily="18" charset="0"/>
        </a:defRPr>
      </a:lvl3pPr>
      <a:lvl4pPr algn="ctr" rtl="0" eaLnBrk="0" fontAlgn="base" hangingPunct="0">
        <a:spcBef>
          <a:spcPct val="0"/>
        </a:spcBef>
        <a:spcAft>
          <a:spcPct val="0"/>
        </a:spcAft>
        <a:defRPr kumimoji="1" sz="4400">
          <a:solidFill>
            <a:schemeClr val="tx2"/>
          </a:solidFill>
          <a:latin typeface="Times New Roman" pitchFamily="18" charset="0"/>
        </a:defRPr>
      </a:lvl4pPr>
      <a:lvl5pPr algn="ctr" rtl="0" eaLnBrk="0" fontAlgn="base" hangingPunct="0">
        <a:spcBef>
          <a:spcPct val="0"/>
        </a:spcBef>
        <a:spcAft>
          <a:spcPct val="0"/>
        </a:spcAft>
        <a:defRPr kumimoji="1" sz="4400">
          <a:solidFill>
            <a:schemeClr val="tx2"/>
          </a:solidFill>
          <a:latin typeface="Times New Roman" pitchFamily="18" charset="0"/>
        </a:defRPr>
      </a:lvl5pPr>
      <a:lvl6pPr marL="457200" algn="ctr" rtl="0" eaLnBrk="0" fontAlgn="base" hangingPunct="0">
        <a:spcBef>
          <a:spcPct val="0"/>
        </a:spcBef>
        <a:spcAft>
          <a:spcPct val="0"/>
        </a:spcAft>
        <a:defRPr kumimoji="1" sz="4400">
          <a:solidFill>
            <a:schemeClr val="tx2"/>
          </a:solidFill>
          <a:latin typeface="Times New Roman" pitchFamily="18" charset="0"/>
        </a:defRPr>
      </a:lvl6pPr>
      <a:lvl7pPr marL="914400" algn="ctr" rtl="0" eaLnBrk="0" fontAlgn="base" hangingPunct="0">
        <a:spcBef>
          <a:spcPct val="0"/>
        </a:spcBef>
        <a:spcAft>
          <a:spcPct val="0"/>
        </a:spcAft>
        <a:defRPr kumimoji="1" sz="4400">
          <a:solidFill>
            <a:schemeClr val="tx2"/>
          </a:solidFill>
          <a:latin typeface="Times New Roman" pitchFamily="18" charset="0"/>
        </a:defRPr>
      </a:lvl7pPr>
      <a:lvl8pPr marL="1371600" algn="ctr" rtl="0" eaLnBrk="0" fontAlgn="base" hangingPunct="0">
        <a:spcBef>
          <a:spcPct val="0"/>
        </a:spcBef>
        <a:spcAft>
          <a:spcPct val="0"/>
        </a:spcAft>
        <a:defRPr kumimoji="1" sz="4400">
          <a:solidFill>
            <a:schemeClr val="tx2"/>
          </a:solidFill>
          <a:latin typeface="Times New Roman" pitchFamily="18" charset="0"/>
        </a:defRPr>
      </a:lvl8pPr>
      <a:lvl9pPr marL="1828800" algn="ctr"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340768"/>
            <a:ext cx="8568952" cy="1872208"/>
          </a:xfrm>
        </p:spPr>
        <p:txBody>
          <a:bodyPr>
            <a:noAutofit/>
          </a:bodyPr>
          <a:lstStyle/>
          <a:p>
            <a:r>
              <a:rPr lang="en-CA" sz="5400" b="1" i="1" dirty="0"/>
              <a:t>PARAGONIMUS WESTERMANI</a:t>
            </a:r>
            <a:endParaRPr lang="en-US" sz="5400" b="1" dirty="0"/>
          </a:p>
        </p:txBody>
      </p:sp>
      <p:sp>
        <p:nvSpPr>
          <p:cNvPr id="3" name="Subtitle 2"/>
          <p:cNvSpPr>
            <a:spLocks noGrp="1"/>
          </p:cNvSpPr>
          <p:nvPr>
            <p:ph type="subTitle" idx="1"/>
          </p:nvPr>
        </p:nvSpPr>
        <p:spPr>
          <a:xfrm>
            <a:off x="685800" y="3505200"/>
            <a:ext cx="7772400" cy="1199704"/>
          </a:xfrm>
        </p:spPr>
        <p:txBody>
          <a:bodyPr/>
          <a:lstStyle/>
          <a:p>
            <a:pPr algn="ctr"/>
            <a:r>
              <a:rPr lang="en-US" sz="3600" b="1" dirty="0" smtClean="0"/>
              <a:t>KIMAIGA H.O</a:t>
            </a:r>
          </a:p>
          <a:p>
            <a:pPr algn="ctr"/>
            <a:r>
              <a:rPr lang="en-US" sz="3600" b="1" dirty="0" err="1" smtClean="0"/>
              <a:t>MBChB</a:t>
            </a:r>
            <a:r>
              <a:rPr lang="en-US" sz="3600" b="1" dirty="0" smtClean="0"/>
              <a:t> (University of Nairobi)</a:t>
            </a:r>
          </a:p>
        </p:txBody>
      </p:sp>
    </p:spTree>
    <p:extLst>
      <p:ext uri="{BB962C8B-B14F-4D97-AF65-F5344CB8AC3E}">
        <p14:creationId xmlns:p14="http://schemas.microsoft.com/office/powerpoint/2010/main" val="3288365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40960" cy="1008112"/>
          </a:xfrm>
        </p:spPr>
        <p:txBody>
          <a:bodyPr/>
          <a:lstStyle/>
          <a:p>
            <a:r>
              <a:rPr lang="en-US" b="1" dirty="0"/>
              <a:t>Life Cycle</a:t>
            </a:r>
            <a:r>
              <a:rPr lang="en-US" b="1" dirty="0" smtClean="0"/>
              <a:t>:</a:t>
            </a:r>
            <a:endParaRPr lang="en-GB" dirty="0"/>
          </a:p>
        </p:txBody>
      </p:sp>
      <p:sp>
        <p:nvSpPr>
          <p:cNvPr id="3" name="Content Placeholder 2"/>
          <p:cNvSpPr>
            <a:spLocks noGrp="1"/>
          </p:cNvSpPr>
          <p:nvPr>
            <p:ph idx="1"/>
          </p:nvPr>
        </p:nvSpPr>
        <p:spPr>
          <a:xfrm>
            <a:off x="323528" y="1556792"/>
            <a:ext cx="8568952" cy="5040560"/>
          </a:xfrm>
        </p:spPr>
        <p:txBody>
          <a:bodyPr>
            <a:normAutofit fontScale="85000" lnSpcReduction="20000"/>
          </a:bodyPr>
          <a:lstStyle/>
          <a:p>
            <a:r>
              <a:rPr lang="en-US" dirty="0"/>
              <a:t>The eggs are excreted </a:t>
            </a:r>
            <a:r>
              <a:rPr lang="en-US" dirty="0" err="1"/>
              <a:t>unembryonated</a:t>
            </a:r>
            <a:r>
              <a:rPr lang="en-US" dirty="0"/>
              <a:t> in the sputum, or alternately they are swallowed and passed with stool .  In the external environment, the eggs become </a:t>
            </a:r>
            <a:r>
              <a:rPr lang="en-US" dirty="0" err="1"/>
              <a:t>embryonated</a:t>
            </a:r>
            <a:r>
              <a:rPr lang="en-US" dirty="0"/>
              <a:t> , and </a:t>
            </a:r>
            <a:r>
              <a:rPr lang="en-US" dirty="0" err="1"/>
              <a:t>miracidia</a:t>
            </a:r>
            <a:r>
              <a:rPr lang="en-US" dirty="0"/>
              <a:t> hatch and seek the first intermediate host, a snail, and penetrate its soft tissues .  </a:t>
            </a:r>
            <a:r>
              <a:rPr lang="en-US" dirty="0" err="1"/>
              <a:t>Miracidia</a:t>
            </a:r>
            <a:r>
              <a:rPr lang="en-US" dirty="0"/>
              <a:t> go through several developmental stages inside the snail : </a:t>
            </a:r>
            <a:r>
              <a:rPr lang="en-US" dirty="0" err="1"/>
              <a:t>sporocysts</a:t>
            </a:r>
            <a:r>
              <a:rPr lang="en-US" dirty="0"/>
              <a:t> , </a:t>
            </a:r>
            <a:r>
              <a:rPr lang="en-US" dirty="0" err="1"/>
              <a:t>rediae</a:t>
            </a:r>
            <a:r>
              <a:rPr lang="en-US" dirty="0"/>
              <a:t> , with the latter giving rise to many </a:t>
            </a:r>
            <a:r>
              <a:rPr lang="en-US" dirty="0" err="1"/>
              <a:t>cercariae</a:t>
            </a:r>
            <a:r>
              <a:rPr lang="en-US" dirty="0"/>
              <a:t> , which emerge from the snail.  The </a:t>
            </a:r>
            <a:r>
              <a:rPr lang="en-US" dirty="0" err="1"/>
              <a:t>cercariae</a:t>
            </a:r>
            <a:r>
              <a:rPr lang="en-US" dirty="0"/>
              <a:t> invade the second intermediate host, a crustacean such as a crab or crayfish, where they encyst and become </a:t>
            </a:r>
            <a:r>
              <a:rPr lang="en-US" dirty="0" err="1"/>
              <a:t>metacercariae</a:t>
            </a:r>
            <a:r>
              <a:rPr lang="en-US" dirty="0"/>
              <a:t>.  This is the infective stage for the mammalian host .  Human infection with </a:t>
            </a:r>
            <a:r>
              <a:rPr lang="en-US" i="1" dirty="0"/>
              <a:t>P. </a:t>
            </a:r>
            <a:r>
              <a:rPr lang="en-US" i="1" dirty="0" err="1"/>
              <a:t>westermani</a:t>
            </a:r>
            <a:r>
              <a:rPr lang="en-US" dirty="0"/>
              <a:t> occurs by eating inadequately cooked or pickled crab or crayfish that harbor </a:t>
            </a:r>
            <a:r>
              <a:rPr lang="en-US" dirty="0" err="1"/>
              <a:t>metacercariae</a:t>
            </a:r>
            <a:r>
              <a:rPr lang="en-US" dirty="0"/>
              <a:t> of the parasite .  </a:t>
            </a:r>
            <a:endParaRPr lang="en-GB" dirty="0"/>
          </a:p>
        </p:txBody>
      </p:sp>
    </p:spTree>
    <p:extLst>
      <p:ext uri="{BB962C8B-B14F-4D97-AF65-F5344CB8AC3E}">
        <p14:creationId xmlns:p14="http://schemas.microsoft.com/office/powerpoint/2010/main" val="4200265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496944" cy="6192688"/>
          </a:xfrm>
        </p:spPr>
        <p:txBody>
          <a:bodyPr>
            <a:normAutofit fontScale="92500" lnSpcReduction="10000"/>
          </a:bodyPr>
          <a:lstStyle/>
          <a:p>
            <a:r>
              <a:rPr lang="en-US" dirty="0"/>
              <a:t>The </a:t>
            </a:r>
            <a:r>
              <a:rPr lang="en-US" dirty="0" err="1"/>
              <a:t>metacercariae</a:t>
            </a:r>
            <a:r>
              <a:rPr lang="en-US" dirty="0"/>
              <a:t> </a:t>
            </a:r>
            <a:r>
              <a:rPr lang="en-US" dirty="0" err="1"/>
              <a:t>excyst</a:t>
            </a:r>
            <a:r>
              <a:rPr lang="en-US" dirty="0"/>
              <a:t> in the duodenum , penetrate through the intestinal wall into the peritoneal cavity, then through the abdominal wall and diaphragm into the lungs, where they become encapsulated and develop into adults (7.5 to 12 mm by 4 to 6 mm).  The worms can also reach other organs and tissues, such as the brain and striated muscles, respectively.  However, when this takes place completion of the life cycles is not achieved, because the eggs laid cannot exit these sites.  Time from infection to </a:t>
            </a:r>
            <a:r>
              <a:rPr lang="en-US" dirty="0" err="1"/>
              <a:t>oviposition</a:t>
            </a:r>
            <a:r>
              <a:rPr lang="en-US" dirty="0"/>
              <a:t> is 65 to 90 days. </a:t>
            </a:r>
            <a:br>
              <a:rPr lang="en-US" dirty="0"/>
            </a:br>
            <a:r>
              <a:rPr lang="en-US" dirty="0"/>
              <a:t>Infections may persist for 20 years in humans. Animals such as pigs, dogs, and a variety of feline species can also harbor </a:t>
            </a:r>
            <a:r>
              <a:rPr lang="en-US" i="1" dirty="0"/>
              <a:t>P. </a:t>
            </a:r>
            <a:r>
              <a:rPr lang="en-US" i="1" dirty="0" err="1"/>
              <a:t>westermani</a:t>
            </a:r>
            <a:r>
              <a:rPr lang="en-US" dirty="0"/>
              <a:t>.</a:t>
            </a:r>
            <a:endParaRPr lang="en-GB" dirty="0"/>
          </a:p>
        </p:txBody>
      </p:sp>
    </p:spTree>
    <p:extLst>
      <p:ext uri="{BB962C8B-B14F-4D97-AF65-F5344CB8AC3E}">
        <p14:creationId xmlns:p14="http://schemas.microsoft.com/office/powerpoint/2010/main" val="2939424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fe cycle of Paragonimus westermani"/>
          <p:cNvPicPr/>
          <p:nvPr/>
        </p:nvPicPr>
        <p:blipFill>
          <a:blip r:embed="rId2"/>
          <a:srcRect/>
          <a:stretch>
            <a:fillRect/>
          </a:stretch>
        </p:blipFill>
        <p:spPr bwMode="auto">
          <a:xfrm>
            <a:off x="25932" y="0"/>
            <a:ext cx="9118068" cy="6858000"/>
          </a:xfrm>
          <a:prstGeom prst="rect">
            <a:avLst/>
          </a:prstGeom>
          <a:noFill/>
          <a:ln w="9525">
            <a:noFill/>
            <a:miter lim="800000"/>
            <a:headEnd/>
            <a:tailEnd/>
          </a:ln>
        </p:spPr>
      </p:pic>
    </p:spTree>
    <p:extLst>
      <p:ext uri="{BB962C8B-B14F-4D97-AF65-F5344CB8AC3E}">
        <p14:creationId xmlns:p14="http://schemas.microsoft.com/office/powerpoint/2010/main" val="438804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wesLc2a"/>
          <p:cNvPicPr>
            <a:picLocks noChangeAspect="1" noChangeArrowheads="1"/>
          </p:cNvPicPr>
          <p:nvPr/>
        </p:nvPicPr>
        <p:blipFill>
          <a:blip r:embed="rId2">
            <a:lum bright="-20000" contrast="30000"/>
            <a:extLst>
              <a:ext uri="{28A0092B-C50C-407E-A947-70E740481C1C}">
                <a14:useLocalDpi xmlns:a14="http://schemas.microsoft.com/office/drawing/2010/main" val="0"/>
              </a:ext>
            </a:extLst>
          </a:blip>
          <a:srcRect/>
          <a:stretch>
            <a:fillRect/>
          </a:stretch>
        </p:blipFill>
        <p:spPr bwMode="auto">
          <a:xfrm>
            <a:off x="179512" y="-72040"/>
            <a:ext cx="4896544" cy="693004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pic>
    </p:spTree>
    <p:extLst>
      <p:ext uri="{BB962C8B-B14F-4D97-AF65-F5344CB8AC3E}">
        <p14:creationId xmlns:p14="http://schemas.microsoft.com/office/powerpoint/2010/main" val="1548628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40960" cy="1008112"/>
          </a:xfrm>
        </p:spPr>
        <p:txBody>
          <a:bodyPr/>
          <a:lstStyle/>
          <a:p>
            <a:r>
              <a:rPr lang="en-US" b="1" dirty="0"/>
              <a:t>Clinical Features</a:t>
            </a:r>
            <a:r>
              <a:rPr lang="en-US" b="1" dirty="0" smtClean="0"/>
              <a:t>:</a:t>
            </a:r>
            <a:endParaRPr lang="en-GB" dirty="0"/>
          </a:p>
        </p:txBody>
      </p:sp>
      <p:sp>
        <p:nvSpPr>
          <p:cNvPr id="3" name="Content Placeholder 2"/>
          <p:cNvSpPr>
            <a:spLocks noGrp="1"/>
          </p:cNvSpPr>
          <p:nvPr>
            <p:ph idx="1"/>
          </p:nvPr>
        </p:nvSpPr>
        <p:spPr>
          <a:xfrm>
            <a:off x="323528" y="1556792"/>
            <a:ext cx="8568952" cy="5040560"/>
          </a:xfrm>
        </p:spPr>
        <p:txBody>
          <a:bodyPr>
            <a:normAutofit fontScale="92500" lnSpcReduction="20000"/>
          </a:bodyPr>
          <a:lstStyle/>
          <a:p>
            <a:r>
              <a:rPr lang="en-US" dirty="0" smtClean="0"/>
              <a:t>The </a:t>
            </a:r>
            <a:r>
              <a:rPr lang="en-US" dirty="0"/>
              <a:t>acute phase (invasion and migration) may be marked by diarrhea, abdominal pain, fever, cough, </a:t>
            </a:r>
            <a:r>
              <a:rPr lang="en-US" dirty="0" err="1"/>
              <a:t>urticaria</a:t>
            </a:r>
            <a:r>
              <a:rPr lang="en-US" dirty="0"/>
              <a:t>, </a:t>
            </a:r>
            <a:r>
              <a:rPr lang="en-US" dirty="0" err="1"/>
              <a:t>hepatosplenomegaly</a:t>
            </a:r>
            <a:r>
              <a:rPr lang="en-US" dirty="0"/>
              <a:t>, pulmonary abnormalities, and eosinophilia.  </a:t>
            </a:r>
            <a:endParaRPr lang="en-US" dirty="0" smtClean="0"/>
          </a:p>
          <a:p>
            <a:r>
              <a:rPr lang="en-US" dirty="0" smtClean="0"/>
              <a:t>During </a:t>
            </a:r>
            <a:r>
              <a:rPr lang="en-US" dirty="0"/>
              <a:t>the chronic phase, pulmonary manifestations include </a:t>
            </a:r>
            <a:r>
              <a:rPr lang="en-US" dirty="0" smtClean="0"/>
              <a:t>dry cough, pleurisy, </a:t>
            </a:r>
            <a:r>
              <a:rPr lang="en-US" dirty="0"/>
              <a:t>expectoration of discolored sputum, </a:t>
            </a:r>
            <a:r>
              <a:rPr lang="en-US" dirty="0" smtClean="0"/>
              <a:t>blood-stained </a:t>
            </a:r>
            <a:r>
              <a:rPr lang="en-US" dirty="0"/>
              <a:t>rusty brown </a:t>
            </a:r>
            <a:r>
              <a:rPr lang="en-US" dirty="0" smtClean="0"/>
              <a:t>sputum, hemoptysis</a:t>
            </a:r>
            <a:r>
              <a:rPr lang="en-US" dirty="0"/>
              <a:t>, and chest radiographic abnormalities.  </a:t>
            </a:r>
            <a:endParaRPr lang="en-US" dirty="0" smtClean="0"/>
          </a:p>
          <a:p>
            <a:r>
              <a:rPr lang="en-US" dirty="0" err="1" smtClean="0"/>
              <a:t>Extrapulmonary</a:t>
            </a:r>
            <a:r>
              <a:rPr lang="en-US" dirty="0" smtClean="0"/>
              <a:t> </a:t>
            </a:r>
            <a:r>
              <a:rPr lang="en-US" dirty="0"/>
              <a:t>locations of the adult worms result in more severe manifestations, especially when the brain is involved</a:t>
            </a:r>
            <a:r>
              <a:rPr lang="en-US" dirty="0" smtClean="0"/>
              <a:t>.</a:t>
            </a:r>
            <a:r>
              <a:rPr lang="en-US" dirty="0"/>
              <a:t> Fluke may migrate to brain, produce eggs and cause epilepsy-like symptoms</a:t>
            </a:r>
          </a:p>
          <a:p>
            <a:endParaRPr lang="en-GB" dirty="0"/>
          </a:p>
          <a:p>
            <a:endParaRPr lang="en-GB" dirty="0"/>
          </a:p>
        </p:txBody>
      </p:sp>
    </p:spTree>
    <p:extLst>
      <p:ext uri="{BB962C8B-B14F-4D97-AF65-F5344CB8AC3E}">
        <p14:creationId xmlns:p14="http://schemas.microsoft.com/office/powerpoint/2010/main" val="1548628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40960" cy="1008112"/>
          </a:xfrm>
        </p:spPr>
        <p:txBody>
          <a:bodyPr/>
          <a:lstStyle/>
          <a:p>
            <a:r>
              <a:rPr lang="en-US" b="1" dirty="0"/>
              <a:t>Laboratory </a:t>
            </a:r>
            <a:r>
              <a:rPr lang="en-US" b="1" dirty="0" smtClean="0"/>
              <a:t>Diagnosis</a:t>
            </a:r>
            <a:endParaRPr lang="en-GB" dirty="0"/>
          </a:p>
        </p:txBody>
      </p:sp>
      <p:sp>
        <p:nvSpPr>
          <p:cNvPr id="3" name="Content Placeholder 2"/>
          <p:cNvSpPr>
            <a:spLocks noGrp="1"/>
          </p:cNvSpPr>
          <p:nvPr>
            <p:ph idx="1"/>
          </p:nvPr>
        </p:nvSpPr>
        <p:spPr>
          <a:xfrm>
            <a:off x="323528" y="1556792"/>
            <a:ext cx="8568952" cy="5040560"/>
          </a:xfrm>
        </p:spPr>
        <p:txBody>
          <a:bodyPr>
            <a:normAutofit fontScale="92500" lnSpcReduction="20000"/>
          </a:bodyPr>
          <a:lstStyle/>
          <a:p>
            <a:r>
              <a:rPr lang="en-US"/>
              <a:t>History of eating  improperly cooked crab-meat in endemic areas</a:t>
            </a:r>
          </a:p>
          <a:p>
            <a:r>
              <a:rPr lang="en-US" smtClean="0"/>
              <a:t>Diagnosis </a:t>
            </a:r>
            <a:r>
              <a:rPr lang="en-US" dirty="0"/>
              <a:t>is based on microscopic demonstration of eggs in stool or sputum, but these are not present until 2 to 3 months after infection.  (Eggs are also occasionally encountered in effusion fluid or biopsy material.)  Concentration techniques may be necessary in patients with light infections.  Biopsy may allow diagnostic confirmation and species identification when an adult or developing fluke is </a:t>
            </a:r>
            <a:r>
              <a:rPr lang="en-US" dirty="0" smtClean="0"/>
              <a:t>recovered</a:t>
            </a:r>
          </a:p>
          <a:p>
            <a:r>
              <a:rPr lang="en-GB" dirty="0" smtClean="0"/>
              <a:t>Antibody </a:t>
            </a:r>
            <a:r>
              <a:rPr lang="en-GB" dirty="0"/>
              <a:t>detection is useful in light infections and in the diagnosis of </a:t>
            </a:r>
            <a:r>
              <a:rPr lang="en-GB" dirty="0" err="1"/>
              <a:t>extrapulmonary</a:t>
            </a:r>
            <a:r>
              <a:rPr lang="en-GB" dirty="0"/>
              <a:t> </a:t>
            </a:r>
            <a:r>
              <a:rPr lang="en-GB" dirty="0" err="1"/>
              <a:t>paragonimiasis</a:t>
            </a:r>
            <a:r>
              <a:rPr lang="en-GB" dirty="0"/>
              <a:t>. </a:t>
            </a:r>
          </a:p>
        </p:txBody>
      </p:sp>
    </p:spTree>
    <p:extLst>
      <p:ext uri="{BB962C8B-B14F-4D97-AF65-F5344CB8AC3E}">
        <p14:creationId xmlns:p14="http://schemas.microsoft.com/office/powerpoint/2010/main" val="1548628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Treatment</a:t>
            </a:r>
            <a:r>
              <a:rPr lang="en-US" b="1" dirty="0" smtClean="0"/>
              <a:t>:</a:t>
            </a:r>
            <a:endParaRPr lang="en-GB" dirty="0"/>
          </a:p>
        </p:txBody>
      </p:sp>
      <p:sp>
        <p:nvSpPr>
          <p:cNvPr id="3" name="Content Placeholder 2"/>
          <p:cNvSpPr>
            <a:spLocks noGrp="1"/>
          </p:cNvSpPr>
          <p:nvPr>
            <p:ph idx="1"/>
          </p:nvPr>
        </p:nvSpPr>
        <p:spPr/>
        <p:txBody>
          <a:bodyPr/>
          <a:lstStyle/>
          <a:p>
            <a:r>
              <a:rPr lang="en-US" dirty="0" err="1" smtClean="0"/>
              <a:t>Praziquantelis</a:t>
            </a:r>
            <a:r>
              <a:rPr lang="en-US" dirty="0" smtClean="0"/>
              <a:t> </a:t>
            </a:r>
            <a:r>
              <a:rPr lang="en-US" dirty="0"/>
              <a:t>the drug of choice to treat </a:t>
            </a:r>
            <a:r>
              <a:rPr lang="en-US" dirty="0" err="1"/>
              <a:t>paragonimiasis</a:t>
            </a:r>
            <a:r>
              <a:rPr lang="en-US" dirty="0"/>
              <a:t>.  </a:t>
            </a:r>
            <a:endParaRPr lang="en-US" dirty="0" smtClean="0"/>
          </a:p>
          <a:p>
            <a:r>
              <a:rPr lang="en-US" dirty="0" err="1" smtClean="0"/>
              <a:t>Bithionol</a:t>
            </a:r>
            <a:r>
              <a:rPr lang="en-US" dirty="0" smtClean="0"/>
              <a:t> </a:t>
            </a:r>
            <a:r>
              <a:rPr lang="en-US" dirty="0"/>
              <a:t>is an alternative drug for treatment of this disease.  </a:t>
            </a:r>
            <a:endParaRPr lang="en-GB" dirty="0"/>
          </a:p>
        </p:txBody>
      </p:sp>
    </p:spTree>
    <p:extLst>
      <p:ext uri="{BB962C8B-B14F-4D97-AF65-F5344CB8AC3E}">
        <p14:creationId xmlns:p14="http://schemas.microsoft.com/office/powerpoint/2010/main" val="4192313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pPr marL="0" indent="0">
              <a:buNone/>
            </a:pPr>
            <a:r>
              <a:rPr lang="en-US" b="1" dirty="0"/>
              <a:t>Causal </a:t>
            </a:r>
            <a:r>
              <a:rPr lang="en-US" b="1" dirty="0" smtClean="0"/>
              <a:t>Agent:</a:t>
            </a:r>
            <a:endParaRPr lang="en-US" dirty="0"/>
          </a:p>
          <a:p>
            <a:r>
              <a:rPr lang="en-US" dirty="0" smtClean="0"/>
              <a:t>More </a:t>
            </a:r>
            <a:r>
              <a:rPr lang="en-US" dirty="0"/>
              <a:t>than 30 species of </a:t>
            </a:r>
            <a:r>
              <a:rPr lang="en-US" dirty="0" err="1"/>
              <a:t>trematodes</a:t>
            </a:r>
            <a:r>
              <a:rPr lang="en-US" dirty="0"/>
              <a:t> (flukes) of the genus </a:t>
            </a:r>
            <a:r>
              <a:rPr lang="en-US" i="1" dirty="0" err="1"/>
              <a:t>Paragonimus</a:t>
            </a:r>
            <a:r>
              <a:rPr lang="en-US" dirty="0"/>
              <a:t> have been reported which infect animals and humans.  Among the more than 10 species reported to infect humans, the most common is </a:t>
            </a:r>
            <a:r>
              <a:rPr lang="en-US" i="1" dirty="0"/>
              <a:t>P. </a:t>
            </a:r>
            <a:r>
              <a:rPr lang="en-US" i="1" dirty="0" err="1"/>
              <a:t>westermani</a:t>
            </a:r>
            <a:r>
              <a:rPr lang="en-US" dirty="0"/>
              <a:t>, the oriental </a:t>
            </a:r>
            <a:r>
              <a:rPr lang="en-US" b="1" dirty="0"/>
              <a:t>lung fluke.</a:t>
            </a:r>
            <a:endParaRPr lang="en-GB" dirty="0"/>
          </a:p>
          <a:p>
            <a:endParaRPr lang="en-GB" dirty="0"/>
          </a:p>
        </p:txBody>
      </p:sp>
    </p:spTree>
    <p:extLst>
      <p:ext uri="{BB962C8B-B14F-4D97-AF65-F5344CB8AC3E}">
        <p14:creationId xmlns:p14="http://schemas.microsoft.com/office/powerpoint/2010/main" val="842929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Geographic </a:t>
            </a:r>
            <a:r>
              <a:rPr lang="en-US" b="1" dirty="0" smtClean="0"/>
              <a:t>Distribution</a:t>
            </a:r>
            <a:endParaRPr lang="en-GB" dirty="0"/>
          </a:p>
        </p:txBody>
      </p:sp>
      <p:sp>
        <p:nvSpPr>
          <p:cNvPr id="3" name="Content Placeholder 2"/>
          <p:cNvSpPr>
            <a:spLocks noGrp="1"/>
          </p:cNvSpPr>
          <p:nvPr>
            <p:ph idx="1"/>
          </p:nvPr>
        </p:nvSpPr>
        <p:spPr/>
        <p:txBody>
          <a:bodyPr/>
          <a:lstStyle/>
          <a:p>
            <a:r>
              <a:rPr lang="en-US" i="1" dirty="0" err="1" smtClean="0"/>
              <a:t>Paragonimus</a:t>
            </a:r>
            <a:r>
              <a:rPr lang="en-US" dirty="0" smtClean="0"/>
              <a:t> </a:t>
            </a:r>
            <a:r>
              <a:rPr lang="en-US" dirty="0"/>
              <a:t>spp. are distributed throughout the Americas, Africa and southeast Asia.  </a:t>
            </a:r>
            <a:r>
              <a:rPr lang="en-US" i="1" dirty="0" err="1"/>
              <a:t>Paragonimus</a:t>
            </a:r>
            <a:r>
              <a:rPr lang="en-US" i="1" dirty="0"/>
              <a:t> </a:t>
            </a:r>
            <a:r>
              <a:rPr lang="en-US" i="1" dirty="0" err="1"/>
              <a:t>westermani</a:t>
            </a:r>
            <a:r>
              <a:rPr lang="en-US" dirty="0"/>
              <a:t> is distributed in southeast Asia and Japan.  </a:t>
            </a:r>
            <a:r>
              <a:rPr lang="en-US" i="1" dirty="0" err="1"/>
              <a:t>Paragonimus</a:t>
            </a:r>
            <a:r>
              <a:rPr lang="en-US" i="1" dirty="0"/>
              <a:t> </a:t>
            </a:r>
            <a:r>
              <a:rPr lang="en-US" i="1" dirty="0" err="1"/>
              <a:t>kellicotti</a:t>
            </a:r>
            <a:r>
              <a:rPr lang="en-US" dirty="0"/>
              <a:t> is endemic to North America.</a:t>
            </a:r>
            <a:endParaRPr lang="en-GB" dirty="0"/>
          </a:p>
          <a:p>
            <a:endParaRPr lang="en-GB" dirty="0"/>
          </a:p>
        </p:txBody>
      </p:sp>
    </p:spTree>
    <p:extLst>
      <p:ext uri="{BB962C8B-B14F-4D97-AF65-F5344CB8AC3E}">
        <p14:creationId xmlns:p14="http://schemas.microsoft.com/office/powerpoint/2010/main" val="4161518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PwesGeo2"/>
          <p:cNvPicPr>
            <a:picLocks noChangeAspect="1" noChangeArrowheads="1"/>
          </p:cNvPicPr>
          <p:nvPr/>
        </p:nvPicPr>
        <p:blipFill>
          <a:blip r:embed="rId2">
            <a:lum bright="-10000" contrast="20000"/>
            <a:extLst>
              <a:ext uri="{28A0092B-C50C-407E-A947-70E740481C1C}">
                <a14:useLocalDpi xmlns:a14="http://schemas.microsoft.com/office/drawing/2010/main" val="0"/>
              </a:ext>
            </a:extLst>
          </a:blip>
          <a:srcRect/>
          <a:stretch>
            <a:fillRect/>
          </a:stretch>
        </p:blipFill>
        <p:spPr bwMode="auto">
          <a:xfrm>
            <a:off x="109" y="404664"/>
            <a:ext cx="9146745" cy="60212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pic>
    </p:spTree>
    <p:extLst>
      <p:ext uri="{BB962C8B-B14F-4D97-AF65-F5344CB8AC3E}">
        <p14:creationId xmlns:p14="http://schemas.microsoft.com/office/powerpoint/2010/main" val="3719195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Morphology</a:t>
            </a:r>
            <a:endParaRPr lang="en-GB" dirty="0"/>
          </a:p>
        </p:txBody>
      </p:sp>
      <p:sp>
        <p:nvSpPr>
          <p:cNvPr id="3" name="Content Placeholder 2"/>
          <p:cNvSpPr>
            <a:spLocks noGrp="1"/>
          </p:cNvSpPr>
          <p:nvPr>
            <p:ph idx="1"/>
          </p:nvPr>
        </p:nvSpPr>
        <p:spPr>
          <a:xfrm>
            <a:off x="685800" y="1981200"/>
            <a:ext cx="8458200" cy="4760168"/>
          </a:xfrm>
        </p:spPr>
        <p:txBody>
          <a:bodyPr>
            <a:normAutofit fontScale="85000" lnSpcReduction="20000"/>
          </a:bodyPr>
          <a:lstStyle/>
          <a:p>
            <a:pPr lvl="0"/>
            <a:r>
              <a:rPr lang="en-US" dirty="0"/>
              <a:t>Adults </a:t>
            </a:r>
            <a:endParaRPr lang="en-US" dirty="0" smtClean="0"/>
          </a:p>
          <a:p>
            <a:pPr lvl="0"/>
            <a:r>
              <a:rPr lang="en-US" dirty="0"/>
              <a:t>L</a:t>
            </a:r>
            <a:r>
              <a:rPr lang="en-US" dirty="0" smtClean="0"/>
              <a:t>arge</a:t>
            </a:r>
            <a:r>
              <a:rPr lang="en-US" dirty="0"/>
              <a:t>, robust, ovoid flukes.  </a:t>
            </a:r>
            <a:endParaRPr lang="en-US" dirty="0" smtClean="0"/>
          </a:p>
          <a:p>
            <a:r>
              <a:rPr lang="en-CA" dirty="0"/>
              <a:t>It is thick, fleshy, oval &amp; reddish-brown in color with integument covered with spines</a:t>
            </a:r>
            <a:endParaRPr lang="en-GB" dirty="0"/>
          </a:p>
          <a:p>
            <a:pPr lvl="0"/>
            <a:r>
              <a:rPr lang="en-US" dirty="0" smtClean="0"/>
              <a:t>They </a:t>
            </a:r>
            <a:r>
              <a:rPr lang="en-US" dirty="0"/>
              <a:t>are hermaphroditic, with a lobed ovary located anterior to two branching testes. </a:t>
            </a:r>
            <a:endParaRPr lang="en-US" dirty="0" smtClean="0"/>
          </a:p>
          <a:p>
            <a:pPr lvl="0"/>
            <a:r>
              <a:rPr lang="en-US" dirty="0" smtClean="0"/>
              <a:t>Like </a:t>
            </a:r>
            <a:r>
              <a:rPr lang="en-US" dirty="0"/>
              <a:t>all members of the </a:t>
            </a:r>
            <a:r>
              <a:rPr lang="en-US" dirty="0" err="1"/>
              <a:t>Trematoda</a:t>
            </a:r>
            <a:r>
              <a:rPr lang="en-US" dirty="0"/>
              <a:t>, they possess oral and ventral suckers</a:t>
            </a:r>
            <a:r>
              <a:rPr lang="en-US" dirty="0" smtClean="0"/>
              <a:t>.</a:t>
            </a:r>
          </a:p>
          <a:p>
            <a:pPr lvl="0"/>
            <a:r>
              <a:rPr lang="en-CA" dirty="0" smtClean="0"/>
              <a:t>Its </a:t>
            </a:r>
            <a:r>
              <a:rPr lang="en-CA" dirty="0"/>
              <a:t>anterior end is slightly broader than the posterior end. It measures up to 16mm in length by 8 mm in thickness</a:t>
            </a:r>
            <a:endParaRPr lang="en-GB" dirty="0"/>
          </a:p>
          <a:p>
            <a:pPr lvl="0"/>
            <a:r>
              <a:rPr lang="en-CA" dirty="0"/>
              <a:t>The 2 intestinal area are </a:t>
            </a:r>
            <a:r>
              <a:rPr lang="en-CA" dirty="0" err="1"/>
              <a:t>unbranched</a:t>
            </a:r>
            <a:r>
              <a:rPr lang="en-CA" dirty="0"/>
              <a:t> and extend to caudal region.</a:t>
            </a:r>
            <a:endParaRPr lang="en-GB" dirty="0"/>
          </a:p>
          <a:p>
            <a:endParaRPr lang="en-GB" dirty="0"/>
          </a:p>
        </p:txBody>
      </p:sp>
    </p:spTree>
    <p:extLst>
      <p:ext uri="{BB962C8B-B14F-4D97-AF65-F5344CB8AC3E}">
        <p14:creationId xmlns:p14="http://schemas.microsoft.com/office/powerpoint/2010/main" val="1926899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PwesAdPh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676400"/>
            <a:ext cx="2901950" cy="4495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pic>
      <p:pic>
        <p:nvPicPr>
          <p:cNvPr id="3" name="Picture 5" descr="paragonadult-chma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rot="16200000">
            <a:off x="-849234" y="2525632"/>
            <a:ext cx="4462300" cy="2763833"/>
          </a:xfrm>
          <a:prstGeom prst="rect">
            <a:avLst/>
          </a:prstGeom>
          <a:noFill/>
        </p:spPr>
      </p:pic>
    </p:spTree>
    <p:extLst>
      <p:ext uri="{BB962C8B-B14F-4D97-AF65-F5344CB8AC3E}">
        <p14:creationId xmlns:p14="http://schemas.microsoft.com/office/powerpoint/2010/main" val="2212194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496" y="13356"/>
            <a:ext cx="9098647" cy="6007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9" descr="PwesAdPh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2392252"/>
            <a:ext cx="2901950" cy="4495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pic>
    </p:spTree>
    <p:extLst>
      <p:ext uri="{BB962C8B-B14F-4D97-AF65-F5344CB8AC3E}">
        <p14:creationId xmlns:p14="http://schemas.microsoft.com/office/powerpoint/2010/main" val="1433891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496944" cy="6192688"/>
          </a:xfrm>
        </p:spPr>
        <p:txBody>
          <a:bodyPr/>
          <a:lstStyle/>
          <a:p>
            <a:r>
              <a:rPr lang="en-US" i="1" dirty="0" err="1"/>
              <a:t>Paragonimus</a:t>
            </a:r>
            <a:r>
              <a:rPr lang="en-US" i="1" dirty="0"/>
              <a:t> </a:t>
            </a:r>
            <a:r>
              <a:rPr lang="en-US" i="1" dirty="0" err="1"/>
              <a:t>westermani</a:t>
            </a:r>
            <a:r>
              <a:rPr lang="en-US" dirty="0"/>
              <a:t> eggs range from 80 to 120 µm long by 45 to 70 µm wide.  </a:t>
            </a:r>
            <a:endParaRPr lang="en-US" dirty="0" smtClean="0"/>
          </a:p>
          <a:p>
            <a:r>
              <a:rPr lang="en-US" smtClean="0"/>
              <a:t>They </a:t>
            </a:r>
            <a:r>
              <a:rPr lang="en-US" dirty="0"/>
              <a:t>are yellow-brown, ovoid or elongate, with a thick shell, and often asymmetrical with one end slightly flattened.  At the large end, the operculum is clearly visible.  The opposite (</a:t>
            </a:r>
            <a:r>
              <a:rPr lang="en-US" dirty="0" err="1"/>
              <a:t>abopercular</a:t>
            </a:r>
            <a:r>
              <a:rPr lang="en-US" dirty="0"/>
              <a:t>) end is thickened.  The eggs are </a:t>
            </a:r>
            <a:r>
              <a:rPr lang="en-US" dirty="0" err="1"/>
              <a:t>unembryonated</a:t>
            </a:r>
            <a:r>
              <a:rPr lang="en-US" dirty="0"/>
              <a:t> when passed in sputum or feces</a:t>
            </a:r>
            <a:r>
              <a:rPr lang="en-US" dirty="0" smtClean="0"/>
              <a:t>.</a:t>
            </a:r>
            <a:endParaRPr lang="en-GB" dirty="0"/>
          </a:p>
        </p:txBody>
      </p:sp>
    </p:spTree>
    <p:extLst>
      <p:ext uri="{BB962C8B-B14F-4D97-AF65-F5344CB8AC3E}">
        <p14:creationId xmlns:p14="http://schemas.microsoft.com/office/powerpoint/2010/main" val="970979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0463" y="3620548"/>
            <a:ext cx="5824537" cy="369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Group 19"/>
          <p:cNvGrpSpPr>
            <a:grpSpLocks/>
          </p:cNvGrpSpPr>
          <p:nvPr/>
        </p:nvGrpSpPr>
        <p:grpSpPr bwMode="auto">
          <a:xfrm>
            <a:off x="0" y="191548"/>
            <a:ext cx="3810000" cy="3429000"/>
            <a:chOff x="2784" y="1128"/>
            <a:chExt cx="2640" cy="2530"/>
          </a:xfrm>
        </p:grpSpPr>
        <p:pic>
          <p:nvPicPr>
            <p:cNvPr id="4" name="Picture 12" descr="PwesOvPh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4" y="1128"/>
              <a:ext cx="2640" cy="2521"/>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pic>
        <p:grpSp>
          <p:nvGrpSpPr>
            <p:cNvPr id="5" name="Group 13"/>
            <p:cNvGrpSpPr>
              <a:grpSpLocks/>
            </p:cNvGrpSpPr>
            <p:nvPr/>
          </p:nvGrpSpPr>
          <p:grpSpPr bwMode="auto">
            <a:xfrm>
              <a:off x="3600" y="3312"/>
              <a:ext cx="1344" cy="346"/>
              <a:chOff x="3600" y="3590"/>
              <a:chExt cx="1056" cy="346"/>
            </a:xfrm>
          </p:grpSpPr>
          <p:grpSp>
            <p:nvGrpSpPr>
              <p:cNvPr id="6" name="Group 14"/>
              <p:cNvGrpSpPr>
                <a:grpSpLocks/>
              </p:cNvGrpSpPr>
              <p:nvPr/>
            </p:nvGrpSpPr>
            <p:grpSpPr bwMode="auto">
              <a:xfrm>
                <a:off x="3600" y="3590"/>
                <a:ext cx="1056" cy="109"/>
                <a:chOff x="3600" y="3590"/>
                <a:chExt cx="1056" cy="109"/>
              </a:xfrm>
            </p:grpSpPr>
            <p:sp>
              <p:nvSpPr>
                <p:cNvPr id="8" name="Line 15"/>
                <p:cNvSpPr>
                  <a:spLocks noChangeShapeType="1"/>
                </p:cNvSpPr>
                <p:nvPr/>
              </p:nvSpPr>
              <p:spPr bwMode="auto">
                <a:xfrm>
                  <a:off x="3600" y="3687"/>
                  <a:ext cx="1056" cy="0"/>
                </a:xfrm>
                <a:prstGeom prst="line">
                  <a:avLst/>
                </a:prstGeom>
                <a:noFill/>
                <a:ln w="9525">
                  <a:solidFill>
                    <a:schemeClr val="tx1"/>
                  </a:solidFill>
                  <a:round/>
                  <a:headEnd/>
                  <a:tailEnd/>
                </a:ln>
                <a:effectLst>
                  <a:outerShdw dist="107763" dir="2700000" algn="ctr" rotWithShape="0">
                    <a:schemeClr val="bg2"/>
                  </a:outerShdw>
                </a:effectLst>
              </p:spPr>
              <p:txBody>
                <a:bodyPr lIns="92075" tIns="46038" rIns="92075" bIns="46038"/>
                <a:lstStyle/>
                <a:p>
                  <a:pPr fontAlgn="auto">
                    <a:spcBef>
                      <a:spcPts val="0"/>
                    </a:spcBef>
                    <a:spcAft>
                      <a:spcPts val="0"/>
                    </a:spcAft>
                    <a:defRPr/>
                  </a:pPr>
                  <a:endParaRPr lang="en-US">
                    <a:latin typeface="+mn-lt"/>
                  </a:endParaRPr>
                </a:p>
              </p:txBody>
            </p:sp>
            <p:sp>
              <p:nvSpPr>
                <p:cNvPr id="9" name="Line 16"/>
                <p:cNvSpPr>
                  <a:spLocks noChangeShapeType="1"/>
                </p:cNvSpPr>
                <p:nvPr/>
              </p:nvSpPr>
              <p:spPr bwMode="auto">
                <a:xfrm flipH="1">
                  <a:off x="3600" y="3590"/>
                  <a:ext cx="0" cy="96"/>
                </a:xfrm>
                <a:prstGeom prst="line">
                  <a:avLst/>
                </a:prstGeom>
                <a:noFill/>
                <a:ln w="9525">
                  <a:solidFill>
                    <a:schemeClr val="tx1"/>
                  </a:solidFill>
                  <a:round/>
                  <a:headEnd/>
                  <a:tailEnd/>
                </a:ln>
                <a:effectLst>
                  <a:outerShdw dist="107763" dir="2700000" algn="ctr" rotWithShape="0">
                    <a:schemeClr val="bg2"/>
                  </a:outerShdw>
                </a:effectLst>
              </p:spPr>
              <p:txBody>
                <a:bodyPr lIns="92075" tIns="46038" rIns="92075" bIns="46038"/>
                <a:lstStyle/>
                <a:p>
                  <a:pPr fontAlgn="auto">
                    <a:spcBef>
                      <a:spcPts val="0"/>
                    </a:spcBef>
                    <a:spcAft>
                      <a:spcPts val="0"/>
                    </a:spcAft>
                    <a:defRPr/>
                  </a:pPr>
                  <a:endParaRPr lang="en-US">
                    <a:latin typeface="+mn-lt"/>
                  </a:endParaRPr>
                </a:p>
              </p:txBody>
            </p:sp>
            <p:sp>
              <p:nvSpPr>
                <p:cNvPr id="10" name="Line 17"/>
                <p:cNvSpPr>
                  <a:spLocks noChangeShapeType="1"/>
                </p:cNvSpPr>
                <p:nvPr/>
              </p:nvSpPr>
              <p:spPr bwMode="auto">
                <a:xfrm flipH="1">
                  <a:off x="4656" y="3603"/>
                  <a:ext cx="0" cy="96"/>
                </a:xfrm>
                <a:prstGeom prst="line">
                  <a:avLst/>
                </a:prstGeom>
                <a:noFill/>
                <a:ln w="9525">
                  <a:solidFill>
                    <a:schemeClr val="tx1"/>
                  </a:solidFill>
                  <a:round/>
                  <a:headEnd/>
                  <a:tailEnd/>
                </a:ln>
                <a:effectLst>
                  <a:outerShdw dist="107763" dir="2700000" algn="ctr" rotWithShape="0">
                    <a:schemeClr val="bg2"/>
                  </a:outerShdw>
                </a:effectLst>
              </p:spPr>
              <p:txBody>
                <a:bodyPr lIns="92075" tIns="46038" rIns="92075" bIns="46038"/>
                <a:lstStyle/>
                <a:p>
                  <a:pPr fontAlgn="auto">
                    <a:spcBef>
                      <a:spcPts val="0"/>
                    </a:spcBef>
                    <a:spcAft>
                      <a:spcPts val="0"/>
                    </a:spcAft>
                    <a:defRPr/>
                  </a:pPr>
                  <a:endParaRPr lang="en-US">
                    <a:latin typeface="+mn-lt"/>
                  </a:endParaRPr>
                </a:p>
              </p:txBody>
            </p:sp>
          </p:grpSp>
          <p:sp>
            <p:nvSpPr>
              <p:cNvPr id="7" name="Text Box 18"/>
              <p:cNvSpPr txBox="1">
                <a:spLocks noChangeArrowheads="1"/>
              </p:cNvSpPr>
              <p:nvPr/>
            </p:nvSpPr>
            <p:spPr bwMode="auto">
              <a:xfrm>
                <a:off x="3744" y="3687"/>
                <a:ext cx="816" cy="249"/>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lIns="92075" tIns="46038" rIns="92075" bIns="46038"/>
              <a:lstStyle/>
              <a:p>
                <a:pPr fontAlgn="auto">
                  <a:spcBef>
                    <a:spcPts val="0"/>
                  </a:spcBef>
                  <a:spcAft>
                    <a:spcPts val="0"/>
                  </a:spcAft>
                  <a:defRPr/>
                </a:pPr>
                <a:r>
                  <a:rPr lang="en-US">
                    <a:latin typeface="+mn-lt"/>
                  </a:rPr>
                  <a:t>   50 </a:t>
                </a:r>
                <a:r>
                  <a:rPr lang="en-US">
                    <a:latin typeface="WP Greek Helve" pitchFamily="2" charset="2"/>
                    <a:sym typeface="Symbol" pitchFamily="18" charset="2"/>
                  </a:rPr>
                  <a:t></a:t>
                </a:r>
                <a:r>
                  <a:rPr lang="en-US">
                    <a:latin typeface="+mn-lt"/>
                  </a:rPr>
                  <a:t>m</a:t>
                </a:r>
              </a:p>
            </p:txBody>
          </p:sp>
        </p:grpSp>
      </p:grpSp>
    </p:spTree>
    <p:extLst>
      <p:ext uri="{BB962C8B-B14F-4D97-AF65-F5344CB8AC3E}">
        <p14:creationId xmlns:p14="http://schemas.microsoft.com/office/powerpoint/2010/main" val="3898105408"/>
      </p:ext>
    </p:extLst>
  </p:cSld>
  <p:clrMapOvr>
    <a:masterClrMapping/>
  </p:clrMapOvr>
</p:sld>
</file>

<file path=ppt/theme/theme1.xml><?xml version="1.0" encoding="utf-8"?>
<a:theme xmlns:a="http://schemas.openxmlformats.org/drawingml/2006/main" name="Ribbons">
  <a:themeElements>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fontScheme name="Ribbon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Ribbons 2">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Ribbons 3">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Ribbons 4">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
      <a:clrScheme name="Ribbons 5">
        <a:dk1>
          <a:srgbClr val="663300"/>
        </a:dk1>
        <a:lt1>
          <a:srgbClr val="FFFFFF"/>
        </a:lt1>
        <a:dk2>
          <a:srgbClr val="000000"/>
        </a:dk2>
        <a:lt2>
          <a:srgbClr val="FFFF99"/>
        </a:lt2>
        <a:accent1>
          <a:srgbClr val="FFCC66"/>
        </a:accent1>
        <a:accent2>
          <a:srgbClr val="FFFFCC"/>
        </a:accent2>
        <a:accent3>
          <a:srgbClr val="FFFFFF"/>
        </a:accent3>
        <a:accent4>
          <a:srgbClr val="562A00"/>
        </a:accent4>
        <a:accent5>
          <a:srgbClr val="FFE2B8"/>
        </a:accent5>
        <a:accent6>
          <a:srgbClr val="E7E7B9"/>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Ribbons 6">
        <a:dk1>
          <a:srgbClr val="000000"/>
        </a:dk1>
        <a:lt1>
          <a:srgbClr val="FFFFFF"/>
        </a:lt1>
        <a:dk2>
          <a:srgbClr val="000000"/>
        </a:dk2>
        <a:lt2>
          <a:srgbClr val="C0C0C0"/>
        </a:lt2>
        <a:accent1>
          <a:srgbClr val="CBCBCB"/>
        </a:accent1>
        <a:accent2>
          <a:srgbClr val="EAEAEA"/>
        </a:accent2>
        <a:accent3>
          <a:srgbClr val="FFFFFF"/>
        </a:accent3>
        <a:accent4>
          <a:srgbClr val="000000"/>
        </a:accent4>
        <a:accent5>
          <a:srgbClr val="E2E2E2"/>
        </a:accent5>
        <a:accent6>
          <a:srgbClr val="D4D4D4"/>
        </a:accent6>
        <a:hlink>
          <a:srgbClr val="4D4D4D"/>
        </a:hlink>
        <a:folHlink>
          <a:srgbClr val="86868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234</Words>
  <Application>Microsoft Office PowerPoint</Application>
  <PresentationFormat>On-screen Show (4:3)</PresentationFormat>
  <Paragraphs>34</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Ribbons</vt:lpstr>
      <vt:lpstr>PARAGONIMUS WESTERMANI</vt:lpstr>
      <vt:lpstr>INTRODUCTION</vt:lpstr>
      <vt:lpstr>Geographic Distribution</vt:lpstr>
      <vt:lpstr>PowerPoint Presentation</vt:lpstr>
      <vt:lpstr>Morphology</vt:lpstr>
      <vt:lpstr>PowerPoint Presentation</vt:lpstr>
      <vt:lpstr>PowerPoint Presentation</vt:lpstr>
      <vt:lpstr>PowerPoint Presentation</vt:lpstr>
      <vt:lpstr>PowerPoint Presentation</vt:lpstr>
      <vt:lpstr>Life Cycle:</vt:lpstr>
      <vt:lpstr>PowerPoint Presentation</vt:lpstr>
      <vt:lpstr>PowerPoint Presentation</vt:lpstr>
      <vt:lpstr>PowerPoint Presentation</vt:lpstr>
      <vt:lpstr>Clinical Features:</vt:lpstr>
      <vt:lpstr>Laboratory Diagnosis</vt:lpstr>
      <vt:lpstr>Treatment: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PARAGONIMUS WESTERMANI</dc:title>
  <dc:creator>Dr. Kimaiga H.O. MBChB (UoN)</dc:creator>
  <cp:lastModifiedBy>Dr. Kimaiga H.O. MBChB (UoN)</cp:lastModifiedBy>
  <cp:revision>7</cp:revision>
  <dcterms:created xsi:type="dcterms:W3CDTF">2013-12-04T21:34:40Z</dcterms:created>
  <dcterms:modified xsi:type="dcterms:W3CDTF">2013-12-08T09:38:31Z</dcterms:modified>
</cp:coreProperties>
</file>