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40"/>
  </p:notesMasterIdLst>
  <p:sldIdLst>
    <p:sldId id="295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31" r:id="rId38"/>
    <p:sldId id="332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9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B39BE-8AAC-4E76-AE72-CF5B04C7880E}" type="datetimeFigureOut">
              <a:rPr lang="en-GB" smtClean="0"/>
              <a:t>06/12/2013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1E91F-30FD-47FE-A0CA-97779B4030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95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BDAD471-ECD2-45B4-97E2-AD4BBF4E4C7C}" type="slidenum">
              <a:rPr lang="en-US" altLang="en-US" sz="1200" smtClean="0"/>
              <a:pPr/>
              <a:t>29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96DC3C8-BFE0-45E6-B295-41F0A95FAB9C}" type="slidenum">
              <a:rPr lang="en-US" altLang="en-US" sz="1200" smtClean="0"/>
              <a:pPr/>
              <a:t>38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9DC98C1-1687-4EE4-B7ED-D31C43D1681F}" type="slidenum">
              <a:rPr lang="en-US" altLang="en-US" sz="1200" smtClean="0"/>
              <a:pPr/>
              <a:t>30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8E991EE-D7CB-4328-8C33-93205BBCED2D}" type="slidenum">
              <a:rPr lang="en-US" altLang="en-US" sz="1200" smtClean="0"/>
              <a:pPr/>
              <a:t>31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AB35C51-CAFB-4EF9-A2BB-236D9D47BC94}" type="slidenum">
              <a:rPr lang="en-US" altLang="en-US" sz="1200" smtClean="0"/>
              <a:pPr/>
              <a:t>32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290A9E8-4B1B-4BDB-B420-55B0E485A46E}" type="slidenum">
              <a:rPr lang="en-US" altLang="en-US" sz="1200" smtClean="0"/>
              <a:pPr/>
              <a:t>33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866837-81B1-421C-B2AC-BA180841E053}" type="slidenum">
              <a:rPr lang="en-US" altLang="en-US" sz="1200" smtClean="0"/>
              <a:pPr/>
              <a:t>34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C5B2B44-69D6-4598-BD39-118F0025F9A1}" type="slidenum">
              <a:rPr lang="en-US" altLang="en-US" sz="1200" smtClean="0"/>
              <a:pPr/>
              <a:t>35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B8C51F3-6700-4AB3-BC0F-65C92CE1AF0A}" type="slidenum">
              <a:rPr lang="en-US" altLang="en-US" sz="1200" smtClean="0"/>
              <a:pPr/>
              <a:t>36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C1FACD9-75B7-4CFE-83EF-364003F6207E}" type="slidenum">
              <a:rPr lang="en-US" altLang="en-US" sz="1200" smtClean="0"/>
              <a:pPr/>
              <a:t>37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783638" y="444500"/>
            <a:ext cx="360362" cy="31527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invGray">
          <a:xfrm>
            <a:off x="0" y="0"/>
            <a:ext cx="9144000" cy="2133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720"/>
              </a:cxn>
              <a:cxn ang="0">
                <a:pos x="3600" y="624"/>
              </a:cxn>
              <a:cxn ang="0">
                <a:pos x="0" y="1000"/>
              </a:cxn>
              <a:cxn ang="0">
                <a:pos x="0" y="0"/>
              </a:cxn>
            </a:cxnLst>
            <a:rect l="0" t="0" r="r" b="b"/>
            <a:pathLst>
              <a:path w="5760" h="1104">
                <a:moveTo>
                  <a:pt x="0" y="0"/>
                </a:moveTo>
                <a:lnTo>
                  <a:pt x="5760" y="0"/>
                </a:lnTo>
                <a:lnTo>
                  <a:pt x="5760" y="720"/>
                </a:lnTo>
                <a:cubicBezTo>
                  <a:pt x="5400" y="824"/>
                  <a:pt x="4560" y="577"/>
                  <a:pt x="3600" y="624"/>
                </a:cubicBezTo>
                <a:cubicBezTo>
                  <a:pt x="2640" y="671"/>
                  <a:pt x="600" y="1104"/>
                  <a:pt x="0" y="1000"/>
                </a:cubicBez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invGray">
          <a:xfrm>
            <a:off x="0" y="1163638"/>
            <a:ext cx="9144000" cy="5694362"/>
          </a:xfrm>
          <a:custGeom>
            <a:avLst/>
            <a:gdLst/>
            <a:ahLst/>
            <a:cxnLst>
              <a:cxn ang="0">
                <a:pos x="0" y="582"/>
              </a:cxn>
              <a:cxn ang="0">
                <a:pos x="2640" y="267"/>
              </a:cxn>
              <a:cxn ang="0">
                <a:pos x="3373" y="160"/>
              </a:cxn>
              <a:cxn ang="0">
                <a:pos x="5760" y="358"/>
              </a:cxn>
              <a:cxn ang="0">
                <a:pos x="5760" y="3587"/>
              </a:cxn>
              <a:cxn ang="0">
                <a:pos x="0" y="3587"/>
              </a:cxn>
              <a:cxn ang="0">
                <a:pos x="0" y="582"/>
              </a:cxn>
            </a:cxnLst>
            <a:rect l="0" t="0" r="r" b="b"/>
            <a:pathLst>
              <a:path w="5760" h="3587">
                <a:moveTo>
                  <a:pt x="0" y="582"/>
                </a:moveTo>
                <a:cubicBezTo>
                  <a:pt x="1027" y="680"/>
                  <a:pt x="1960" y="387"/>
                  <a:pt x="2640" y="267"/>
                </a:cubicBezTo>
                <a:cubicBezTo>
                  <a:pt x="2640" y="267"/>
                  <a:pt x="3268" y="180"/>
                  <a:pt x="3373" y="160"/>
                </a:cubicBezTo>
                <a:cubicBezTo>
                  <a:pt x="4120" y="0"/>
                  <a:pt x="5280" y="358"/>
                  <a:pt x="5760" y="358"/>
                </a:cubicBezTo>
                <a:lnTo>
                  <a:pt x="5760" y="3587"/>
                </a:lnTo>
                <a:lnTo>
                  <a:pt x="0" y="3587"/>
                </a:lnTo>
                <a:cubicBezTo>
                  <a:pt x="0" y="3587"/>
                  <a:pt x="0" y="582"/>
                  <a:pt x="0" y="582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invGray">
          <a:xfrm>
            <a:off x="0" y="292100"/>
            <a:ext cx="9144000" cy="854075"/>
          </a:xfrm>
          <a:custGeom>
            <a:avLst/>
            <a:gdLst/>
            <a:ahLst/>
            <a:cxnLst>
              <a:cxn ang="0">
                <a:pos x="0" y="163"/>
              </a:cxn>
              <a:cxn ang="0">
                <a:pos x="0" y="403"/>
              </a:cxn>
              <a:cxn ang="0">
                <a:pos x="1773" y="443"/>
              </a:cxn>
              <a:cxn ang="0">
                <a:pos x="4573" y="176"/>
              </a:cxn>
              <a:cxn ang="0">
                <a:pos x="5760" y="536"/>
              </a:cxn>
              <a:cxn ang="0">
                <a:pos x="5760" y="163"/>
              </a:cxn>
              <a:cxn ang="0">
                <a:pos x="4560" y="29"/>
              </a:cxn>
              <a:cxn ang="0">
                <a:pos x="1987" y="336"/>
              </a:cxn>
              <a:cxn ang="0">
                <a:pos x="0" y="163"/>
              </a:cxn>
            </a:cxnLst>
            <a:rect l="0" t="0" r="r" b="b"/>
            <a:pathLst>
              <a:path w="5760" h="538">
                <a:moveTo>
                  <a:pt x="0" y="163"/>
                </a:moveTo>
                <a:lnTo>
                  <a:pt x="0" y="403"/>
                </a:lnTo>
                <a:cubicBezTo>
                  <a:pt x="295" y="450"/>
                  <a:pt x="1011" y="481"/>
                  <a:pt x="1773" y="443"/>
                </a:cubicBezTo>
                <a:cubicBezTo>
                  <a:pt x="2535" y="405"/>
                  <a:pt x="3909" y="161"/>
                  <a:pt x="4573" y="176"/>
                </a:cubicBezTo>
                <a:cubicBezTo>
                  <a:pt x="5237" y="191"/>
                  <a:pt x="5562" y="538"/>
                  <a:pt x="5760" y="536"/>
                </a:cubicBezTo>
                <a:lnTo>
                  <a:pt x="5760" y="163"/>
                </a:lnTo>
                <a:cubicBezTo>
                  <a:pt x="5560" y="79"/>
                  <a:pt x="5189" y="0"/>
                  <a:pt x="4560" y="29"/>
                </a:cubicBezTo>
                <a:cubicBezTo>
                  <a:pt x="3931" y="58"/>
                  <a:pt x="2747" y="314"/>
                  <a:pt x="1987" y="336"/>
                </a:cubicBezTo>
                <a:cubicBezTo>
                  <a:pt x="1227" y="358"/>
                  <a:pt x="414" y="199"/>
                  <a:pt x="0" y="163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0" y="2405063"/>
            <a:ext cx="9144000" cy="1069975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0" y="406"/>
              </a:cxn>
              <a:cxn ang="0">
                <a:pos x="1280" y="645"/>
              </a:cxn>
              <a:cxn ang="0">
                <a:pos x="1627" y="580"/>
              </a:cxn>
              <a:cxn ang="0">
                <a:pos x="4493" y="113"/>
              </a:cxn>
              <a:cxn ang="0">
                <a:pos x="5760" y="606"/>
              </a:cxn>
              <a:cxn ang="0">
                <a:pos x="5760" y="233"/>
              </a:cxn>
              <a:cxn ang="0">
                <a:pos x="4040" y="33"/>
              </a:cxn>
              <a:cxn ang="0">
                <a:pos x="1093" y="433"/>
              </a:cxn>
              <a:cxn ang="0">
                <a:pos x="0" y="246"/>
              </a:cxn>
            </a:cxnLst>
            <a:rect l="0" t="0" r="r" b="b"/>
            <a:pathLst>
              <a:path w="5760" h="674">
                <a:moveTo>
                  <a:pt x="0" y="246"/>
                </a:moveTo>
                <a:lnTo>
                  <a:pt x="0" y="406"/>
                </a:lnTo>
                <a:cubicBezTo>
                  <a:pt x="213" y="463"/>
                  <a:pt x="1009" y="616"/>
                  <a:pt x="1280" y="645"/>
                </a:cubicBezTo>
                <a:cubicBezTo>
                  <a:pt x="1551" y="674"/>
                  <a:pt x="1092" y="669"/>
                  <a:pt x="1627" y="580"/>
                </a:cubicBezTo>
                <a:cubicBezTo>
                  <a:pt x="2162" y="491"/>
                  <a:pt x="3804" y="109"/>
                  <a:pt x="4493" y="113"/>
                </a:cubicBezTo>
                <a:cubicBezTo>
                  <a:pt x="5182" y="117"/>
                  <a:pt x="5549" y="586"/>
                  <a:pt x="5760" y="606"/>
                </a:cubicBezTo>
                <a:lnTo>
                  <a:pt x="5760" y="233"/>
                </a:lnTo>
                <a:cubicBezTo>
                  <a:pt x="5471" y="158"/>
                  <a:pt x="4818" y="0"/>
                  <a:pt x="4040" y="33"/>
                </a:cubicBezTo>
                <a:cubicBezTo>
                  <a:pt x="3262" y="66"/>
                  <a:pt x="1766" y="398"/>
                  <a:pt x="1093" y="433"/>
                </a:cubicBezTo>
                <a:cubicBezTo>
                  <a:pt x="420" y="468"/>
                  <a:pt x="228" y="285"/>
                  <a:pt x="0" y="24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2476500" y="1522413"/>
            <a:ext cx="6667500" cy="5335587"/>
          </a:xfrm>
          <a:custGeom>
            <a:avLst/>
            <a:gdLst/>
            <a:ahLst/>
            <a:cxnLst>
              <a:cxn ang="0">
                <a:pos x="0" y="3361"/>
              </a:cxn>
              <a:cxn ang="0">
                <a:pos x="1054" y="295"/>
              </a:cxn>
              <a:cxn ang="0">
                <a:pos x="4200" y="1588"/>
              </a:cxn>
              <a:cxn ang="0">
                <a:pos x="4200" y="2028"/>
              </a:cxn>
              <a:cxn ang="0">
                <a:pos x="1200" y="442"/>
              </a:cxn>
              <a:cxn ang="0">
                <a:pos x="347" y="3361"/>
              </a:cxn>
              <a:cxn ang="0">
                <a:pos x="0" y="3361"/>
              </a:cxn>
            </a:cxnLst>
            <a:rect l="0" t="0" r="r" b="b"/>
            <a:pathLst>
              <a:path w="4200" h="3361">
                <a:moveTo>
                  <a:pt x="0" y="3361"/>
                </a:moveTo>
                <a:cubicBezTo>
                  <a:pt x="118" y="2850"/>
                  <a:pt x="354" y="590"/>
                  <a:pt x="1054" y="295"/>
                </a:cubicBezTo>
                <a:cubicBezTo>
                  <a:pt x="1754" y="0"/>
                  <a:pt x="3676" y="1299"/>
                  <a:pt x="4200" y="1588"/>
                </a:cubicBezTo>
                <a:lnTo>
                  <a:pt x="4200" y="2028"/>
                </a:lnTo>
                <a:cubicBezTo>
                  <a:pt x="3700" y="1837"/>
                  <a:pt x="1842" y="220"/>
                  <a:pt x="1200" y="442"/>
                </a:cubicBezTo>
                <a:cubicBezTo>
                  <a:pt x="558" y="664"/>
                  <a:pt x="547" y="2875"/>
                  <a:pt x="347" y="3361"/>
                </a:cubicBezTo>
                <a:lnTo>
                  <a:pt x="0" y="3361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invGray">
          <a:xfrm>
            <a:off x="0" y="3443288"/>
            <a:ext cx="9144000" cy="3055937"/>
          </a:xfrm>
          <a:custGeom>
            <a:avLst/>
            <a:gdLst/>
            <a:ahLst/>
            <a:cxnLst>
              <a:cxn ang="0">
                <a:pos x="0" y="804"/>
              </a:cxn>
              <a:cxn ang="0">
                <a:pos x="0" y="991"/>
              </a:cxn>
              <a:cxn ang="0">
                <a:pos x="1547" y="1818"/>
              </a:cxn>
              <a:cxn ang="0">
                <a:pos x="3253" y="351"/>
              </a:cxn>
              <a:cxn ang="0">
                <a:pos x="5760" y="1537"/>
              </a:cxn>
              <a:cxn ang="0">
                <a:pos x="5760" y="1151"/>
              </a:cxn>
              <a:cxn ang="0">
                <a:pos x="3240" y="84"/>
              </a:cxn>
              <a:cxn ang="0">
                <a:pos x="1573" y="1671"/>
              </a:cxn>
              <a:cxn ang="0">
                <a:pos x="0" y="804"/>
              </a:cxn>
            </a:cxnLst>
            <a:rect l="0" t="0" r="r" b="b"/>
            <a:pathLst>
              <a:path w="5760" h="1925">
                <a:moveTo>
                  <a:pt x="0" y="804"/>
                </a:moveTo>
                <a:lnTo>
                  <a:pt x="0" y="991"/>
                </a:lnTo>
                <a:cubicBezTo>
                  <a:pt x="258" y="1160"/>
                  <a:pt x="1005" y="1925"/>
                  <a:pt x="1547" y="1818"/>
                </a:cubicBezTo>
                <a:cubicBezTo>
                  <a:pt x="2089" y="1711"/>
                  <a:pt x="2551" y="398"/>
                  <a:pt x="3253" y="351"/>
                </a:cubicBezTo>
                <a:cubicBezTo>
                  <a:pt x="3955" y="304"/>
                  <a:pt x="5342" y="1404"/>
                  <a:pt x="5760" y="1537"/>
                </a:cubicBezTo>
                <a:lnTo>
                  <a:pt x="5760" y="1151"/>
                </a:lnTo>
                <a:cubicBezTo>
                  <a:pt x="5405" y="1124"/>
                  <a:pt x="3982" y="0"/>
                  <a:pt x="3240" y="84"/>
                </a:cubicBezTo>
                <a:cubicBezTo>
                  <a:pt x="2542" y="171"/>
                  <a:pt x="2113" y="1551"/>
                  <a:pt x="1573" y="1671"/>
                </a:cubicBezTo>
                <a:cubicBezTo>
                  <a:pt x="1033" y="1791"/>
                  <a:pt x="262" y="826"/>
                  <a:pt x="0" y="804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3552825"/>
            <a:ext cx="6237288" cy="3365500"/>
          </a:xfrm>
          <a:custGeom>
            <a:avLst/>
            <a:gdLst/>
            <a:ahLst/>
            <a:cxnLst>
              <a:cxn ang="0">
                <a:pos x="0" y="415"/>
              </a:cxn>
              <a:cxn ang="0">
                <a:pos x="0" y="508"/>
              </a:cxn>
              <a:cxn ang="0">
                <a:pos x="1933" y="229"/>
              </a:cxn>
              <a:cxn ang="0">
                <a:pos x="3920" y="1055"/>
              </a:cxn>
              <a:cxn ang="0">
                <a:pos x="3587" y="2082"/>
              </a:cxn>
              <a:cxn ang="0">
                <a:pos x="3947" y="829"/>
              </a:cxn>
              <a:cxn ang="0">
                <a:pos x="2253" y="69"/>
              </a:cxn>
              <a:cxn ang="0">
                <a:pos x="0" y="415"/>
              </a:cxn>
            </a:cxnLst>
            <a:rect l="0" t="0" r="r" b="b"/>
            <a:pathLst>
              <a:path w="4196" h="2120">
                <a:moveTo>
                  <a:pt x="0" y="415"/>
                </a:moveTo>
                <a:lnTo>
                  <a:pt x="0" y="508"/>
                </a:lnTo>
                <a:cubicBezTo>
                  <a:pt x="160" y="577"/>
                  <a:pt x="1280" y="138"/>
                  <a:pt x="1933" y="229"/>
                </a:cubicBezTo>
                <a:cubicBezTo>
                  <a:pt x="2586" y="320"/>
                  <a:pt x="3644" y="746"/>
                  <a:pt x="3920" y="1055"/>
                </a:cubicBezTo>
                <a:cubicBezTo>
                  <a:pt x="4196" y="1364"/>
                  <a:pt x="3583" y="2120"/>
                  <a:pt x="3587" y="2082"/>
                </a:cubicBezTo>
                <a:lnTo>
                  <a:pt x="3947" y="829"/>
                </a:lnTo>
                <a:cubicBezTo>
                  <a:pt x="3725" y="494"/>
                  <a:pt x="2911" y="138"/>
                  <a:pt x="2253" y="69"/>
                </a:cubicBezTo>
                <a:cubicBezTo>
                  <a:pt x="1595" y="0"/>
                  <a:pt x="469" y="343"/>
                  <a:pt x="0" y="415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DA4ECD05-BF53-4B28-BB30-78FEB546C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C7580-A3ED-41E0-9436-A97A45219647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82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357FB-4814-41F9-AAD3-528AD9D0943D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55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52400"/>
            <a:ext cx="76962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B551E0-50D6-476E-B17B-ED85AEB851DF}" type="slidenum">
              <a:rPr lang="ar-SA">
                <a:solidFill>
                  <a:srgbClr val="FFFFCC"/>
                </a:solidFill>
              </a:rPr>
              <a:pPr/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429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E7A72-E5F8-4A08-8307-B44A916123DC}" type="slidenum">
              <a:rPr lang="en-GB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555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C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415CB-D21E-47A1-A1B4-B78202BA29EF}" type="slidenum">
              <a:rPr lang="en-GB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23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206D5-2BD9-4466-B0E8-5600C52120FE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70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79BBE-A784-4BD6-BB13-0AFE8269DF8A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09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0A534-9D14-4032-9DC9-7B94C46025A9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432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69695-303E-4636-B0AC-935A2CBB91AD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0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F0713-9C33-4125-AF27-F24C23A6F0EB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54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38C3F-F7AB-4389-9E72-49DCD61B4B1A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03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CE950-8786-47FF-BAA9-8A57D57766D5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44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9F947-C3E9-4938-A9C2-65A14D8ABA4A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89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invGray">
          <a:xfrm>
            <a:off x="8783638" y="444500"/>
            <a:ext cx="360362" cy="31527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1" name="Freeform 3"/>
          <p:cNvSpPr>
            <a:spLocks/>
          </p:cNvSpPr>
          <p:nvPr/>
        </p:nvSpPr>
        <p:spPr bwMode="invGray">
          <a:xfrm>
            <a:off x="0" y="0"/>
            <a:ext cx="9144000" cy="2133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720"/>
              </a:cxn>
              <a:cxn ang="0">
                <a:pos x="3600" y="624"/>
              </a:cxn>
              <a:cxn ang="0">
                <a:pos x="0" y="1000"/>
              </a:cxn>
              <a:cxn ang="0">
                <a:pos x="0" y="0"/>
              </a:cxn>
            </a:cxnLst>
            <a:rect l="0" t="0" r="r" b="b"/>
            <a:pathLst>
              <a:path w="5760" h="1104">
                <a:moveTo>
                  <a:pt x="0" y="0"/>
                </a:moveTo>
                <a:lnTo>
                  <a:pt x="5760" y="0"/>
                </a:lnTo>
                <a:lnTo>
                  <a:pt x="5760" y="720"/>
                </a:lnTo>
                <a:cubicBezTo>
                  <a:pt x="5400" y="824"/>
                  <a:pt x="4560" y="577"/>
                  <a:pt x="3600" y="624"/>
                </a:cubicBezTo>
                <a:cubicBezTo>
                  <a:pt x="2640" y="671"/>
                  <a:pt x="600" y="1104"/>
                  <a:pt x="0" y="1000"/>
                </a:cubicBez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2" name="Freeform 4"/>
          <p:cNvSpPr>
            <a:spLocks/>
          </p:cNvSpPr>
          <p:nvPr/>
        </p:nvSpPr>
        <p:spPr bwMode="invGray">
          <a:xfrm>
            <a:off x="0" y="1163638"/>
            <a:ext cx="9144000" cy="5694362"/>
          </a:xfrm>
          <a:custGeom>
            <a:avLst/>
            <a:gdLst/>
            <a:ahLst/>
            <a:cxnLst>
              <a:cxn ang="0">
                <a:pos x="0" y="582"/>
              </a:cxn>
              <a:cxn ang="0">
                <a:pos x="2640" y="267"/>
              </a:cxn>
              <a:cxn ang="0">
                <a:pos x="3373" y="160"/>
              </a:cxn>
              <a:cxn ang="0">
                <a:pos x="5760" y="358"/>
              </a:cxn>
              <a:cxn ang="0">
                <a:pos x="5760" y="3587"/>
              </a:cxn>
              <a:cxn ang="0">
                <a:pos x="0" y="3587"/>
              </a:cxn>
              <a:cxn ang="0">
                <a:pos x="0" y="582"/>
              </a:cxn>
            </a:cxnLst>
            <a:rect l="0" t="0" r="r" b="b"/>
            <a:pathLst>
              <a:path w="5760" h="3587">
                <a:moveTo>
                  <a:pt x="0" y="582"/>
                </a:moveTo>
                <a:cubicBezTo>
                  <a:pt x="1027" y="680"/>
                  <a:pt x="1960" y="387"/>
                  <a:pt x="2640" y="267"/>
                </a:cubicBezTo>
                <a:cubicBezTo>
                  <a:pt x="2640" y="267"/>
                  <a:pt x="3268" y="180"/>
                  <a:pt x="3373" y="160"/>
                </a:cubicBezTo>
                <a:cubicBezTo>
                  <a:pt x="4120" y="0"/>
                  <a:pt x="5280" y="358"/>
                  <a:pt x="5760" y="358"/>
                </a:cubicBezTo>
                <a:lnTo>
                  <a:pt x="5760" y="3587"/>
                </a:lnTo>
                <a:lnTo>
                  <a:pt x="0" y="3587"/>
                </a:lnTo>
                <a:cubicBezTo>
                  <a:pt x="0" y="3587"/>
                  <a:pt x="0" y="582"/>
                  <a:pt x="0" y="582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3" name="Freeform 5"/>
          <p:cNvSpPr>
            <a:spLocks/>
          </p:cNvSpPr>
          <p:nvPr/>
        </p:nvSpPr>
        <p:spPr bwMode="invGray">
          <a:xfrm>
            <a:off x="0" y="292100"/>
            <a:ext cx="9144000" cy="854075"/>
          </a:xfrm>
          <a:custGeom>
            <a:avLst/>
            <a:gdLst/>
            <a:ahLst/>
            <a:cxnLst>
              <a:cxn ang="0">
                <a:pos x="0" y="163"/>
              </a:cxn>
              <a:cxn ang="0">
                <a:pos x="0" y="403"/>
              </a:cxn>
              <a:cxn ang="0">
                <a:pos x="1773" y="443"/>
              </a:cxn>
              <a:cxn ang="0">
                <a:pos x="4573" y="176"/>
              </a:cxn>
              <a:cxn ang="0">
                <a:pos x="5760" y="536"/>
              </a:cxn>
              <a:cxn ang="0">
                <a:pos x="5760" y="163"/>
              </a:cxn>
              <a:cxn ang="0">
                <a:pos x="4560" y="29"/>
              </a:cxn>
              <a:cxn ang="0">
                <a:pos x="1987" y="336"/>
              </a:cxn>
              <a:cxn ang="0">
                <a:pos x="0" y="163"/>
              </a:cxn>
            </a:cxnLst>
            <a:rect l="0" t="0" r="r" b="b"/>
            <a:pathLst>
              <a:path w="5760" h="538">
                <a:moveTo>
                  <a:pt x="0" y="163"/>
                </a:moveTo>
                <a:lnTo>
                  <a:pt x="0" y="403"/>
                </a:lnTo>
                <a:cubicBezTo>
                  <a:pt x="295" y="450"/>
                  <a:pt x="1011" y="481"/>
                  <a:pt x="1773" y="443"/>
                </a:cubicBezTo>
                <a:cubicBezTo>
                  <a:pt x="2535" y="405"/>
                  <a:pt x="3909" y="161"/>
                  <a:pt x="4573" y="176"/>
                </a:cubicBezTo>
                <a:cubicBezTo>
                  <a:pt x="5237" y="191"/>
                  <a:pt x="5562" y="538"/>
                  <a:pt x="5760" y="536"/>
                </a:cubicBezTo>
                <a:lnTo>
                  <a:pt x="5760" y="163"/>
                </a:lnTo>
                <a:cubicBezTo>
                  <a:pt x="5560" y="79"/>
                  <a:pt x="5189" y="0"/>
                  <a:pt x="4560" y="29"/>
                </a:cubicBezTo>
                <a:cubicBezTo>
                  <a:pt x="3931" y="58"/>
                  <a:pt x="2747" y="314"/>
                  <a:pt x="1987" y="336"/>
                </a:cubicBezTo>
                <a:cubicBezTo>
                  <a:pt x="1227" y="358"/>
                  <a:pt x="414" y="199"/>
                  <a:pt x="0" y="163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4" name="Freeform 6"/>
          <p:cNvSpPr>
            <a:spLocks/>
          </p:cNvSpPr>
          <p:nvPr/>
        </p:nvSpPr>
        <p:spPr bwMode="invGray">
          <a:xfrm>
            <a:off x="0" y="2405063"/>
            <a:ext cx="9144000" cy="1069975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0" y="406"/>
              </a:cxn>
              <a:cxn ang="0">
                <a:pos x="1280" y="645"/>
              </a:cxn>
              <a:cxn ang="0">
                <a:pos x="1627" y="580"/>
              </a:cxn>
              <a:cxn ang="0">
                <a:pos x="4493" y="113"/>
              </a:cxn>
              <a:cxn ang="0">
                <a:pos x="5760" y="606"/>
              </a:cxn>
              <a:cxn ang="0">
                <a:pos x="5760" y="233"/>
              </a:cxn>
              <a:cxn ang="0">
                <a:pos x="4040" y="33"/>
              </a:cxn>
              <a:cxn ang="0">
                <a:pos x="1093" y="433"/>
              </a:cxn>
              <a:cxn ang="0">
                <a:pos x="0" y="246"/>
              </a:cxn>
            </a:cxnLst>
            <a:rect l="0" t="0" r="r" b="b"/>
            <a:pathLst>
              <a:path w="5760" h="674">
                <a:moveTo>
                  <a:pt x="0" y="246"/>
                </a:moveTo>
                <a:lnTo>
                  <a:pt x="0" y="406"/>
                </a:lnTo>
                <a:cubicBezTo>
                  <a:pt x="213" y="463"/>
                  <a:pt x="1009" y="616"/>
                  <a:pt x="1280" y="645"/>
                </a:cubicBezTo>
                <a:cubicBezTo>
                  <a:pt x="1551" y="674"/>
                  <a:pt x="1092" y="669"/>
                  <a:pt x="1627" y="580"/>
                </a:cubicBezTo>
                <a:cubicBezTo>
                  <a:pt x="2162" y="491"/>
                  <a:pt x="3804" y="109"/>
                  <a:pt x="4493" y="113"/>
                </a:cubicBezTo>
                <a:cubicBezTo>
                  <a:pt x="5182" y="117"/>
                  <a:pt x="5549" y="586"/>
                  <a:pt x="5760" y="606"/>
                </a:cubicBezTo>
                <a:lnTo>
                  <a:pt x="5760" y="233"/>
                </a:lnTo>
                <a:cubicBezTo>
                  <a:pt x="5471" y="158"/>
                  <a:pt x="4818" y="0"/>
                  <a:pt x="4040" y="33"/>
                </a:cubicBezTo>
                <a:cubicBezTo>
                  <a:pt x="3262" y="66"/>
                  <a:pt x="1766" y="398"/>
                  <a:pt x="1093" y="433"/>
                </a:cubicBezTo>
                <a:cubicBezTo>
                  <a:pt x="420" y="468"/>
                  <a:pt x="228" y="285"/>
                  <a:pt x="0" y="24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5" name="Freeform 7"/>
          <p:cNvSpPr>
            <a:spLocks/>
          </p:cNvSpPr>
          <p:nvPr/>
        </p:nvSpPr>
        <p:spPr bwMode="white">
          <a:xfrm>
            <a:off x="2476500" y="1522413"/>
            <a:ext cx="6667500" cy="5335587"/>
          </a:xfrm>
          <a:custGeom>
            <a:avLst/>
            <a:gdLst/>
            <a:ahLst/>
            <a:cxnLst>
              <a:cxn ang="0">
                <a:pos x="0" y="3361"/>
              </a:cxn>
              <a:cxn ang="0">
                <a:pos x="1054" y="295"/>
              </a:cxn>
              <a:cxn ang="0">
                <a:pos x="4200" y="1588"/>
              </a:cxn>
              <a:cxn ang="0">
                <a:pos x="4200" y="2028"/>
              </a:cxn>
              <a:cxn ang="0">
                <a:pos x="1200" y="442"/>
              </a:cxn>
              <a:cxn ang="0">
                <a:pos x="347" y="3361"/>
              </a:cxn>
              <a:cxn ang="0">
                <a:pos x="0" y="3361"/>
              </a:cxn>
            </a:cxnLst>
            <a:rect l="0" t="0" r="r" b="b"/>
            <a:pathLst>
              <a:path w="4200" h="3361">
                <a:moveTo>
                  <a:pt x="0" y="3361"/>
                </a:moveTo>
                <a:cubicBezTo>
                  <a:pt x="118" y="2850"/>
                  <a:pt x="354" y="590"/>
                  <a:pt x="1054" y="295"/>
                </a:cubicBezTo>
                <a:cubicBezTo>
                  <a:pt x="1754" y="0"/>
                  <a:pt x="3676" y="1299"/>
                  <a:pt x="4200" y="1588"/>
                </a:cubicBezTo>
                <a:lnTo>
                  <a:pt x="4200" y="2028"/>
                </a:lnTo>
                <a:cubicBezTo>
                  <a:pt x="3700" y="1837"/>
                  <a:pt x="1842" y="220"/>
                  <a:pt x="1200" y="442"/>
                </a:cubicBezTo>
                <a:cubicBezTo>
                  <a:pt x="558" y="664"/>
                  <a:pt x="547" y="2875"/>
                  <a:pt x="347" y="3361"/>
                </a:cubicBezTo>
                <a:lnTo>
                  <a:pt x="0" y="3361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6" name="Freeform 8"/>
          <p:cNvSpPr>
            <a:spLocks/>
          </p:cNvSpPr>
          <p:nvPr/>
        </p:nvSpPr>
        <p:spPr bwMode="white">
          <a:xfrm>
            <a:off x="0" y="3443288"/>
            <a:ext cx="9144000" cy="3055937"/>
          </a:xfrm>
          <a:custGeom>
            <a:avLst/>
            <a:gdLst/>
            <a:ahLst/>
            <a:cxnLst>
              <a:cxn ang="0">
                <a:pos x="0" y="804"/>
              </a:cxn>
              <a:cxn ang="0">
                <a:pos x="0" y="991"/>
              </a:cxn>
              <a:cxn ang="0">
                <a:pos x="1547" y="1818"/>
              </a:cxn>
              <a:cxn ang="0">
                <a:pos x="3253" y="351"/>
              </a:cxn>
              <a:cxn ang="0">
                <a:pos x="5760" y="1537"/>
              </a:cxn>
              <a:cxn ang="0">
                <a:pos x="5760" y="1151"/>
              </a:cxn>
              <a:cxn ang="0">
                <a:pos x="3240" y="84"/>
              </a:cxn>
              <a:cxn ang="0">
                <a:pos x="1573" y="1671"/>
              </a:cxn>
              <a:cxn ang="0">
                <a:pos x="0" y="804"/>
              </a:cxn>
            </a:cxnLst>
            <a:rect l="0" t="0" r="r" b="b"/>
            <a:pathLst>
              <a:path w="5760" h="1925">
                <a:moveTo>
                  <a:pt x="0" y="804"/>
                </a:moveTo>
                <a:lnTo>
                  <a:pt x="0" y="991"/>
                </a:lnTo>
                <a:cubicBezTo>
                  <a:pt x="258" y="1160"/>
                  <a:pt x="1005" y="1925"/>
                  <a:pt x="1547" y="1818"/>
                </a:cubicBezTo>
                <a:cubicBezTo>
                  <a:pt x="2089" y="1711"/>
                  <a:pt x="2551" y="398"/>
                  <a:pt x="3253" y="351"/>
                </a:cubicBezTo>
                <a:cubicBezTo>
                  <a:pt x="3955" y="304"/>
                  <a:pt x="5342" y="1404"/>
                  <a:pt x="5760" y="1537"/>
                </a:cubicBezTo>
                <a:lnTo>
                  <a:pt x="5760" y="1151"/>
                </a:lnTo>
                <a:cubicBezTo>
                  <a:pt x="5405" y="1124"/>
                  <a:pt x="3982" y="0"/>
                  <a:pt x="3240" y="84"/>
                </a:cubicBezTo>
                <a:cubicBezTo>
                  <a:pt x="2542" y="171"/>
                  <a:pt x="2113" y="1551"/>
                  <a:pt x="1573" y="1671"/>
                </a:cubicBezTo>
                <a:cubicBezTo>
                  <a:pt x="1033" y="1791"/>
                  <a:pt x="262" y="826"/>
                  <a:pt x="0" y="804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7" name="Freeform 9"/>
          <p:cNvSpPr>
            <a:spLocks/>
          </p:cNvSpPr>
          <p:nvPr/>
        </p:nvSpPr>
        <p:spPr bwMode="white">
          <a:xfrm>
            <a:off x="0" y="3552825"/>
            <a:ext cx="6237288" cy="3365500"/>
          </a:xfrm>
          <a:custGeom>
            <a:avLst/>
            <a:gdLst/>
            <a:ahLst/>
            <a:cxnLst>
              <a:cxn ang="0">
                <a:pos x="0" y="415"/>
              </a:cxn>
              <a:cxn ang="0">
                <a:pos x="0" y="508"/>
              </a:cxn>
              <a:cxn ang="0">
                <a:pos x="1933" y="229"/>
              </a:cxn>
              <a:cxn ang="0">
                <a:pos x="3920" y="1055"/>
              </a:cxn>
              <a:cxn ang="0">
                <a:pos x="3587" y="2082"/>
              </a:cxn>
              <a:cxn ang="0">
                <a:pos x="3947" y="829"/>
              </a:cxn>
              <a:cxn ang="0">
                <a:pos x="2253" y="69"/>
              </a:cxn>
              <a:cxn ang="0">
                <a:pos x="0" y="415"/>
              </a:cxn>
            </a:cxnLst>
            <a:rect l="0" t="0" r="r" b="b"/>
            <a:pathLst>
              <a:path w="4196" h="2120">
                <a:moveTo>
                  <a:pt x="0" y="415"/>
                </a:moveTo>
                <a:lnTo>
                  <a:pt x="0" y="508"/>
                </a:lnTo>
                <a:cubicBezTo>
                  <a:pt x="160" y="577"/>
                  <a:pt x="1280" y="138"/>
                  <a:pt x="1933" y="229"/>
                </a:cubicBezTo>
                <a:cubicBezTo>
                  <a:pt x="2586" y="320"/>
                  <a:pt x="3644" y="746"/>
                  <a:pt x="3920" y="1055"/>
                </a:cubicBezTo>
                <a:cubicBezTo>
                  <a:pt x="4196" y="1364"/>
                  <a:pt x="3583" y="2120"/>
                  <a:pt x="3587" y="2082"/>
                </a:cubicBezTo>
                <a:lnTo>
                  <a:pt x="3947" y="829"/>
                </a:lnTo>
                <a:cubicBezTo>
                  <a:pt x="3725" y="494"/>
                  <a:pt x="2911" y="138"/>
                  <a:pt x="2253" y="69"/>
                </a:cubicBezTo>
                <a:cubicBezTo>
                  <a:pt x="1595" y="0"/>
                  <a:pt x="469" y="343"/>
                  <a:pt x="0" y="415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		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69402479-71D7-4A3C-8B7A-2E9F7D866F1C}" type="slidenum">
              <a:rPr lang="en-US">
                <a:solidFill>
                  <a:srgbClr val="FFFFCC"/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1670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8064896" cy="2232248"/>
          </a:xfrm>
        </p:spPr>
        <p:txBody>
          <a:bodyPr/>
          <a:lstStyle/>
          <a:p>
            <a:r>
              <a:rPr lang="en-GB" sz="4800" b="1" dirty="0" smtClean="0"/>
              <a:t>PROTOZOA</a:t>
            </a:r>
            <a:endParaRPr lang="en-GB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4221088"/>
            <a:ext cx="7117180" cy="86142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KIMAIGA H.O</a:t>
            </a:r>
          </a:p>
          <a:p>
            <a:pPr algn="ctr"/>
            <a:r>
              <a:rPr lang="en-US" sz="2800" b="1" dirty="0"/>
              <a:t>MBChB (University of Nairobi</a:t>
            </a:r>
            <a:r>
              <a:rPr lang="en-US" sz="2800" b="1" dirty="0" smtClean="0"/>
              <a:t>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31446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Winnie\Desktop\Henry\After bac cat\28th June...shigeela nd salmonella\PICT03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410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Winnie\Desktop\Henry\After bac cat\28th June...shigeela nd salmonella\PICT03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75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Winnie\Desktop\Henry\After bac cat\28th June...shigeela nd salmonella\PICT03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087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Winnie\Desktop\Henry\After bac cat\28th June...shigeela nd salmonella\PICT03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933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Winnie\Desktop\Henry\After bac cat\28th June...shigeela nd salmonella\PICT03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487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Winnie\Desktop\Henry\After bac cat\28th June...shigeela nd salmonella\PICT03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959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Winnie\Desktop\Henry\After bac cat\28th June...shigeela nd salmonella\PICT03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294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Winnie\Desktop\Henry\After bac cat\28th June...shigeela nd salmonella\PICT03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765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Winnie\Desktop\Henry\After bac cat\28th June...shigeela nd salmonella\PICT03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405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Winnie\Desktop\Henry\After bac cat\28th June...shigeela nd salmonella\PICT03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124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b="1" i="1" dirty="0" smtClean="0"/>
              <a:t>Introduction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M</a:t>
            </a:r>
            <a:r>
              <a:rPr lang="en-US" dirty="0" smtClean="0"/>
              <a:t>ain </a:t>
            </a:r>
            <a:r>
              <a:rPr lang="en-US" dirty="0"/>
              <a:t>human parasites</a:t>
            </a:r>
            <a:endParaRPr lang="en-GB" dirty="0"/>
          </a:p>
          <a:p>
            <a:pPr lvl="0"/>
            <a:r>
              <a:rPr lang="en-US" dirty="0"/>
              <a:t>pathogenic and non pathogenic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0828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Winnie\Desktop\Henry\After bac cat\28th June...shigeela nd salmonella\PICT03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437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Winnie\Desktop\Henry\After bac cat\28th June...shigeela nd salmonella\PICT03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717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Winnie\Desktop\Henry\After bac cat\28th June...shigeela nd salmonella\PICT03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266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Winnie\Desktop\Henry\After bac cat\28th June...shigeela nd salmonella\PICT0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187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Winnie\Desktop\Henry\After bac cat\28th June...shigeela nd salmonella\PICT0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144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Winnie\Desktop\Henry\After bac cat\28th June...shigeela nd salmonella\PICT03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759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Winnie\Desktop\Henry\After bac cat\28th June...shigeela nd salmonella\PICT03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33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Winnie\Desktop\Henry\After bac cat\28th June...shigeela nd salmonella\PICT03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244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Winnie\Desktop\Henry\After bac cat\28th June...shigeela nd salmonella\PICT03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701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Not classified under Kingdom </a:t>
            </a:r>
            <a:r>
              <a:rPr lang="en-US" altLang="en-US" dirty="0" err="1" smtClean="0"/>
              <a:t>Animalia</a:t>
            </a:r>
            <a:r>
              <a:rPr lang="en-US" altLang="en-US" dirty="0" smtClean="0"/>
              <a:t> but under Kingdom Protista</a:t>
            </a:r>
          </a:p>
          <a:p>
            <a:pPr eaLnBrk="1" hangingPunct="1"/>
            <a:r>
              <a:rPr lang="en-US" altLang="en-US" dirty="0" smtClean="0"/>
              <a:t>Main feature is they are unicellular eukaryotes</a:t>
            </a:r>
          </a:p>
          <a:p>
            <a:pPr eaLnBrk="1" hangingPunct="1"/>
            <a:r>
              <a:rPr lang="en-US" altLang="en-US" dirty="0" smtClean="0"/>
              <a:t>First described some 300 + years ago by Leeuwenhoek  when he described </a:t>
            </a:r>
            <a:r>
              <a:rPr lang="en-US" altLang="en-US" i="1" dirty="0" smtClean="0"/>
              <a:t>Giardia</a:t>
            </a:r>
            <a:r>
              <a:rPr lang="en-US" altLang="en-US" dirty="0" smtClean="0"/>
              <a:t> from his own intestine.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Introduction to Parasitic Protozoa</a:t>
            </a:r>
          </a:p>
        </p:txBody>
      </p:sp>
    </p:spTree>
    <p:extLst>
      <p:ext uri="{BB962C8B-B14F-4D97-AF65-F5344CB8AC3E}">
        <p14:creationId xmlns:p14="http://schemas.microsoft.com/office/powerpoint/2010/main" val="231161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 bldLvl="2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b="1" i="1" dirty="0">
                <a:effectLst/>
              </a:rPr>
              <a:t>Classification of </a:t>
            </a:r>
            <a:r>
              <a:rPr lang="en-US" b="1" i="1" dirty="0" err="1">
                <a:effectLst/>
              </a:rPr>
              <a:t>protozoas</a:t>
            </a:r>
            <a:r>
              <a:rPr lang="en-US" b="1" i="1" dirty="0">
                <a:effectLst/>
              </a:rPr>
              <a:t> (zoological classification</a:t>
            </a:r>
            <a:r>
              <a:rPr lang="en-US" b="1" i="1" dirty="0" smtClean="0">
                <a:effectLst/>
              </a:rPr>
              <a:t>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/>
              <a:t>Sarcomastigophora</a:t>
            </a:r>
            <a:r>
              <a:rPr lang="en-US" dirty="0"/>
              <a:t> phylum - unicellular (nucleus, cytoplasm and </a:t>
            </a:r>
            <a:r>
              <a:rPr lang="en-US" dirty="0" err="1"/>
              <a:t>memb</a:t>
            </a:r>
            <a:r>
              <a:rPr lang="en-US" dirty="0"/>
              <a:t>)</a:t>
            </a:r>
            <a:endParaRPr lang="en-GB" dirty="0"/>
          </a:p>
          <a:p>
            <a:pPr lvl="2"/>
            <a:r>
              <a:rPr lang="en-US" dirty="0"/>
              <a:t>amoeboid shape </a:t>
            </a:r>
            <a:r>
              <a:rPr lang="en-US" dirty="0" err="1"/>
              <a:t>e.g</a:t>
            </a:r>
            <a:r>
              <a:rPr lang="en-US" dirty="0"/>
              <a:t> </a:t>
            </a:r>
            <a:r>
              <a:rPr lang="en-US" dirty="0" err="1"/>
              <a:t>sarcodina</a:t>
            </a:r>
            <a:r>
              <a:rPr lang="en-US" dirty="0"/>
              <a:t> sub-</a:t>
            </a:r>
            <a:r>
              <a:rPr lang="en-US" dirty="0" err="1"/>
              <a:t>phylla</a:t>
            </a:r>
            <a:r>
              <a:rPr lang="en-US" dirty="0"/>
              <a:t> – amoeba </a:t>
            </a:r>
            <a:endParaRPr lang="en-GB" dirty="0"/>
          </a:p>
          <a:p>
            <a:pPr lvl="2"/>
            <a:r>
              <a:rPr lang="en-US" dirty="0"/>
              <a:t>some are flagellated </a:t>
            </a:r>
            <a:r>
              <a:rPr lang="en-US" dirty="0" err="1"/>
              <a:t>e.g</a:t>
            </a:r>
            <a:r>
              <a:rPr lang="en-US" dirty="0"/>
              <a:t> </a:t>
            </a:r>
            <a:r>
              <a:rPr lang="en-US" dirty="0" err="1"/>
              <a:t>mastigophora</a:t>
            </a:r>
            <a:r>
              <a:rPr lang="en-US" dirty="0"/>
              <a:t> sub-</a:t>
            </a:r>
            <a:r>
              <a:rPr lang="en-US" dirty="0" err="1"/>
              <a:t>phylla</a:t>
            </a:r>
            <a:r>
              <a:rPr lang="en-US" dirty="0"/>
              <a:t> – trypanosomes (blood), Giardia (GIT)</a:t>
            </a:r>
            <a:endParaRPr lang="en-GB" dirty="0"/>
          </a:p>
          <a:p>
            <a:pPr lvl="0"/>
            <a:r>
              <a:rPr lang="en-US" dirty="0" err="1"/>
              <a:t>Cidophora</a:t>
            </a:r>
            <a:r>
              <a:rPr lang="en-US" dirty="0"/>
              <a:t> phylum – has cilia, cause infections in the GIT but found to be infected immunosuppressed people.</a:t>
            </a:r>
            <a:endParaRPr lang="en-GB" dirty="0"/>
          </a:p>
          <a:p>
            <a:pPr lvl="2"/>
            <a:r>
              <a:rPr lang="en-US" dirty="0" err="1"/>
              <a:t>Balatidium</a:t>
            </a:r>
            <a:r>
              <a:rPr lang="en-US" dirty="0"/>
              <a:t> coli 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6359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See Classification beginning on page 49</a:t>
            </a:r>
          </a:p>
          <a:p>
            <a:pPr eaLnBrk="1" hangingPunct="1"/>
            <a:r>
              <a:rPr lang="en-US" altLang="en-US" smtClean="0"/>
              <a:t>Subject to much variation</a:t>
            </a:r>
          </a:p>
          <a:p>
            <a:pPr eaLnBrk="1" hangingPunct="1"/>
            <a:r>
              <a:rPr lang="en-US" altLang="en-US" smtClean="0"/>
              <a:t>Four major types of organisms I will discuss</a:t>
            </a:r>
          </a:p>
          <a:p>
            <a:pPr lvl="1" eaLnBrk="1" hangingPunct="1"/>
            <a:r>
              <a:rPr lang="en-US" altLang="en-US" smtClean="0"/>
              <a:t>Flagellated protozoa - Mastigophora</a:t>
            </a:r>
          </a:p>
          <a:p>
            <a:pPr lvl="1" eaLnBrk="1" hangingPunct="1"/>
            <a:r>
              <a:rPr lang="en-US" altLang="en-US" smtClean="0"/>
              <a:t>Amoeba - Sarcodina</a:t>
            </a:r>
          </a:p>
          <a:p>
            <a:pPr lvl="1" eaLnBrk="1" hangingPunct="1"/>
            <a:r>
              <a:rPr lang="en-US" altLang="en-US" smtClean="0"/>
              <a:t>Ciliated protozoa - Ciliophora</a:t>
            </a:r>
          </a:p>
          <a:p>
            <a:pPr lvl="1" eaLnBrk="1" hangingPunct="1"/>
            <a:r>
              <a:rPr lang="en-US" altLang="en-US" smtClean="0"/>
              <a:t>Apicomplexa (sporozoans)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5549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 bldLvl="2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Flagella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Organelles of Locomotion of Mastigophorans </a:t>
            </a:r>
          </a:p>
        </p:txBody>
      </p:sp>
      <p:pic>
        <p:nvPicPr>
          <p:cNvPr id="11268" name="Picture 4" descr="Trypanosoma gambien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90800"/>
            <a:ext cx="58769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22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Flagella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Organelles of Locomotion of Mastigophorans </a:t>
            </a:r>
          </a:p>
        </p:txBody>
      </p:sp>
      <p:pic>
        <p:nvPicPr>
          <p:cNvPr id="12292" name="Picture 5" descr="trypomastigote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3600"/>
            <a:ext cx="4572000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epimastigote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2275"/>
            <a:ext cx="44196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63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latin typeface="CG Times 12pt"/>
              </a:rPr>
              <a:t>Autotrophic = Holophytic  or photosynthetic</a:t>
            </a:r>
          </a:p>
          <a:p>
            <a:pPr lvl="2" eaLnBrk="1" hangingPunct="1"/>
            <a:r>
              <a:rPr lang="en-US" altLang="en-US" b="1" smtClean="0">
                <a:latin typeface="CG Times 12pt"/>
              </a:rPr>
              <a:t>Zooxanthellae</a:t>
            </a:r>
            <a:r>
              <a:rPr lang="en-US" altLang="en-US" smtClean="0">
                <a:latin typeface="CG Times 12pt"/>
              </a:rPr>
              <a:t> which are found in many Cnidaria and other invertebrates are the best examples of these symbiots.</a:t>
            </a:r>
          </a:p>
          <a:p>
            <a:pPr eaLnBrk="1" hangingPunct="1"/>
            <a:r>
              <a:rPr lang="en-US" altLang="en-US" b="1" smtClean="0">
                <a:latin typeface="CG Times 12pt"/>
              </a:rPr>
              <a:t>Heterotrophic </a:t>
            </a:r>
          </a:p>
          <a:p>
            <a:pPr lvl="1" eaLnBrk="1" hangingPunct="1"/>
            <a:r>
              <a:rPr lang="en-US" altLang="en-US" b="1" smtClean="0">
                <a:latin typeface="CG Times 12pt"/>
              </a:rPr>
              <a:t>Holozoic nutrition</a:t>
            </a:r>
            <a:r>
              <a:rPr lang="en-US" altLang="en-US" smtClean="0">
                <a:latin typeface="CG Times 12pt"/>
              </a:rPr>
              <a:t> </a:t>
            </a:r>
          </a:p>
          <a:p>
            <a:pPr lvl="1" eaLnBrk="1" hangingPunct="1"/>
            <a:r>
              <a:rPr lang="en-US" altLang="en-US" b="1" smtClean="0">
                <a:latin typeface="CG Times 12pt"/>
              </a:rPr>
              <a:t>Saprozoic nutrition</a:t>
            </a:r>
            <a:r>
              <a:rPr lang="en-US" altLang="en-US" smtClean="0">
                <a:latin typeface="CG Times 12pt"/>
              </a:rPr>
              <a:t> 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Types of Nutrition</a:t>
            </a:r>
          </a:p>
        </p:txBody>
      </p:sp>
    </p:spTree>
    <p:extLst>
      <p:ext uri="{BB962C8B-B14F-4D97-AF65-F5344CB8AC3E}">
        <p14:creationId xmlns:p14="http://schemas.microsoft.com/office/powerpoint/2010/main" val="7081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bldLvl="2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latin typeface="CG Times 12pt"/>
              </a:rPr>
              <a:t>Asexual reproduction</a:t>
            </a:r>
            <a:r>
              <a:rPr lang="en-US" altLang="en-US" smtClean="0">
                <a:latin typeface="CG Times 12pt"/>
              </a:rPr>
              <a:t> </a:t>
            </a:r>
          </a:p>
          <a:p>
            <a:pPr lvl="1" eaLnBrk="1" hangingPunct="1"/>
            <a:r>
              <a:rPr lang="en-US" altLang="en-US" b="1" smtClean="0">
                <a:latin typeface="CG Times 12pt"/>
              </a:rPr>
              <a:t>Binary fission </a:t>
            </a:r>
          </a:p>
          <a:p>
            <a:pPr lvl="1" eaLnBrk="1" hangingPunct="1"/>
            <a:r>
              <a:rPr lang="en-US" altLang="en-US" b="1" smtClean="0">
                <a:latin typeface="CG Times 12pt"/>
              </a:rPr>
              <a:t>Multiple fission, merogony or schizogony (also sporogony)</a:t>
            </a:r>
            <a:r>
              <a:rPr lang="en-US" altLang="en-US" smtClean="0">
                <a:latin typeface="CG Times 12pt"/>
              </a:rPr>
              <a:t> </a:t>
            </a:r>
          </a:p>
          <a:p>
            <a:pPr lvl="1" eaLnBrk="1" hangingPunct="1"/>
            <a:r>
              <a:rPr lang="en-US" altLang="en-US" b="1" smtClean="0">
                <a:latin typeface="CG Times 12pt"/>
              </a:rPr>
              <a:t>Budding 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tx1"/>
                </a:solidFill>
                <a:latin typeface="CG Times 12pt"/>
              </a:rPr>
              <a:t>Reproduction in the Protozoa</a:t>
            </a:r>
          </a:p>
        </p:txBody>
      </p:sp>
    </p:spTree>
    <p:extLst>
      <p:ext uri="{BB962C8B-B14F-4D97-AF65-F5344CB8AC3E}">
        <p14:creationId xmlns:p14="http://schemas.microsoft.com/office/powerpoint/2010/main" val="10386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bldLvl="2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latin typeface="CG Times 12pt"/>
              </a:rPr>
              <a:t>Sexual reproduction</a:t>
            </a:r>
            <a:r>
              <a:rPr lang="en-US" altLang="en-US" smtClean="0">
                <a:latin typeface="CG Times 12pt"/>
              </a:rPr>
              <a:t> </a:t>
            </a:r>
          </a:p>
          <a:p>
            <a:pPr lvl="1" eaLnBrk="1" hangingPunct="1"/>
            <a:r>
              <a:rPr lang="en-US" altLang="en-US" b="1" smtClean="0">
                <a:latin typeface="CG Times 12pt"/>
              </a:rPr>
              <a:t>Gametogony</a:t>
            </a:r>
          </a:p>
          <a:p>
            <a:pPr lvl="1" eaLnBrk="1" hangingPunct="1"/>
            <a:r>
              <a:rPr lang="en-US" altLang="en-US" b="1" smtClean="0">
                <a:latin typeface="CG Times 12pt"/>
              </a:rPr>
              <a:t>Syngamy</a:t>
            </a:r>
          </a:p>
          <a:p>
            <a:pPr lvl="2" eaLnBrk="1" hangingPunct="1"/>
            <a:r>
              <a:rPr lang="en-US" altLang="en-US" b="1" smtClean="0">
                <a:latin typeface="CG Times 12pt"/>
              </a:rPr>
              <a:t>Isogametes</a:t>
            </a:r>
            <a:r>
              <a:rPr lang="en-US" altLang="en-US" smtClean="0">
                <a:latin typeface="CG Times 12pt"/>
              </a:rPr>
              <a:t> 				</a:t>
            </a:r>
          </a:p>
          <a:p>
            <a:pPr lvl="2" eaLnBrk="1" hangingPunct="1"/>
            <a:r>
              <a:rPr lang="en-US" altLang="en-US" b="1" smtClean="0">
                <a:latin typeface="CG Times 12pt"/>
              </a:rPr>
              <a:t>Anisogametes </a:t>
            </a:r>
            <a:r>
              <a:rPr lang="en-US" altLang="en-US" smtClean="0">
                <a:latin typeface="CG Times 12pt"/>
              </a:rPr>
              <a:t>						</a:t>
            </a:r>
            <a:r>
              <a:rPr lang="en-US" altLang="en-US" b="1" smtClean="0">
                <a:latin typeface="CG Times 12pt"/>
              </a:rPr>
              <a:t>Macrogametes </a:t>
            </a:r>
            <a:r>
              <a:rPr lang="en-US" altLang="en-US" smtClean="0">
                <a:latin typeface="CG Times 12pt"/>
              </a:rPr>
              <a:t>- 					</a:t>
            </a:r>
            <a:r>
              <a:rPr lang="en-US" altLang="en-US" b="1" smtClean="0">
                <a:latin typeface="CG Times 12pt"/>
              </a:rPr>
              <a:t>Microgametes</a:t>
            </a:r>
            <a:r>
              <a:rPr lang="en-US" altLang="en-US" smtClean="0">
                <a:latin typeface="CG Times 12pt"/>
              </a:rPr>
              <a:t> -</a:t>
            </a:r>
          </a:p>
          <a:p>
            <a:pPr lvl="1" eaLnBrk="1" hangingPunct="1"/>
            <a:r>
              <a:rPr lang="en-US" altLang="en-US" b="1" smtClean="0">
                <a:latin typeface="CG Times 12pt"/>
              </a:rPr>
              <a:t>Conjugation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tx1"/>
                </a:solidFill>
                <a:latin typeface="CG Times 12pt"/>
              </a:rPr>
              <a:t>Reproduction in the Protozoa</a:t>
            </a:r>
          </a:p>
        </p:txBody>
      </p:sp>
    </p:spTree>
    <p:extLst>
      <p:ext uri="{BB962C8B-B14F-4D97-AF65-F5344CB8AC3E}">
        <p14:creationId xmlns:p14="http://schemas.microsoft.com/office/powerpoint/2010/main" val="326442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bldLvl="3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Entamoeba 			Giardia lamblia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Trophozoite or Vegetative Stage</a:t>
            </a:r>
          </a:p>
        </p:txBody>
      </p:sp>
      <p:pic>
        <p:nvPicPr>
          <p:cNvPr id="16388" name="Picture 4" descr="giardia_troph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124200"/>
            <a:ext cx="297180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ehistolytica_troph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971800"/>
            <a:ext cx="35052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70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Entamoeba		Giardia lamblia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Encystment</a:t>
            </a:r>
          </a:p>
        </p:txBody>
      </p:sp>
      <p:pic>
        <p:nvPicPr>
          <p:cNvPr id="17412" name="Picture 4" descr="Entamoeba histolytica cy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67000"/>
            <a:ext cx="32766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Giardia lambl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514600"/>
            <a:ext cx="4143375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1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Belong to Kingdom Protista</a:t>
            </a:r>
          </a:p>
          <a:p>
            <a:pPr eaLnBrk="1" hangingPunct="1"/>
            <a:r>
              <a:rPr lang="en-US" altLang="en-US" smtClean="0"/>
              <a:t>Unicellular</a:t>
            </a:r>
          </a:p>
          <a:p>
            <a:pPr eaLnBrk="1" hangingPunct="1"/>
            <a:r>
              <a:rPr lang="en-US" altLang="en-US" smtClean="0"/>
              <a:t>Eukaryotic</a:t>
            </a:r>
          </a:p>
          <a:p>
            <a:pPr eaLnBrk="1" hangingPunct="1"/>
            <a:r>
              <a:rPr lang="en-US" altLang="en-US" smtClean="0"/>
              <a:t>Some very important parasites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Protozoa Overview</a:t>
            </a:r>
          </a:p>
        </p:txBody>
      </p:sp>
    </p:spTree>
    <p:extLst>
      <p:ext uri="{BB962C8B-B14F-4D97-AF65-F5344CB8AC3E}">
        <p14:creationId xmlns:p14="http://schemas.microsoft.com/office/powerpoint/2010/main" val="223146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bldLvl="3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88640"/>
            <a:ext cx="8496944" cy="6336704"/>
          </a:xfrm>
        </p:spPr>
        <p:txBody>
          <a:bodyPr/>
          <a:lstStyle/>
          <a:p>
            <a:pPr lvl="0"/>
            <a:r>
              <a:rPr lang="en-US" dirty="0" err="1"/>
              <a:t>Sporozoa</a:t>
            </a:r>
            <a:r>
              <a:rPr lang="en-US" dirty="0"/>
              <a:t> – no flagella, no cilia = no movement capacity</a:t>
            </a:r>
            <a:endParaRPr lang="en-GB" dirty="0"/>
          </a:p>
          <a:p>
            <a:pPr lvl="2"/>
            <a:r>
              <a:rPr lang="en-US" dirty="0"/>
              <a:t>malaria parasites – P. falciparum, P. </a:t>
            </a:r>
            <a:r>
              <a:rPr lang="en-US" dirty="0" err="1"/>
              <a:t>vivax</a:t>
            </a:r>
            <a:r>
              <a:rPr lang="en-US" dirty="0"/>
              <a:t>, P. </a:t>
            </a:r>
            <a:r>
              <a:rPr lang="en-US" dirty="0" err="1"/>
              <a:t>ovale</a:t>
            </a:r>
            <a:r>
              <a:rPr lang="en-US" dirty="0"/>
              <a:t>, P. </a:t>
            </a:r>
            <a:r>
              <a:rPr lang="en-US" dirty="0" err="1"/>
              <a:t>malariae</a:t>
            </a:r>
            <a:endParaRPr lang="en-GB" dirty="0"/>
          </a:p>
          <a:p>
            <a:pPr lvl="0"/>
            <a:r>
              <a:rPr lang="en-US" dirty="0" err="1"/>
              <a:t>Apicomplexia</a:t>
            </a:r>
            <a:r>
              <a:rPr lang="en-US" dirty="0"/>
              <a:t> – all animals; species known to infect man have a structure called </a:t>
            </a:r>
            <a:r>
              <a:rPr lang="en-US" dirty="0" err="1"/>
              <a:t>apico</a:t>
            </a:r>
            <a:r>
              <a:rPr lang="en-US" dirty="0"/>
              <a:t>-complex that enable then to attach to RBCs ; also infections in the </a:t>
            </a:r>
            <a:r>
              <a:rPr lang="en-US" dirty="0" err="1"/>
              <a:t>immunocompromised</a:t>
            </a:r>
            <a:r>
              <a:rPr lang="en-US" dirty="0"/>
              <a:t> </a:t>
            </a:r>
            <a:r>
              <a:rPr lang="en-US" dirty="0" err="1"/>
              <a:t>e.g</a:t>
            </a:r>
            <a:r>
              <a:rPr lang="en-US" dirty="0"/>
              <a:t> toxoplasma </a:t>
            </a:r>
            <a:r>
              <a:rPr lang="en-US" dirty="0" err="1"/>
              <a:t>gondi</a:t>
            </a:r>
            <a:r>
              <a:rPr lang="en-US" dirty="0"/>
              <a:t>, </a:t>
            </a:r>
            <a:r>
              <a:rPr lang="en-US" dirty="0" err="1"/>
              <a:t>isospori</a:t>
            </a:r>
            <a:r>
              <a:rPr lang="en-US" dirty="0"/>
              <a:t> (one of the leading causes of infections in the </a:t>
            </a:r>
            <a:r>
              <a:rPr lang="en-US" dirty="0" err="1"/>
              <a:t>immunocompressed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5093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innie\Desktop\Henry\After bac cat\28th June...shigeela nd salmonella\PICT03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357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innie\Desktop\Henry\After bac cat\28th June...shigeela nd salmonella\PICT03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468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innie\Desktop\Henry\After bac cat\28th June...shigeela nd salmonella\PICT03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876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Winnie\Desktop\Henry\After bac cat\28th June...shigeela nd salmonella\PICT03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3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Winnie\Desktop\Henry\After bac cat\28th June...shigeela nd salmonella\PICT03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552311"/>
      </p:ext>
    </p:extLst>
  </p:cSld>
  <p:clrMapOvr>
    <a:masterClrMapping/>
  </p:clrMapOvr>
</p:sld>
</file>

<file path=ppt/theme/theme1.xml><?xml version="1.0" encoding="utf-8"?>
<a:theme xmlns:a="http://schemas.openxmlformats.org/drawingml/2006/main" name="1_Ribbons">
  <a:themeElements>
    <a:clrScheme name="Ribbons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Ribbon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ibbons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2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3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4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5">
        <a:dk1>
          <a:srgbClr val="663300"/>
        </a:dk1>
        <a:lt1>
          <a:srgbClr val="FFFFFF"/>
        </a:lt1>
        <a:dk2>
          <a:srgbClr val="000000"/>
        </a:dk2>
        <a:lt2>
          <a:srgbClr val="FFFF99"/>
        </a:lt2>
        <a:accent1>
          <a:srgbClr val="FFCC66"/>
        </a:accent1>
        <a:accent2>
          <a:srgbClr val="FFFFCC"/>
        </a:accent2>
        <a:accent3>
          <a:srgbClr val="FFFFFF"/>
        </a:accent3>
        <a:accent4>
          <a:srgbClr val="562A00"/>
        </a:accent4>
        <a:accent5>
          <a:srgbClr val="FFE2B8"/>
        </a:accent5>
        <a:accent6>
          <a:srgbClr val="E7E7B9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323</Words>
  <Application>Microsoft Office PowerPoint</Application>
  <PresentationFormat>On-screen Show (4:3)</PresentationFormat>
  <Paragraphs>68</Paragraphs>
  <Slides>38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1_Ribbons</vt:lpstr>
      <vt:lpstr>PROTOZOA</vt:lpstr>
      <vt:lpstr>Introduction</vt:lpstr>
      <vt:lpstr>Classification of protozoas (zoological classification)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Introduction to Parasitic Protozoa</vt:lpstr>
      <vt:lpstr>Classification</vt:lpstr>
      <vt:lpstr>Organelles of Locomotion of Mastigophorans </vt:lpstr>
      <vt:lpstr>Organelles of Locomotion of Mastigophorans </vt:lpstr>
      <vt:lpstr>Types of Nutrition</vt:lpstr>
      <vt:lpstr>Reproduction in the Protozoa</vt:lpstr>
      <vt:lpstr>Reproduction in the Protozoa</vt:lpstr>
      <vt:lpstr>Trophozoite or Vegetative Stage</vt:lpstr>
      <vt:lpstr>Encystment</vt:lpstr>
      <vt:lpstr>Protozoa Overview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SHIGEELA AND SALMONELLA</dc:title>
  <dc:creator>Dr. Kimaiga H.O. MBChB (UoN)</dc:creator>
  <cp:lastModifiedBy>Dr. Kimaiga H.O. MBChB (UoN)</cp:lastModifiedBy>
  <cp:revision>8</cp:revision>
  <dcterms:created xsi:type="dcterms:W3CDTF">2013-07-10T05:28:01Z</dcterms:created>
  <dcterms:modified xsi:type="dcterms:W3CDTF">2013-12-06T08:44:36Z</dcterms:modified>
</cp:coreProperties>
</file>