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3" r:id="rId1"/>
  </p:sldMasterIdLst>
  <p:notesMasterIdLst>
    <p:notesMasterId r:id="rId69"/>
  </p:notesMasterIdLst>
  <p:sldIdLst>
    <p:sldId id="403" r:id="rId2"/>
    <p:sldId id="404" r:id="rId3"/>
    <p:sldId id="405" r:id="rId4"/>
    <p:sldId id="406" r:id="rId5"/>
    <p:sldId id="407" r:id="rId6"/>
    <p:sldId id="408" r:id="rId7"/>
    <p:sldId id="409" r:id="rId8"/>
    <p:sldId id="410" r:id="rId9"/>
    <p:sldId id="411" r:id="rId10"/>
    <p:sldId id="412" r:id="rId11"/>
    <p:sldId id="413" r:id="rId12"/>
    <p:sldId id="414" r:id="rId13"/>
    <p:sldId id="415" r:id="rId14"/>
    <p:sldId id="416" r:id="rId15"/>
    <p:sldId id="417" r:id="rId16"/>
    <p:sldId id="418" r:id="rId17"/>
    <p:sldId id="419" r:id="rId18"/>
    <p:sldId id="420" r:id="rId19"/>
    <p:sldId id="421" r:id="rId20"/>
    <p:sldId id="422" r:id="rId21"/>
    <p:sldId id="423" r:id="rId22"/>
    <p:sldId id="424" r:id="rId23"/>
    <p:sldId id="425" r:id="rId24"/>
    <p:sldId id="426" r:id="rId25"/>
    <p:sldId id="427" r:id="rId26"/>
    <p:sldId id="428" r:id="rId27"/>
    <p:sldId id="429" r:id="rId28"/>
    <p:sldId id="430" r:id="rId29"/>
    <p:sldId id="431" r:id="rId30"/>
    <p:sldId id="432" r:id="rId31"/>
    <p:sldId id="433" r:id="rId32"/>
    <p:sldId id="434" r:id="rId33"/>
    <p:sldId id="469" r:id="rId34"/>
    <p:sldId id="435" r:id="rId35"/>
    <p:sldId id="436" r:id="rId36"/>
    <p:sldId id="437" r:id="rId37"/>
    <p:sldId id="438" r:id="rId38"/>
    <p:sldId id="439" r:id="rId39"/>
    <p:sldId id="440" r:id="rId40"/>
    <p:sldId id="441" r:id="rId41"/>
    <p:sldId id="442" r:id="rId42"/>
    <p:sldId id="443" r:id="rId43"/>
    <p:sldId id="444" r:id="rId44"/>
    <p:sldId id="445" r:id="rId45"/>
    <p:sldId id="446" r:id="rId46"/>
    <p:sldId id="447" r:id="rId47"/>
    <p:sldId id="448" r:id="rId48"/>
    <p:sldId id="449" r:id="rId49"/>
    <p:sldId id="450" r:id="rId50"/>
    <p:sldId id="451" r:id="rId51"/>
    <p:sldId id="452" r:id="rId52"/>
    <p:sldId id="453" r:id="rId53"/>
    <p:sldId id="454" r:id="rId54"/>
    <p:sldId id="455" r:id="rId55"/>
    <p:sldId id="456" r:id="rId56"/>
    <p:sldId id="457" r:id="rId57"/>
    <p:sldId id="458" r:id="rId58"/>
    <p:sldId id="459" r:id="rId59"/>
    <p:sldId id="460" r:id="rId60"/>
    <p:sldId id="461" r:id="rId61"/>
    <p:sldId id="462" r:id="rId62"/>
    <p:sldId id="463" r:id="rId63"/>
    <p:sldId id="464" r:id="rId64"/>
    <p:sldId id="465" r:id="rId65"/>
    <p:sldId id="466" r:id="rId66"/>
    <p:sldId id="467" r:id="rId67"/>
    <p:sldId id="468" r:id="rId6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49" d="100"/>
          <a:sy n="49" d="100"/>
        </p:scale>
        <p:origin x="-102" y="-10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0837C58-051A-44CF-B8AC-AA7555899A7C}" type="datetimeFigureOut">
              <a:rPr lang="en-GB" smtClean="0"/>
              <a:t>08/12/2013</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CF9FD1-AE8E-444D-949B-16954BE882CA}" type="slidenum">
              <a:rPr lang="en-GB" smtClean="0"/>
              <a:t>‹#›</a:t>
            </a:fld>
            <a:endParaRPr lang="en-GB"/>
          </a:p>
        </p:txBody>
      </p:sp>
    </p:spTree>
    <p:extLst>
      <p:ext uri="{BB962C8B-B14F-4D97-AF65-F5344CB8AC3E}">
        <p14:creationId xmlns:p14="http://schemas.microsoft.com/office/powerpoint/2010/main" val="33076553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86124641-F99D-49AA-AEFC-6BC8A1469A44}" type="slidenum">
              <a:rPr lang="ru-RU" sz="1200" smtClean="0"/>
              <a:pPr/>
              <a:t>41</a:t>
            </a:fld>
            <a:endParaRPr lang="ru-RU" sz="1200" smtClean="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4E8B9B5C-76F0-48E4-AC5F-1308745A64AE}" type="slidenum">
              <a:rPr lang="ru-RU" sz="1200" smtClean="0"/>
              <a:pPr/>
              <a:t>63</a:t>
            </a:fld>
            <a:endParaRPr lang="ru-RU" sz="1200"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79B490FF-EA8B-4D48-AB78-C8A710255F6F}" type="slidenum">
              <a:rPr lang="ru-RU" sz="1200" smtClean="0"/>
              <a:pPr/>
              <a:t>42</a:t>
            </a:fld>
            <a:endParaRPr lang="ru-RU" sz="1200"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3F78B31C-2D3C-4AAB-9A2F-D5D956D320C1}" type="slidenum">
              <a:rPr lang="ru-RU" sz="1200" smtClean="0"/>
              <a:pPr/>
              <a:t>43</a:t>
            </a:fld>
            <a:endParaRPr lang="ru-RU" sz="1200" smtClean="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sz="1000" dirty="0" smtClean="0">
              <a:latin typeface="Bookman Old Style"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FFD245C7-9266-4A38-87AC-DDDCE22FF2FF}" type="slidenum">
              <a:rPr lang="ru-RU" sz="1200" smtClean="0"/>
              <a:pPr/>
              <a:t>45</a:t>
            </a:fld>
            <a:endParaRPr lang="ru-RU" sz="1200" smtClean="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5638271D-F30B-4735-8FFD-64CCADE98704}" type="slidenum">
              <a:rPr lang="ru-RU" sz="1200" smtClean="0"/>
              <a:pPr/>
              <a:t>46</a:t>
            </a:fld>
            <a:endParaRPr lang="ru-RU" sz="1200" smtClean="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1EA871B7-C047-4B3F-9602-66206E768998}" type="slidenum">
              <a:rPr lang="ru-RU" sz="1200" smtClean="0"/>
              <a:pPr/>
              <a:t>47</a:t>
            </a:fld>
            <a:endParaRPr lang="ru-RU" sz="1200" smtClean="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FA9787E6-C26A-46A1-9D9D-19DEABA0D251}" type="slidenum">
              <a:rPr lang="ru-RU" sz="1200" smtClean="0"/>
              <a:pPr/>
              <a:t>48</a:t>
            </a:fld>
            <a:endParaRPr lang="ru-RU" sz="1200" smtClean="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C592F4F7-EC7E-4604-9C6F-21EA5B335FA1}" type="slidenum">
              <a:rPr lang="ru-RU" sz="1200" smtClean="0"/>
              <a:pPr/>
              <a:t>49</a:t>
            </a:fld>
            <a:endParaRPr lang="ru-RU" sz="1200" smtClean="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2"/>
            <a:r>
              <a:rPr lang="en-US" smtClean="0"/>
              <a:t>Have these and other drugs including the antimitotic type been adequately tested in </a:t>
            </a:r>
            <a:r>
              <a:rPr lang="en-US" i="1" smtClean="0"/>
              <a:t>in vitro, </a:t>
            </a:r>
            <a:r>
              <a:rPr lang="en-US" smtClean="0"/>
              <a:t>i. e., in trophozoite and cyst cultures? They have not.</a:t>
            </a:r>
            <a:r>
              <a:rPr lang="en-US" i="1" smtClean="0"/>
              <a:t> </a:t>
            </a:r>
            <a:r>
              <a:rPr lang="en-US" smtClean="0"/>
              <a:t>Is simple mitosis understood? It is not.</a:t>
            </a:r>
          </a:p>
          <a:p>
            <a:endParaRPr lang="ru-RU"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FB1C85EA-C238-411E-9680-0F45EA9D28C4}" type="slidenum">
              <a:rPr lang="ru-RU" sz="1200" smtClean="0"/>
              <a:pPr/>
              <a:t>62</a:t>
            </a:fld>
            <a:endParaRPr lang="ru-RU" sz="1200" smtClean="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783638" y="444500"/>
            <a:ext cx="360362" cy="3152775"/>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fontAlgn="base" hangingPunct="0">
              <a:spcBef>
                <a:spcPct val="0"/>
              </a:spcBef>
              <a:spcAft>
                <a:spcPct val="0"/>
              </a:spcAft>
              <a:defRPr/>
            </a:pPr>
            <a:endParaRPr lang="en-US" sz="2400">
              <a:solidFill>
                <a:srgbClr val="FFFFCC"/>
              </a:solidFill>
            </a:endParaRPr>
          </a:p>
        </p:txBody>
      </p:sp>
      <p:sp>
        <p:nvSpPr>
          <p:cNvPr id="5" name="Freeform 3"/>
          <p:cNvSpPr>
            <a:spLocks/>
          </p:cNvSpPr>
          <p:nvPr/>
        </p:nvSpPr>
        <p:spPr bwMode="invGray">
          <a:xfrm>
            <a:off x="0" y="0"/>
            <a:ext cx="9144000" cy="2133600"/>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endParaRPr>
          </a:p>
        </p:txBody>
      </p:sp>
      <p:sp>
        <p:nvSpPr>
          <p:cNvPr id="6" name="Freeform 4"/>
          <p:cNvSpPr>
            <a:spLocks/>
          </p:cNvSpPr>
          <p:nvPr/>
        </p:nvSpPr>
        <p:spPr bwMode="invGray">
          <a:xfrm>
            <a:off x="0" y="1163638"/>
            <a:ext cx="9144000" cy="5694362"/>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endParaRPr>
          </a:p>
        </p:txBody>
      </p:sp>
      <p:sp>
        <p:nvSpPr>
          <p:cNvPr id="7" name="Freeform 5"/>
          <p:cNvSpPr>
            <a:spLocks/>
          </p:cNvSpPr>
          <p:nvPr/>
        </p:nvSpPr>
        <p:spPr bwMode="invGray">
          <a:xfrm>
            <a:off x="0" y="292100"/>
            <a:ext cx="9144000" cy="854075"/>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endParaRPr>
          </a:p>
        </p:txBody>
      </p:sp>
      <p:sp>
        <p:nvSpPr>
          <p:cNvPr id="8" name="Freeform 6"/>
          <p:cNvSpPr>
            <a:spLocks/>
          </p:cNvSpPr>
          <p:nvPr/>
        </p:nvSpPr>
        <p:spPr bwMode="hidden">
          <a:xfrm>
            <a:off x="0" y="2405063"/>
            <a:ext cx="9144000" cy="1069975"/>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endParaRPr>
          </a:p>
        </p:txBody>
      </p:sp>
      <p:sp>
        <p:nvSpPr>
          <p:cNvPr id="9" name="Freeform 7"/>
          <p:cNvSpPr>
            <a:spLocks/>
          </p:cNvSpPr>
          <p:nvPr/>
        </p:nvSpPr>
        <p:spPr bwMode="white">
          <a:xfrm>
            <a:off x="2476500" y="1522413"/>
            <a:ext cx="6667500" cy="5335587"/>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endParaRPr>
          </a:p>
        </p:txBody>
      </p:sp>
      <p:sp>
        <p:nvSpPr>
          <p:cNvPr id="10" name="Freeform 8"/>
          <p:cNvSpPr>
            <a:spLocks/>
          </p:cNvSpPr>
          <p:nvPr/>
        </p:nvSpPr>
        <p:spPr bwMode="invGray">
          <a:xfrm>
            <a:off x="0" y="3443288"/>
            <a:ext cx="9144000" cy="3055937"/>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endParaRPr>
          </a:p>
        </p:txBody>
      </p:sp>
      <p:sp>
        <p:nvSpPr>
          <p:cNvPr id="11" name="Freeform 9"/>
          <p:cNvSpPr>
            <a:spLocks/>
          </p:cNvSpPr>
          <p:nvPr/>
        </p:nvSpPr>
        <p:spPr bwMode="white">
          <a:xfrm>
            <a:off x="0" y="3552825"/>
            <a:ext cx="6237288" cy="336550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endParaRPr>
          </a:p>
        </p:txBody>
      </p:sp>
      <p:sp>
        <p:nvSpPr>
          <p:cNvPr id="3082" name="Rectangle 10"/>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083" name="Rectangle 11"/>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2" name="Rectangle 12"/>
          <p:cNvSpPr>
            <a:spLocks noGrp="1" noChangeArrowheads="1"/>
          </p:cNvSpPr>
          <p:nvPr>
            <p:ph type="dt" sz="half" idx="10"/>
          </p:nvPr>
        </p:nvSpPr>
        <p:spPr/>
        <p:txBody>
          <a:bodyPr/>
          <a:lstStyle>
            <a:lvl1pPr>
              <a:defRPr>
                <a:solidFill>
                  <a:srgbClr val="FFFFCC"/>
                </a:solidFill>
              </a:defRPr>
            </a:lvl1pPr>
          </a:lstStyle>
          <a:p>
            <a:pPr>
              <a:defRPr/>
            </a:pPr>
            <a:endParaRPr lang="en-US"/>
          </a:p>
        </p:txBody>
      </p:sp>
      <p:sp>
        <p:nvSpPr>
          <p:cNvPr id="13" name="Rectangle 13"/>
          <p:cNvSpPr>
            <a:spLocks noGrp="1" noChangeArrowheads="1"/>
          </p:cNvSpPr>
          <p:nvPr>
            <p:ph type="ftr" sz="quarter" idx="11"/>
          </p:nvPr>
        </p:nvSpPr>
        <p:spPr/>
        <p:txBody>
          <a:bodyPr/>
          <a:lstStyle>
            <a:lvl1pPr>
              <a:defRPr>
                <a:solidFill>
                  <a:srgbClr val="FFFFCC"/>
                </a:solidFill>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solidFill>
                  <a:srgbClr val="FFFFCC"/>
                </a:solidFill>
              </a:defRPr>
            </a:lvl1pPr>
          </a:lstStyle>
          <a:p>
            <a:pPr>
              <a:defRPr/>
            </a:pPr>
            <a:fld id="{DA4ECD05-BF53-4B28-BB30-78FEB546C017}" type="slidenum">
              <a:rPr lang="en-US"/>
              <a:pPr>
                <a:defRPr/>
              </a:pPr>
              <a:t>‹#›</a:t>
            </a:fld>
            <a:endParaRPr lang="en-US"/>
          </a:p>
        </p:txBody>
      </p:sp>
    </p:spTree>
    <p:extLst>
      <p:ext uri="{BB962C8B-B14F-4D97-AF65-F5344CB8AC3E}">
        <p14:creationId xmlns:p14="http://schemas.microsoft.com/office/powerpoint/2010/main" val="1460555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0" fill="hold"/>
                                        <p:tgtEl>
                                          <p:spTgt spid="4"/>
                                        </p:tgtEl>
                                        <p:attrNameLst>
                                          <p:attrName>ppt_x</p:attrName>
                                        </p:attrNameLst>
                                      </p:cBhvr>
                                      <p:tavLst>
                                        <p:tav tm="0">
                                          <p:val>
                                            <p:strVal val="0-#ppt_w/2"/>
                                          </p:val>
                                        </p:tav>
                                        <p:tav tm="100000">
                                          <p:val>
                                            <p:strVal val="#ppt_x"/>
                                          </p:val>
                                        </p:tav>
                                      </p:tavLst>
                                    </p:anim>
                                    <p:anim calcmode="lin" valueType="num">
                                      <p:cBhvr additive="base">
                                        <p:cTn id="8" dur="5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9C1C7580-A3ED-41E0-9436-A97A45219647}"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676019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EC8357FB-4814-41F9-AAD3-528AD9D0943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528938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152400"/>
            <a:ext cx="76962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7"/>
          <p:cNvSpPr>
            <a:spLocks noGrp="1" noChangeArrowheads="1"/>
          </p:cNvSpPr>
          <p:nvPr>
            <p:ph type="sldNum" sz="quarter" idx="12"/>
          </p:nvPr>
        </p:nvSpPr>
        <p:spPr>
          <a:ln/>
        </p:spPr>
        <p:txBody>
          <a:bodyPr/>
          <a:lstStyle>
            <a:lvl1pPr>
              <a:defRPr/>
            </a:lvl1pPr>
          </a:lstStyle>
          <a:p>
            <a:fld id="{C2B551E0-50D6-476E-B17B-ED85AEB851DF}" type="slidenum">
              <a:rPr lang="ar-SA">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8843362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GB"/>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457200" y="6245225"/>
            <a:ext cx="2133600" cy="476250"/>
          </a:xfrm>
        </p:spPr>
        <p:txBody>
          <a:bodyPr/>
          <a:lstStyle>
            <a:lvl1pPr>
              <a:defRPr/>
            </a:lvl1pPr>
          </a:lstStyle>
          <a:p>
            <a:pPr>
              <a:defRPr/>
            </a:pPr>
            <a:endParaRPr lang="en-GB">
              <a:solidFill>
                <a:srgbClr val="FFFFCC"/>
              </a:solidFill>
            </a:endParaRPr>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pPr>
              <a:defRPr/>
            </a:pPr>
            <a:endParaRPr lang="en-GB">
              <a:solidFill>
                <a:srgbClr val="FFFFCC"/>
              </a:solidFill>
            </a:endParaRPr>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pPr>
              <a:defRPr/>
            </a:pPr>
            <a:fld id="{2A10518D-F7FE-4C59-BA57-DB6349988FC7}" type="slidenum">
              <a:rPr lang="en-GB">
                <a:solidFill>
                  <a:srgbClr val="FFFFCC"/>
                </a:solidFill>
              </a:rPr>
              <a:pPr>
                <a:defRPr/>
              </a:pPr>
              <a:t>‹#›</a:t>
            </a:fld>
            <a:endParaRPr lang="en-GB">
              <a:solidFill>
                <a:srgbClr val="FFFFCC"/>
              </a:solidFill>
            </a:endParaRPr>
          </a:p>
        </p:txBody>
      </p:sp>
    </p:spTree>
    <p:extLst>
      <p:ext uri="{BB962C8B-B14F-4D97-AF65-F5344CB8AC3E}">
        <p14:creationId xmlns:p14="http://schemas.microsoft.com/office/powerpoint/2010/main" val="3611802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DF7206D5-2BD9-4466-B0E8-5600C52120F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1355603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7FA79BBE-A784-4BD6-BB13-0AFE8269DF8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044316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8910A534-9D14-4032-9DC9-7B94C46025A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517518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32A69695-303E-4636-B0AC-935A2CBB91A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847886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0B4F0713-9C33-4125-AF27-F24C23A6F0E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19921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5E838C3F-F7AB-4389-9E72-49DCD61B4B1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1238906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96DCE950-8786-47FF-BAA9-8A57D57766D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077707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71C9F947-C3E9-4938-A9C2-65A14D8ABA4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7852184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invGray">
          <a:xfrm>
            <a:off x="8783638" y="444500"/>
            <a:ext cx="360362" cy="3152775"/>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fontAlgn="base" hangingPunct="0">
              <a:spcBef>
                <a:spcPct val="0"/>
              </a:spcBef>
              <a:spcAft>
                <a:spcPct val="0"/>
              </a:spcAft>
              <a:defRPr/>
            </a:pPr>
            <a:endParaRPr lang="en-US" sz="2400">
              <a:solidFill>
                <a:srgbClr val="FFFFCC"/>
              </a:solidFill>
            </a:endParaRPr>
          </a:p>
        </p:txBody>
      </p:sp>
      <p:sp>
        <p:nvSpPr>
          <p:cNvPr id="2051" name="Freeform 3"/>
          <p:cNvSpPr>
            <a:spLocks/>
          </p:cNvSpPr>
          <p:nvPr/>
        </p:nvSpPr>
        <p:spPr bwMode="invGray">
          <a:xfrm>
            <a:off x="0" y="0"/>
            <a:ext cx="9144000" cy="2133600"/>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endParaRPr>
          </a:p>
        </p:txBody>
      </p:sp>
      <p:sp>
        <p:nvSpPr>
          <p:cNvPr id="2052" name="Freeform 4"/>
          <p:cNvSpPr>
            <a:spLocks/>
          </p:cNvSpPr>
          <p:nvPr/>
        </p:nvSpPr>
        <p:spPr bwMode="invGray">
          <a:xfrm>
            <a:off x="0" y="1163638"/>
            <a:ext cx="9144000" cy="5694362"/>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endParaRPr>
          </a:p>
        </p:txBody>
      </p:sp>
      <p:sp>
        <p:nvSpPr>
          <p:cNvPr id="2053" name="Freeform 5"/>
          <p:cNvSpPr>
            <a:spLocks/>
          </p:cNvSpPr>
          <p:nvPr/>
        </p:nvSpPr>
        <p:spPr bwMode="invGray">
          <a:xfrm>
            <a:off x="0" y="292100"/>
            <a:ext cx="9144000" cy="854075"/>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endParaRPr>
          </a:p>
        </p:txBody>
      </p:sp>
      <p:sp>
        <p:nvSpPr>
          <p:cNvPr id="2054" name="Freeform 6"/>
          <p:cNvSpPr>
            <a:spLocks/>
          </p:cNvSpPr>
          <p:nvPr/>
        </p:nvSpPr>
        <p:spPr bwMode="invGray">
          <a:xfrm>
            <a:off x="0" y="2405063"/>
            <a:ext cx="9144000" cy="1069975"/>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endParaRPr>
          </a:p>
        </p:txBody>
      </p:sp>
      <p:sp>
        <p:nvSpPr>
          <p:cNvPr id="2055" name="Freeform 7"/>
          <p:cNvSpPr>
            <a:spLocks/>
          </p:cNvSpPr>
          <p:nvPr/>
        </p:nvSpPr>
        <p:spPr bwMode="white">
          <a:xfrm>
            <a:off x="2476500" y="1522413"/>
            <a:ext cx="6667500" cy="5335587"/>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endParaRPr>
          </a:p>
        </p:txBody>
      </p:sp>
      <p:sp>
        <p:nvSpPr>
          <p:cNvPr id="2056" name="Freeform 8"/>
          <p:cNvSpPr>
            <a:spLocks/>
          </p:cNvSpPr>
          <p:nvPr/>
        </p:nvSpPr>
        <p:spPr bwMode="white">
          <a:xfrm>
            <a:off x="0" y="3443288"/>
            <a:ext cx="9144000" cy="3055937"/>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endParaRPr>
          </a:p>
        </p:txBody>
      </p:sp>
      <p:sp>
        <p:nvSpPr>
          <p:cNvPr id="2057" name="Freeform 9"/>
          <p:cNvSpPr>
            <a:spLocks/>
          </p:cNvSpPr>
          <p:nvPr/>
        </p:nvSpPr>
        <p:spPr bwMode="white">
          <a:xfrm>
            <a:off x="0" y="3552825"/>
            <a:ext cx="6237288" cy="336550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endParaRPr>
          </a:p>
        </p:txBody>
      </p:sp>
      <p:sp>
        <p:nvSpPr>
          <p:cNvPr id="1034" name="Rectangle 10"/>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35" name="Rectangle 11"/>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		</a:t>
            </a:r>
          </a:p>
          <a:p>
            <a:pPr lvl="3"/>
            <a:r>
              <a:rPr lang="en-US" smtClean="0"/>
              <a:t>Fourth level</a:t>
            </a:r>
          </a:p>
          <a:p>
            <a:pPr lvl="4"/>
            <a:r>
              <a:rPr lang="en-US" smtClean="0"/>
              <a:t>Fifth level</a:t>
            </a:r>
          </a:p>
        </p:txBody>
      </p:sp>
      <p:sp>
        <p:nvSpPr>
          <p:cNvPr id="2060"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vl1pPr>
          </a:lstStyle>
          <a:p>
            <a:pPr eaLnBrk="0" fontAlgn="base" hangingPunct="0">
              <a:spcAft>
                <a:spcPct val="0"/>
              </a:spcAft>
              <a:defRPr/>
            </a:pPr>
            <a:endParaRPr lang="en-US">
              <a:solidFill>
                <a:srgbClr val="FFFFCC"/>
              </a:solidFill>
            </a:endParaRPr>
          </a:p>
        </p:txBody>
      </p:sp>
      <p:sp>
        <p:nvSpPr>
          <p:cNvPr id="206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vl1pPr>
          </a:lstStyle>
          <a:p>
            <a:pPr eaLnBrk="0" fontAlgn="base" hangingPunct="0">
              <a:spcAft>
                <a:spcPct val="0"/>
              </a:spcAft>
              <a:defRPr/>
            </a:pPr>
            <a:endParaRPr lang="en-US">
              <a:solidFill>
                <a:srgbClr val="FFFFCC"/>
              </a:solidFill>
            </a:endParaRPr>
          </a:p>
        </p:txBody>
      </p:sp>
      <p:sp>
        <p:nvSpPr>
          <p:cNvPr id="2062"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vl1pPr>
          </a:lstStyle>
          <a:p>
            <a:pPr eaLnBrk="0" fontAlgn="base" hangingPunct="0">
              <a:spcAft>
                <a:spcPct val="0"/>
              </a:spcAft>
              <a:defRPr/>
            </a:pPr>
            <a:fld id="{69402479-71D7-4A3C-8B7A-2E9F7D866F1C}" type="slidenum">
              <a:rPr lang="en-US">
                <a:solidFill>
                  <a:srgbClr val="FFFFCC"/>
                </a:solidFill>
              </a:rPr>
              <a:pPr eaLnBrk="0" fontAlgn="base" hangingPunct="0">
                <a:spcAft>
                  <a:spcPct val="0"/>
                </a:spcAft>
                <a:defRPr/>
              </a:pPr>
              <a:t>‹#›</a:t>
            </a:fld>
            <a:endParaRPr lang="en-US">
              <a:solidFill>
                <a:srgbClr val="FFFFCC"/>
              </a:solidFill>
            </a:endParaRPr>
          </a:p>
        </p:txBody>
      </p:sp>
    </p:spTree>
    <p:extLst>
      <p:ext uri="{BB962C8B-B14F-4D97-AF65-F5344CB8AC3E}">
        <p14:creationId xmlns:p14="http://schemas.microsoft.com/office/powerpoint/2010/main" val="320801074"/>
      </p:ext>
    </p:extLst>
  </p:cSld>
  <p:clrMap bg1="dk2" tx1="lt1" bg2="dk1"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8" fill="hold" grpId="0" nodeType="afterEffect">
                                  <p:stCondLst>
                                    <p:cond delay="100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0" fill="hold"/>
                                        <p:tgtEl>
                                          <p:spTgt spid="2050"/>
                                        </p:tgtEl>
                                        <p:attrNameLst>
                                          <p:attrName>ppt_x</p:attrName>
                                        </p:attrNameLst>
                                      </p:cBhvr>
                                      <p:tavLst>
                                        <p:tav tm="0">
                                          <p:val>
                                            <p:strVal val="0-#ppt_w/2"/>
                                          </p:val>
                                        </p:tav>
                                        <p:tav tm="100000">
                                          <p:val>
                                            <p:strVal val="#ppt_x"/>
                                          </p:val>
                                        </p:tav>
                                      </p:tavLst>
                                    </p:anim>
                                    <p:anim calcmode="lin" valueType="num">
                                      <p:cBhvr additive="base">
                                        <p:cTn id="8" dur="5000" fill="hold"/>
                                        <p:tgtEl>
                                          <p:spTgt spid="20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animBg="1"/>
    </p:bldLst>
  </p:timing>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defRPr>
      </a:lvl2pPr>
      <a:lvl3pPr algn="ctr" rtl="0" eaLnBrk="0" fontAlgn="base" hangingPunct="0">
        <a:spcBef>
          <a:spcPct val="0"/>
        </a:spcBef>
        <a:spcAft>
          <a:spcPct val="0"/>
        </a:spcAft>
        <a:defRPr kumimoji="1" sz="4400">
          <a:solidFill>
            <a:schemeClr val="tx2"/>
          </a:solidFill>
          <a:latin typeface="Times New Roman" pitchFamily="18" charset="0"/>
        </a:defRPr>
      </a:lvl3pPr>
      <a:lvl4pPr algn="ctr" rtl="0" eaLnBrk="0" fontAlgn="base" hangingPunct="0">
        <a:spcBef>
          <a:spcPct val="0"/>
        </a:spcBef>
        <a:spcAft>
          <a:spcPct val="0"/>
        </a:spcAft>
        <a:defRPr kumimoji="1" sz="4400">
          <a:solidFill>
            <a:schemeClr val="tx2"/>
          </a:solidFill>
          <a:latin typeface="Times New Roman" pitchFamily="18" charset="0"/>
        </a:defRPr>
      </a:lvl4pPr>
      <a:lvl5pPr algn="ctr" rtl="0" eaLnBrk="0" fontAlgn="base" hangingPunct="0">
        <a:spcBef>
          <a:spcPct val="0"/>
        </a:spcBef>
        <a:spcAft>
          <a:spcPct val="0"/>
        </a:spcAft>
        <a:defRPr kumimoji="1" sz="4400">
          <a:solidFill>
            <a:schemeClr val="tx2"/>
          </a:solidFill>
          <a:latin typeface="Times New Roman" pitchFamily="18" charset="0"/>
        </a:defRPr>
      </a:lvl5pPr>
      <a:lvl6pPr marL="457200" algn="ctr" rtl="0" eaLnBrk="0" fontAlgn="base" hangingPunct="0">
        <a:spcBef>
          <a:spcPct val="0"/>
        </a:spcBef>
        <a:spcAft>
          <a:spcPct val="0"/>
        </a:spcAft>
        <a:defRPr kumimoji="1" sz="4400">
          <a:solidFill>
            <a:schemeClr val="tx2"/>
          </a:solidFill>
          <a:latin typeface="Times New Roman" pitchFamily="18" charset="0"/>
        </a:defRPr>
      </a:lvl6pPr>
      <a:lvl7pPr marL="914400" algn="ctr" rtl="0" eaLnBrk="0" fontAlgn="base" hangingPunct="0">
        <a:spcBef>
          <a:spcPct val="0"/>
        </a:spcBef>
        <a:spcAft>
          <a:spcPct val="0"/>
        </a:spcAft>
        <a:defRPr kumimoji="1" sz="4400">
          <a:solidFill>
            <a:schemeClr val="tx2"/>
          </a:solidFill>
          <a:latin typeface="Times New Roman" pitchFamily="18" charset="0"/>
        </a:defRPr>
      </a:lvl7pPr>
      <a:lvl8pPr marL="1371600" algn="ctr" rtl="0" eaLnBrk="0" fontAlgn="base" hangingPunct="0">
        <a:spcBef>
          <a:spcPct val="0"/>
        </a:spcBef>
        <a:spcAft>
          <a:spcPct val="0"/>
        </a:spcAft>
        <a:defRPr kumimoji="1" sz="4400">
          <a:solidFill>
            <a:schemeClr val="tx2"/>
          </a:solidFill>
          <a:latin typeface="Times New Roman" pitchFamily="18" charset="0"/>
        </a:defRPr>
      </a:lvl8pPr>
      <a:lvl9pPr marL="1828800" algn="ctr" rtl="0" eaLnBrk="0" fontAlgn="base" hangingPunct="0">
        <a:spcBef>
          <a:spcPct val="0"/>
        </a:spcBef>
        <a:spcAft>
          <a:spcPct val="0"/>
        </a:spcAft>
        <a:defRPr kumimoji="1"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eaLnBrk="0" fontAlgn="base" hangingPunct="0">
        <a:spcBef>
          <a:spcPct val="20000"/>
        </a:spcBef>
        <a:spcAft>
          <a:spcPct val="0"/>
        </a:spcAft>
        <a:buChar char="»"/>
        <a:defRPr kumimoji="1" sz="2000">
          <a:solidFill>
            <a:schemeClr val="tx1"/>
          </a:solidFill>
          <a:latin typeface="+mn-lt"/>
        </a:defRPr>
      </a:lvl6pPr>
      <a:lvl7pPr marL="2971800" indent="-228600" algn="l" rtl="0" eaLnBrk="0" fontAlgn="base" hangingPunct="0">
        <a:spcBef>
          <a:spcPct val="20000"/>
        </a:spcBef>
        <a:spcAft>
          <a:spcPct val="0"/>
        </a:spcAft>
        <a:buChar char="»"/>
        <a:defRPr kumimoji="1" sz="2000">
          <a:solidFill>
            <a:schemeClr val="tx1"/>
          </a:solidFill>
          <a:latin typeface="+mn-lt"/>
        </a:defRPr>
      </a:lvl7pPr>
      <a:lvl8pPr marL="3429000" indent="-228600" algn="l" rtl="0" eaLnBrk="0" fontAlgn="base" hangingPunct="0">
        <a:spcBef>
          <a:spcPct val="20000"/>
        </a:spcBef>
        <a:spcAft>
          <a:spcPct val="0"/>
        </a:spcAft>
        <a:buChar char="»"/>
        <a:defRPr kumimoji="1" sz="2000">
          <a:solidFill>
            <a:schemeClr val="tx1"/>
          </a:solidFill>
          <a:latin typeface="+mn-lt"/>
        </a:defRPr>
      </a:lvl8pPr>
      <a:lvl9pPr marL="3886200" indent="-228600" algn="l" rtl="0" eaLnBrk="0" fontAlgn="base" hangingPunct="0">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3.xml"/><Relationship Id="rId5" Type="http://schemas.openxmlformats.org/officeDocument/2006/relationships/image" Target="../media/image23.jpeg"/><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3.xml"/><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3.bp.blogspot.com/_0lwo938mv44/Sn2QBv35u4I/AAAAAAAAABw/MkJ9kS9x7G8/s1600-h/ecolism.gif"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43.jpeg"/></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46.jpeg"/><Relationship Id="rId4" Type="http://schemas.openxmlformats.org/officeDocument/2006/relationships/image" Target="../media/image45.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765176"/>
          </a:xfrm>
        </p:spPr>
        <p:txBody>
          <a:bodyPr/>
          <a:lstStyle/>
          <a:p>
            <a:r>
              <a:rPr lang="en-GB" sz="8000" b="1" dirty="0" smtClean="0"/>
              <a:t>AMOEBAE</a:t>
            </a:r>
            <a:endParaRPr lang="en-GB" sz="8000" b="1" dirty="0"/>
          </a:p>
        </p:txBody>
      </p:sp>
      <p:sp>
        <p:nvSpPr>
          <p:cNvPr id="3" name="Subtitle 2"/>
          <p:cNvSpPr>
            <a:spLocks noGrp="1"/>
          </p:cNvSpPr>
          <p:nvPr>
            <p:ph type="subTitle" idx="1"/>
          </p:nvPr>
        </p:nvSpPr>
        <p:spPr/>
        <p:txBody>
          <a:bodyPr/>
          <a:lstStyle/>
          <a:p>
            <a:r>
              <a:rPr lang="en-US" b="1" dirty="0" smtClean="0"/>
              <a:t>KIMAIGA H.O</a:t>
            </a:r>
          </a:p>
          <a:p>
            <a:r>
              <a:rPr lang="en-US" b="1" dirty="0" smtClean="0"/>
              <a:t>MBChB (University of Nairobi)</a:t>
            </a:r>
          </a:p>
        </p:txBody>
      </p:sp>
    </p:spTree>
    <p:extLst>
      <p:ext uri="{BB962C8B-B14F-4D97-AF65-F5344CB8AC3E}">
        <p14:creationId xmlns:p14="http://schemas.microsoft.com/office/powerpoint/2010/main" val="28974335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60648"/>
            <a:ext cx="7772400" cy="864096"/>
          </a:xfrm>
        </p:spPr>
        <p:txBody>
          <a:bodyPr/>
          <a:lstStyle/>
          <a:p>
            <a:r>
              <a:rPr lang="en-GB" dirty="0" smtClean="0"/>
              <a:t>Morphology</a:t>
            </a:r>
            <a:endParaRPr lang="en-GB" dirty="0"/>
          </a:p>
        </p:txBody>
      </p:sp>
      <p:sp>
        <p:nvSpPr>
          <p:cNvPr id="3" name="Content Placeholder 2"/>
          <p:cNvSpPr>
            <a:spLocks noGrp="1"/>
          </p:cNvSpPr>
          <p:nvPr>
            <p:ph idx="1"/>
          </p:nvPr>
        </p:nvSpPr>
        <p:spPr>
          <a:xfrm>
            <a:off x="251520" y="1268760"/>
            <a:ext cx="8712968" cy="5400600"/>
          </a:xfrm>
        </p:spPr>
        <p:txBody>
          <a:bodyPr/>
          <a:lstStyle/>
          <a:p>
            <a:r>
              <a:rPr lang="en-GB" sz="2400" dirty="0" err="1" smtClean="0"/>
              <a:t>Trophozites</a:t>
            </a:r>
            <a:r>
              <a:rPr lang="en-GB" sz="2400" dirty="0" smtClean="0"/>
              <a:t> - Measure 10-40 µm and elongated in </a:t>
            </a:r>
            <a:r>
              <a:rPr lang="en-US" sz="2400" dirty="0">
                <a:solidFill>
                  <a:schemeClr val="tx1"/>
                </a:solidFill>
              </a:rPr>
              <a:t>diarrheal </a:t>
            </a:r>
            <a:r>
              <a:rPr lang="en-GB" sz="2400" dirty="0" smtClean="0"/>
              <a:t>stool, Single nucleus with central </a:t>
            </a:r>
            <a:r>
              <a:rPr lang="en-GB" sz="2400" dirty="0" err="1" smtClean="0"/>
              <a:t>karyosome</a:t>
            </a:r>
            <a:r>
              <a:rPr lang="en-GB" sz="2400" dirty="0" smtClean="0"/>
              <a:t>, </a:t>
            </a:r>
            <a:r>
              <a:rPr lang="en-US" sz="2400" dirty="0" smtClean="0">
                <a:solidFill>
                  <a:schemeClr val="tx1"/>
                </a:solidFill>
              </a:rPr>
              <a:t>which </a:t>
            </a:r>
            <a:r>
              <a:rPr lang="en-US" sz="2400" dirty="0">
                <a:solidFill>
                  <a:schemeClr val="tx1"/>
                </a:solidFill>
              </a:rPr>
              <a:t>have a </a:t>
            </a:r>
            <a:r>
              <a:rPr lang="en-US" sz="2400" dirty="0" smtClean="0">
                <a:solidFill>
                  <a:schemeClr val="tx1"/>
                </a:solidFill>
              </a:rPr>
              <a:t>uniformly </a:t>
            </a:r>
            <a:r>
              <a:rPr lang="en-US" sz="2400" dirty="0">
                <a:solidFill>
                  <a:schemeClr val="tx1"/>
                </a:solidFill>
              </a:rPr>
              <a:t>distributed peripheral chromatin.  </a:t>
            </a:r>
            <a:r>
              <a:rPr lang="en-GB" sz="2400" dirty="0" smtClean="0"/>
              <a:t>cytoplasm has 2 zones(endoplasm-granular with food vacuoles)</a:t>
            </a:r>
          </a:p>
          <a:p>
            <a:r>
              <a:rPr lang="en-GB" sz="2400" dirty="0" smtClean="0"/>
              <a:t>Cysts- 10-15 µm, 4 nuclei that have centrally located </a:t>
            </a:r>
            <a:r>
              <a:rPr lang="en-GB" sz="2400" dirty="0" err="1" smtClean="0"/>
              <a:t>karyosomes</a:t>
            </a:r>
            <a:r>
              <a:rPr lang="en-GB" sz="2400" dirty="0" smtClean="0"/>
              <a:t> (mature cyst) and 1-2 chromatin bodies (thick and blunt and peripheral)</a:t>
            </a:r>
          </a:p>
          <a:p>
            <a:pPr lvl="0"/>
            <a:r>
              <a:rPr lang="en-US" sz="2400" dirty="0"/>
              <a:t>If they are more than 4 nuclei it’s a different </a:t>
            </a:r>
            <a:r>
              <a:rPr lang="en-US" sz="2400" dirty="0" err="1"/>
              <a:t>entamoeba</a:t>
            </a:r>
            <a:r>
              <a:rPr lang="en-US" sz="2400" dirty="0"/>
              <a:t>. </a:t>
            </a:r>
            <a:endParaRPr lang="en-GB" sz="2400" dirty="0"/>
          </a:p>
          <a:p>
            <a:r>
              <a:rPr lang="en-US" sz="2400" dirty="0" err="1" smtClean="0">
                <a:solidFill>
                  <a:schemeClr val="tx1"/>
                </a:solidFill>
              </a:rPr>
              <a:t>Erythrophagocytosis</a:t>
            </a:r>
            <a:r>
              <a:rPr lang="en-US" sz="2400" dirty="0" smtClean="0">
                <a:solidFill>
                  <a:schemeClr val="tx1"/>
                </a:solidFill>
              </a:rPr>
              <a:t> </a:t>
            </a:r>
            <a:r>
              <a:rPr lang="en-US" sz="2400" dirty="0">
                <a:solidFill>
                  <a:schemeClr val="tx1"/>
                </a:solidFill>
              </a:rPr>
              <a:t>(ingestion of red blood cells by the parasite) is the only morphologic characteristic that can be used to differentiate </a:t>
            </a:r>
            <a:r>
              <a:rPr lang="en-US" sz="2400" i="1" dirty="0">
                <a:solidFill>
                  <a:schemeClr val="tx1"/>
                </a:solidFill>
              </a:rPr>
              <a:t>E. </a:t>
            </a:r>
            <a:r>
              <a:rPr lang="en-US" sz="2400" i="1" dirty="0" err="1">
                <a:solidFill>
                  <a:schemeClr val="tx1"/>
                </a:solidFill>
              </a:rPr>
              <a:t>histolytica</a:t>
            </a:r>
            <a:r>
              <a:rPr lang="en-US" sz="2400" dirty="0">
                <a:solidFill>
                  <a:schemeClr val="tx1"/>
                </a:solidFill>
              </a:rPr>
              <a:t> from the nonpathogenic </a:t>
            </a:r>
            <a:r>
              <a:rPr lang="en-US" sz="2400" i="1" dirty="0">
                <a:solidFill>
                  <a:schemeClr val="tx1"/>
                </a:solidFill>
              </a:rPr>
              <a:t>E. </a:t>
            </a:r>
            <a:r>
              <a:rPr lang="en-US" sz="2400" i="1" dirty="0" err="1">
                <a:solidFill>
                  <a:schemeClr val="tx1"/>
                </a:solidFill>
              </a:rPr>
              <a:t>dispar</a:t>
            </a:r>
            <a:r>
              <a:rPr lang="en-US" sz="2400" dirty="0">
                <a:solidFill>
                  <a:schemeClr val="tx1"/>
                </a:solidFill>
              </a:rPr>
              <a:t>. </a:t>
            </a:r>
            <a:endParaRPr lang="en-GB" sz="2400" dirty="0" smtClean="0"/>
          </a:p>
        </p:txBody>
      </p:sp>
    </p:spTree>
    <p:extLst>
      <p:ext uri="{BB962C8B-B14F-4D97-AF65-F5344CB8AC3E}">
        <p14:creationId xmlns:p14="http://schemas.microsoft.com/office/powerpoint/2010/main" val="37075814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Tzoite</a:t>
            </a:r>
            <a:r>
              <a:rPr lang="en-GB" dirty="0"/>
              <a:t> E. </a:t>
            </a:r>
            <a:r>
              <a:rPr lang="en-GB" dirty="0" err="1"/>
              <a:t>Histolytica</a:t>
            </a:r>
            <a:r>
              <a:rPr lang="en-GB" dirty="0"/>
              <a:t> in tissue</a:t>
            </a:r>
          </a:p>
        </p:txBody>
      </p:sp>
      <p:pic>
        <p:nvPicPr>
          <p:cNvPr id="2050" name="Picture 2" descr="E:\Bachelor of Medicine And Bachelor of Surgery (MBChB)  Year  2\MEDICAL MICROBIOLOGY\5. MICROBIOLOGY PRACTICALS AND DEMONSTRATIONS\Laboratry Pictures\Protozoology\Tzoite E. Histolytica in tissue.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2261498"/>
            <a:ext cx="3810000" cy="355420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E:\Bachelor of Medicine And Bachelor of Surgery (MBChB)  Year  2\MEDICAL MICROBIOLOGY\5. MICROBIOLOGY PRACTICALS AND DEMONSTRATIONS\Laboratry Pictures\Protozoology\Tzoites of E.histolytica in tis.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2542913"/>
            <a:ext cx="3810000" cy="2991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30322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err="1"/>
              <a:t>Trophozoites</a:t>
            </a:r>
            <a:r>
              <a:rPr lang="en-GB" dirty="0"/>
              <a:t> </a:t>
            </a:r>
            <a:r>
              <a:rPr lang="en-GB" dirty="0" err="1" smtClean="0"/>
              <a:t>E.histolytica</a:t>
            </a:r>
            <a:endParaRPr lang="en-GB" dirty="0"/>
          </a:p>
        </p:txBody>
      </p:sp>
      <p:pic>
        <p:nvPicPr>
          <p:cNvPr id="1026" name="Picture 2" descr="E:\Bachelor of Medicine And Bachelor of Surgery (MBChB)  Year  2\MEDICAL MICROBIOLOGY\5. MICROBIOLOGY PRACTICALS AND DEMONSTRATIONS\Laboratry Pictures\Protozoology\Trophozoites E.histolytica in t.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2513973"/>
            <a:ext cx="3810000" cy="304925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E:\Bachelor of Medicine And Bachelor of Surgery (MBChB)  Year  2\MEDICAL MICROBIOLOGY\5. MICROBIOLOGY PRACTICALS AND DEMONSTRATIONS\Laboratry Pictures\Protozoology\Troph of entamoeb hist.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2514600"/>
            <a:ext cx="381000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33912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11" y="0"/>
            <a:ext cx="9201237" cy="6858000"/>
          </a:xfrm>
          <a:prstGeom prst="rect">
            <a:avLst/>
          </a:prstGeom>
          <a:solidFill>
            <a:schemeClr val="tx1">
              <a:lumMod val="20000"/>
              <a:lumOff val="80000"/>
            </a:schemeClr>
          </a:solidFill>
          <a:ln>
            <a:noFill/>
          </a:ln>
          <a:effectLst/>
        </p:spPr>
      </p:pic>
    </p:spTree>
    <p:extLst>
      <p:ext uri="{BB962C8B-B14F-4D97-AF65-F5344CB8AC3E}">
        <p14:creationId xmlns:p14="http://schemas.microsoft.com/office/powerpoint/2010/main" val="6957141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Bachelor of Medicine And Bachelor of Surgery (MBChB)  Year  2\MEDICAL MICROBIOLOGY\5. MICROBIOLOGY PRACTICALS AND DEMONSTRATIONS\Laboratry Pictures\Microbiology cdc pics\Entamoebahist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414908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E:\Bachelor of Medicine And Bachelor of Surgery (MBChB)  Year  2\MEDICAL MICROBIOLOGY\5. MICROBIOLOGY PRACTICALS AND DEMONSTRATIONS\Laboratry Pictures\Microbiology cdc pics\entamoebaeg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44" y="0"/>
            <a:ext cx="5943600" cy="3905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10310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9144000" cy="6741369"/>
          </a:xfrm>
          <a:prstGeom prst="rect">
            <a:avLst/>
          </a:prstGeom>
          <a:solidFill>
            <a:schemeClr val="tx1">
              <a:lumMod val="20000"/>
              <a:lumOff val="80000"/>
            </a:schemeClr>
          </a:solidFill>
          <a:ln>
            <a:noFill/>
          </a:ln>
          <a:effectLst/>
        </p:spPr>
      </p:pic>
    </p:spTree>
    <p:extLst>
      <p:ext uri="{BB962C8B-B14F-4D97-AF65-F5344CB8AC3E}">
        <p14:creationId xmlns:p14="http://schemas.microsoft.com/office/powerpoint/2010/main" val="32297983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1644"/>
          <a:stretch/>
        </p:blipFill>
        <p:spPr bwMode="auto">
          <a:xfrm>
            <a:off x="0" y="0"/>
            <a:ext cx="9144000" cy="6858000"/>
          </a:xfrm>
          <a:prstGeom prst="rect">
            <a:avLst/>
          </a:prstGeom>
          <a:solidFill>
            <a:schemeClr val="tx1">
              <a:lumMod val="20000"/>
              <a:lumOff val="80000"/>
            </a:schemeClr>
          </a:solidFill>
          <a:ln>
            <a:noFill/>
          </a:ln>
          <a:effectLst/>
        </p:spPr>
      </p:pic>
    </p:spTree>
    <p:extLst>
      <p:ext uri="{BB962C8B-B14F-4D97-AF65-F5344CB8AC3E}">
        <p14:creationId xmlns:p14="http://schemas.microsoft.com/office/powerpoint/2010/main" val="30702006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3" y="0"/>
            <a:ext cx="9158033" cy="6741368"/>
          </a:xfrm>
          <a:prstGeom prst="rect">
            <a:avLst/>
          </a:prstGeom>
          <a:solidFill>
            <a:schemeClr val="tx1">
              <a:lumMod val="20000"/>
              <a:lumOff val="80000"/>
            </a:schemeClr>
          </a:solidFill>
          <a:ln>
            <a:noFill/>
          </a:ln>
          <a:effectLst/>
        </p:spPr>
      </p:pic>
    </p:spTree>
    <p:extLst>
      <p:ext uri="{BB962C8B-B14F-4D97-AF65-F5344CB8AC3E}">
        <p14:creationId xmlns:p14="http://schemas.microsoft.com/office/powerpoint/2010/main" val="32245793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Bachelor of Medicine And Bachelor of Surgery (MBChB)  Year  2\MEDICAL MICROBIOLOGY\5. MICROBIOLOGY PRACTICALS AND DEMONSTRATIONS\Laboratry Pictures\Protozoology\E.coli cyst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75631"/>
            <a:ext cx="5184775" cy="5761037"/>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E:\Bachelor of Medicine And Bachelor of Surgery (MBChB)  Year  2\MEDICAL MICROBIOLOGY\5. MICROBIOLOGY PRACTICALS AND DEMONSTRATIONS\Laboratry Pictures\Protozoology\E.coli cysts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032" y="188640"/>
            <a:ext cx="4453211" cy="6669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54191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E:\Bachelor of Medicine And Bachelor of Surgery (MBChB)  Year  2\MEDICAL MICROBIOLOGY\5. MICROBIOLOGY PRACTICALS AND DEMONSTRATIONS\Laboratry Pictures\Protozoology\E.histolytica cysts 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8064" y="188640"/>
            <a:ext cx="3992116" cy="6731794"/>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E:\Bachelor of Medicine And Bachelor of Surgery (MBChB)  Year  2\MEDICAL MICROBIOLOGY\5. MICROBIOLOGY PRACTICALS AND DEMONSTRATIONS\Laboratry Pictures\Protozoology\E.histolytica cyst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88640"/>
            <a:ext cx="5004048" cy="6647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71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548680"/>
            <a:ext cx="8784976" cy="6048672"/>
          </a:xfrm>
        </p:spPr>
        <p:txBody>
          <a:bodyPr/>
          <a:lstStyle/>
          <a:p>
            <a:r>
              <a:rPr lang="en-US" dirty="0" smtClean="0"/>
              <a:t>Amoeba is a unicellular anaerobic intestinal parasite belonging to kingdom Protozoa and </a:t>
            </a:r>
            <a:r>
              <a:rPr lang="en-US" dirty="0" smtClean="0">
                <a:solidFill>
                  <a:schemeClr val="tx1"/>
                </a:solidFill>
                <a:latin typeface="+mn-lt"/>
                <a:ea typeface="+mn-ea"/>
                <a:cs typeface="+mn-cs"/>
              </a:rPr>
              <a:t>genus </a:t>
            </a:r>
            <a:r>
              <a:rPr lang="en-US" i="1" dirty="0" err="1" smtClean="0">
                <a:solidFill>
                  <a:schemeClr val="tx1"/>
                </a:solidFill>
                <a:latin typeface="+mn-lt"/>
                <a:ea typeface="+mn-ea"/>
                <a:cs typeface="+mn-cs"/>
              </a:rPr>
              <a:t>Entamoeba</a:t>
            </a:r>
            <a:r>
              <a:rPr lang="en-US" dirty="0" smtClean="0">
                <a:solidFill>
                  <a:schemeClr val="tx1"/>
                </a:solidFill>
                <a:latin typeface="+mn-lt"/>
                <a:ea typeface="+mn-ea"/>
                <a:cs typeface="+mn-cs"/>
              </a:rPr>
              <a:t> </a:t>
            </a:r>
            <a:endParaRPr lang="en-US" dirty="0" smtClean="0"/>
          </a:p>
          <a:p>
            <a:r>
              <a:rPr lang="en-US" dirty="0" smtClean="0">
                <a:solidFill>
                  <a:schemeClr val="tx1"/>
                </a:solidFill>
                <a:latin typeface="+mn-lt"/>
                <a:ea typeface="+mn-ea"/>
                <a:cs typeface="+mn-cs"/>
              </a:rPr>
              <a:t>Several </a:t>
            </a:r>
            <a:r>
              <a:rPr lang="en-US" i="1" dirty="0" err="1" smtClean="0">
                <a:solidFill>
                  <a:schemeClr val="tx1"/>
                </a:solidFill>
                <a:latin typeface="+mn-lt"/>
                <a:ea typeface="+mn-ea"/>
                <a:cs typeface="+mn-cs"/>
              </a:rPr>
              <a:t>Entamoeba</a:t>
            </a:r>
            <a:r>
              <a:rPr lang="en-US" dirty="0" smtClean="0">
                <a:solidFill>
                  <a:schemeClr val="tx1"/>
                </a:solidFill>
                <a:latin typeface="+mn-lt"/>
                <a:ea typeface="+mn-ea"/>
                <a:cs typeface="+mn-cs"/>
              </a:rPr>
              <a:t> </a:t>
            </a:r>
            <a:r>
              <a:rPr lang="en-US" dirty="0">
                <a:solidFill>
                  <a:schemeClr val="tx1"/>
                </a:solidFill>
                <a:latin typeface="+mn-lt"/>
                <a:ea typeface="+mn-ea"/>
                <a:cs typeface="+mn-cs"/>
              </a:rPr>
              <a:t>colonize humans, but not all of them are associated with disease.  </a:t>
            </a:r>
            <a:endParaRPr lang="en-US" dirty="0" smtClean="0">
              <a:solidFill>
                <a:schemeClr val="tx1"/>
              </a:solidFill>
              <a:latin typeface="+mn-lt"/>
              <a:ea typeface="+mn-ea"/>
              <a:cs typeface="+mn-cs"/>
            </a:endParaRPr>
          </a:p>
          <a:p>
            <a:r>
              <a:rPr lang="en-US" i="1" dirty="0" err="1" smtClean="0">
                <a:solidFill>
                  <a:schemeClr val="tx1"/>
                </a:solidFill>
                <a:latin typeface="+mn-lt"/>
                <a:ea typeface="+mn-ea"/>
                <a:cs typeface="+mn-cs"/>
              </a:rPr>
              <a:t>Entamoeba</a:t>
            </a:r>
            <a:r>
              <a:rPr lang="en-US" i="1" dirty="0" smtClean="0">
                <a:solidFill>
                  <a:schemeClr val="tx1"/>
                </a:solidFill>
                <a:latin typeface="+mn-lt"/>
                <a:ea typeface="+mn-ea"/>
                <a:cs typeface="+mn-cs"/>
              </a:rPr>
              <a:t> </a:t>
            </a:r>
            <a:r>
              <a:rPr lang="en-US" i="1" dirty="0" err="1">
                <a:solidFill>
                  <a:schemeClr val="tx1"/>
                </a:solidFill>
                <a:latin typeface="+mn-lt"/>
                <a:ea typeface="+mn-ea"/>
                <a:cs typeface="+mn-cs"/>
              </a:rPr>
              <a:t>histolytica</a:t>
            </a:r>
            <a:r>
              <a:rPr lang="en-US" dirty="0">
                <a:solidFill>
                  <a:schemeClr val="tx1"/>
                </a:solidFill>
                <a:latin typeface="+mn-lt"/>
                <a:ea typeface="+mn-ea"/>
                <a:cs typeface="+mn-cs"/>
              </a:rPr>
              <a:t> is well recognized as a pathogenic ameba, associated with intestinal and </a:t>
            </a:r>
            <a:r>
              <a:rPr lang="en-US" dirty="0" err="1">
                <a:solidFill>
                  <a:schemeClr val="tx1"/>
                </a:solidFill>
                <a:latin typeface="+mn-lt"/>
                <a:ea typeface="+mn-ea"/>
                <a:cs typeface="+mn-cs"/>
              </a:rPr>
              <a:t>extraintestinal</a:t>
            </a:r>
            <a:r>
              <a:rPr lang="en-US" dirty="0">
                <a:solidFill>
                  <a:schemeClr val="tx1"/>
                </a:solidFill>
                <a:latin typeface="+mn-lt"/>
                <a:ea typeface="+mn-ea"/>
                <a:cs typeface="+mn-cs"/>
              </a:rPr>
              <a:t> infections.  </a:t>
            </a:r>
            <a:endParaRPr lang="en-US" dirty="0" smtClean="0">
              <a:solidFill>
                <a:schemeClr val="tx1"/>
              </a:solidFill>
              <a:latin typeface="+mn-lt"/>
              <a:ea typeface="+mn-ea"/>
              <a:cs typeface="+mn-cs"/>
            </a:endParaRPr>
          </a:p>
          <a:p>
            <a:r>
              <a:rPr lang="en-US" dirty="0" smtClean="0">
                <a:solidFill>
                  <a:schemeClr val="tx1"/>
                </a:solidFill>
                <a:latin typeface="+mn-lt"/>
                <a:ea typeface="+mn-ea"/>
                <a:cs typeface="+mn-cs"/>
              </a:rPr>
              <a:t>The </a:t>
            </a:r>
            <a:r>
              <a:rPr lang="en-US" dirty="0">
                <a:solidFill>
                  <a:schemeClr val="tx1"/>
                </a:solidFill>
                <a:latin typeface="+mn-lt"/>
                <a:ea typeface="+mn-ea"/>
                <a:cs typeface="+mn-cs"/>
              </a:rPr>
              <a:t>other species are important because they may be confused with </a:t>
            </a:r>
            <a:r>
              <a:rPr lang="en-US" i="1" dirty="0">
                <a:solidFill>
                  <a:schemeClr val="tx1"/>
                </a:solidFill>
                <a:latin typeface="+mn-lt"/>
                <a:ea typeface="+mn-ea"/>
                <a:cs typeface="+mn-cs"/>
              </a:rPr>
              <a:t>E. </a:t>
            </a:r>
            <a:r>
              <a:rPr lang="en-US" i="1" dirty="0" err="1">
                <a:solidFill>
                  <a:schemeClr val="tx1"/>
                </a:solidFill>
                <a:latin typeface="+mn-lt"/>
                <a:ea typeface="+mn-ea"/>
                <a:cs typeface="+mn-cs"/>
              </a:rPr>
              <a:t>histolytica</a:t>
            </a:r>
            <a:r>
              <a:rPr lang="en-US" dirty="0">
                <a:solidFill>
                  <a:schemeClr val="tx1"/>
                </a:solidFill>
                <a:latin typeface="+mn-lt"/>
                <a:ea typeface="+mn-ea"/>
                <a:cs typeface="+mn-cs"/>
              </a:rPr>
              <a:t> in diagnostic investigations</a:t>
            </a:r>
            <a:r>
              <a:rPr lang="en-US" dirty="0" smtClean="0">
                <a:solidFill>
                  <a:schemeClr val="tx1"/>
                </a:solidFill>
                <a:latin typeface="+mn-lt"/>
                <a:ea typeface="+mn-ea"/>
                <a:cs typeface="+mn-cs"/>
              </a:rPr>
              <a:t>.</a:t>
            </a:r>
            <a:endParaRPr lang="en-GB" dirty="0">
              <a:solidFill>
                <a:schemeClr val="tx1"/>
              </a:solidFill>
              <a:latin typeface="+mn-lt"/>
              <a:ea typeface="+mn-ea"/>
              <a:cs typeface="+mn-cs"/>
            </a:endParaRPr>
          </a:p>
        </p:txBody>
      </p:sp>
    </p:spTree>
    <p:extLst>
      <p:ext uri="{BB962C8B-B14F-4D97-AF65-F5344CB8AC3E}">
        <p14:creationId xmlns:p14="http://schemas.microsoft.com/office/powerpoint/2010/main" val="14761885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p:txBody>
          <a:bodyPr/>
          <a:lstStyle/>
          <a:p>
            <a:r>
              <a:rPr lang="en-GB" dirty="0"/>
              <a:t>Cyst E. </a:t>
            </a:r>
            <a:r>
              <a:rPr lang="en-GB" dirty="0" err="1"/>
              <a:t>Histolytica</a:t>
            </a:r>
            <a:endParaRPr lang="en-GB" dirty="0"/>
          </a:p>
        </p:txBody>
      </p:sp>
      <p:pic>
        <p:nvPicPr>
          <p:cNvPr id="6146" name="Picture 2" descr="E:\Bachelor of Medicine And Bachelor of Surgery (MBChB)  Year  2\MEDICAL MICROBIOLOGY\5. MICROBIOLOGY PRACTICALS AND DEMONSTRATIONS\Laboratry Pictures\Protozoology\Cyst E. Histolytica.jpg"/>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1269934" y="1600200"/>
            <a:ext cx="2413132" cy="2185988"/>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E:\Bachelor of Medicine And Bachelor of Surgery (MBChB)  Year  2\MEDICAL MICROBIOLOGY\5. MICROBIOLOGY PRACTICALS AND DEMONSTRATIONS\Laboratry Pictures\Protozoology\Cyst E.histolytica.jpg"/>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rcRect/>
          <a:stretch>
            <a:fillRect/>
          </a:stretch>
        </p:blipFill>
        <p:spPr bwMode="auto">
          <a:xfrm>
            <a:off x="5210175" y="1600200"/>
            <a:ext cx="2914650" cy="218598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E:\Bachelor of Medicine And Bachelor of Surgery (MBChB)  Year  2\MEDICAL MICROBIOLOGY\5. MICROBIOLOGY PRACTICALS AND DEMONSTRATIONS\Laboratry Pictures\Protozoology\Cyst of E. Histolytica.jpg"/>
          <p:cNvPicPr>
            <a:picLocks noGrp="1" noChangeAspect="1" noChangeArrowheads="1"/>
          </p:cNvPicPr>
          <p:nvPr>
            <p:ph sz="quarter" idx="3"/>
          </p:nvPr>
        </p:nvPicPr>
        <p:blipFill>
          <a:blip r:embed="rId4" cstate="print">
            <a:extLst>
              <a:ext uri="{28A0092B-C50C-407E-A947-70E740481C1C}">
                <a14:useLocalDpi xmlns:a14="http://schemas.microsoft.com/office/drawing/2010/main" val="0"/>
              </a:ext>
            </a:extLst>
          </a:blip>
          <a:srcRect/>
          <a:stretch>
            <a:fillRect/>
          </a:stretch>
        </p:blipFill>
        <p:spPr bwMode="auto">
          <a:xfrm>
            <a:off x="1436727" y="3938588"/>
            <a:ext cx="2079546" cy="2187575"/>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E:\Bachelor of Medicine And Bachelor of Surgery (MBChB)  Year  2\MEDICAL MICROBIOLOGY\5. MICROBIOLOGY PRACTICALS AND DEMONSTRATIONS\Laboratry Pictures\Protozoology\E.histolytica &amp; G.lamblia.jpg"/>
          <p:cNvPicPr>
            <a:picLocks noGrp="1" noChangeAspect="1" noChangeArrowheads="1"/>
          </p:cNvPicPr>
          <p:nvPr>
            <p:ph sz="quarter" idx="4"/>
          </p:nvPr>
        </p:nvPicPr>
        <p:blipFill>
          <a:blip r:embed="rId5" cstate="print">
            <a:extLst>
              <a:ext uri="{28A0092B-C50C-407E-A947-70E740481C1C}">
                <a14:useLocalDpi xmlns:a14="http://schemas.microsoft.com/office/drawing/2010/main" val="0"/>
              </a:ext>
            </a:extLst>
          </a:blip>
          <a:srcRect/>
          <a:stretch>
            <a:fillRect/>
          </a:stretch>
        </p:blipFill>
        <p:spPr bwMode="auto">
          <a:xfrm>
            <a:off x="6588225" y="3968805"/>
            <a:ext cx="2555776" cy="249354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732240" y="6488668"/>
            <a:ext cx="2557110" cy="369332"/>
          </a:xfrm>
          <a:prstGeom prst="rect">
            <a:avLst/>
          </a:prstGeom>
        </p:spPr>
        <p:txBody>
          <a:bodyPr wrap="none">
            <a:spAutoFit/>
          </a:bodyPr>
          <a:lstStyle/>
          <a:p>
            <a:r>
              <a:rPr lang="en-GB" dirty="0" err="1"/>
              <a:t>E.histolytica</a:t>
            </a:r>
            <a:r>
              <a:rPr lang="en-GB" dirty="0"/>
              <a:t> &amp; </a:t>
            </a:r>
            <a:r>
              <a:rPr lang="en-GB" dirty="0" err="1"/>
              <a:t>G.lamblia</a:t>
            </a:r>
            <a:endParaRPr lang="en-GB" dirty="0"/>
          </a:p>
        </p:txBody>
      </p:sp>
    </p:spTree>
    <p:extLst>
      <p:ext uri="{BB962C8B-B14F-4D97-AF65-F5344CB8AC3E}">
        <p14:creationId xmlns:p14="http://schemas.microsoft.com/office/powerpoint/2010/main" val="20674246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p:txBody>
          <a:bodyPr/>
          <a:lstStyle/>
          <a:p>
            <a:r>
              <a:rPr lang="en-GB" dirty="0"/>
              <a:t>Cyst of E. Coli</a:t>
            </a:r>
          </a:p>
        </p:txBody>
      </p:sp>
      <p:pic>
        <p:nvPicPr>
          <p:cNvPr id="7170" name="Picture 2" descr="E:\Bachelor of Medicine And Bachelor of Surgery (MBChB)  Year  2\MEDICAL MICROBIOLOGY\5. MICROBIOLOGY PRACTICALS AND DEMONSTRATIONS\Laboratry Pictures\Protozoology\Cyst of E. Coli.jpg"/>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1304388" y="1600200"/>
            <a:ext cx="2344223" cy="2185988"/>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E:\Bachelor of Medicine And Bachelor of Surgery (MBChB)  Year  2\MEDICAL MICROBIOLOGY\5. MICROBIOLOGY PRACTICALS AND DEMONSTRATIONS\Laboratry Pictures\Protozoology\Cyst of E. Coli 2.jpg"/>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rcRect/>
          <a:stretch>
            <a:fillRect/>
          </a:stretch>
        </p:blipFill>
        <p:spPr bwMode="auto">
          <a:xfrm>
            <a:off x="5566072" y="1600200"/>
            <a:ext cx="2202855" cy="2185988"/>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E:\Bachelor of Medicine And Bachelor of Surgery (MBChB)  Year  2\MEDICAL MICROBIOLOGY\5. MICROBIOLOGY PRACTICALS AND DEMONSTRATIONS\Laboratry Pictures\Protozoology\Cysts E.Coli &amp; E.Nana.jpg"/>
          <p:cNvPicPr>
            <a:picLocks noGrp="1" noChangeAspect="1" noChangeArrowheads="1"/>
          </p:cNvPicPr>
          <p:nvPr>
            <p:ph sz="quarter" idx="3"/>
          </p:nvPr>
        </p:nvPicPr>
        <p:blipFill>
          <a:blip r:embed="rId4" cstate="print">
            <a:extLst>
              <a:ext uri="{28A0092B-C50C-407E-A947-70E740481C1C}">
                <a14:useLocalDpi xmlns:a14="http://schemas.microsoft.com/office/drawing/2010/main" val="0"/>
              </a:ext>
            </a:extLst>
          </a:blip>
          <a:srcRect/>
          <a:stretch>
            <a:fillRect/>
          </a:stretch>
        </p:blipFill>
        <p:spPr bwMode="auto">
          <a:xfrm>
            <a:off x="1070371" y="3938588"/>
            <a:ext cx="2812257" cy="2187575"/>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E:\Bachelor of Medicine And Bachelor of Surgery (MBChB)  Year  2\MEDICAL MICROBIOLOGY\5. MICROBIOLOGY PRACTICALS AND DEMONSTRATIONS\Laboratry Pictures\Protozoology\Cysts E.Coli &amp; E.Nana.jpg"/>
          <p:cNvPicPr>
            <a:picLocks noGrp="1" noChangeAspect="1" noChangeArrowheads="1"/>
          </p:cNvPicPr>
          <p:nvPr>
            <p:ph sz="quarter" idx="4"/>
          </p:nvPr>
        </p:nvPicPr>
        <p:blipFill>
          <a:blip r:embed="rId4" cstate="print">
            <a:extLst>
              <a:ext uri="{28A0092B-C50C-407E-A947-70E740481C1C}">
                <a14:useLocalDpi xmlns:a14="http://schemas.microsoft.com/office/drawing/2010/main" val="0"/>
              </a:ext>
            </a:extLst>
          </a:blip>
          <a:srcRect/>
          <a:stretch>
            <a:fillRect/>
          </a:stretch>
        </p:blipFill>
        <p:spPr bwMode="auto">
          <a:xfrm>
            <a:off x="5261371" y="3938588"/>
            <a:ext cx="2812257" cy="218757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292080" y="6084004"/>
            <a:ext cx="2736304" cy="369332"/>
          </a:xfrm>
          <a:prstGeom prst="rect">
            <a:avLst/>
          </a:prstGeom>
        </p:spPr>
        <p:txBody>
          <a:bodyPr wrap="square">
            <a:spAutoFit/>
          </a:bodyPr>
          <a:lstStyle/>
          <a:p>
            <a:r>
              <a:rPr lang="en-GB" dirty="0"/>
              <a:t>Cysts </a:t>
            </a:r>
            <a:r>
              <a:rPr lang="en-GB" dirty="0" err="1"/>
              <a:t>E.Coli</a:t>
            </a:r>
            <a:r>
              <a:rPr lang="en-GB" dirty="0"/>
              <a:t> &amp; </a:t>
            </a:r>
            <a:r>
              <a:rPr lang="en-GB" dirty="0" err="1"/>
              <a:t>E.Nana</a:t>
            </a:r>
            <a:endParaRPr lang="en-GB" dirty="0"/>
          </a:p>
        </p:txBody>
      </p:sp>
    </p:spTree>
    <p:extLst>
      <p:ext uri="{BB962C8B-B14F-4D97-AF65-F5344CB8AC3E}">
        <p14:creationId xmlns:p14="http://schemas.microsoft.com/office/powerpoint/2010/main" val="38413711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a:t>E </a:t>
            </a:r>
            <a:r>
              <a:rPr lang="en-GB" dirty="0" err="1"/>
              <a:t>histolytica</a:t>
            </a:r>
            <a:r>
              <a:rPr lang="en-GB" dirty="0"/>
              <a:t> cyst-nucleolus visible with chromatin edge</a:t>
            </a:r>
          </a:p>
        </p:txBody>
      </p:sp>
      <p:pic>
        <p:nvPicPr>
          <p:cNvPr id="10" name="Picture 2" descr="E:\Bachelor of Medicine And Bachelor of Surgery (MBChB)  Year  2\MEDICAL MICROBIOLOGY\5. MICROBIOLOGY PRACTICALS AND DEMONSTRATIONS\Laboratry Pictures\Microbiology cdc pics\E histolytica cyst-nucleolus visible with chromatin edge.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1981200"/>
            <a:ext cx="54864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99310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266" y="0"/>
            <a:ext cx="9167880" cy="6858000"/>
          </a:xfrm>
          <a:prstGeom prst="rect">
            <a:avLst/>
          </a:prstGeom>
          <a:solidFill>
            <a:schemeClr val="tx1">
              <a:lumMod val="20000"/>
              <a:lumOff val="80000"/>
            </a:schemeClr>
          </a:solidFill>
          <a:ln>
            <a:noFill/>
          </a:ln>
          <a:effectLst/>
        </p:spPr>
      </p:pic>
    </p:spTree>
    <p:extLst>
      <p:ext uri="{BB962C8B-B14F-4D97-AF65-F5344CB8AC3E}">
        <p14:creationId xmlns:p14="http://schemas.microsoft.com/office/powerpoint/2010/main" val="35929705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093411" cy="6858000"/>
          </a:xfrm>
          <a:prstGeom prst="rect">
            <a:avLst/>
          </a:prstGeom>
          <a:solidFill>
            <a:schemeClr val="tx1">
              <a:lumMod val="20000"/>
              <a:lumOff val="80000"/>
            </a:schemeClr>
          </a:solidFill>
          <a:ln>
            <a:noFill/>
          </a:ln>
          <a:effectLst/>
        </p:spPr>
      </p:pic>
    </p:spTree>
    <p:extLst>
      <p:ext uri="{BB962C8B-B14F-4D97-AF65-F5344CB8AC3E}">
        <p14:creationId xmlns:p14="http://schemas.microsoft.com/office/powerpoint/2010/main" val="23881977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8640"/>
            <a:ext cx="7772400" cy="792088"/>
          </a:xfrm>
        </p:spPr>
        <p:txBody>
          <a:bodyPr/>
          <a:lstStyle/>
          <a:p>
            <a:r>
              <a:rPr lang="en-GB" dirty="0" smtClean="0"/>
              <a:t>LIFE CYCLE	</a:t>
            </a:r>
            <a:endParaRPr lang="en-GB" dirty="0"/>
          </a:p>
        </p:txBody>
      </p:sp>
      <p:sp>
        <p:nvSpPr>
          <p:cNvPr id="3" name="Content Placeholder 2"/>
          <p:cNvSpPr>
            <a:spLocks noGrp="1"/>
          </p:cNvSpPr>
          <p:nvPr>
            <p:ph idx="1"/>
          </p:nvPr>
        </p:nvSpPr>
        <p:spPr>
          <a:xfrm>
            <a:off x="323528" y="1124744"/>
            <a:ext cx="8568952" cy="5544616"/>
          </a:xfrm>
        </p:spPr>
        <p:txBody>
          <a:bodyPr/>
          <a:lstStyle/>
          <a:p>
            <a:r>
              <a:rPr lang="en-US" sz="2400" dirty="0">
                <a:solidFill>
                  <a:schemeClr val="tx1"/>
                </a:solidFill>
                <a:latin typeface="+mn-lt"/>
                <a:ea typeface="+mn-ea"/>
                <a:cs typeface="+mn-cs"/>
              </a:rPr>
              <a:t>Cysts and </a:t>
            </a:r>
            <a:r>
              <a:rPr lang="en-US" sz="2400" dirty="0" err="1">
                <a:solidFill>
                  <a:schemeClr val="tx1"/>
                </a:solidFill>
                <a:latin typeface="+mn-lt"/>
                <a:ea typeface="+mn-ea"/>
                <a:cs typeface="+mn-cs"/>
              </a:rPr>
              <a:t>trophozoites</a:t>
            </a:r>
            <a:r>
              <a:rPr lang="en-US" sz="2400" dirty="0">
                <a:solidFill>
                  <a:schemeClr val="tx1"/>
                </a:solidFill>
                <a:latin typeface="+mn-lt"/>
                <a:ea typeface="+mn-ea"/>
                <a:cs typeface="+mn-cs"/>
              </a:rPr>
              <a:t> are passed in </a:t>
            </a:r>
            <a:r>
              <a:rPr lang="en-US" sz="2400" dirty="0" smtClean="0">
                <a:solidFill>
                  <a:schemeClr val="tx1"/>
                </a:solidFill>
                <a:latin typeface="+mn-lt"/>
                <a:ea typeface="+mn-ea"/>
                <a:cs typeface="+mn-cs"/>
              </a:rPr>
              <a:t>feces.</a:t>
            </a:r>
            <a:r>
              <a:rPr lang="en-US" sz="2400" dirty="0">
                <a:solidFill>
                  <a:schemeClr val="tx1"/>
                </a:solidFill>
                <a:latin typeface="+mn-lt"/>
                <a:ea typeface="+mn-ea"/>
                <a:cs typeface="+mn-cs"/>
              </a:rPr>
              <a:t> - Cysts are typically found in formed stool and </a:t>
            </a:r>
            <a:r>
              <a:rPr lang="en-GB" sz="2400" dirty="0">
                <a:solidFill>
                  <a:schemeClr val="tx1"/>
                </a:solidFill>
                <a:latin typeface="+mn-lt"/>
                <a:ea typeface="+mn-ea"/>
                <a:cs typeface="+mn-cs"/>
              </a:rPr>
              <a:t>further down colon due to less favourable conditions as faecal materials gets drier</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Trophozoites</a:t>
            </a:r>
            <a:r>
              <a:rPr lang="en-US" sz="2400" dirty="0">
                <a:solidFill>
                  <a:schemeClr val="tx1"/>
                </a:solidFill>
                <a:latin typeface="+mn-lt"/>
                <a:ea typeface="+mn-ea"/>
                <a:cs typeface="+mn-cs"/>
              </a:rPr>
              <a:t> are in </a:t>
            </a:r>
            <a:r>
              <a:rPr lang="en-GB" sz="2400" dirty="0">
                <a:solidFill>
                  <a:schemeClr val="tx1"/>
                </a:solidFill>
                <a:latin typeface="+mn-lt"/>
                <a:ea typeface="+mn-ea"/>
                <a:cs typeface="+mn-cs"/>
              </a:rPr>
              <a:t>crypts of LI (caecum and 1</a:t>
            </a:r>
            <a:r>
              <a:rPr lang="en-GB" sz="2400" baseline="30000" dirty="0">
                <a:solidFill>
                  <a:schemeClr val="tx1"/>
                </a:solidFill>
                <a:latin typeface="+mn-lt"/>
                <a:ea typeface="+mn-ea"/>
                <a:cs typeface="+mn-cs"/>
              </a:rPr>
              <a:t>st</a:t>
            </a:r>
            <a:r>
              <a:rPr lang="en-GB" sz="2400" dirty="0">
                <a:solidFill>
                  <a:schemeClr val="tx1"/>
                </a:solidFill>
                <a:latin typeface="+mn-lt"/>
                <a:ea typeface="+mn-ea"/>
                <a:cs typeface="+mn-cs"/>
              </a:rPr>
              <a:t> part of colon) hence</a:t>
            </a:r>
            <a:r>
              <a:rPr lang="en-US" sz="2400" dirty="0">
                <a:solidFill>
                  <a:schemeClr val="tx1"/>
                </a:solidFill>
                <a:latin typeface="+mn-lt"/>
                <a:ea typeface="+mn-ea"/>
                <a:cs typeface="+mn-cs"/>
              </a:rPr>
              <a:t> typically found in diarrheal stool.  </a:t>
            </a:r>
            <a:endParaRPr lang="en-GB" sz="2400" dirty="0">
              <a:solidFill>
                <a:schemeClr val="tx1"/>
              </a:solidFill>
              <a:latin typeface="+mn-lt"/>
              <a:ea typeface="+mn-ea"/>
              <a:cs typeface="+mn-cs"/>
            </a:endParaRPr>
          </a:p>
          <a:p>
            <a:r>
              <a:rPr lang="en-US" sz="2400" dirty="0">
                <a:solidFill>
                  <a:schemeClr val="tx1"/>
                </a:solidFill>
                <a:latin typeface="+mn-lt"/>
                <a:ea typeface="+mn-ea"/>
                <a:cs typeface="+mn-cs"/>
              </a:rPr>
              <a:t>Infection by </a:t>
            </a:r>
            <a:r>
              <a:rPr lang="en-US" sz="2400" i="1" dirty="0" err="1">
                <a:solidFill>
                  <a:schemeClr val="tx1"/>
                </a:solidFill>
                <a:latin typeface="+mn-lt"/>
                <a:ea typeface="+mn-ea"/>
                <a:cs typeface="+mn-cs"/>
              </a:rPr>
              <a:t>Entamoeba</a:t>
            </a:r>
            <a:r>
              <a:rPr lang="en-US" sz="2400" i="1" dirty="0">
                <a:solidFill>
                  <a:schemeClr val="tx1"/>
                </a:solidFill>
                <a:latin typeface="+mn-lt"/>
                <a:ea typeface="+mn-ea"/>
                <a:cs typeface="+mn-cs"/>
              </a:rPr>
              <a:t> </a:t>
            </a:r>
            <a:r>
              <a:rPr lang="en-US" sz="2400" i="1" dirty="0" err="1">
                <a:solidFill>
                  <a:schemeClr val="tx1"/>
                </a:solidFill>
                <a:latin typeface="+mn-lt"/>
                <a:ea typeface="+mn-ea"/>
                <a:cs typeface="+mn-cs"/>
              </a:rPr>
              <a:t>histolytica</a:t>
            </a:r>
            <a:r>
              <a:rPr lang="en-US" sz="2400" dirty="0">
                <a:solidFill>
                  <a:schemeClr val="tx1"/>
                </a:solidFill>
                <a:latin typeface="+mn-lt"/>
                <a:ea typeface="+mn-ea"/>
                <a:cs typeface="+mn-cs"/>
              </a:rPr>
              <a:t> occurs by ingestion of mature cysts in </a:t>
            </a:r>
            <a:r>
              <a:rPr lang="en-US" sz="2400" dirty="0" err="1">
                <a:solidFill>
                  <a:schemeClr val="tx1"/>
                </a:solidFill>
                <a:latin typeface="+mn-lt"/>
                <a:ea typeface="+mn-ea"/>
                <a:cs typeface="+mn-cs"/>
              </a:rPr>
              <a:t>fecally</a:t>
            </a:r>
            <a:r>
              <a:rPr lang="en-US" sz="2400" dirty="0">
                <a:solidFill>
                  <a:schemeClr val="tx1"/>
                </a:solidFill>
                <a:latin typeface="+mn-lt"/>
                <a:ea typeface="+mn-ea"/>
                <a:cs typeface="+mn-cs"/>
              </a:rPr>
              <a:t> contaminated food, water, hands and </a:t>
            </a:r>
            <a:r>
              <a:rPr lang="en-GB" sz="2400" dirty="0">
                <a:solidFill>
                  <a:schemeClr val="tx1"/>
                </a:solidFill>
                <a:latin typeface="+mn-lt"/>
                <a:ea typeface="+mn-ea"/>
                <a:cs typeface="+mn-cs"/>
              </a:rPr>
              <a:t>oral-anal sex</a:t>
            </a:r>
            <a:r>
              <a:rPr lang="en-US" sz="2400" dirty="0">
                <a:solidFill>
                  <a:schemeClr val="tx1"/>
                </a:solidFill>
                <a:latin typeface="+mn-lt"/>
                <a:ea typeface="+mn-ea"/>
                <a:cs typeface="+mn-cs"/>
              </a:rPr>
              <a:t>  </a:t>
            </a:r>
            <a:endParaRPr lang="en-GB" sz="2400" dirty="0">
              <a:solidFill>
                <a:schemeClr val="tx1"/>
              </a:solidFill>
              <a:latin typeface="+mn-lt"/>
              <a:ea typeface="+mn-ea"/>
              <a:cs typeface="+mn-cs"/>
            </a:endParaRPr>
          </a:p>
          <a:p>
            <a:pPr lvl="0"/>
            <a:r>
              <a:rPr lang="en-US" sz="2400" dirty="0"/>
              <a:t>Healthy cyst carriers can transmit </a:t>
            </a:r>
            <a:r>
              <a:rPr lang="en-US" sz="2400" dirty="0" err="1"/>
              <a:t>infxn</a:t>
            </a:r>
            <a:r>
              <a:rPr lang="en-US" sz="2400" dirty="0"/>
              <a:t> in the food industry.</a:t>
            </a:r>
            <a:endParaRPr lang="en-GB" sz="2400" dirty="0"/>
          </a:p>
          <a:p>
            <a:r>
              <a:rPr lang="en-US" sz="2400" dirty="0" err="1" smtClean="0">
                <a:solidFill>
                  <a:schemeClr val="tx1"/>
                </a:solidFill>
                <a:latin typeface="+mn-lt"/>
                <a:ea typeface="+mn-ea"/>
                <a:cs typeface="+mn-cs"/>
              </a:rPr>
              <a:t>Excystation</a:t>
            </a:r>
            <a:r>
              <a:rPr lang="en-US" sz="2400" dirty="0" smtClean="0">
                <a:solidFill>
                  <a:schemeClr val="tx1"/>
                </a:solidFill>
                <a:latin typeface="+mn-lt"/>
                <a:ea typeface="+mn-ea"/>
                <a:cs typeface="+mn-cs"/>
              </a:rPr>
              <a:t> </a:t>
            </a:r>
            <a:r>
              <a:rPr lang="en-US" sz="2400" dirty="0">
                <a:solidFill>
                  <a:schemeClr val="tx1"/>
                </a:solidFill>
                <a:latin typeface="+mn-lt"/>
                <a:ea typeface="+mn-ea"/>
                <a:cs typeface="+mn-cs"/>
              </a:rPr>
              <a:t>occurs in the small </a:t>
            </a:r>
            <a:r>
              <a:rPr lang="en-US" sz="2400" dirty="0" smtClean="0">
                <a:solidFill>
                  <a:schemeClr val="tx1"/>
                </a:solidFill>
                <a:latin typeface="+mn-lt"/>
                <a:ea typeface="+mn-ea"/>
                <a:cs typeface="+mn-cs"/>
              </a:rPr>
              <a:t>intestine</a:t>
            </a:r>
          </a:p>
          <a:p>
            <a:r>
              <a:rPr lang="en-US" sz="2400" dirty="0" err="1">
                <a:solidFill>
                  <a:schemeClr val="tx1"/>
                </a:solidFill>
                <a:latin typeface="+mn-lt"/>
                <a:ea typeface="+mn-ea"/>
                <a:cs typeface="+mn-cs"/>
              </a:rPr>
              <a:t>Trophozoites</a:t>
            </a:r>
            <a:r>
              <a:rPr lang="en-US" sz="2400" dirty="0">
                <a:solidFill>
                  <a:schemeClr val="tx1"/>
                </a:solidFill>
                <a:latin typeface="+mn-lt"/>
                <a:ea typeface="+mn-ea"/>
                <a:cs typeface="+mn-cs"/>
              </a:rPr>
              <a:t> are released, and migrate to </a:t>
            </a:r>
            <a:r>
              <a:rPr lang="en-US" sz="2400" dirty="0" err="1">
                <a:solidFill>
                  <a:schemeClr val="tx1"/>
                </a:solidFill>
                <a:latin typeface="+mn-lt"/>
                <a:ea typeface="+mn-ea"/>
                <a:cs typeface="+mn-cs"/>
              </a:rPr>
              <a:t>excyst</a:t>
            </a:r>
            <a:r>
              <a:rPr lang="en-US" sz="2400" dirty="0">
                <a:solidFill>
                  <a:schemeClr val="tx1"/>
                </a:solidFill>
                <a:latin typeface="+mn-lt"/>
                <a:ea typeface="+mn-ea"/>
                <a:cs typeface="+mn-cs"/>
              </a:rPr>
              <a:t> in caecum and </a:t>
            </a:r>
            <a:r>
              <a:rPr lang="en-GB" sz="2400" dirty="0">
                <a:solidFill>
                  <a:schemeClr val="tx1"/>
                </a:solidFill>
                <a:latin typeface="+mn-lt"/>
                <a:ea typeface="+mn-ea"/>
                <a:cs typeface="+mn-cs"/>
              </a:rPr>
              <a:t>lower part of colon </a:t>
            </a:r>
          </a:p>
          <a:p>
            <a:r>
              <a:rPr lang="en-US" sz="2400" dirty="0">
                <a:solidFill>
                  <a:schemeClr val="tx1"/>
                </a:solidFill>
                <a:latin typeface="+mn-lt"/>
                <a:ea typeface="+mn-ea"/>
                <a:cs typeface="+mn-cs"/>
              </a:rPr>
              <a:t>The </a:t>
            </a:r>
            <a:r>
              <a:rPr lang="en-US" sz="2400" dirty="0" err="1">
                <a:solidFill>
                  <a:schemeClr val="tx1"/>
                </a:solidFill>
                <a:latin typeface="+mn-lt"/>
                <a:ea typeface="+mn-ea"/>
                <a:cs typeface="+mn-cs"/>
              </a:rPr>
              <a:t>trophozoites</a:t>
            </a:r>
            <a:r>
              <a:rPr lang="en-US" sz="2400" dirty="0">
                <a:solidFill>
                  <a:schemeClr val="tx1"/>
                </a:solidFill>
                <a:latin typeface="+mn-lt"/>
                <a:ea typeface="+mn-ea"/>
                <a:cs typeface="+mn-cs"/>
              </a:rPr>
              <a:t> multiply by binary fission and produce cysts , and both stages are passed in the feces . </a:t>
            </a:r>
            <a:endParaRPr lang="en-GB" sz="2400" dirty="0">
              <a:solidFill>
                <a:schemeClr val="tx1"/>
              </a:solidFill>
              <a:latin typeface="+mn-lt"/>
              <a:ea typeface="+mn-ea"/>
              <a:cs typeface="+mn-cs"/>
            </a:endParaRPr>
          </a:p>
        </p:txBody>
      </p:sp>
    </p:spTree>
    <p:extLst>
      <p:ext uri="{BB962C8B-B14F-4D97-AF65-F5344CB8AC3E}">
        <p14:creationId xmlns:p14="http://schemas.microsoft.com/office/powerpoint/2010/main" val="26080615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ife cycle of Entamoeba histolytica"/>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13486910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E:\Bachelor of Medicine And Bachelor of Surgery (MBChB)  Year  2\MEDICAL MICROBIOLOGY\5. MICROBIOLOGY PRACTICALS AND DEMONSTRATIONS\Laboratry Pictures\Microbiology cdc pics\entmoebalifecycl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2187" y="561975"/>
            <a:ext cx="4619625" cy="5734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99931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4636" y="0"/>
            <a:ext cx="9139518" cy="6934200"/>
          </a:xfrm>
        </p:spPr>
      </p:pic>
    </p:spTree>
    <p:extLst>
      <p:ext uri="{BB962C8B-B14F-4D97-AF65-F5344CB8AC3E}">
        <p14:creationId xmlns:p14="http://schemas.microsoft.com/office/powerpoint/2010/main" val="1561768979"/>
      </p:ext>
    </p:extLst>
  </p:cSld>
  <p:clrMapOvr>
    <a:masterClrMapping/>
  </p:clrMapOvr>
  <p:transition spd="slow">
    <p:pull/>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Bachelor of Medicine And Bachelor of Surgery (MBChB)  Year  2\MEDICAL MICROBIOLOGY\5. MICROBIOLOGY PRACTICALS AND DEMONSTRATIONS\Laboratry Pictures\Protozoology\E.histolytica cyc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817"/>
            <a:ext cx="9144000" cy="6879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61336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7999"/>
          </a:xfrm>
        </p:spPr>
        <p:txBody>
          <a:bodyPr>
            <a:normAutofit/>
          </a:bodyPr>
          <a:lstStyle/>
          <a:p>
            <a:pPr marL="0" indent="0">
              <a:buNone/>
            </a:pPr>
            <a:r>
              <a:rPr lang="en-US" i="1" dirty="0" err="1" smtClean="0"/>
              <a:t>Entamoeba</a:t>
            </a:r>
            <a:r>
              <a:rPr lang="en-US" i="1" dirty="0" smtClean="0"/>
              <a:t> coli</a:t>
            </a:r>
          </a:p>
          <a:p>
            <a:pPr marL="0" indent="0">
              <a:buNone/>
            </a:pPr>
            <a:r>
              <a:rPr lang="en-US" i="1" dirty="0" err="1" smtClean="0"/>
              <a:t>Entamoeba</a:t>
            </a:r>
            <a:r>
              <a:rPr lang="en-US" i="1" dirty="0" smtClean="0"/>
              <a:t> </a:t>
            </a:r>
            <a:r>
              <a:rPr lang="en-US" i="1" dirty="0" err="1" smtClean="0"/>
              <a:t>histolytica</a:t>
            </a:r>
            <a:endParaRPr lang="en-US" i="1" dirty="0" smtClean="0"/>
          </a:p>
          <a:p>
            <a:pPr marL="0" indent="0">
              <a:buNone/>
            </a:pPr>
            <a:r>
              <a:rPr lang="en-US" i="1" dirty="0" err="1" smtClean="0"/>
              <a:t>Entamoeba</a:t>
            </a:r>
            <a:r>
              <a:rPr lang="en-US" i="1" dirty="0" smtClean="0"/>
              <a:t> </a:t>
            </a:r>
            <a:r>
              <a:rPr lang="en-US" i="1" dirty="0" err="1" smtClean="0"/>
              <a:t>hartmanni</a:t>
            </a:r>
            <a:endParaRPr lang="en-US" i="1" dirty="0" smtClean="0"/>
          </a:p>
          <a:p>
            <a:pPr marL="0" indent="0">
              <a:buNone/>
            </a:pPr>
            <a:r>
              <a:rPr lang="en-US" i="1" dirty="0" err="1" smtClean="0"/>
              <a:t>Entamoeba</a:t>
            </a:r>
            <a:r>
              <a:rPr lang="en-US" i="1" dirty="0" smtClean="0"/>
              <a:t> </a:t>
            </a:r>
            <a:r>
              <a:rPr lang="en-US" i="1" dirty="0" err="1" smtClean="0"/>
              <a:t>polecki</a:t>
            </a:r>
            <a:r>
              <a:rPr lang="en-US" i="1" dirty="0" smtClean="0"/>
              <a:t>  </a:t>
            </a:r>
          </a:p>
          <a:p>
            <a:pPr marL="0" indent="0">
              <a:buNone/>
            </a:pPr>
            <a:r>
              <a:rPr lang="en-US" i="1" dirty="0" err="1" smtClean="0"/>
              <a:t>Entamoeba</a:t>
            </a:r>
            <a:r>
              <a:rPr lang="en-US" i="1" dirty="0" smtClean="0"/>
              <a:t> dispar </a:t>
            </a:r>
          </a:p>
          <a:p>
            <a:pPr marL="0" indent="0">
              <a:buNone/>
            </a:pPr>
            <a:r>
              <a:rPr lang="en-US" dirty="0" smtClean="0"/>
              <a:t>Other species Include</a:t>
            </a:r>
          </a:p>
          <a:p>
            <a:pPr marL="0" indent="0">
              <a:buNone/>
            </a:pPr>
            <a:r>
              <a:rPr lang="en-US" i="1" dirty="0" err="1" smtClean="0"/>
              <a:t>Endolimax</a:t>
            </a:r>
            <a:r>
              <a:rPr lang="en-US" i="1" dirty="0" smtClean="0"/>
              <a:t> nana</a:t>
            </a:r>
          </a:p>
          <a:p>
            <a:pPr marL="0" indent="0">
              <a:buNone/>
            </a:pPr>
            <a:r>
              <a:rPr lang="en-US" i="1" dirty="0" err="1" smtClean="0"/>
              <a:t>Iodamoeba</a:t>
            </a:r>
            <a:r>
              <a:rPr lang="en-US" i="1" dirty="0" smtClean="0"/>
              <a:t> butschii </a:t>
            </a:r>
            <a:endParaRPr lang="en-US" i="1" dirty="0"/>
          </a:p>
        </p:txBody>
      </p:sp>
      <p:pic>
        <p:nvPicPr>
          <p:cNvPr id="5123" name="Picture 3" descr="C:\Users\User\Desktop\Amoeba3.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2209800"/>
            <a:ext cx="4312808"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133561"/>
      </p:ext>
    </p:extLst>
  </p:cSld>
  <p:clrMapOvr>
    <a:masterClrMapping/>
  </p:clrMapOvr>
  <p:transition spd="slow">
    <p:pull/>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88640"/>
            <a:ext cx="8856984" cy="6480720"/>
          </a:xfrm>
        </p:spPr>
        <p:txBody>
          <a:bodyPr/>
          <a:lstStyle/>
          <a:p>
            <a:r>
              <a:rPr lang="en-US" sz="2400" dirty="0">
                <a:solidFill>
                  <a:schemeClr val="tx1"/>
                </a:solidFill>
                <a:latin typeface="+mn-lt"/>
                <a:ea typeface="+mn-ea"/>
                <a:cs typeface="+mn-cs"/>
              </a:rPr>
              <a:t>Only cysts can survive in the external environment because of the protection conferred by their walls and are responsible for transmission.  </a:t>
            </a:r>
            <a:endParaRPr lang="en-GB" sz="2400" dirty="0">
              <a:solidFill>
                <a:schemeClr val="tx1"/>
              </a:solidFill>
              <a:latin typeface="+mn-lt"/>
              <a:ea typeface="+mn-ea"/>
              <a:cs typeface="+mn-cs"/>
            </a:endParaRPr>
          </a:p>
          <a:p>
            <a:r>
              <a:rPr lang="en-US" sz="2400" dirty="0" err="1">
                <a:solidFill>
                  <a:schemeClr val="tx1"/>
                </a:solidFill>
                <a:latin typeface="+mn-lt"/>
                <a:ea typeface="+mn-ea"/>
                <a:cs typeface="+mn-cs"/>
              </a:rPr>
              <a:t>Trophozoites</a:t>
            </a:r>
            <a:r>
              <a:rPr lang="en-US" sz="2400" dirty="0">
                <a:solidFill>
                  <a:schemeClr val="tx1"/>
                </a:solidFill>
                <a:latin typeface="+mn-lt"/>
                <a:ea typeface="+mn-ea"/>
                <a:cs typeface="+mn-cs"/>
              </a:rPr>
              <a:t> passed in the stool are rapidly destroyed once outside the body, and if ingested are destroyed by gastric acids.  </a:t>
            </a:r>
            <a:endParaRPr lang="en-GB" sz="2400" dirty="0">
              <a:solidFill>
                <a:schemeClr val="tx1"/>
              </a:solidFill>
              <a:latin typeface="+mn-lt"/>
              <a:ea typeface="+mn-ea"/>
              <a:cs typeface="+mn-cs"/>
            </a:endParaRPr>
          </a:p>
          <a:p>
            <a:r>
              <a:rPr lang="en-US" sz="2400" dirty="0" err="1">
                <a:solidFill>
                  <a:schemeClr val="tx1"/>
                </a:solidFill>
                <a:latin typeface="+mn-lt"/>
                <a:ea typeface="+mn-ea"/>
                <a:cs typeface="+mn-cs"/>
              </a:rPr>
              <a:t>Trophozoites</a:t>
            </a:r>
            <a:r>
              <a:rPr lang="en-US" sz="2400" dirty="0">
                <a:solidFill>
                  <a:schemeClr val="tx1"/>
                </a:solidFill>
                <a:latin typeface="+mn-lt"/>
                <a:ea typeface="+mn-ea"/>
                <a:cs typeface="+mn-cs"/>
              </a:rPr>
              <a:t> usually remain confined to the intestinal lumen (</a:t>
            </a:r>
            <a:r>
              <a:rPr lang="en-GB" sz="2400" dirty="0">
                <a:solidFill>
                  <a:schemeClr val="tx1"/>
                </a:solidFill>
                <a:latin typeface="+mn-lt"/>
                <a:ea typeface="+mn-ea"/>
                <a:cs typeface="+mn-cs"/>
              </a:rPr>
              <a:t> </a:t>
            </a:r>
            <a:r>
              <a:rPr lang="en-US" sz="2400" dirty="0">
                <a:solidFill>
                  <a:schemeClr val="tx1"/>
                </a:solidFill>
                <a:latin typeface="+mn-lt"/>
                <a:ea typeface="+mn-ea"/>
                <a:cs typeface="+mn-cs"/>
              </a:rPr>
              <a:t>: noninvasive infection) of individuals who are asymptomatic carriers, passing cysts in their stool.- </a:t>
            </a:r>
            <a:r>
              <a:rPr lang="en-US" sz="2400" i="1" dirty="0">
                <a:solidFill>
                  <a:schemeClr val="tx1"/>
                </a:solidFill>
                <a:latin typeface="+mn-lt"/>
                <a:ea typeface="+mn-ea"/>
                <a:cs typeface="+mn-cs"/>
              </a:rPr>
              <a:t>E. </a:t>
            </a:r>
            <a:r>
              <a:rPr lang="en-US" sz="2400" i="1" dirty="0" err="1">
                <a:solidFill>
                  <a:schemeClr val="tx1"/>
                </a:solidFill>
                <a:latin typeface="+mn-lt"/>
                <a:ea typeface="+mn-ea"/>
                <a:cs typeface="+mn-cs"/>
              </a:rPr>
              <a:t>dispar</a:t>
            </a:r>
            <a:r>
              <a:rPr lang="en-US" sz="2400" dirty="0">
                <a:solidFill>
                  <a:schemeClr val="tx1"/>
                </a:solidFill>
                <a:latin typeface="+mn-lt"/>
                <a:ea typeface="+mn-ea"/>
                <a:cs typeface="+mn-cs"/>
              </a:rPr>
              <a:t>. </a:t>
            </a:r>
            <a:endParaRPr lang="en-GB" sz="2400" dirty="0">
              <a:solidFill>
                <a:schemeClr val="tx1"/>
              </a:solidFill>
              <a:latin typeface="+mn-lt"/>
              <a:ea typeface="+mn-ea"/>
              <a:cs typeface="+mn-cs"/>
            </a:endParaRPr>
          </a:p>
          <a:p>
            <a:r>
              <a:rPr lang="en-US" sz="2400" dirty="0">
                <a:solidFill>
                  <a:schemeClr val="tx1"/>
                </a:solidFill>
                <a:latin typeface="+mn-lt"/>
                <a:ea typeface="+mn-ea"/>
                <a:cs typeface="+mn-cs"/>
              </a:rPr>
              <a:t>They may also invade the intestinal mucosa </a:t>
            </a:r>
            <a:r>
              <a:rPr lang="en-US" sz="2400" dirty="0" smtClean="0">
                <a:solidFill>
                  <a:schemeClr val="tx1"/>
                </a:solidFill>
                <a:latin typeface="+mn-lt"/>
                <a:ea typeface="+mn-ea"/>
                <a:cs typeface="+mn-cs"/>
              </a:rPr>
              <a:t>(intestinal </a:t>
            </a:r>
            <a:r>
              <a:rPr lang="en-US" sz="2400" dirty="0">
                <a:solidFill>
                  <a:schemeClr val="tx1"/>
                </a:solidFill>
                <a:latin typeface="+mn-lt"/>
                <a:ea typeface="+mn-ea"/>
                <a:cs typeface="+mn-cs"/>
              </a:rPr>
              <a:t>disease), or, through the bloodstream, </a:t>
            </a:r>
            <a:r>
              <a:rPr lang="en-US" sz="2400" dirty="0" err="1">
                <a:solidFill>
                  <a:schemeClr val="tx1"/>
                </a:solidFill>
                <a:latin typeface="+mn-lt"/>
                <a:ea typeface="+mn-ea"/>
                <a:cs typeface="+mn-cs"/>
              </a:rPr>
              <a:t>extraintestinal</a:t>
            </a:r>
            <a:r>
              <a:rPr lang="en-US" sz="2400" dirty="0">
                <a:solidFill>
                  <a:schemeClr val="tx1"/>
                </a:solidFill>
                <a:latin typeface="+mn-lt"/>
                <a:ea typeface="+mn-ea"/>
                <a:cs typeface="+mn-cs"/>
              </a:rPr>
              <a:t> sites such as the liver, brain, and lungs </a:t>
            </a:r>
            <a:r>
              <a:rPr lang="en-US" sz="2400" dirty="0" smtClean="0">
                <a:solidFill>
                  <a:schemeClr val="tx1"/>
                </a:solidFill>
                <a:latin typeface="+mn-lt"/>
                <a:ea typeface="+mn-ea"/>
                <a:cs typeface="+mn-cs"/>
              </a:rPr>
              <a:t>(</a:t>
            </a:r>
            <a:r>
              <a:rPr lang="en-US" sz="2400" dirty="0" err="1" smtClean="0">
                <a:solidFill>
                  <a:schemeClr val="tx1"/>
                </a:solidFill>
                <a:latin typeface="+mn-lt"/>
                <a:ea typeface="+mn-ea"/>
                <a:cs typeface="+mn-cs"/>
              </a:rPr>
              <a:t>extraintestinal</a:t>
            </a:r>
            <a:r>
              <a:rPr lang="en-US" sz="2400" dirty="0" smtClean="0">
                <a:solidFill>
                  <a:schemeClr val="tx1"/>
                </a:solidFill>
                <a:latin typeface="+mn-lt"/>
                <a:ea typeface="+mn-ea"/>
                <a:cs typeface="+mn-cs"/>
              </a:rPr>
              <a:t> </a:t>
            </a:r>
            <a:r>
              <a:rPr lang="en-US" sz="2400" dirty="0">
                <a:solidFill>
                  <a:schemeClr val="tx1"/>
                </a:solidFill>
                <a:latin typeface="+mn-lt"/>
                <a:ea typeface="+mn-ea"/>
                <a:cs typeface="+mn-cs"/>
              </a:rPr>
              <a:t>disease), with resultant pathologic manifestations.- </a:t>
            </a:r>
            <a:r>
              <a:rPr lang="en-US" sz="2400" i="1" dirty="0">
                <a:solidFill>
                  <a:schemeClr val="tx1"/>
                </a:solidFill>
                <a:latin typeface="+mn-lt"/>
                <a:ea typeface="+mn-ea"/>
                <a:cs typeface="+mn-cs"/>
              </a:rPr>
              <a:t>E. </a:t>
            </a:r>
            <a:r>
              <a:rPr lang="en-US" sz="2400" i="1" dirty="0" err="1">
                <a:solidFill>
                  <a:schemeClr val="tx1"/>
                </a:solidFill>
                <a:latin typeface="+mn-lt"/>
                <a:ea typeface="+mn-ea"/>
                <a:cs typeface="+mn-cs"/>
              </a:rPr>
              <a:t>histolytica</a:t>
            </a:r>
            <a:endParaRPr lang="en-GB" sz="2400" dirty="0">
              <a:solidFill>
                <a:schemeClr val="tx1"/>
              </a:solidFill>
              <a:latin typeface="+mn-lt"/>
              <a:ea typeface="+mn-ea"/>
              <a:cs typeface="+mn-cs"/>
            </a:endParaRPr>
          </a:p>
          <a:p>
            <a:r>
              <a:rPr lang="en-US" sz="2400" dirty="0">
                <a:solidFill>
                  <a:schemeClr val="tx1"/>
                </a:solidFill>
                <a:latin typeface="+mn-lt"/>
                <a:ea typeface="+mn-ea"/>
                <a:cs typeface="+mn-cs"/>
              </a:rPr>
              <a:t>Transmission can also occur through exposure to fecal matter during sexual contact (both cysts and  </a:t>
            </a:r>
            <a:r>
              <a:rPr lang="en-US" sz="2400" dirty="0" err="1">
                <a:solidFill>
                  <a:schemeClr val="tx1"/>
                </a:solidFill>
                <a:latin typeface="+mn-lt"/>
                <a:ea typeface="+mn-ea"/>
                <a:cs typeface="+mn-cs"/>
              </a:rPr>
              <a:t>trophozoites</a:t>
            </a:r>
            <a:r>
              <a:rPr lang="en-US" sz="2400" dirty="0">
                <a:solidFill>
                  <a:schemeClr val="tx1"/>
                </a:solidFill>
                <a:latin typeface="+mn-lt"/>
                <a:ea typeface="+mn-ea"/>
                <a:cs typeface="+mn-cs"/>
              </a:rPr>
              <a:t> are infective in this case</a:t>
            </a:r>
            <a:r>
              <a:rPr lang="en-US" sz="2400" dirty="0" smtClean="0">
                <a:solidFill>
                  <a:schemeClr val="tx1"/>
                </a:solidFill>
                <a:latin typeface="+mn-lt"/>
                <a:ea typeface="+mn-ea"/>
                <a:cs typeface="+mn-cs"/>
              </a:rPr>
              <a:t>).</a:t>
            </a:r>
            <a:endParaRPr lang="en-GB" sz="2400" dirty="0">
              <a:solidFill>
                <a:schemeClr val="tx1"/>
              </a:solidFill>
              <a:latin typeface="+mn-lt"/>
              <a:ea typeface="+mn-ea"/>
              <a:cs typeface="+mn-cs"/>
            </a:endParaRPr>
          </a:p>
        </p:txBody>
      </p:sp>
    </p:spTree>
    <p:extLst>
      <p:ext uri="{BB962C8B-B14F-4D97-AF65-F5344CB8AC3E}">
        <p14:creationId xmlns:p14="http://schemas.microsoft.com/office/powerpoint/2010/main" val="39094174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Clinical presentation</a:t>
            </a:r>
            <a:endParaRPr lang="en-GB" dirty="0"/>
          </a:p>
        </p:txBody>
      </p:sp>
      <p:sp>
        <p:nvSpPr>
          <p:cNvPr id="3" name="Content Placeholder 2"/>
          <p:cNvSpPr>
            <a:spLocks noGrp="1"/>
          </p:cNvSpPr>
          <p:nvPr>
            <p:ph idx="1"/>
          </p:nvPr>
        </p:nvSpPr>
        <p:spPr>
          <a:xfrm>
            <a:off x="395536" y="1772816"/>
            <a:ext cx="8496944" cy="4824536"/>
          </a:xfrm>
        </p:spPr>
        <p:txBody>
          <a:bodyPr>
            <a:normAutofit lnSpcReduction="10000"/>
          </a:bodyPr>
          <a:lstStyle/>
          <a:p>
            <a:pPr lvl="0"/>
            <a:r>
              <a:rPr lang="en-GB" dirty="0">
                <a:solidFill>
                  <a:schemeClr val="tx1"/>
                </a:solidFill>
                <a:latin typeface="+mn-lt"/>
                <a:ea typeface="+mn-ea"/>
                <a:cs typeface="+mn-cs"/>
              </a:rPr>
              <a:t>Varied from asymptomatic </a:t>
            </a:r>
            <a:r>
              <a:rPr lang="en-US" dirty="0">
                <a:solidFill>
                  <a:schemeClr val="tx1"/>
                </a:solidFill>
                <a:latin typeface="+mn-lt"/>
                <a:ea typeface="+mn-ea"/>
                <a:cs typeface="+mn-cs"/>
              </a:rPr>
              <a:t>infection ("luminal </a:t>
            </a:r>
            <a:r>
              <a:rPr lang="en-US" dirty="0" err="1">
                <a:solidFill>
                  <a:schemeClr val="tx1"/>
                </a:solidFill>
                <a:latin typeface="+mn-lt"/>
                <a:ea typeface="+mn-ea"/>
                <a:cs typeface="+mn-cs"/>
              </a:rPr>
              <a:t>amebiasis</a:t>
            </a:r>
            <a:r>
              <a:rPr lang="en-US" dirty="0">
                <a:solidFill>
                  <a:schemeClr val="tx1"/>
                </a:solidFill>
                <a:latin typeface="+mn-lt"/>
                <a:ea typeface="+mn-ea"/>
                <a:cs typeface="+mn-cs"/>
              </a:rPr>
              <a:t>"), </a:t>
            </a:r>
            <a:r>
              <a:rPr lang="en-GB" dirty="0">
                <a:solidFill>
                  <a:schemeClr val="tx1"/>
                </a:solidFill>
                <a:latin typeface="+mn-lt"/>
                <a:ea typeface="+mn-ea"/>
                <a:cs typeface="+mn-cs"/>
              </a:rPr>
              <a:t>cyst  passers</a:t>
            </a:r>
          </a:p>
          <a:p>
            <a:pPr lvl="0"/>
            <a:r>
              <a:rPr lang="es-ES" dirty="0" err="1"/>
              <a:t>Symptoms</a:t>
            </a:r>
            <a:r>
              <a:rPr lang="es-ES" dirty="0"/>
              <a:t> can </a:t>
            </a:r>
            <a:r>
              <a:rPr lang="es-ES" dirty="0" err="1"/>
              <a:t>start</a:t>
            </a:r>
            <a:r>
              <a:rPr lang="es-ES" dirty="0"/>
              <a:t> 2 </a:t>
            </a:r>
            <a:r>
              <a:rPr lang="es-ES" dirty="0" err="1"/>
              <a:t>or</a:t>
            </a:r>
            <a:r>
              <a:rPr lang="es-ES" dirty="0"/>
              <a:t> more </a:t>
            </a:r>
            <a:r>
              <a:rPr lang="es-ES" dirty="0" err="1"/>
              <a:t>weeks</a:t>
            </a:r>
            <a:r>
              <a:rPr lang="es-ES" dirty="0"/>
              <a:t> </a:t>
            </a:r>
            <a:r>
              <a:rPr lang="es-ES" dirty="0" err="1"/>
              <a:t>after</a:t>
            </a:r>
            <a:r>
              <a:rPr lang="es-ES" dirty="0"/>
              <a:t> </a:t>
            </a:r>
            <a:r>
              <a:rPr lang="es-ES" dirty="0" err="1"/>
              <a:t>infection</a:t>
            </a:r>
            <a:r>
              <a:rPr lang="es-ES" dirty="0"/>
              <a:t>. </a:t>
            </a:r>
            <a:endParaRPr lang="es-ES" dirty="0" smtClean="0"/>
          </a:p>
          <a:p>
            <a:pPr lvl="0"/>
            <a:r>
              <a:rPr lang="en-GB" dirty="0" smtClean="0">
                <a:solidFill>
                  <a:schemeClr val="tx1"/>
                </a:solidFill>
                <a:latin typeface="+mn-lt"/>
                <a:ea typeface="+mn-ea"/>
                <a:cs typeface="+mn-cs"/>
              </a:rPr>
              <a:t>At </a:t>
            </a:r>
            <a:r>
              <a:rPr lang="en-GB" dirty="0">
                <a:solidFill>
                  <a:schemeClr val="tx1"/>
                </a:solidFill>
                <a:latin typeface="+mn-lt"/>
                <a:ea typeface="+mn-ea"/>
                <a:cs typeface="+mn-cs"/>
              </a:rPr>
              <a:t>onset abdominal discomfort, diarrhoea, abdominal pain over caecum </a:t>
            </a:r>
            <a:r>
              <a:rPr lang="en-GB" dirty="0" smtClean="0">
                <a:solidFill>
                  <a:schemeClr val="tx1"/>
                </a:solidFill>
                <a:latin typeface="+mn-lt"/>
                <a:ea typeface="+mn-ea"/>
                <a:cs typeface="+mn-cs"/>
              </a:rPr>
              <a:t>simulatin</a:t>
            </a:r>
            <a:r>
              <a:rPr lang="en-GB" dirty="0" smtClean="0"/>
              <a:t>g </a:t>
            </a:r>
            <a:r>
              <a:rPr lang="en-GB" dirty="0" smtClean="0">
                <a:solidFill>
                  <a:schemeClr val="tx1"/>
                </a:solidFill>
                <a:latin typeface="+mn-lt"/>
                <a:ea typeface="+mn-ea"/>
                <a:cs typeface="+mn-cs"/>
              </a:rPr>
              <a:t>appendicitis </a:t>
            </a:r>
            <a:r>
              <a:rPr lang="en-GB" dirty="0">
                <a:solidFill>
                  <a:schemeClr val="tx1"/>
                </a:solidFill>
                <a:latin typeface="+mn-lt"/>
                <a:ea typeface="+mn-ea"/>
                <a:cs typeface="+mn-cs"/>
              </a:rPr>
              <a:t>or transverse colon simulating peptic ulcer, </a:t>
            </a:r>
            <a:r>
              <a:rPr lang="en-GB" dirty="0" err="1">
                <a:solidFill>
                  <a:schemeClr val="tx1"/>
                </a:solidFill>
                <a:latin typeface="+mn-lt"/>
                <a:ea typeface="+mn-ea"/>
                <a:cs typeface="+mn-cs"/>
              </a:rPr>
              <a:t>tenesmus</a:t>
            </a:r>
            <a:endParaRPr lang="en-GB" dirty="0">
              <a:solidFill>
                <a:schemeClr val="tx1"/>
              </a:solidFill>
              <a:latin typeface="+mn-lt"/>
              <a:ea typeface="+mn-ea"/>
              <a:cs typeface="+mn-cs"/>
            </a:endParaRPr>
          </a:p>
          <a:p>
            <a:pPr lvl="0"/>
            <a:r>
              <a:rPr lang="en-GB" dirty="0">
                <a:solidFill>
                  <a:schemeClr val="tx1"/>
                </a:solidFill>
                <a:latin typeface="+mn-lt"/>
                <a:ea typeface="+mn-ea"/>
                <a:cs typeface="+mn-cs"/>
              </a:rPr>
              <a:t>Later dysentery- but patient not toxic, febrile (dd. Bacterial dysentery</a:t>
            </a:r>
            <a:r>
              <a:rPr lang="en-GB" dirty="0" smtClean="0">
                <a:solidFill>
                  <a:schemeClr val="tx1"/>
                </a:solidFill>
                <a:latin typeface="+mn-lt"/>
                <a:ea typeface="+mn-ea"/>
                <a:cs typeface="+mn-cs"/>
              </a:rPr>
              <a:t>)</a:t>
            </a:r>
            <a:endParaRPr lang="en-GB" dirty="0">
              <a:solidFill>
                <a:schemeClr val="tx1"/>
              </a:solidFill>
              <a:latin typeface="+mn-lt"/>
              <a:ea typeface="+mn-ea"/>
              <a:cs typeface="+mn-cs"/>
            </a:endParaRPr>
          </a:p>
        </p:txBody>
      </p:sp>
    </p:spTree>
    <p:extLst>
      <p:ext uri="{BB962C8B-B14F-4D97-AF65-F5344CB8AC3E}">
        <p14:creationId xmlns:p14="http://schemas.microsoft.com/office/powerpoint/2010/main" val="6252990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Complications</a:t>
            </a:r>
            <a:endParaRPr lang="en-GB" dirty="0"/>
          </a:p>
        </p:txBody>
      </p:sp>
      <p:sp>
        <p:nvSpPr>
          <p:cNvPr id="3" name="Content Placeholder 2"/>
          <p:cNvSpPr>
            <a:spLocks noGrp="1"/>
          </p:cNvSpPr>
          <p:nvPr>
            <p:ph idx="1"/>
          </p:nvPr>
        </p:nvSpPr>
        <p:spPr>
          <a:xfrm>
            <a:off x="179512" y="1628800"/>
            <a:ext cx="8712968" cy="5040560"/>
          </a:xfrm>
        </p:spPr>
        <p:txBody>
          <a:bodyPr/>
          <a:lstStyle/>
          <a:p>
            <a:pPr lvl="0"/>
            <a:r>
              <a:rPr lang="en-US" sz="2000" dirty="0" smtClean="0"/>
              <a:t>Due to invasive intestinal </a:t>
            </a:r>
            <a:r>
              <a:rPr lang="en-US" sz="2000" dirty="0" err="1" smtClean="0"/>
              <a:t>amebiasis</a:t>
            </a:r>
            <a:r>
              <a:rPr lang="en-US" sz="2000" dirty="0" smtClean="0"/>
              <a:t> (dysentery, colitis, appendicitis, toxic </a:t>
            </a:r>
            <a:r>
              <a:rPr lang="en-US" sz="2000" dirty="0" err="1" smtClean="0"/>
              <a:t>megacolon</a:t>
            </a:r>
            <a:r>
              <a:rPr lang="en-US" sz="2000" dirty="0" smtClean="0"/>
              <a:t>, </a:t>
            </a:r>
            <a:r>
              <a:rPr lang="en-US" sz="2000" dirty="0" err="1" smtClean="0"/>
              <a:t>amebomas</a:t>
            </a:r>
            <a:r>
              <a:rPr lang="en-US" sz="2000" dirty="0" smtClean="0"/>
              <a:t>) </a:t>
            </a:r>
            <a:r>
              <a:rPr lang="en-GB" sz="2000" dirty="0" smtClean="0"/>
              <a:t>may have intestinal perforation of ulcer, haemorrhage (eruption of blood vessel by ulcer in colon) </a:t>
            </a:r>
            <a:r>
              <a:rPr lang="en-GB" sz="2000" b="1" dirty="0" smtClean="0"/>
              <a:t>fulminating </a:t>
            </a:r>
            <a:r>
              <a:rPr lang="en-GB" sz="2000" b="1" dirty="0" err="1" smtClean="0"/>
              <a:t>necrotinizing</a:t>
            </a:r>
            <a:r>
              <a:rPr lang="en-GB" sz="2000" b="1" dirty="0" smtClean="0"/>
              <a:t> amoebic colitis- </a:t>
            </a:r>
            <a:r>
              <a:rPr lang="en-GB" sz="2000" dirty="0" smtClean="0"/>
              <a:t>whole colon full of ulcers, patients ill, toxic, fever, dehydrated muscle cramps due to electrolyte imbalance, death: intestinal obstruction, intussusception by </a:t>
            </a:r>
            <a:r>
              <a:rPr lang="en-GB" sz="2000" dirty="0" err="1" smtClean="0"/>
              <a:t>amoeboma</a:t>
            </a:r>
            <a:r>
              <a:rPr lang="en-GB" sz="2000" dirty="0" smtClean="0"/>
              <a:t>, colon stricture, extensive ulceration of skin around anus or stoma of colostomy</a:t>
            </a:r>
          </a:p>
          <a:p>
            <a:pPr lvl="0"/>
            <a:r>
              <a:rPr lang="en-GB" sz="2000" dirty="0" smtClean="0"/>
              <a:t>Due to </a:t>
            </a:r>
            <a:r>
              <a:rPr lang="en-US" sz="2000" dirty="0" smtClean="0"/>
              <a:t>to invasive </a:t>
            </a:r>
            <a:r>
              <a:rPr lang="en-US" sz="2000" dirty="0" err="1" smtClean="0"/>
              <a:t>extraintestinal</a:t>
            </a:r>
            <a:r>
              <a:rPr lang="en-US" sz="2000" dirty="0" smtClean="0"/>
              <a:t> </a:t>
            </a:r>
            <a:r>
              <a:rPr lang="en-US" sz="2000" dirty="0" err="1" smtClean="0"/>
              <a:t>amebiasis</a:t>
            </a:r>
            <a:r>
              <a:rPr lang="en-US" sz="2000" dirty="0" smtClean="0"/>
              <a:t> - Travel in the bloodstream and get to the liver and cause </a:t>
            </a:r>
            <a:r>
              <a:rPr lang="en-GB" sz="2000" dirty="0" smtClean="0"/>
              <a:t>Amoebic liver abscess (anchovy  sauce appearance of aspirate), single or multiple, usually right lobe,-rupture pleural space(pleura effusion) pericardium (amoebic pericarditis) lung (lung abscess), peritoneum (amoebic peritonitis), </a:t>
            </a:r>
            <a:r>
              <a:rPr lang="en-US" sz="2000" dirty="0" err="1" smtClean="0"/>
              <a:t>pleuropulmonary</a:t>
            </a:r>
            <a:r>
              <a:rPr lang="en-US" sz="2000" dirty="0" smtClean="0"/>
              <a:t> abscess, cutaneous and genital amebic </a:t>
            </a:r>
            <a:r>
              <a:rPr lang="en-US" sz="2000" dirty="0"/>
              <a:t>lesions, </a:t>
            </a:r>
            <a:endParaRPr lang="en-US" sz="2000" dirty="0" smtClean="0"/>
          </a:p>
          <a:p>
            <a:pPr lvl="0"/>
            <a:r>
              <a:rPr lang="en-GB" sz="2000" dirty="0" smtClean="0"/>
              <a:t>Systemic spread- brain, spleen, muscle.</a:t>
            </a:r>
            <a:endParaRPr lang="en-GB" sz="2000" dirty="0"/>
          </a:p>
        </p:txBody>
      </p:sp>
      <p:sp>
        <p:nvSpPr>
          <p:cNvPr id="6" name="Rectangle 3"/>
          <p:cNvSpPr>
            <a:spLocks noChangeArrowheads="1"/>
          </p:cNvSpPr>
          <p:nvPr/>
        </p:nvSpPr>
        <p:spPr bwMode="auto">
          <a:xfrm>
            <a:off x="1665309" y="6309320"/>
            <a:ext cx="7565982" cy="523220"/>
          </a:xfrm>
          <a:prstGeom prst="rect">
            <a:avLst/>
          </a:prstGeom>
          <a:solidFill>
            <a:srgbClr val="FFFF00"/>
          </a:solidFill>
          <a:ln>
            <a:noFill/>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err="1" smtClean="0">
                <a:ln>
                  <a:noFill/>
                </a:ln>
                <a:solidFill>
                  <a:srgbClr val="666600"/>
                </a:solidFill>
                <a:effectLst/>
                <a:latin typeface="Arial" pitchFamily="34" charset="0"/>
                <a:cs typeface="Arial" pitchFamily="34" charset="0"/>
              </a:rPr>
              <a:t>Entameoba</a:t>
            </a:r>
            <a:r>
              <a:rPr kumimoji="0" lang="en-US" sz="1400" b="1" i="1" u="none" strike="noStrike" cap="none" normalizeH="0" baseline="0" dirty="0" smtClean="0">
                <a:ln>
                  <a:noFill/>
                </a:ln>
                <a:solidFill>
                  <a:srgbClr val="666600"/>
                </a:solidFill>
                <a:effectLst/>
                <a:latin typeface="Arial" pitchFamily="34" charset="0"/>
                <a:cs typeface="Arial" pitchFamily="34" charset="0"/>
              </a:rPr>
              <a:t> </a:t>
            </a:r>
            <a:r>
              <a:rPr kumimoji="0" lang="en-US" sz="1400" b="1" i="1" u="none" strike="noStrike" cap="none" normalizeH="0" baseline="0" dirty="0" err="1" smtClean="0">
                <a:ln>
                  <a:noFill/>
                </a:ln>
                <a:solidFill>
                  <a:srgbClr val="666600"/>
                </a:solidFill>
                <a:effectLst/>
                <a:latin typeface="Arial" pitchFamily="34" charset="0"/>
                <a:cs typeface="Arial" pitchFamily="34" charset="0"/>
              </a:rPr>
              <a:t>histolytica</a:t>
            </a:r>
            <a:r>
              <a:rPr kumimoji="0" lang="en-US" sz="1400" b="1" i="1" u="none" strike="noStrike" cap="none" normalizeH="0" baseline="0" dirty="0" smtClean="0">
                <a:ln>
                  <a:noFill/>
                </a:ln>
                <a:solidFill>
                  <a:srgbClr val="666600"/>
                </a:solidFill>
                <a:effectLst/>
                <a:latin typeface="Arial" pitchFamily="34" charset="0"/>
                <a:cs typeface="Arial" pitchFamily="34" charset="0"/>
              </a:rPr>
              <a:t>: disease caused, action</a:t>
            </a:r>
            <a:r>
              <a:rPr kumimoji="0" lang="en-US" sz="1400" b="0" i="1" u="none" strike="noStrike" cap="none" normalizeH="0" baseline="0" dirty="0" smtClean="0">
                <a:ln>
                  <a:noFill/>
                </a:ln>
                <a:solidFill>
                  <a:srgbClr val="666600"/>
                </a:solidFill>
                <a:effectLst/>
                <a:latin typeface="Arial" pitchFamily="34" charset="0"/>
                <a:cs typeface="Arial" pitchFamily="34" charset="0"/>
              </a:rPr>
              <a:t> </a:t>
            </a:r>
            <a:r>
              <a:rPr kumimoji="0" lang="en-US" sz="1400" b="1" i="1" u="none" strike="noStrike" cap="none" normalizeH="0" baseline="0" dirty="0" err="1" smtClean="0">
                <a:ln>
                  <a:noFill/>
                </a:ln>
                <a:solidFill>
                  <a:srgbClr val="666600"/>
                </a:solidFill>
                <a:effectLst/>
                <a:latin typeface="Arial" pitchFamily="34" charset="0"/>
                <a:cs typeface="Arial" pitchFamily="34" charset="0"/>
              </a:rPr>
              <a:t>EntAmoeb</a:t>
            </a:r>
            <a:r>
              <a:rPr kumimoji="0" lang="en-US" sz="1400" b="0" i="1" u="none" strike="noStrike" cap="none" normalizeH="0" baseline="0" dirty="0" err="1" smtClean="0">
                <a:ln>
                  <a:noFill/>
                </a:ln>
                <a:solidFill>
                  <a:srgbClr val="666600"/>
                </a:solidFill>
                <a:effectLst/>
                <a:latin typeface="Arial" pitchFamily="34" charset="0"/>
                <a:cs typeface="Arial" pitchFamily="34" charset="0"/>
              </a:rPr>
              <a:t>a</a:t>
            </a:r>
            <a:r>
              <a:rPr kumimoji="0" lang="en-US" sz="1400" b="0" i="1" u="none" strike="noStrike" cap="none" normalizeH="0" baseline="0" dirty="0" smtClean="0">
                <a:ln>
                  <a:noFill/>
                </a:ln>
                <a:solidFill>
                  <a:srgbClr val="666600"/>
                </a:solidFill>
                <a:effectLst/>
                <a:latin typeface="Arial" pitchFamily="34" charset="0"/>
                <a:cs typeface="Arial" pitchFamily="34" charset="0"/>
              </a:rPr>
              <a:t> causes </a:t>
            </a:r>
            <a:r>
              <a:rPr kumimoji="0" lang="en-US" sz="1400" b="1" i="1" u="none" strike="noStrike" cap="none" normalizeH="0" baseline="0" dirty="0" smtClean="0">
                <a:ln>
                  <a:noFill/>
                </a:ln>
                <a:solidFill>
                  <a:srgbClr val="666600"/>
                </a:solidFill>
                <a:effectLst/>
                <a:latin typeface="Arial" pitchFamily="34" charset="0"/>
                <a:cs typeface="Arial" pitchFamily="34" charset="0"/>
              </a:rPr>
              <a:t>Amoeb</a:t>
            </a:r>
            <a:r>
              <a:rPr kumimoji="0" lang="en-US" sz="1400" b="0" i="1" u="none" strike="noStrike" cap="none" normalizeH="0" baseline="0" dirty="0" smtClean="0">
                <a:ln>
                  <a:noFill/>
                </a:ln>
                <a:solidFill>
                  <a:srgbClr val="666600"/>
                </a:solidFill>
                <a:effectLst/>
                <a:latin typeface="Arial" pitchFamily="34" charset="0"/>
                <a:cs typeface="Arial" pitchFamily="34" charset="0"/>
              </a:rPr>
              <a:t>ic </a:t>
            </a:r>
            <a:r>
              <a:rPr kumimoji="0" lang="en-US" sz="1400" b="0" i="1" u="none" strike="noStrike" cap="none" normalizeH="0" baseline="0" dirty="0" err="1" smtClean="0">
                <a:ln>
                  <a:noFill/>
                </a:ln>
                <a:solidFill>
                  <a:srgbClr val="666600"/>
                </a:solidFill>
                <a:effectLst/>
                <a:latin typeface="Arial" pitchFamily="34" charset="0"/>
                <a:cs typeface="Arial" pitchFamily="34" charset="0"/>
              </a:rPr>
              <a:t>dys</a:t>
            </a:r>
            <a:r>
              <a:rPr kumimoji="0" lang="en-US" sz="1400" b="1" i="1" u="none" strike="noStrike" cap="none" normalizeH="0" baseline="0" dirty="0" err="1" smtClean="0">
                <a:ln>
                  <a:noFill/>
                </a:ln>
                <a:solidFill>
                  <a:srgbClr val="666600"/>
                </a:solidFill>
                <a:effectLst/>
                <a:latin typeface="Arial" pitchFamily="34" charset="0"/>
                <a:cs typeface="Arial" pitchFamily="34" charset="0"/>
              </a:rPr>
              <a:t>Ent</a:t>
            </a:r>
            <a:r>
              <a:rPr kumimoji="0" lang="en-US" sz="1400" b="0" i="1" u="none" strike="noStrike" cap="none" normalizeH="0" baseline="0" dirty="0" err="1" smtClean="0">
                <a:ln>
                  <a:noFill/>
                </a:ln>
                <a:solidFill>
                  <a:srgbClr val="666600"/>
                </a:solidFill>
                <a:effectLst/>
                <a:latin typeface="Arial" pitchFamily="34" charset="0"/>
                <a:cs typeface="Arial" pitchFamily="34" charset="0"/>
              </a:rPr>
              <a:t>ery</a:t>
            </a:r>
            <a:r>
              <a:rPr kumimoji="0" lang="en-US" sz="1400" b="0" i="1" u="none" strike="noStrike" cap="none" normalizeH="0" baseline="0" dirty="0" smtClean="0">
                <a:ln>
                  <a:noFill/>
                </a:ln>
                <a:solidFill>
                  <a:srgbClr val="666600"/>
                </a:solidFill>
                <a:effectLst/>
                <a:latin typeface="Arial" pitchFamily="34" charset="0"/>
                <a:cs typeface="Arial" pitchFamily="34" charset="0"/>
              </a:rPr>
              <a:t>.</a:t>
            </a:r>
            <a:r>
              <a:rPr kumimoji="0" lang="en-US" sz="1100" b="0" i="0" u="none" strike="noStrike" cap="none" normalizeH="0" baseline="0" dirty="0" smtClean="0">
                <a:ln>
                  <a:noFill/>
                </a:ln>
                <a:solidFill>
                  <a:srgbClr val="666600"/>
                </a:solidFill>
                <a:effectLst/>
                <a:latin typeface="Arial" pitchFamily="34" charset="0"/>
                <a:cs typeface="Arial" pitchFamily="34" charset="0"/>
                <a:hlinkClick r:id="rId2"/>
              </a:rPr>
              <a:t>  </a:t>
            </a:r>
            <a:r>
              <a:rPr kumimoji="0" lang="en-US" sz="3200" b="0" i="0" u="none" strike="noStrike" cap="none" normalizeH="0" baseline="0" dirty="0" smtClean="0">
                <a:ln>
                  <a:noFill/>
                </a:ln>
                <a:solidFill>
                  <a:schemeClr val="tx1"/>
                </a:solidFill>
                <a:effectLst/>
                <a:latin typeface="Arial" pitchFamily="34" charset="0"/>
                <a:cs typeface="Arial" pitchFamily="34" charset="0"/>
              </a:rPr>
              <a:t/>
            </a:r>
            <a:br>
              <a:rPr kumimoji="0" lang="en-US" sz="3200" b="0" i="0" u="none" strike="noStrike" cap="none" normalizeH="0" baseline="0" dirty="0" smtClean="0">
                <a:ln>
                  <a:noFill/>
                </a:ln>
                <a:solidFill>
                  <a:schemeClr val="tx1"/>
                </a:solidFill>
                <a:effectLst/>
                <a:latin typeface="Arial" pitchFamily="34" charset="0"/>
                <a:cs typeface="Arial" pitchFamily="34" charset="0"/>
              </a:rPr>
            </a:br>
            <a:r>
              <a:rPr kumimoji="0" lang="en-US" sz="1400" b="0" i="1" u="none" strike="noStrike" cap="none" normalizeH="0" baseline="0" dirty="0" smtClean="0">
                <a:ln>
                  <a:noFill/>
                </a:ln>
                <a:solidFill>
                  <a:srgbClr val="666600"/>
                </a:solidFill>
                <a:effectLst/>
                <a:latin typeface="Arial" pitchFamily="34" charset="0"/>
                <a:cs typeface="Arial" pitchFamily="34" charset="0"/>
              </a:rPr>
              <a:t>Action: </a:t>
            </a:r>
            <a:r>
              <a:rPr kumimoji="0" lang="en-US" sz="1400" b="0" i="1" u="none" strike="noStrike" cap="none" normalizeH="0" baseline="0" dirty="0" err="1" smtClean="0">
                <a:ln>
                  <a:noFill/>
                </a:ln>
                <a:solidFill>
                  <a:srgbClr val="666600"/>
                </a:solidFill>
                <a:effectLst/>
                <a:latin typeface="Arial" pitchFamily="34" charset="0"/>
                <a:cs typeface="Arial" pitchFamily="34" charset="0"/>
              </a:rPr>
              <a:t>histo</a:t>
            </a:r>
            <a:r>
              <a:rPr kumimoji="0" lang="en-US" sz="1400" b="0" i="1" u="none" strike="noStrike" cap="none" normalizeH="0" baseline="0" dirty="0" smtClean="0">
                <a:ln>
                  <a:noFill/>
                </a:ln>
                <a:solidFill>
                  <a:srgbClr val="666600"/>
                </a:solidFill>
                <a:effectLst/>
                <a:latin typeface="Arial" pitchFamily="34" charset="0"/>
                <a:cs typeface="Arial" pitchFamily="34" charset="0"/>
              </a:rPr>
              <a:t> (cell) lytic (burst), so it bursts cells</a:t>
            </a:r>
            <a:r>
              <a:rPr kumimoji="0" lang="en-US" sz="1100" b="0" i="0" u="none" strike="noStrike" cap="none" normalizeH="0" baseline="0" dirty="0" smtClean="0">
                <a:ln>
                  <a:noFill/>
                </a:ln>
                <a:solidFill>
                  <a:schemeClr val="tx1"/>
                </a:solidFill>
                <a:effectLst/>
                <a:latin typeface="Arial" pitchFamily="34" charset="0"/>
                <a:cs typeface="Arial" pitchFamily="34" charset="0"/>
              </a:rPr>
              <a:t> </a:t>
            </a:r>
            <a:endParaRPr kumimoji="0" lang="en-US" sz="3200" b="0" i="0" u="none" strike="noStrike" cap="none" normalizeH="0" baseline="0" dirty="0" smtClean="0">
              <a:ln>
                <a:noFill/>
              </a:ln>
              <a:solidFill>
                <a:srgbClr val="666600"/>
              </a:solidFill>
              <a:effectLst/>
              <a:latin typeface="Arial" pitchFamily="34" charset="0"/>
              <a:cs typeface="Arial" pitchFamily="34" charset="0"/>
            </a:endParaRPr>
          </a:p>
        </p:txBody>
      </p:sp>
      <p:sp>
        <p:nvSpPr>
          <p:cNvPr id="7" name="AutoShape 4" descr="http://3.bp.blogspot.com/_0lwo938mv44/Sn2QBv35u4I/AAAAAAAAABw/MkJ9kS9x7G8/s200/ecolism.gif">
            <a:hlinkClick r:id="rId2"/>
          </p:cNvPr>
          <p:cNvSpPr>
            <a:spLocks noChangeAspect="1" noChangeArrowheads="1"/>
          </p:cNvSpPr>
          <p:nvPr/>
        </p:nvSpPr>
        <p:spPr bwMode="auto">
          <a:xfrm>
            <a:off x="52959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9992385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endParaRPr lang="en-US" altLang="en-US"/>
          </a:p>
        </p:txBody>
      </p:sp>
      <p:pic>
        <p:nvPicPr>
          <p:cNvPr id="24580" name="Picture 4" descr="ulcer1b"/>
          <p:cNvPicPr>
            <a:picLocks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539750" y="260350"/>
            <a:ext cx="8280400" cy="5929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81" name="Text Box 5"/>
          <p:cNvSpPr txBox="1">
            <a:spLocks noChangeArrowheads="1"/>
          </p:cNvSpPr>
          <p:nvPr/>
        </p:nvSpPr>
        <p:spPr bwMode="auto">
          <a:xfrm>
            <a:off x="1692275" y="333375"/>
            <a:ext cx="5638800" cy="850900"/>
          </a:xfrm>
          <a:prstGeom prst="rect">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8600" indent="-228600">
              <a:defRPr sz="2400">
                <a:solidFill>
                  <a:schemeClr val="tx1"/>
                </a:solidFill>
                <a:latin typeface="Times New Roman" pitchFamily="18" charset="0"/>
                <a:cs typeface="Arial" charset="0"/>
              </a:defRPr>
            </a:lvl1pPr>
            <a:lvl2pPr>
              <a:defRPr sz="2400">
                <a:solidFill>
                  <a:schemeClr val="tx1"/>
                </a:solidFill>
                <a:latin typeface="Times New Roman" pitchFamily="18" charset="0"/>
                <a:cs typeface="Arial" charset="0"/>
              </a:defRPr>
            </a:lvl2pPr>
            <a:lvl3pPr>
              <a:defRPr sz="2400">
                <a:solidFill>
                  <a:schemeClr val="tx1"/>
                </a:solidFill>
                <a:latin typeface="Times New Roman" pitchFamily="18" charset="0"/>
                <a:cs typeface="Arial" charset="0"/>
              </a:defRPr>
            </a:lvl3pPr>
            <a:lvl4pPr>
              <a:defRPr sz="2400">
                <a:solidFill>
                  <a:schemeClr val="tx1"/>
                </a:solidFill>
                <a:latin typeface="Times New Roman" pitchFamily="18" charset="0"/>
                <a:cs typeface="Arial" charset="0"/>
              </a:defRPr>
            </a:lvl4pPr>
            <a:lvl5pPr>
              <a:defRPr sz="2400">
                <a:solidFill>
                  <a:schemeClr val="tx1"/>
                </a:solidFill>
                <a:latin typeface="Times New Roman" pitchFamily="18" charset="0"/>
                <a:cs typeface="Arial" charset="0"/>
              </a:defRPr>
            </a:lvl5pPr>
            <a:lvl6pPr algn="r" rtl="1" fontAlgn="base">
              <a:spcBef>
                <a:spcPct val="0"/>
              </a:spcBef>
              <a:spcAft>
                <a:spcPct val="0"/>
              </a:spcAft>
              <a:defRPr sz="2400">
                <a:solidFill>
                  <a:schemeClr val="tx1"/>
                </a:solidFill>
                <a:latin typeface="Times New Roman" pitchFamily="18" charset="0"/>
                <a:cs typeface="Arial" charset="0"/>
              </a:defRPr>
            </a:lvl6pPr>
            <a:lvl7pPr algn="r" rtl="1" fontAlgn="base">
              <a:spcBef>
                <a:spcPct val="0"/>
              </a:spcBef>
              <a:spcAft>
                <a:spcPct val="0"/>
              </a:spcAft>
              <a:defRPr sz="2400">
                <a:solidFill>
                  <a:schemeClr val="tx1"/>
                </a:solidFill>
                <a:latin typeface="Times New Roman" pitchFamily="18" charset="0"/>
                <a:cs typeface="Arial" charset="0"/>
              </a:defRPr>
            </a:lvl7pPr>
            <a:lvl8pPr algn="r" rtl="1" fontAlgn="base">
              <a:spcBef>
                <a:spcPct val="0"/>
              </a:spcBef>
              <a:spcAft>
                <a:spcPct val="0"/>
              </a:spcAft>
              <a:defRPr sz="2400">
                <a:solidFill>
                  <a:schemeClr val="tx1"/>
                </a:solidFill>
                <a:latin typeface="Times New Roman" pitchFamily="18" charset="0"/>
                <a:cs typeface="Arial" charset="0"/>
              </a:defRPr>
            </a:lvl8pPr>
            <a:lvl9pPr algn="r" rtl="1" fontAlgn="base">
              <a:spcBef>
                <a:spcPct val="0"/>
              </a:spcBef>
              <a:spcAft>
                <a:spcPct val="0"/>
              </a:spcAft>
              <a:defRPr sz="2400">
                <a:solidFill>
                  <a:schemeClr val="tx1"/>
                </a:solidFill>
                <a:latin typeface="Times New Roman" pitchFamily="18" charset="0"/>
                <a:cs typeface="Arial" charset="0"/>
              </a:defRPr>
            </a:lvl9pPr>
          </a:lstStyle>
          <a:p>
            <a:pPr algn="l" rtl="0" eaLnBrk="0" hangingPunct="0">
              <a:buFontTx/>
              <a:buChar char="•"/>
            </a:pPr>
            <a:r>
              <a:rPr lang="en-US" altLang="en-US" b="1">
                <a:latin typeface="Arial" charset="0"/>
              </a:rPr>
              <a:t>ulcers with raised borders</a:t>
            </a:r>
          </a:p>
          <a:p>
            <a:pPr algn="l" rtl="0" eaLnBrk="0" hangingPunct="0">
              <a:buFontTx/>
              <a:buChar char="•"/>
            </a:pPr>
            <a:r>
              <a:rPr lang="en-US" altLang="en-US" b="1">
                <a:latin typeface="Arial" charset="0"/>
              </a:rPr>
              <a:t>little inflammation between lesions</a:t>
            </a:r>
          </a:p>
        </p:txBody>
      </p:sp>
    </p:spTree>
    <p:extLst>
      <p:ext uri="{BB962C8B-B14F-4D97-AF65-F5344CB8AC3E}">
        <p14:creationId xmlns:p14="http://schemas.microsoft.com/office/powerpoint/2010/main" val="20880413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052736"/>
          </a:xfrm>
        </p:spPr>
        <p:txBody>
          <a:bodyPr/>
          <a:lstStyle/>
          <a:p>
            <a:r>
              <a:rPr lang="en-US" dirty="0" smtClean="0"/>
              <a:t>Signs and Symptoms</a:t>
            </a:r>
            <a:endParaRPr lang="en-US" dirty="0"/>
          </a:p>
        </p:txBody>
      </p:sp>
      <p:sp>
        <p:nvSpPr>
          <p:cNvPr id="3" name="Content Placeholder 2"/>
          <p:cNvSpPr>
            <a:spLocks noGrp="1"/>
          </p:cNvSpPr>
          <p:nvPr>
            <p:ph idx="1"/>
          </p:nvPr>
        </p:nvSpPr>
        <p:spPr>
          <a:xfrm>
            <a:off x="0" y="1143000"/>
            <a:ext cx="9144000" cy="5715000"/>
          </a:xfrm>
        </p:spPr>
        <p:txBody>
          <a:bodyPr>
            <a:normAutofit fontScale="70000" lnSpcReduction="20000"/>
          </a:bodyPr>
          <a:lstStyle/>
          <a:p>
            <a:pPr marL="514350" indent="-514350">
              <a:buFont typeface="+mj-lt"/>
              <a:buAutoNum type="arabicPeriod"/>
            </a:pPr>
            <a:r>
              <a:rPr lang="en-US" b="1" dirty="0" smtClean="0"/>
              <a:t>Intestinal Amebiasis:-</a:t>
            </a:r>
          </a:p>
          <a:p>
            <a:r>
              <a:rPr lang="en-US" dirty="0" smtClean="0"/>
              <a:t>Dysentery</a:t>
            </a:r>
          </a:p>
          <a:p>
            <a:r>
              <a:rPr lang="en-US" dirty="0" smtClean="0"/>
              <a:t>Bloody diarrhoea</a:t>
            </a:r>
          </a:p>
          <a:p>
            <a:r>
              <a:rPr lang="en-US" dirty="0" smtClean="0"/>
              <a:t>Weight loss</a:t>
            </a:r>
          </a:p>
          <a:p>
            <a:r>
              <a:rPr lang="en-US" dirty="0" smtClean="0"/>
              <a:t>Fatigue</a:t>
            </a:r>
          </a:p>
          <a:p>
            <a:r>
              <a:rPr lang="en-US" dirty="0" smtClean="0"/>
              <a:t>Abdominal cramps</a:t>
            </a:r>
          </a:p>
          <a:p>
            <a:r>
              <a:rPr lang="en-US" dirty="0" smtClean="0"/>
              <a:t>Abdominal pain</a:t>
            </a:r>
          </a:p>
          <a:p>
            <a:r>
              <a:rPr lang="en-US" dirty="0" smtClean="0"/>
              <a:t>Intestinal lesions</a:t>
            </a:r>
          </a:p>
          <a:p>
            <a:pPr marL="514350" indent="-514350">
              <a:buFont typeface="+mj-lt"/>
              <a:buAutoNum type="arabicPeriod"/>
            </a:pPr>
            <a:r>
              <a:rPr lang="en-US" b="1" dirty="0" smtClean="0"/>
              <a:t>Extra intestinal Amebiasis:-</a:t>
            </a:r>
          </a:p>
          <a:p>
            <a:r>
              <a:rPr lang="en-US" dirty="0" smtClean="0"/>
              <a:t>Liver abscess, Fever, Tenderness at the upper right quadrant of the abdomen.- In </a:t>
            </a:r>
            <a:r>
              <a:rPr lang="en-US" b="1" dirty="0" smtClean="0"/>
              <a:t>Liver Amebiasis</a:t>
            </a:r>
          </a:p>
          <a:p>
            <a:r>
              <a:rPr lang="en-US" dirty="0" smtClean="0"/>
              <a:t>Cerebral lesions in Cerebral </a:t>
            </a:r>
            <a:r>
              <a:rPr lang="en-US" dirty="0" err="1" smtClean="0"/>
              <a:t>Amebiasis</a:t>
            </a:r>
            <a:r>
              <a:rPr lang="en-US" dirty="0" smtClean="0"/>
              <a:t>. Fatal</a:t>
            </a:r>
          </a:p>
          <a:p>
            <a:r>
              <a:rPr lang="en-US" dirty="0" smtClean="0"/>
              <a:t>Pulmonary abscesses</a:t>
            </a:r>
          </a:p>
          <a:p>
            <a:r>
              <a:rPr lang="en-US" dirty="0" smtClean="0"/>
              <a:t>Haemaptysis and purulent sputum</a:t>
            </a:r>
          </a:p>
          <a:p>
            <a:r>
              <a:rPr lang="en-US" dirty="0" smtClean="0"/>
              <a:t>Cough</a:t>
            </a:r>
          </a:p>
          <a:p>
            <a:r>
              <a:rPr lang="en-US" dirty="0" smtClean="0"/>
              <a:t>Dyspnea</a:t>
            </a:r>
          </a:p>
          <a:p>
            <a:endParaRPr lang="en-US" dirty="0" smtClean="0"/>
          </a:p>
          <a:p>
            <a:endParaRPr lang="en-US" dirty="0"/>
          </a:p>
        </p:txBody>
      </p:sp>
      <p:sp>
        <p:nvSpPr>
          <p:cNvPr id="4" name="Right Brace 3"/>
          <p:cNvSpPr/>
          <p:nvPr/>
        </p:nvSpPr>
        <p:spPr>
          <a:xfrm>
            <a:off x="3200400" y="5181600"/>
            <a:ext cx="2590800" cy="1295400"/>
          </a:xfrm>
          <a:prstGeom prst="rightBrace">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5" name="TextBox 4"/>
          <p:cNvSpPr txBox="1"/>
          <p:nvPr/>
        </p:nvSpPr>
        <p:spPr>
          <a:xfrm>
            <a:off x="5943600" y="5715000"/>
            <a:ext cx="3048000" cy="400110"/>
          </a:xfrm>
          <a:prstGeom prst="rect">
            <a:avLst/>
          </a:prstGeom>
          <a:noFill/>
        </p:spPr>
        <p:txBody>
          <a:bodyPr wrap="square" rtlCol="0">
            <a:spAutoFit/>
          </a:bodyPr>
          <a:lstStyle/>
          <a:p>
            <a:r>
              <a:rPr lang="en-GB" sz="2000" b="1" dirty="0" smtClean="0"/>
              <a:t>Pulmonary Amebiasis</a:t>
            </a:r>
            <a:endParaRPr lang="en-GB" sz="2000" b="1" dirty="0"/>
          </a:p>
        </p:txBody>
      </p:sp>
    </p:spTree>
    <p:extLst>
      <p:ext uri="{BB962C8B-B14F-4D97-AF65-F5344CB8AC3E}">
        <p14:creationId xmlns:p14="http://schemas.microsoft.com/office/powerpoint/2010/main" val="2296459785"/>
      </p:ext>
    </p:extLst>
  </p:cSld>
  <p:clrMapOvr>
    <a:masterClrMapping/>
  </p:clrMapOvr>
  <p:transition spd="slow">
    <p:pull/>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
            <a:ext cx="8229600" cy="870620"/>
          </a:xfrm>
        </p:spPr>
        <p:txBody>
          <a:bodyPr/>
          <a:lstStyle/>
          <a:p>
            <a:r>
              <a:rPr lang="en-GB" dirty="0" smtClean="0"/>
              <a:t>Extraintestinal Infection</a:t>
            </a:r>
            <a:endParaRPr lang="en-GB"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990600"/>
            <a:ext cx="9144000"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7011311"/>
      </p:ext>
    </p:extLst>
  </p:cSld>
  <p:clrMapOvr>
    <a:masterClrMapping/>
  </p:clrMapOvr>
  <p:transition spd="slow">
    <p:pull/>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4495800" cy="6858000"/>
          </a:xfr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0"/>
            <a:ext cx="4191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1636463"/>
      </p:ext>
    </p:extLst>
  </p:cSld>
  <p:clrMapOvr>
    <a:masterClrMapping/>
  </p:clrMapOvr>
  <p:transition spd="slow">
    <p:pull/>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510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6182" y="0"/>
            <a:ext cx="401781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6742513"/>
      </p:ext>
    </p:extLst>
  </p:cSld>
  <p:clrMapOvr>
    <a:masterClrMapping/>
  </p:clrMapOvr>
  <p:transition spd="slow">
    <p:pull/>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Bachelor of Medicine And Bachelor of Surgery (MBChB)  Year  2\MEDICAL MICROBIOLOGY\5. MICROBIOLOGY PRACTICALS AND DEMONSTRATIONS\Laboratry Pictures\Microbiology cdc pics\entamoebaabsces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7000" y="1612900"/>
            <a:ext cx="6350000" cy="363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62223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Factors that determine the intensity of symptoms</a:t>
            </a:r>
            <a:endParaRPr lang="en-US" dirty="0"/>
          </a:p>
        </p:txBody>
      </p:sp>
      <p:sp>
        <p:nvSpPr>
          <p:cNvPr id="3" name="Content Placeholder 2"/>
          <p:cNvSpPr>
            <a:spLocks noGrp="1"/>
          </p:cNvSpPr>
          <p:nvPr>
            <p:ph idx="1"/>
          </p:nvPr>
        </p:nvSpPr>
        <p:spPr/>
        <p:txBody>
          <a:bodyPr/>
          <a:lstStyle/>
          <a:p>
            <a:r>
              <a:rPr lang="en-US" dirty="0" smtClean="0"/>
              <a:t>Strain of amoeba (non-pathogenic, pathogenic, resistance) </a:t>
            </a:r>
          </a:p>
          <a:p>
            <a:r>
              <a:rPr lang="en-US" dirty="0" smtClean="0"/>
              <a:t>Immune response of the host.</a:t>
            </a:r>
          </a:p>
          <a:p>
            <a:r>
              <a:rPr lang="en-US" dirty="0" smtClean="0"/>
              <a:t>Associated bacteria and viruses.</a:t>
            </a:r>
          </a:p>
          <a:p>
            <a:endParaRPr lang="en-US" dirty="0"/>
          </a:p>
        </p:txBody>
      </p:sp>
    </p:spTree>
    <p:extLst>
      <p:ext uri="{BB962C8B-B14F-4D97-AF65-F5344CB8AC3E}">
        <p14:creationId xmlns:p14="http://schemas.microsoft.com/office/powerpoint/2010/main" val="864049768"/>
      </p:ext>
    </p:extLst>
  </p:cSld>
  <p:clrMapOvr>
    <a:masterClrMapping/>
  </p:clrMapOvr>
  <p:transition spd="slow">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 y="-320618"/>
            <a:ext cx="9525000" cy="7201031"/>
          </a:xfrm>
        </p:spPr>
      </p:pic>
    </p:spTree>
    <p:extLst>
      <p:ext uri="{BB962C8B-B14F-4D97-AF65-F5344CB8AC3E}">
        <p14:creationId xmlns:p14="http://schemas.microsoft.com/office/powerpoint/2010/main" val="2542664718"/>
      </p:ext>
    </p:extLst>
  </p:cSld>
  <p:clrMapOvr>
    <a:masterClrMapping/>
  </p:clrMapOvr>
  <p:transition spd="slow">
    <p:pull/>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60648"/>
            <a:ext cx="7772400" cy="792088"/>
          </a:xfrm>
        </p:spPr>
        <p:txBody>
          <a:bodyPr/>
          <a:lstStyle/>
          <a:p>
            <a:r>
              <a:rPr lang="en-US" b="1" dirty="0">
                <a:solidFill>
                  <a:schemeClr val="tx2"/>
                </a:solidFill>
                <a:latin typeface="+mj-lt"/>
                <a:ea typeface="+mj-ea"/>
                <a:cs typeface="+mj-cs"/>
              </a:rPr>
              <a:t>Laboratory Diagnosis</a:t>
            </a:r>
            <a:endParaRPr lang="en-GB" dirty="0"/>
          </a:p>
        </p:txBody>
      </p:sp>
      <p:sp>
        <p:nvSpPr>
          <p:cNvPr id="3" name="Content Placeholder 2"/>
          <p:cNvSpPr>
            <a:spLocks noGrp="1"/>
          </p:cNvSpPr>
          <p:nvPr>
            <p:ph idx="1"/>
          </p:nvPr>
        </p:nvSpPr>
        <p:spPr>
          <a:xfrm>
            <a:off x="323528" y="1340768"/>
            <a:ext cx="8568952" cy="5328592"/>
          </a:xfrm>
        </p:spPr>
        <p:txBody>
          <a:bodyPr>
            <a:normAutofit fontScale="62500" lnSpcReduction="20000"/>
          </a:bodyPr>
          <a:lstStyle/>
          <a:p>
            <a:pPr lvl="0"/>
            <a:r>
              <a:rPr lang="en-GB" dirty="0">
                <a:solidFill>
                  <a:schemeClr val="tx1"/>
                </a:solidFill>
                <a:latin typeface="+mn-lt"/>
                <a:ea typeface="+mn-ea"/>
                <a:cs typeface="+mn-cs"/>
              </a:rPr>
              <a:t>Stool examination - Solid(cyst) diarrhoea(</a:t>
            </a:r>
            <a:r>
              <a:rPr lang="en-GB" dirty="0" err="1">
                <a:solidFill>
                  <a:schemeClr val="tx1"/>
                </a:solidFill>
                <a:latin typeface="+mn-lt"/>
                <a:ea typeface="+mn-ea"/>
                <a:cs typeface="+mn-cs"/>
              </a:rPr>
              <a:t>trophozites</a:t>
            </a:r>
            <a:r>
              <a:rPr lang="en-GB" dirty="0">
                <a:solidFill>
                  <a:schemeClr val="tx1"/>
                </a:solidFill>
                <a:latin typeface="+mn-lt"/>
                <a:ea typeface="+mn-ea"/>
                <a:cs typeface="+mn-cs"/>
              </a:rPr>
              <a:t> with RBC  in food vacuoles).</a:t>
            </a:r>
            <a:endParaRPr lang="en-GB" sz="4000" dirty="0">
              <a:solidFill>
                <a:schemeClr val="tx1"/>
              </a:solidFill>
              <a:latin typeface="+mn-lt"/>
              <a:ea typeface="+mn-ea"/>
              <a:cs typeface="+mn-cs"/>
            </a:endParaRPr>
          </a:p>
          <a:p>
            <a:pPr lvl="1"/>
            <a:r>
              <a:rPr lang="en-US" dirty="0">
                <a:solidFill>
                  <a:schemeClr val="tx1"/>
                </a:solidFill>
                <a:latin typeface="+mn-lt"/>
              </a:rPr>
              <a:t>Fresh stool: Wet mounts with or without iodine stain and permanently stained preparations (e.g., </a:t>
            </a:r>
            <a:r>
              <a:rPr lang="en-US" dirty="0" err="1">
                <a:solidFill>
                  <a:schemeClr val="tx1"/>
                </a:solidFill>
                <a:latin typeface="+mn-lt"/>
              </a:rPr>
              <a:t>trichrome</a:t>
            </a:r>
            <a:r>
              <a:rPr lang="en-US" dirty="0">
                <a:solidFill>
                  <a:schemeClr val="tx1"/>
                </a:solidFill>
                <a:latin typeface="+mn-lt"/>
              </a:rPr>
              <a:t>).</a:t>
            </a:r>
            <a:r>
              <a:rPr lang="en-US" sz="4000" dirty="0">
                <a:solidFill>
                  <a:schemeClr val="tx1"/>
                </a:solidFill>
                <a:latin typeface="+mn-lt"/>
              </a:rPr>
              <a:t> </a:t>
            </a:r>
            <a:r>
              <a:rPr lang="en-US" dirty="0">
                <a:solidFill>
                  <a:schemeClr val="tx1"/>
                </a:solidFill>
                <a:latin typeface="+mn-lt"/>
              </a:rPr>
              <a:t>Concentration procedures, however, are not useful for demonstrating </a:t>
            </a:r>
            <a:r>
              <a:rPr lang="en-US" dirty="0" err="1">
                <a:solidFill>
                  <a:schemeClr val="tx1"/>
                </a:solidFill>
                <a:latin typeface="+mn-lt"/>
              </a:rPr>
              <a:t>trophozoites</a:t>
            </a:r>
            <a:r>
              <a:rPr lang="en-US" dirty="0">
                <a:solidFill>
                  <a:schemeClr val="tx1"/>
                </a:solidFill>
                <a:latin typeface="+mn-lt"/>
              </a:rPr>
              <a:t>.</a:t>
            </a:r>
            <a:r>
              <a:rPr lang="en-US" sz="4000" dirty="0">
                <a:solidFill>
                  <a:schemeClr val="tx1"/>
                </a:solidFill>
                <a:latin typeface="+mn-lt"/>
              </a:rPr>
              <a:t> </a:t>
            </a:r>
            <a:endParaRPr lang="en-GB" sz="3600" dirty="0">
              <a:solidFill>
                <a:schemeClr val="tx1"/>
              </a:solidFill>
              <a:latin typeface="+mn-lt"/>
            </a:endParaRPr>
          </a:p>
          <a:p>
            <a:pPr lvl="0"/>
            <a:r>
              <a:rPr lang="en-GB" dirty="0">
                <a:solidFill>
                  <a:schemeClr val="tx1"/>
                </a:solidFill>
                <a:latin typeface="+mn-lt"/>
                <a:ea typeface="+mn-ea"/>
                <a:cs typeface="+mn-cs"/>
              </a:rPr>
              <a:t>Culture-</a:t>
            </a:r>
            <a:r>
              <a:rPr lang="en-GB" dirty="0" err="1">
                <a:solidFill>
                  <a:schemeClr val="tx1"/>
                </a:solidFill>
                <a:latin typeface="+mn-lt"/>
                <a:ea typeface="+mn-ea"/>
                <a:cs typeface="+mn-cs"/>
              </a:rPr>
              <a:t>dyphasic</a:t>
            </a:r>
            <a:r>
              <a:rPr lang="en-GB" dirty="0">
                <a:solidFill>
                  <a:schemeClr val="tx1"/>
                </a:solidFill>
                <a:latin typeface="+mn-lt"/>
                <a:ea typeface="+mn-ea"/>
                <a:cs typeface="+mn-cs"/>
              </a:rPr>
              <a:t> media</a:t>
            </a:r>
            <a:endParaRPr lang="en-GB" sz="4000" dirty="0">
              <a:solidFill>
                <a:schemeClr val="tx1"/>
              </a:solidFill>
              <a:latin typeface="+mn-lt"/>
              <a:ea typeface="+mn-ea"/>
              <a:cs typeface="+mn-cs"/>
            </a:endParaRPr>
          </a:p>
          <a:p>
            <a:r>
              <a:rPr lang="en-GB" dirty="0">
                <a:solidFill>
                  <a:schemeClr val="tx1"/>
                </a:solidFill>
                <a:latin typeface="+mn-lt"/>
                <a:ea typeface="+mn-ea"/>
                <a:cs typeface="+mn-cs"/>
              </a:rPr>
              <a:t>Endoscopy (</a:t>
            </a:r>
            <a:r>
              <a:rPr lang="en-GB" dirty="0" err="1">
                <a:solidFill>
                  <a:schemeClr val="tx1"/>
                </a:solidFill>
                <a:latin typeface="+mn-lt"/>
                <a:ea typeface="+mn-ea"/>
                <a:cs typeface="+mn-cs"/>
              </a:rPr>
              <a:t>protoscopy</a:t>
            </a:r>
            <a:r>
              <a:rPr lang="en-GB" dirty="0">
                <a:solidFill>
                  <a:schemeClr val="tx1"/>
                </a:solidFill>
                <a:latin typeface="+mn-lt"/>
                <a:ea typeface="+mn-ea"/>
                <a:cs typeface="+mn-cs"/>
              </a:rPr>
              <a:t>, </a:t>
            </a:r>
            <a:r>
              <a:rPr lang="en-GB" dirty="0" err="1">
                <a:solidFill>
                  <a:schemeClr val="tx1"/>
                </a:solidFill>
                <a:latin typeface="+mn-lt"/>
                <a:ea typeface="+mn-ea"/>
                <a:cs typeface="+mn-cs"/>
              </a:rPr>
              <a:t>sigmoidoscopy</a:t>
            </a:r>
            <a:r>
              <a:rPr lang="en-GB" dirty="0">
                <a:solidFill>
                  <a:schemeClr val="tx1"/>
                </a:solidFill>
                <a:latin typeface="+mn-lt"/>
                <a:ea typeface="+mn-ea"/>
                <a:cs typeface="+mn-cs"/>
              </a:rPr>
              <a:t>) - </a:t>
            </a:r>
            <a:r>
              <a:rPr lang="en-US" dirty="0"/>
              <a:t>S</a:t>
            </a:r>
            <a:r>
              <a:rPr lang="en-US" dirty="0" smtClean="0"/>
              <a:t>mall intestinal ulcers covered with yellowish exudates. </a:t>
            </a:r>
            <a:r>
              <a:rPr lang="en-GB" dirty="0"/>
              <a:t>U</a:t>
            </a:r>
            <a:r>
              <a:rPr lang="en-GB" dirty="0" smtClean="0">
                <a:solidFill>
                  <a:schemeClr val="tx1"/>
                </a:solidFill>
                <a:latin typeface="+mn-lt"/>
                <a:ea typeface="+mn-ea"/>
                <a:cs typeface="+mn-cs"/>
              </a:rPr>
              <a:t>lcers </a:t>
            </a:r>
            <a:r>
              <a:rPr lang="en-GB" dirty="0">
                <a:solidFill>
                  <a:schemeClr val="tx1"/>
                </a:solidFill>
                <a:latin typeface="+mn-lt"/>
                <a:ea typeface="+mn-ea"/>
                <a:cs typeface="+mn-cs"/>
              </a:rPr>
              <a:t>material for examination</a:t>
            </a:r>
            <a:endParaRPr lang="en-GB" sz="4000" dirty="0">
              <a:solidFill>
                <a:schemeClr val="tx1"/>
              </a:solidFill>
              <a:latin typeface="+mn-lt"/>
              <a:ea typeface="+mn-ea"/>
              <a:cs typeface="+mn-cs"/>
            </a:endParaRPr>
          </a:p>
          <a:p>
            <a:pPr lvl="0"/>
            <a:r>
              <a:rPr lang="en-GB" dirty="0">
                <a:solidFill>
                  <a:schemeClr val="tx1"/>
                </a:solidFill>
                <a:latin typeface="+mn-lt"/>
                <a:ea typeface="+mn-ea"/>
                <a:cs typeface="+mn-cs"/>
              </a:rPr>
              <a:t>Radiology-amoebic liver abscess, barium enema strictures, </a:t>
            </a:r>
            <a:r>
              <a:rPr lang="en-GB" dirty="0" err="1">
                <a:solidFill>
                  <a:schemeClr val="tx1"/>
                </a:solidFill>
                <a:latin typeface="+mn-lt"/>
                <a:ea typeface="+mn-ea"/>
                <a:cs typeface="+mn-cs"/>
              </a:rPr>
              <a:t>amoeboma</a:t>
            </a:r>
            <a:r>
              <a:rPr lang="en-GB" dirty="0">
                <a:solidFill>
                  <a:schemeClr val="tx1"/>
                </a:solidFill>
                <a:latin typeface="+mn-lt"/>
                <a:ea typeface="+mn-ea"/>
                <a:cs typeface="+mn-cs"/>
              </a:rPr>
              <a:t>, intussusception </a:t>
            </a:r>
            <a:endParaRPr lang="en-GB" sz="4000" dirty="0">
              <a:solidFill>
                <a:schemeClr val="tx1"/>
              </a:solidFill>
              <a:latin typeface="+mn-lt"/>
              <a:ea typeface="+mn-ea"/>
              <a:cs typeface="+mn-cs"/>
            </a:endParaRPr>
          </a:p>
          <a:p>
            <a:pPr lvl="0"/>
            <a:r>
              <a:rPr lang="en-GB" dirty="0">
                <a:solidFill>
                  <a:schemeClr val="tx1"/>
                </a:solidFill>
                <a:latin typeface="+mn-lt"/>
                <a:ea typeface="+mn-ea"/>
                <a:cs typeface="+mn-cs"/>
              </a:rPr>
              <a:t>Ultrasound-amoebic liver abscess</a:t>
            </a:r>
            <a:endParaRPr lang="en-GB" sz="4000" dirty="0">
              <a:solidFill>
                <a:schemeClr val="tx1"/>
              </a:solidFill>
              <a:latin typeface="+mn-lt"/>
              <a:ea typeface="+mn-ea"/>
              <a:cs typeface="+mn-cs"/>
            </a:endParaRPr>
          </a:p>
          <a:p>
            <a:pPr lvl="0"/>
            <a:r>
              <a:rPr lang="en-GB" dirty="0">
                <a:solidFill>
                  <a:schemeClr val="tx1"/>
                </a:solidFill>
                <a:latin typeface="+mn-lt"/>
                <a:ea typeface="+mn-ea"/>
                <a:cs typeface="+mn-cs"/>
              </a:rPr>
              <a:t>CT scan- amoebic abscess in liver, Liver, brain</a:t>
            </a:r>
            <a:endParaRPr lang="en-GB" sz="4000" dirty="0">
              <a:solidFill>
                <a:schemeClr val="tx1"/>
              </a:solidFill>
              <a:latin typeface="+mn-lt"/>
              <a:ea typeface="+mn-ea"/>
              <a:cs typeface="+mn-cs"/>
            </a:endParaRPr>
          </a:p>
          <a:p>
            <a:r>
              <a:rPr lang="en-US" dirty="0" smtClean="0"/>
              <a:t>Serological tests:-</a:t>
            </a:r>
          </a:p>
          <a:p>
            <a:pPr marL="857250" lvl="1" indent="-457200">
              <a:buFont typeface="+mj-lt"/>
              <a:buAutoNum type="arabicPeriod"/>
            </a:pPr>
            <a:r>
              <a:rPr lang="en-US" dirty="0" smtClean="0"/>
              <a:t>Elisa test for antigen and DNA detection. Also serum antibodies against E. </a:t>
            </a:r>
            <a:r>
              <a:rPr lang="en-US" dirty="0" err="1" smtClean="0"/>
              <a:t>histolytica</a:t>
            </a:r>
            <a:endParaRPr lang="en-US" dirty="0" smtClean="0"/>
          </a:p>
          <a:p>
            <a:pPr marL="857250" lvl="1" indent="-457200">
              <a:buFont typeface="+mj-lt"/>
              <a:buAutoNum type="arabicPeriod"/>
            </a:pPr>
            <a:r>
              <a:rPr lang="en-US" dirty="0" smtClean="0"/>
              <a:t>ESR- elevated</a:t>
            </a:r>
          </a:p>
          <a:p>
            <a:pPr marL="857250" lvl="1" indent="-457200">
              <a:buFont typeface="+mj-lt"/>
              <a:buAutoNum type="arabicPeriod"/>
            </a:pPr>
            <a:r>
              <a:rPr lang="en-US" dirty="0" smtClean="0"/>
              <a:t>LFTs- elevated alkaline phosphatase.</a:t>
            </a:r>
          </a:p>
          <a:p>
            <a:pPr marL="857250" lvl="1" indent="-457200">
              <a:buFont typeface="+mj-lt"/>
              <a:buAutoNum type="arabicPeriod"/>
            </a:pPr>
            <a:r>
              <a:rPr lang="en-US" dirty="0" smtClean="0"/>
              <a:t>Urinalysis- proteinuria</a:t>
            </a:r>
            <a:endParaRPr lang="en-GB" dirty="0"/>
          </a:p>
        </p:txBody>
      </p:sp>
    </p:spTree>
    <p:extLst>
      <p:ext uri="{BB962C8B-B14F-4D97-AF65-F5344CB8AC3E}">
        <p14:creationId xmlns:p14="http://schemas.microsoft.com/office/powerpoint/2010/main" val="8052510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4876800"/>
            <a:ext cx="8534400" cy="1066800"/>
          </a:xfrm>
        </p:spPr>
        <p:txBody>
          <a:bodyPr/>
          <a:lstStyle/>
          <a:p>
            <a:pPr algn="l"/>
            <a:r>
              <a:rPr lang="en-US" sz="3600" b="1" dirty="0" smtClean="0"/>
              <a:t>Laboratory diagnosis.                                                   </a:t>
            </a:r>
            <a:r>
              <a:rPr lang="en-US" sz="3200" dirty="0" smtClean="0"/>
              <a:t>An iodine-stained cyst of the pathogen </a:t>
            </a:r>
            <a:r>
              <a:rPr lang="en-US" sz="3200" i="1" dirty="0" err="1" smtClean="0"/>
              <a:t>Entamoeba</a:t>
            </a:r>
            <a:r>
              <a:rPr lang="en-US" sz="3200" i="1" dirty="0" smtClean="0"/>
              <a:t> </a:t>
            </a:r>
            <a:r>
              <a:rPr lang="en-US" sz="3200" i="1" dirty="0" err="1" smtClean="0"/>
              <a:t>hystolytica</a:t>
            </a:r>
            <a:r>
              <a:rPr lang="en-US" sz="3200" i="1" dirty="0" smtClean="0"/>
              <a:t> </a:t>
            </a:r>
            <a:r>
              <a:rPr lang="en-US" sz="3200" dirty="0" smtClean="0"/>
              <a:t>with 4 nuclei is illustrated. </a:t>
            </a:r>
            <a:br>
              <a:rPr lang="en-US" sz="3200" dirty="0" smtClean="0"/>
            </a:br>
            <a:r>
              <a:rPr lang="en-US" sz="3200" dirty="0" smtClean="0"/>
              <a:t/>
            </a:r>
            <a:br>
              <a:rPr lang="en-US" sz="3200" dirty="0" smtClean="0"/>
            </a:br>
            <a:endParaRPr lang="ru-RU" dirty="0" smtClean="0"/>
          </a:p>
        </p:txBody>
      </p:sp>
      <p:pic>
        <p:nvPicPr>
          <p:cNvPr id="7171" name="Picture 3" descr="celul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457200"/>
            <a:ext cx="3886200" cy="369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24210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3" descr="celula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 y="0"/>
            <a:ext cx="4352925"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4" descr="celula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2209800"/>
            <a:ext cx="4724400" cy="370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63604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endParaRPr lang="ru-RU" smtClean="0"/>
          </a:p>
        </p:txBody>
      </p:sp>
      <p:pic>
        <p:nvPicPr>
          <p:cNvPr id="9219" name="Picture 3" descr="celula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962525"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4" descr="celula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685800"/>
            <a:ext cx="41910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E:\Bachelor of Medicine And Bachelor of Surgery (MBChB)  Year  2\MEDICAL MICROBIOLOGY\5. MICROBIOLOGY PRACTICALS AND DEMONSTRATIONS\Laboratry Pictures\Microbiology cdc pics\ecol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553" y="5034092"/>
            <a:ext cx="2808312" cy="1813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848232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8640"/>
            <a:ext cx="7772400" cy="936104"/>
          </a:xfrm>
        </p:spPr>
        <p:txBody>
          <a:bodyPr/>
          <a:lstStyle/>
          <a:p>
            <a:r>
              <a:rPr lang="en-GB" dirty="0" smtClean="0"/>
              <a:t>Treatment</a:t>
            </a:r>
            <a:endParaRPr lang="en-GB" dirty="0"/>
          </a:p>
        </p:txBody>
      </p:sp>
      <p:sp>
        <p:nvSpPr>
          <p:cNvPr id="3" name="Content Placeholder 2"/>
          <p:cNvSpPr>
            <a:spLocks noGrp="1"/>
          </p:cNvSpPr>
          <p:nvPr>
            <p:ph idx="1"/>
          </p:nvPr>
        </p:nvSpPr>
        <p:spPr>
          <a:xfrm>
            <a:off x="179512" y="1484784"/>
            <a:ext cx="8784976" cy="5184576"/>
          </a:xfrm>
        </p:spPr>
        <p:txBody>
          <a:bodyPr/>
          <a:lstStyle/>
          <a:p>
            <a:r>
              <a:rPr lang="en-US" sz="2400" dirty="0" smtClean="0">
                <a:solidFill>
                  <a:schemeClr val="tx1"/>
                </a:solidFill>
              </a:rPr>
              <a:t>For </a:t>
            </a:r>
            <a:r>
              <a:rPr lang="en-US" sz="2400" dirty="0">
                <a:solidFill>
                  <a:schemeClr val="tx1"/>
                </a:solidFill>
              </a:rPr>
              <a:t>asymptomatic </a:t>
            </a:r>
            <a:r>
              <a:rPr lang="en-US" sz="2400" dirty="0" smtClean="0">
                <a:solidFill>
                  <a:schemeClr val="tx1"/>
                </a:solidFill>
              </a:rPr>
              <a:t>infections </a:t>
            </a:r>
            <a:r>
              <a:rPr lang="en-US" sz="2400" dirty="0" smtClean="0"/>
              <a:t>are treated with luminal </a:t>
            </a:r>
            <a:r>
              <a:rPr lang="en-US" sz="2400" dirty="0" err="1" smtClean="0"/>
              <a:t>amebicides</a:t>
            </a:r>
            <a:r>
              <a:rPr lang="en-US" sz="2400" dirty="0" smtClean="0"/>
              <a:t> such as</a:t>
            </a:r>
            <a:r>
              <a:rPr lang="en-US" sz="2400" dirty="0" smtClean="0">
                <a:solidFill>
                  <a:schemeClr val="tx1"/>
                </a:solidFill>
              </a:rPr>
              <a:t> </a:t>
            </a:r>
            <a:r>
              <a:rPr lang="en-US" sz="2400" dirty="0" err="1">
                <a:solidFill>
                  <a:schemeClr val="tx1"/>
                </a:solidFill>
              </a:rPr>
              <a:t>iodoquinol</a:t>
            </a:r>
            <a:r>
              <a:rPr lang="en-US" sz="2400" dirty="0">
                <a:solidFill>
                  <a:schemeClr val="tx1"/>
                </a:solidFill>
              </a:rPr>
              <a:t>, </a:t>
            </a:r>
            <a:r>
              <a:rPr lang="en-US" sz="2400" dirty="0" err="1">
                <a:solidFill>
                  <a:schemeClr val="tx1"/>
                </a:solidFill>
              </a:rPr>
              <a:t>paromomycin</a:t>
            </a:r>
            <a:r>
              <a:rPr lang="en-US" sz="2400" dirty="0">
                <a:solidFill>
                  <a:schemeClr val="tx1"/>
                </a:solidFill>
              </a:rPr>
              <a:t>, or </a:t>
            </a:r>
            <a:r>
              <a:rPr lang="en-US" sz="2400" dirty="0" err="1">
                <a:solidFill>
                  <a:schemeClr val="tx1"/>
                </a:solidFill>
              </a:rPr>
              <a:t>diloxanide</a:t>
            </a:r>
            <a:r>
              <a:rPr lang="en-US" sz="2400" dirty="0">
                <a:solidFill>
                  <a:schemeClr val="tx1"/>
                </a:solidFill>
              </a:rPr>
              <a:t> </a:t>
            </a:r>
            <a:r>
              <a:rPr lang="en-US" sz="2400" dirty="0" err="1" smtClean="0">
                <a:solidFill>
                  <a:schemeClr val="tx1"/>
                </a:solidFill>
              </a:rPr>
              <a:t>furoate</a:t>
            </a:r>
            <a:r>
              <a:rPr lang="en-US" sz="2400" dirty="0" smtClean="0">
                <a:solidFill>
                  <a:schemeClr val="tx1"/>
                </a:solidFill>
              </a:rPr>
              <a:t>.</a:t>
            </a:r>
            <a:r>
              <a:rPr lang="en-US" sz="2400" dirty="0">
                <a:solidFill>
                  <a:schemeClr val="tx1"/>
                </a:solidFill>
              </a:rPr>
              <a:t>  </a:t>
            </a:r>
            <a:endParaRPr lang="en-GB" sz="2400" dirty="0">
              <a:solidFill>
                <a:schemeClr val="tx1"/>
              </a:solidFill>
            </a:endParaRPr>
          </a:p>
          <a:p>
            <a:r>
              <a:rPr lang="en-US" sz="2400" dirty="0">
                <a:solidFill>
                  <a:schemeClr val="tx1"/>
                </a:solidFill>
              </a:rPr>
              <a:t>For symptomatic intestinal disease, or </a:t>
            </a:r>
            <a:r>
              <a:rPr lang="en-US" sz="2400" dirty="0" err="1">
                <a:solidFill>
                  <a:schemeClr val="tx1"/>
                </a:solidFill>
              </a:rPr>
              <a:t>extraintestinal</a:t>
            </a:r>
            <a:r>
              <a:rPr lang="en-US" sz="2400" dirty="0">
                <a:solidFill>
                  <a:schemeClr val="tx1"/>
                </a:solidFill>
              </a:rPr>
              <a:t>, infections (e.g., hepatic abscess), the drugs of choice are </a:t>
            </a:r>
            <a:r>
              <a:rPr lang="en-US" sz="2400" dirty="0" smtClean="0">
                <a:solidFill>
                  <a:schemeClr val="tx1"/>
                </a:solidFill>
              </a:rPr>
              <a:t>metronidazole, </a:t>
            </a:r>
            <a:r>
              <a:rPr lang="en-US" sz="2400" dirty="0" err="1" smtClean="0">
                <a:solidFill>
                  <a:schemeClr val="tx1"/>
                </a:solidFill>
              </a:rPr>
              <a:t>tinidazole</a:t>
            </a:r>
            <a:r>
              <a:rPr lang="en-US" sz="2400" dirty="0">
                <a:solidFill>
                  <a:schemeClr val="tx1"/>
                </a:solidFill>
              </a:rPr>
              <a:t>, </a:t>
            </a:r>
            <a:r>
              <a:rPr lang="en-GB" sz="2400" dirty="0" err="1" smtClean="0"/>
              <a:t>omidazole</a:t>
            </a:r>
            <a:r>
              <a:rPr lang="en-GB" sz="2400" dirty="0" smtClean="0"/>
              <a:t> or </a:t>
            </a:r>
            <a:r>
              <a:rPr lang="en-GB" sz="2400" dirty="0" err="1" smtClean="0"/>
              <a:t>secridazole</a:t>
            </a:r>
            <a:r>
              <a:rPr lang="en-GB" sz="2400" dirty="0" smtClean="0"/>
              <a:t> </a:t>
            </a:r>
            <a:r>
              <a:rPr lang="en-US" sz="2400" dirty="0" smtClean="0">
                <a:solidFill>
                  <a:schemeClr val="tx1"/>
                </a:solidFill>
              </a:rPr>
              <a:t>immediately </a:t>
            </a:r>
            <a:r>
              <a:rPr lang="en-US" sz="2400" dirty="0">
                <a:solidFill>
                  <a:schemeClr val="tx1"/>
                </a:solidFill>
              </a:rPr>
              <a:t>followed by treatment with </a:t>
            </a:r>
            <a:r>
              <a:rPr lang="en-US" sz="2400" dirty="0" err="1">
                <a:solidFill>
                  <a:schemeClr val="tx1"/>
                </a:solidFill>
              </a:rPr>
              <a:t>iodoquinol</a:t>
            </a:r>
            <a:r>
              <a:rPr lang="en-US" sz="2400" dirty="0">
                <a:solidFill>
                  <a:schemeClr val="tx1"/>
                </a:solidFill>
              </a:rPr>
              <a:t>, </a:t>
            </a:r>
            <a:r>
              <a:rPr lang="en-US" sz="2400" dirty="0" err="1">
                <a:solidFill>
                  <a:schemeClr val="tx1"/>
                </a:solidFill>
              </a:rPr>
              <a:t>paromomycin</a:t>
            </a:r>
            <a:r>
              <a:rPr lang="en-US" sz="2400" dirty="0">
                <a:solidFill>
                  <a:schemeClr val="tx1"/>
                </a:solidFill>
              </a:rPr>
              <a:t>, or </a:t>
            </a:r>
            <a:r>
              <a:rPr lang="en-US" sz="2400" dirty="0" err="1">
                <a:solidFill>
                  <a:schemeClr val="tx1"/>
                </a:solidFill>
              </a:rPr>
              <a:t>diloxanide</a:t>
            </a:r>
            <a:r>
              <a:rPr lang="en-US" sz="2400" dirty="0">
                <a:solidFill>
                  <a:schemeClr val="tx1"/>
                </a:solidFill>
              </a:rPr>
              <a:t> </a:t>
            </a:r>
            <a:r>
              <a:rPr lang="en-US" sz="2400" dirty="0" err="1">
                <a:solidFill>
                  <a:schemeClr val="tx1"/>
                </a:solidFill>
              </a:rPr>
              <a:t>furoate</a:t>
            </a:r>
            <a:r>
              <a:rPr lang="en-US" sz="2400" dirty="0" smtClean="0">
                <a:solidFill>
                  <a:schemeClr val="tx1"/>
                </a:solidFill>
              </a:rPr>
              <a:t>.</a:t>
            </a:r>
          </a:p>
          <a:p>
            <a:r>
              <a:rPr lang="en-GB" sz="2400" dirty="0" smtClean="0"/>
              <a:t>Cysts- </a:t>
            </a:r>
            <a:r>
              <a:rPr lang="en-GB" sz="2400" dirty="0" err="1" smtClean="0"/>
              <a:t>Diloxanide</a:t>
            </a:r>
            <a:r>
              <a:rPr lang="en-GB" sz="2400" dirty="0" smtClean="0"/>
              <a:t> </a:t>
            </a:r>
            <a:r>
              <a:rPr lang="en-GB" sz="2400" dirty="0" err="1" smtClean="0"/>
              <a:t>fuorate</a:t>
            </a:r>
            <a:endParaRPr lang="en-GB" sz="2400" dirty="0" smtClean="0"/>
          </a:p>
          <a:p>
            <a:r>
              <a:rPr lang="en-GB" sz="2400" dirty="0" smtClean="0"/>
              <a:t>Amoebic liver abscess- drugs and aspiration</a:t>
            </a:r>
            <a:r>
              <a:rPr lang="en-US" sz="2400" dirty="0" smtClean="0"/>
              <a:t> or surgical drainage to prevent </a:t>
            </a:r>
            <a:r>
              <a:rPr lang="en-GB" sz="2400" dirty="0" smtClean="0"/>
              <a:t>impending rupture. </a:t>
            </a:r>
            <a:r>
              <a:rPr lang="en-US" sz="2400" dirty="0"/>
              <a:t>I</a:t>
            </a:r>
            <a:r>
              <a:rPr lang="en-US" sz="2400" dirty="0" smtClean="0"/>
              <a:t>f </a:t>
            </a:r>
            <a:r>
              <a:rPr lang="en-US" sz="2400" dirty="0"/>
              <a:t>rupture has occurred etc. perform Laparotomy.</a:t>
            </a:r>
            <a:endParaRPr lang="en-GB" sz="2400" dirty="0" smtClean="0"/>
          </a:p>
          <a:p>
            <a:r>
              <a:rPr lang="en-US" sz="2400" dirty="0" smtClean="0"/>
              <a:t>Surgery for closing perforations and removal  of necrotic tissue</a:t>
            </a:r>
            <a:endParaRPr lang="en-GB" sz="2400" dirty="0" smtClean="0"/>
          </a:p>
        </p:txBody>
      </p:sp>
    </p:spTree>
    <p:extLst>
      <p:ext uri="{BB962C8B-B14F-4D97-AF65-F5344CB8AC3E}">
        <p14:creationId xmlns:p14="http://schemas.microsoft.com/office/powerpoint/2010/main" val="25664290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838200" y="3200400"/>
            <a:ext cx="7772400" cy="1143000"/>
          </a:xfrm>
        </p:spPr>
        <p:txBody>
          <a:bodyPr/>
          <a:lstStyle/>
          <a:p>
            <a:pPr algn="l"/>
            <a:r>
              <a:rPr lang="en-US" sz="3600" smtClean="0">
                <a:solidFill>
                  <a:schemeClr val="tx1"/>
                </a:solidFill>
                <a:latin typeface="Bookman Old Style" pitchFamily="18" charset="0"/>
              </a:rPr>
              <a:t>1/ Metronidazole (Flagyl, Protostat). Kills trophozoites of </a:t>
            </a:r>
            <a:r>
              <a:rPr lang="en-US" sz="3600" i="1" smtClean="0">
                <a:solidFill>
                  <a:schemeClr val="tx1"/>
                </a:solidFill>
                <a:latin typeface="Bookman Old Style" pitchFamily="18" charset="0"/>
              </a:rPr>
              <a:t>E. histolytica</a:t>
            </a:r>
            <a:r>
              <a:rPr lang="en-US" sz="3600" smtClean="0">
                <a:solidFill>
                  <a:schemeClr val="tx1"/>
                </a:solidFill>
                <a:latin typeface="Bookman Old Style" pitchFamily="18" charset="0"/>
              </a:rPr>
              <a:t> in intestine and tissue. Does not eradicate cysts from intestines. Adult oral dose: 500-750 mg 3 times per day for 10 day. Elimination is accelerated by simultaneous use of phenytoin and phenobarbital; clearance is decreased by cimetidine. </a:t>
            </a:r>
            <a:br>
              <a:rPr lang="en-US" sz="3600" smtClean="0">
                <a:solidFill>
                  <a:schemeClr val="tx1"/>
                </a:solidFill>
                <a:latin typeface="Bookman Old Style" pitchFamily="18" charset="0"/>
              </a:rPr>
            </a:br>
            <a:endParaRPr lang="ru-RU" smtClean="0">
              <a:solidFill>
                <a:schemeClr val="tx1"/>
              </a:solidFill>
              <a:latin typeface="Bookman Old Style" pitchFamily="18" charset="0"/>
            </a:endParaRPr>
          </a:p>
        </p:txBody>
      </p:sp>
    </p:spTree>
    <p:extLst>
      <p:ext uri="{BB962C8B-B14F-4D97-AF65-F5344CB8AC3E}">
        <p14:creationId xmlns:p14="http://schemas.microsoft.com/office/powerpoint/2010/main" val="380063343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838200" y="3048000"/>
            <a:ext cx="7772400" cy="1143000"/>
          </a:xfrm>
        </p:spPr>
        <p:txBody>
          <a:bodyPr/>
          <a:lstStyle/>
          <a:p>
            <a:pPr algn="l"/>
            <a:r>
              <a:rPr lang="en-US" sz="3600" smtClean="0">
                <a:solidFill>
                  <a:schemeClr val="tx1"/>
                </a:solidFill>
                <a:latin typeface="Bookman Old Style" pitchFamily="18" charset="0"/>
              </a:rPr>
              <a:t>2/Tinidazole (Fasigyn). 5-nitroimidazole derivative with selective antimicrobial activity against anaerobic bacteria and protozoa. Not available in United States. Adult oral dose: 600 mg bid or 800 mg 2 times a day for 5 days. Pediatric dose 50-60 mg/kg for 5 days, not to exceed 2 g/day. </a:t>
            </a:r>
            <a:br>
              <a:rPr lang="en-US" sz="3600" smtClean="0">
                <a:solidFill>
                  <a:schemeClr val="tx1"/>
                </a:solidFill>
                <a:latin typeface="Bookman Old Style" pitchFamily="18" charset="0"/>
              </a:rPr>
            </a:br>
            <a:endParaRPr lang="ru-RU" smtClean="0">
              <a:solidFill>
                <a:schemeClr val="tx1"/>
              </a:solidFill>
              <a:latin typeface="Bookman Old Style" pitchFamily="18" charset="0"/>
            </a:endParaRPr>
          </a:p>
        </p:txBody>
      </p:sp>
    </p:spTree>
    <p:extLst>
      <p:ext uri="{BB962C8B-B14F-4D97-AF65-F5344CB8AC3E}">
        <p14:creationId xmlns:p14="http://schemas.microsoft.com/office/powerpoint/2010/main" val="20800720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533400" y="2819400"/>
            <a:ext cx="8458200" cy="1219200"/>
          </a:xfrm>
        </p:spPr>
        <p:txBody>
          <a:bodyPr/>
          <a:lstStyle/>
          <a:p>
            <a:pPr algn="l"/>
            <a:r>
              <a:rPr lang="en-US" sz="3600" smtClean="0">
                <a:solidFill>
                  <a:schemeClr val="tx1"/>
                </a:solidFill>
                <a:latin typeface="Bookman Old Style" pitchFamily="18" charset="0"/>
              </a:rPr>
              <a:t>3/Paromomycin (Humatin). Amebicidal aminoglycoside antibiotic that is poorly absorbed. Active only against intestinal form of amebiasis. Used to eradicate cysts of </a:t>
            </a:r>
            <a:r>
              <a:rPr lang="en-US" sz="3600" i="1" smtClean="0">
                <a:solidFill>
                  <a:schemeClr val="tx1"/>
                </a:solidFill>
                <a:latin typeface="Bookman Old Style" pitchFamily="18" charset="0"/>
              </a:rPr>
              <a:t>E. histolytica </a:t>
            </a:r>
            <a:r>
              <a:rPr lang="en-US" sz="3600" smtClean="0">
                <a:solidFill>
                  <a:schemeClr val="tx1"/>
                </a:solidFill>
                <a:latin typeface="Bookman Old Style" pitchFamily="18" charset="0"/>
              </a:rPr>
              <a:t>following treatment with metronidazole or tinidazole for an invasive disease. Adult oral dose: 25-35 mg/kg/day divided 3 times for 7 days. Pediatric dose: Administer as in adults.</a:t>
            </a:r>
            <a:r>
              <a:rPr lang="en-US" smtClean="0">
                <a:solidFill>
                  <a:schemeClr val="tx1"/>
                </a:solidFill>
                <a:latin typeface="Bookman Old Style" pitchFamily="18" charset="0"/>
              </a:rPr>
              <a:t> </a:t>
            </a:r>
            <a:endParaRPr lang="ru-RU" smtClean="0">
              <a:solidFill>
                <a:schemeClr val="tx1"/>
              </a:solidFill>
              <a:latin typeface="Bookman Old Style" pitchFamily="18" charset="0"/>
            </a:endParaRPr>
          </a:p>
        </p:txBody>
      </p:sp>
    </p:spTree>
    <p:extLst>
      <p:ext uri="{BB962C8B-B14F-4D97-AF65-F5344CB8AC3E}">
        <p14:creationId xmlns:p14="http://schemas.microsoft.com/office/powerpoint/2010/main" val="313500433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914400" y="2743200"/>
            <a:ext cx="7924800" cy="1295400"/>
          </a:xfrm>
        </p:spPr>
        <p:txBody>
          <a:bodyPr/>
          <a:lstStyle/>
          <a:p>
            <a:pPr algn="l"/>
            <a:r>
              <a:rPr lang="en-US" sz="3200" smtClean="0">
                <a:solidFill>
                  <a:schemeClr val="tx1"/>
                </a:solidFill>
                <a:latin typeface="Bookman Old Style" pitchFamily="18" charset="0"/>
              </a:rPr>
              <a:t>4/Diloxanide furoate (Furamid, Entamizole, Furamide). Luminal amebicide; acts primarily in bowel lumen since it is poorly absorbed. Used to eradicate cysts of </a:t>
            </a:r>
            <a:r>
              <a:rPr lang="en-US" sz="3200" i="1" smtClean="0">
                <a:solidFill>
                  <a:schemeClr val="tx1"/>
                </a:solidFill>
                <a:latin typeface="Bookman Old Style" pitchFamily="18" charset="0"/>
              </a:rPr>
              <a:t>E. histolytica</a:t>
            </a:r>
            <a:r>
              <a:rPr lang="en-US" sz="3200" smtClean="0">
                <a:solidFill>
                  <a:schemeClr val="tx1"/>
                </a:solidFill>
                <a:latin typeface="Bookman Old Style" pitchFamily="18" charset="0"/>
              </a:rPr>
              <a:t> after treatment of invasive disease. Available through US CDC Drug Service (404-639-3670). Adult oral dose 500 mg 2 times a day for 10 days. Pediatric dose 20 mg/kg/ divided twice a day for 10 days, not to exceed 1500 mg/day.</a:t>
            </a:r>
            <a:r>
              <a:rPr lang="en-US" smtClean="0">
                <a:solidFill>
                  <a:schemeClr val="tx1"/>
                </a:solidFill>
                <a:latin typeface="Bookman Old Style" pitchFamily="18" charset="0"/>
              </a:rPr>
              <a:t> </a:t>
            </a:r>
            <a:endParaRPr lang="ru-RU" smtClean="0">
              <a:solidFill>
                <a:schemeClr val="tx1"/>
              </a:solidFill>
              <a:latin typeface="Bookman Old Style" pitchFamily="18" charset="0"/>
            </a:endParaRPr>
          </a:p>
        </p:txBody>
      </p:sp>
    </p:spTree>
    <p:extLst>
      <p:ext uri="{BB962C8B-B14F-4D97-AF65-F5344CB8AC3E}">
        <p14:creationId xmlns:p14="http://schemas.microsoft.com/office/powerpoint/2010/main" val="66088502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09600" y="3200400"/>
            <a:ext cx="8458200" cy="1066800"/>
          </a:xfrm>
        </p:spPr>
        <p:txBody>
          <a:bodyPr/>
          <a:lstStyle/>
          <a:p>
            <a:pPr algn="l"/>
            <a:r>
              <a:rPr lang="en-US" sz="3200" dirty="0" smtClean="0">
                <a:solidFill>
                  <a:schemeClr val="tx1"/>
                </a:solidFill>
                <a:latin typeface="Bookman Old Style" pitchFamily="18" charset="0"/>
              </a:rPr>
              <a:t>5/</a:t>
            </a:r>
            <a:r>
              <a:rPr lang="en-US" sz="3200" dirty="0" err="1" smtClean="0">
                <a:solidFill>
                  <a:schemeClr val="tx1"/>
                </a:solidFill>
                <a:latin typeface="Bookman Old Style" pitchFamily="18" charset="0"/>
              </a:rPr>
              <a:t>Iodoquinol</a:t>
            </a:r>
            <a:r>
              <a:rPr lang="en-US" sz="3200" dirty="0" smtClean="0">
                <a:solidFill>
                  <a:schemeClr val="tx1"/>
                </a:solidFill>
                <a:latin typeface="Bookman Old Style" pitchFamily="18" charset="0"/>
              </a:rPr>
              <a:t> (</a:t>
            </a:r>
            <a:r>
              <a:rPr lang="en-US" sz="3200" dirty="0" err="1" smtClean="0">
                <a:solidFill>
                  <a:schemeClr val="tx1"/>
                </a:solidFill>
                <a:latin typeface="Bookman Old Style" pitchFamily="18" charset="0"/>
              </a:rPr>
              <a:t>Yodoxin</a:t>
            </a:r>
            <a:r>
              <a:rPr lang="en-US" sz="3200" dirty="0" smtClean="0">
                <a:solidFill>
                  <a:schemeClr val="tx1"/>
                </a:solidFill>
                <a:latin typeface="Bookman Old Style" pitchFamily="18" charset="0"/>
              </a:rPr>
              <a:t>). Halogenated </a:t>
            </a:r>
            <a:r>
              <a:rPr lang="en-US" sz="3200" dirty="0" err="1" smtClean="0">
                <a:solidFill>
                  <a:schemeClr val="tx1"/>
                </a:solidFill>
                <a:latin typeface="Bookman Old Style" pitchFamily="18" charset="0"/>
              </a:rPr>
              <a:t>hydroxyquinoline</a:t>
            </a:r>
            <a:r>
              <a:rPr lang="en-US" sz="3200" dirty="0" smtClean="0">
                <a:solidFill>
                  <a:schemeClr val="tx1"/>
                </a:solidFill>
                <a:latin typeface="Bookman Old Style" pitchFamily="18" charset="0"/>
              </a:rPr>
              <a:t>. Luminal </a:t>
            </a:r>
            <a:r>
              <a:rPr lang="en-US" sz="3200" dirty="0" err="1" smtClean="0">
                <a:solidFill>
                  <a:schemeClr val="tx1"/>
                </a:solidFill>
                <a:latin typeface="Bookman Old Style" pitchFamily="18" charset="0"/>
              </a:rPr>
              <a:t>amebicide</a:t>
            </a:r>
            <a:r>
              <a:rPr lang="en-US" sz="3200" dirty="0" smtClean="0">
                <a:solidFill>
                  <a:schemeClr val="tx1"/>
                </a:solidFill>
                <a:latin typeface="Bookman Old Style" pitchFamily="18" charset="0"/>
              </a:rPr>
              <a:t>; acts primarily in bowel lumen since it is poorly absorbed. Best tolerated when given with meals. Since active only against intraluminal form of </a:t>
            </a:r>
            <a:r>
              <a:rPr lang="en-US" sz="3200" dirty="0" err="1" smtClean="0">
                <a:solidFill>
                  <a:schemeClr val="tx1"/>
                </a:solidFill>
                <a:latin typeface="Bookman Old Style" pitchFamily="18" charset="0"/>
              </a:rPr>
              <a:t>amebiasis</a:t>
            </a:r>
            <a:r>
              <a:rPr lang="en-US" sz="3200" dirty="0" smtClean="0">
                <a:solidFill>
                  <a:schemeClr val="tx1"/>
                </a:solidFill>
                <a:latin typeface="Bookman Old Style" pitchFamily="18" charset="0"/>
              </a:rPr>
              <a:t>, used to eradicate cysts of </a:t>
            </a:r>
            <a:r>
              <a:rPr lang="en-US" sz="3200" i="1" dirty="0" smtClean="0">
                <a:solidFill>
                  <a:schemeClr val="tx1"/>
                </a:solidFill>
                <a:latin typeface="Bookman Old Style" pitchFamily="18" charset="0"/>
              </a:rPr>
              <a:t>E. </a:t>
            </a:r>
            <a:r>
              <a:rPr lang="en-US" sz="3200" i="1" dirty="0" err="1" smtClean="0">
                <a:solidFill>
                  <a:schemeClr val="tx1"/>
                </a:solidFill>
                <a:latin typeface="Bookman Old Style" pitchFamily="18" charset="0"/>
              </a:rPr>
              <a:t>histolytica</a:t>
            </a:r>
            <a:r>
              <a:rPr lang="en-US" sz="3200" dirty="0" smtClean="0">
                <a:solidFill>
                  <a:schemeClr val="tx1"/>
                </a:solidFill>
                <a:latin typeface="Bookman Old Style" pitchFamily="18" charset="0"/>
              </a:rPr>
              <a:t> after treatment of invasive disease. Adult oral dose 650 mg 2 times a day for 20 days. Pediatric dose: 30-40 mg/kg/day divided 2 times for 20 days; not to  exceed 2 g/day.</a:t>
            </a:r>
            <a:br>
              <a:rPr lang="en-US" sz="3200" dirty="0" smtClean="0">
                <a:solidFill>
                  <a:schemeClr val="tx1"/>
                </a:solidFill>
                <a:latin typeface="Bookman Old Style" pitchFamily="18" charset="0"/>
              </a:rPr>
            </a:br>
            <a:endParaRPr lang="ru-RU" dirty="0" smtClean="0">
              <a:solidFill>
                <a:schemeClr val="tx1"/>
              </a:solidFill>
              <a:latin typeface="Bookman Old Style" pitchFamily="18" charset="0"/>
            </a:endParaRPr>
          </a:p>
        </p:txBody>
      </p:sp>
    </p:spTree>
    <p:extLst>
      <p:ext uri="{BB962C8B-B14F-4D97-AF65-F5344CB8AC3E}">
        <p14:creationId xmlns:p14="http://schemas.microsoft.com/office/powerpoint/2010/main" val="7361592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4648200" cy="678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0"/>
            <a:ext cx="4343399" cy="678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5449871"/>
      </p:ext>
    </p:extLst>
  </p:cSld>
  <p:clrMapOvr>
    <a:masterClrMapping/>
  </p:clrMapOvr>
  <p:transition spd="slow">
    <p:pull/>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8640"/>
            <a:ext cx="7772400" cy="864096"/>
          </a:xfrm>
        </p:spPr>
        <p:txBody>
          <a:bodyPr/>
          <a:lstStyle/>
          <a:p>
            <a:r>
              <a:rPr lang="en-GB" dirty="0" smtClean="0"/>
              <a:t>Prevention and control</a:t>
            </a:r>
            <a:endParaRPr lang="en-US" dirty="0"/>
          </a:p>
        </p:txBody>
      </p:sp>
      <p:sp>
        <p:nvSpPr>
          <p:cNvPr id="5" name="Content Placeholder 4"/>
          <p:cNvSpPr>
            <a:spLocks noGrp="1"/>
          </p:cNvSpPr>
          <p:nvPr>
            <p:ph idx="1"/>
          </p:nvPr>
        </p:nvSpPr>
        <p:spPr>
          <a:xfrm>
            <a:off x="251520" y="1196752"/>
            <a:ext cx="8712968" cy="5472608"/>
          </a:xfrm>
        </p:spPr>
        <p:txBody>
          <a:bodyPr>
            <a:normAutofit fontScale="70000" lnSpcReduction="20000"/>
          </a:bodyPr>
          <a:lstStyle/>
          <a:p>
            <a:pPr marL="0" indent="0">
              <a:buNone/>
            </a:pPr>
            <a:r>
              <a:rPr lang="en-US" b="1" u="sng" dirty="0" smtClean="0"/>
              <a:t>Level of host</a:t>
            </a:r>
            <a:r>
              <a:rPr lang="en-US" dirty="0" smtClean="0"/>
              <a:t>. Human is the only host therefore it is important to observe the following:-Proper sanitation i.e. </a:t>
            </a:r>
          </a:p>
          <a:p>
            <a:r>
              <a:rPr lang="en-US" dirty="0" smtClean="0"/>
              <a:t>Proper disposal of waste</a:t>
            </a:r>
          </a:p>
          <a:p>
            <a:r>
              <a:rPr lang="en-GB" dirty="0" smtClean="0"/>
              <a:t>Provision of safe water supply –filtration, boiling e.t.c</a:t>
            </a:r>
          </a:p>
          <a:p>
            <a:r>
              <a:rPr lang="en-GB" dirty="0" smtClean="0"/>
              <a:t>Proper hygiene- washing of hands with soap before meal, after visiting toilet, before preparing food, covering food, using clean utensils</a:t>
            </a:r>
          </a:p>
          <a:p>
            <a:r>
              <a:rPr lang="en-GB" dirty="0" smtClean="0"/>
              <a:t>Avoid eating raw salads or ensure proper washing of vegetables if eaten raw</a:t>
            </a:r>
          </a:p>
          <a:p>
            <a:r>
              <a:rPr lang="en-US" dirty="0" smtClean="0"/>
              <a:t>Health education on improving personal hygiene and sanitary disposal of feces </a:t>
            </a:r>
          </a:p>
          <a:p>
            <a:pPr marL="0" indent="0">
              <a:buNone/>
            </a:pPr>
            <a:r>
              <a:rPr lang="en-US" b="1" u="sng" dirty="0" smtClean="0"/>
              <a:t>Infectious agent</a:t>
            </a:r>
            <a:r>
              <a:rPr lang="en-US" dirty="0" smtClean="0"/>
              <a:t>: Use of </a:t>
            </a:r>
            <a:r>
              <a:rPr lang="en-US" dirty="0" err="1" smtClean="0"/>
              <a:t>amebicides</a:t>
            </a:r>
            <a:r>
              <a:rPr lang="en-US" dirty="0" smtClean="0"/>
              <a:t>.</a:t>
            </a:r>
          </a:p>
          <a:p>
            <a:r>
              <a:rPr lang="en-US" dirty="0" smtClean="0"/>
              <a:t>Iodizing water </a:t>
            </a:r>
            <a:r>
              <a:rPr lang="en-US" dirty="0"/>
              <a:t>with </a:t>
            </a:r>
            <a:r>
              <a:rPr lang="en-US" dirty="0" err="1"/>
              <a:t>tetraglycine</a:t>
            </a:r>
            <a:r>
              <a:rPr lang="en-US" dirty="0"/>
              <a:t> </a:t>
            </a:r>
            <a:r>
              <a:rPr lang="en-US" dirty="0" err="1"/>
              <a:t>hydroperiodide</a:t>
            </a:r>
            <a:r>
              <a:rPr lang="en-US" dirty="0"/>
              <a:t>.. </a:t>
            </a:r>
            <a:endParaRPr lang="en-US" dirty="0" smtClean="0"/>
          </a:p>
          <a:p>
            <a:r>
              <a:rPr lang="en-US" dirty="0" smtClean="0"/>
              <a:t>Chlorination doesn’t kill E. </a:t>
            </a:r>
            <a:r>
              <a:rPr lang="en-US" dirty="0" err="1" smtClean="0"/>
              <a:t>histolytica</a:t>
            </a:r>
            <a:r>
              <a:rPr lang="en-US" dirty="0" smtClean="0"/>
              <a:t> cysts. Therefore sedimentation and filtration of water supplies are necessary to reduce incidence of infection</a:t>
            </a:r>
          </a:p>
          <a:p>
            <a:endParaRPr lang="en-US" dirty="0" smtClean="0"/>
          </a:p>
          <a:p>
            <a:pPr marL="0" indent="0">
              <a:buNone/>
            </a:pPr>
            <a:endParaRPr lang="en-US" dirty="0" smtClean="0"/>
          </a:p>
          <a:p>
            <a:pPr marL="0" indent="0">
              <a:buNone/>
            </a:pPr>
            <a:endParaRPr lang="en-US" dirty="0" smtClean="0"/>
          </a:p>
        </p:txBody>
      </p:sp>
    </p:spTree>
    <p:extLst>
      <p:ext uri="{BB962C8B-B14F-4D97-AF65-F5344CB8AC3E}">
        <p14:creationId xmlns:p14="http://schemas.microsoft.com/office/powerpoint/2010/main" val="2189951207"/>
      </p:ext>
    </p:extLst>
  </p:cSld>
  <p:clrMapOvr>
    <a:masterClrMapping/>
  </p:clrMapOvr>
  <p:transition spd="slow">
    <p:pull/>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 factors</a:t>
            </a:r>
            <a:endParaRPr lang="en-US" dirty="0"/>
          </a:p>
        </p:txBody>
      </p:sp>
      <p:sp>
        <p:nvSpPr>
          <p:cNvPr id="3" name="Content Placeholder 2"/>
          <p:cNvSpPr>
            <a:spLocks noGrp="1"/>
          </p:cNvSpPr>
          <p:nvPr>
            <p:ph idx="1"/>
          </p:nvPr>
        </p:nvSpPr>
        <p:spPr/>
        <p:txBody>
          <a:bodyPr/>
          <a:lstStyle/>
          <a:p>
            <a:r>
              <a:rPr lang="en-US" dirty="0" smtClean="0"/>
              <a:t>Poor sanitary conditions</a:t>
            </a:r>
          </a:p>
          <a:p>
            <a:r>
              <a:rPr lang="en-US" dirty="0" smtClean="0"/>
              <a:t>Low socio-economic conditions</a:t>
            </a:r>
          </a:p>
          <a:p>
            <a:r>
              <a:rPr lang="en-US" dirty="0" smtClean="0"/>
              <a:t>Oral-anal sexual relation</a:t>
            </a:r>
          </a:p>
          <a:p>
            <a:r>
              <a:rPr lang="en-US" dirty="0" smtClean="0"/>
              <a:t>Immunosuppresed individuals</a:t>
            </a:r>
          </a:p>
          <a:p>
            <a:endParaRPr lang="en-US" dirty="0" smtClean="0"/>
          </a:p>
          <a:p>
            <a:endParaRPr lang="en-US" dirty="0" smtClean="0"/>
          </a:p>
        </p:txBody>
      </p:sp>
    </p:spTree>
    <p:extLst>
      <p:ext uri="{BB962C8B-B14F-4D97-AF65-F5344CB8AC3E}">
        <p14:creationId xmlns:p14="http://schemas.microsoft.com/office/powerpoint/2010/main" val="3620117952"/>
      </p:ext>
    </p:extLst>
  </p:cSld>
  <p:clrMapOvr>
    <a:masterClrMapping/>
  </p:clrMapOvr>
  <p:transition spd="slow">
    <p:pull/>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GB" dirty="0"/>
              <a:t>ENTAMOEBA </a:t>
            </a:r>
            <a:r>
              <a:rPr lang="en-GB" dirty="0" smtClean="0"/>
              <a:t>COLLI</a:t>
            </a:r>
            <a:endParaRPr lang="en-GB" dirty="0"/>
          </a:p>
        </p:txBody>
      </p:sp>
      <p:sp>
        <p:nvSpPr>
          <p:cNvPr id="5" name="Subtitle 4"/>
          <p:cNvSpPr>
            <a:spLocks noGrp="1"/>
          </p:cNvSpPr>
          <p:nvPr>
            <p:ph type="subTitle" idx="1"/>
          </p:nvPr>
        </p:nvSpPr>
        <p:spPr/>
        <p:txBody>
          <a:bodyPr/>
          <a:lstStyle/>
          <a:p>
            <a:endParaRPr lang="en-GB"/>
          </a:p>
        </p:txBody>
      </p:sp>
    </p:spTree>
    <p:extLst>
      <p:ext uri="{BB962C8B-B14F-4D97-AF65-F5344CB8AC3E}">
        <p14:creationId xmlns:p14="http://schemas.microsoft.com/office/powerpoint/2010/main" val="209313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Introduction</a:t>
            </a:r>
            <a:endParaRPr lang="en-GB" dirty="0"/>
          </a:p>
        </p:txBody>
      </p:sp>
      <p:sp>
        <p:nvSpPr>
          <p:cNvPr id="3" name="Content Placeholder 2"/>
          <p:cNvSpPr>
            <a:spLocks noGrp="1"/>
          </p:cNvSpPr>
          <p:nvPr>
            <p:ph idx="1"/>
          </p:nvPr>
        </p:nvSpPr>
        <p:spPr>
          <a:xfrm>
            <a:off x="323528" y="2057400"/>
            <a:ext cx="8134672" cy="4114800"/>
          </a:xfrm>
        </p:spPr>
        <p:txBody>
          <a:bodyPr/>
          <a:lstStyle/>
          <a:p>
            <a:r>
              <a:rPr lang="en-GB" dirty="0" smtClean="0"/>
              <a:t>Non-pathogenic motile using pseudopodia </a:t>
            </a:r>
          </a:p>
          <a:p>
            <a:r>
              <a:rPr lang="en-GB" dirty="0" smtClean="0"/>
              <a:t>Large intestine</a:t>
            </a:r>
          </a:p>
          <a:p>
            <a:r>
              <a:rPr lang="en-GB" dirty="0" err="1" smtClean="0"/>
              <a:t>Wordwide</a:t>
            </a:r>
            <a:r>
              <a:rPr lang="en-GB" dirty="0" smtClean="0"/>
              <a:t> distribution</a:t>
            </a:r>
            <a:endParaRPr lang="en-GB" dirty="0"/>
          </a:p>
        </p:txBody>
      </p:sp>
    </p:spTree>
    <p:extLst>
      <p:ext uri="{BB962C8B-B14F-4D97-AF65-F5344CB8AC3E}">
        <p14:creationId xmlns:p14="http://schemas.microsoft.com/office/powerpoint/2010/main" val="7633092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Morph</a:t>
            </a:r>
            <a:endParaRPr lang="en-GB" dirty="0"/>
          </a:p>
        </p:txBody>
      </p:sp>
      <p:sp>
        <p:nvSpPr>
          <p:cNvPr id="3" name="Content Placeholder 2"/>
          <p:cNvSpPr>
            <a:spLocks noGrp="1"/>
          </p:cNvSpPr>
          <p:nvPr>
            <p:ph idx="1"/>
          </p:nvPr>
        </p:nvSpPr>
        <p:spPr/>
        <p:txBody>
          <a:bodyPr/>
          <a:lstStyle/>
          <a:p>
            <a:r>
              <a:rPr lang="en-GB" dirty="0" err="1" smtClean="0"/>
              <a:t>Trophozoites</a:t>
            </a:r>
            <a:r>
              <a:rPr lang="en-GB" dirty="0" smtClean="0"/>
              <a:t>- large, 20-30um in diameter, 1 nucleus, </a:t>
            </a:r>
            <a:r>
              <a:rPr lang="en-GB" dirty="0" err="1" smtClean="0"/>
              <a:t>eccetric</a:t>
            </a:r>
            <a:r>
              <a:rPr lang="en-GB" dirty="0" smtClean="0"/>
              <a:t> </a:t>
            </a:r>
            <a:r>
              <a:rPr lang="en-GB" dirty="0" err="1" smtClean="0"/>
              <a:t>karysome</a:t>
            </a:r>
            <a:r>
              <a:rPr lang="en-GB" dirty="0" smtClean="0"/>
              <a:t>, vacuole have bacteria, no </a:t>
            </a:r>
            <a:r>
              <a:rPr lang="en-GB" dirty="0" err="1" smtClean="0"/>
              <a:t>RBC,no</a:t>
            </a:r>
            <a:r>
              <a:rPr lang="en-GB" dirty="0" smtClean="0"/>
              <a:t> distinction </a:t>
            </a:r>
            <a:r>
              <a:rPr lang="en-GB" dirty="0" err="1" smtClean="0"/>
              <a:t>endo</a:t>
            </a:r>
            <a:r>
              <a:rPr lang="en-GB" dirty="0" smtClean="0"/>
              <a:t> and </a:t>
            </a:r>
            <a:r>
              <a:rPr lang="en-GB" dirty="0" err="1" smtClean="0"/>
              <a:t>ecto</a:t>
            </a:r>
            <a:r>
              <a:rPr lang="en-GB" dirty="0" smtClean="0"/>
              <a:t> cytoplasm</a:t>
            </a:r>
          </a:p>
          <a:p>
            <a:r>
              <a:rPr lang="en-GB" dirty="0" smtClean="0"/>
              <a:t>Cysts- 15-30 um, 8 or more nuclei(mature), chromatid bodies (fine and pointed), rare in mature cysts</a:t>
            </a:r>
            <a:endParaRPr lang="en-GB" dirty="0"/>
          </a:p>
        </p:txBody>
      </p:sp>
    </p:spTree>
    <p:extLst>
      <p:ext uri="{BB962C8B-B14F-4D97-AF65-F5344CB8AC3E}">
        <p14:creationId xmlns:p14="http://schemas.microsoft.com/office/powerpoint/2010/main" val="3071721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Life cycle</a:t>
            </a:r>
            <a:endParaRPr lang="en-GB" dirty="0"/>
          </a:p>
        </p:txBody>
      </p:sp>
      <p:sp>
        <p:nvSpPr>
          <p:cNvPr id="3" name="Content Placeholder 2"/>
          <p:cNvSpPr>
            <a:spLocks noGrp="1"/>
          </p:cNvSpPr>
          <p:nvPr>
            <p:ph idx="1"/>
          </p:nvPr>
        </p:nvSpPr>
        <p:spPr/>
        <p:txBody>
          <a:bodyPr/>
          <a:lstStyle/>
          <a:p>
            <a:r>
              <a:rPr lang="en-GB" dirty="0" smtClean="0"/>
              <a:t>Ingestion of cysts in water or food or fingers</a:t>
            </a:r>
          </a:p>
          <a:p>
            <a:r>
              <a:rPr lang="en-GB" dirty="0" smtClean="0"/>
              <a:t>Cysts pass the stomach acidic </a:t>
            </a:r>
            <a:r>
              <a:rPr lang="en-GB" dirty="0" err="1" smtClean="0"/>
              <a:t>ph</a:t>
            </a:r>
            <a:endParaRPr lang="en-GB" dirty="0" smtClean="0"/>
          </a:p>
          <a:p>
            <a:pPr lvl="0"/>
            <a:r>
              <a:rPr lang="en-US" dirty="0"/>
              <a:t>Get into the SI where they </a:t>
            </a:r>
            <a:r>
              <a:rPr lang="en-US" dirty="0" err="1"/>
              <a:t>exyst</a:t>
            </a:r>
            <a:r>
              <a:rPr lang="en-US" dirty="0"/>
              <a:t> to form *** - similar to </a:t>
            </a:r>
            <a:r>
              <a:rPr lang="en-US" i="1" dirty="0"/>
              <a:t>E. </a:t>
            </a:r>
            <a:r>
              <a:rPr lang="en-US" i="1" dirty="0" err="1"/>
              <a:t>hystolitica</a:t>
            </a:r>
            <a:endParaRPr lang="en-GB" dirty="0"/>
          </a:p>
          <a:p>
            <a:pPr lvl="0"/>
            <a:r>
              <a:rPr lang="en-US" dirty="0"/>
              <a:t>THEY DO NOT INVADE THE WALL OF LI.</a:t>
            </a:r>
            <a:endParaRPr lang="en-GB" dirty="0"/>
          </a:p>
        </p:txBody>
      </p:sp>
    </p:spTree>
    <p:extLst>
      <p:ext uri="{BB962C8B-B14F-4D97-AF65-F5344CB8AC3E}">
        <p14:creationId xmlns:p14="http://schemas.microsoft.com/office/powerpoint/2010/main" val="9310014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ife cycle of Entamoeba histolytica"/>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30824567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323528" y="260648"/>
            <a:ext cx="8640960" cy="6336704"/>
          </a:xfrm>
        </p:spPr>
        <p:txBody>
          <a:bodyPr>
            <a:normAutofit fontScale="77500" lnSpcReduction="20000"/>
          </a:bodyPr>
          <a:lstStyle/>
          <a:p>
            <a:r>
              <a:rPr lang="en-US" i="1" dirty="0" err="1"/>
              <a:t>Entamoeba</a:t>
            </a:r>
            <a:r>
              <a:rPr lang="en-US" i="1" dirty="0"/>
              <a:t> coli</a:t>
            </a:r>
            <a:r>
              <a:rPr lang="en-US" dirty="0"/>
              <a:t>, </a:t>
            </a:r>
            <a:r>
              <a:rPr lang="en-US" i="1" dirty="0"/>
              <a:t>E. </a:t>
            </a:r>
            <a:r>
              <a:rPr lang="en-US" i="1" dirty="0" err="1"/>
              <a:t>hartmanni</a:t>
            </a:r>
            <a:r>
              <a:rPr lang="en-US" i="1" dirty="0"/>
              <a:t>, E. </a:t>
            </a:r>
            <a:r>
              <a:rPr lang="en-US" i="1" dirty="0" err="1"/>
              <a:t>polecki</a:t>
            </a:r>
            <a:r>
              <a:rPr lang="en-US" i="1" dirty="0"/>
              <a:t>, </a:t>
            </a:r>
            <a:r>
              <a:rPr lang="en-US" i="1" dirty="0" err="1"/>
              <a:t>Endolimax</a:t>
            </a:r>
            <a:r>
              <a:rPr lang="en-US" i="1" dirty="0"/>
              <a:t> nana, </a:t>
            </a:r>
            <a:r>
              <a:rPr lang="en-US" dirty="0"/>
              <a:t>and </a:t>
            </a:r>
            <a:r>
              <a:rPr lang="en-US" i="1" dirty="0" err="1"/>
              <a:t>Iodamoeba</a:t>
            </a:r>
            <a:r>
              <a:rPr lang="en-US" i="1" dirty="0"/>
              <a:t> </a:t>
            </a:r>
            <a:r>
              <a:rPr lang="en-US" i="1" dirty="0" err="1"/>
              <a:t>buetschlii</a:t>
            </a:r>
            <a:r>
              <a:rPr lang="en-US" i="1" dirty="0"/>
              <a:t> </a:t>
            </a:r>
            <a:r>
              <a:rPr lang="en-US" dirty="0"/>
              <a:t>are generally considered nonpathogenic and reside in the large intestine of the human host .  Both cysts and </a:t>
            </a:r>
            <a:r>
              <a:rPr lang="en-US" dirty="0" err="1"/>
              <a:t>trophozoites</a:t>
            </a:r>
            <a:r>
              <a:rPr lang="en-US" dirty="0"/>
              <a:t> of these species are passed in stool and considered diagnostic .  Cysts are typically found in formed stool, whereas </a:t>
            </a:r>
            <a:r>
              <a:rPr lang="en-US" dirty="0" err="1"/>
              <a:t>trophozoites</a:t>
            </a:r>
            <a:r>
              <a:rPr lang="en-US" dirty="0"/>
              <a:t> are typically found in diarrheal stool.  Colonization of the nonpathogenic amebae occurs after ingestion of mature cysts in </a:t>
            </a:r>
            <a:r>
              <a:rPr lang="en-US" dirty="0" err="1"/>
              <a:t>fecally</a:t>
            </a:r>
            <a:r>
              <a:rPr lang="en-US" dirty="0"/>
              <a:t>-contaminated food, water, or fomites .  </a:t>
            </a:r>
            <a:r>
              <a:rPr lang="en-US" dirty="0" err="1"/>
              <a:t>Excystation</a:t>
            </a:r>
            <a:r>
              <a:rPr lang="en-US" dirty="0"/>
              <a:t> occurs in the small intestine and </a:t>
            </a:r>
            <a:r>
              <a:rPr lang="en-US" dirty="0" err="1"/>
              <a:t>trophozoites</a:t>
            </a:r>
            <a:r>
              <a:rPr lang="en-US" dirty="0"/>
              <a:t> are released, which migrate to the large intestine.  The </a:t>
            </a:r>
            <a:r>
              <a:rPr lang="en-US" dirty="0" err="1"/>
              <a:t>trophozoites</a:t>
            </a:r>
            <a:r>
              <a:rPr lang="en-US" dirty="0"/>
              <a:t> multiply by binary fission and produce cysts, and both stages are passed in the feces .  Because of the protection conferred by their cell walls, the cysts can survive days to weeks in the external environment and are responsible for transmission. </a:t>
            </a:r>
            <a:r>
              <a:rPr lang="en-US" dirty="0" err="1"/>
              <a:t>Trophozoites</a:t>
            </a:r>
            <a:r>
              <a:rPr lang="en-US" dirty="0"/>
              <a:t> passed in the stool are rapidly destroyed once outside the body, and if ingested would not survive exposure to the gastric environment.</a:t>
            </a:r>
            <a:endParaRPr lang="en-GB" dirty="0"/>
          </a:p>
          <a:p>
            <a:endParaRPr lang="en-GB" dirty="0"/>
          </a:p>
        </p:txBody>
      </p:sp>
    </p:spTree>
    <p:extLst>
      <p:ext uri="{BB962C8B-B14F-4D97-AF65-F5344CB8AC3E}">
        <p14:creationId xmlns:p14="http://schemas.microsoft.com/office/powerpoint/2010/main" val="35618365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ife cycle of nonpathogenic intestinal amebae"/>
          <p:cNvPicPr/>
          <p:nvPr/>
        </p:nvPicPr>
        <p:blipFill>
          <a:blip r:embed="rId2"/>
          <a:srcRect/>
          <a:stretch>
            <a:fillRect/>
          </a:stretch>
        </p:blipFill>
        <p:spPr bwMode="auto">
          <a:xfrm>
            <a:off x="0" y="19676"/>
            <a:ext cx="9144000" cy="6838324"/>
          </a:xfrm>
          <a:prstGeom prst="rect">
            <a:avLst/>
          </a:prstGeom>
          <a:noFill/>
          <a:ln w="9525">
            <a:noFill/>
            <a:miter lim="800000"/>
            <a:headEnd/>
            <a:tailEnd/>
          </a:ln>
        </p:spPr>
      </p:pic>
    </p:spTree>
    <p:extLst>
      <p:ext uri="{BB962C8B-B14F-4D97-AF65-F5344CB8AC3E}">
        <p14:creationId xmlns:p14="http://schemas.microsoft.com/office/powerpoint/2010/main" val="19743921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Clinical presentation</a:t>
            </a:r>
            <a:endParaRPr lang="en-GB" dirty="0"/>
          </a:p>
        </p:txBody>
      </p:sp>
      <p:sp>
        <p:nvSpPr>
          <p:cNvPr id="3" name="Content Placeholder 2"/>
          <p:cNvSpPr>
            <a:spLocks noGrp="1"/>
          </p:cNvSpPr>
          <p:nvPr>
            <p:ph idx="1"/>
          </p:nvPr>
        </p:nvSpPr>
        <p:spPr/>
        <p:txBody>
          <a:bodyPr/>
          <a:lstStyle/>
          <a:p>
            <a:pPr lvl="0"/>
            <a:r>
              <a:rPr lang="en-US" dirty="0"/>
              <a:t>Non-pathogenic thus asymptomatic</a:t>
            </a:r>
            <a:endParaRPr lang="en-GB" dirty="0"/>
          </a:p>
        </p:txBody>
      </p:sp>
    </p:spTree>
    <p:extLst>
      <p:ext uri="{BB962C8B-B14F-4D97-AF65-F5344CB8AC3E}">
        <p14:creationId xmlns:p14="http://schemas.microsoft.com/office/powerpoint/2010/main" val="24098421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ENTAMOEBA HISTOLITICA- Introduction</a:t>
            </a:r>
            <a:endParaRPr lang="en-GB" dirty="0"/>
          </a:p>
        </p:txBody>
      </p:sp>
      <p:sp>
        <p:nvSpPr>
          <p:cNvPr id="3" name="Content Placeholder 2"/>
          <p:cNvSpPr>
            <a:spLocks noGrp="1"/>
          </p:cNvSpPr>
          <p:nvPr>
            <p:ph idx="1"/>
          </p:nvPr>
        </p:nvSpPr>
        <p:spPr/>
        <p:txBody>
          <a:bodyPr/>
          <a:lstStyle/>
          <a:p>
            <a:r>
              <a:rPr lang="en-GB" dirty="0" smtClean="0"/>
              <a:t>A protozoa using pseudopodia for motility</a:t>
            </a:r>
          </a:p>
          <a:p>
            <a:r>
              <a:rPr lang="en-GB" dirty="0" smtClean="0"/>
              <a:t>Lives in Large intestine</a:t>
            </a:r>
          </a:p>
          <a:p>
            <a:r>
              <a:rPr lang="en-GB" dirty="0" smtClean="0"/>
              <a:t>Worldwide distribution</a:t>
            </a:r>
          </a:p>
          <a:p>
            <a:r>
              <a:rPr lang="en-GB" dirty="0" smtClean="0"/>
              <a:t>Poor sanitation</a:t>
            </a:r>
          </a:p>
          <a:p>
            <a:r>
              <a:rPr lang="en-GB" dirty="0" smtClean="0"/>
              <a:t>Causes </a:t>
            </a:r>
            <a:r>
              <a:rPr lang="en-GB" dirty="0" err="1" smtClean="0"/>
              <a:t>amoebiasis</a:t>
            </a:r>
            <a:endParaRPr lang="en-GB" dirty="0"/>
          </a:p>
        </p:txBody>
      </p:sp>
    </p:spTree>
    <p:extLst>
      <p:ext uri="{BB962C8B-B14F-4D97-AF65-F5344CB8AC3E}">
        <p14:creationId xmlns:p14="http://schemas.microsoft.com/office/powerpoint/2010/main" val="23429505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Laboratory Diagnosis</a:t>
            </a:r>
            <a:endParaRPr lang="en-GB" dirty="0"/>
          </a:p>
        </p:txBody>
      </p:sp>
      <p:sp>
        <p:nvSpPr>
          <p:cNvPr id="3" name="Content Placeholder 2"/>
          <p:cNvSpPr>
            <a:spLocks noGrp="1"/>
          </p:cNvSpPr>
          <p:nvPr>
            <p:ph idx="1"/>
          </p:nvPr>
        </p:nvSpPr>
        <p:spPr/>
        <p:txBody>
          <a:bodyPr/>
          <a:lstStyle/>
          <a:p>
            <a:r>
              <a:rPr lang="en-GB" dirty="0" smtClean="0"/>
              <a:t>Stool examination (wet smears, stain-iodine, eosin)</a:t>
            </a:r>
          </a:p>
          <a:p>
            <a:pPr lvl="1"/>
            <a:r>
              <a:rPr lang="en-GB" dirty="0" smtClean="0"/>
              <a:t>Cysts</a:t>
            </a:r>
          </a:p>
          <a:p>
            <a:pPr lvl="1"/>
            <a:r>
              <a:rPr lang="en-GB" dirty="0" err="1" smtClean="0"/>
              <a:t>Trophozoites</a:t>
            </a:r>
            <a:endParaRPr lang="en-GB" dirty="0" smtClean="0"/>
          </a:p>
          <a:p>
            <a:r>
              <a:rPr lang="en-US" dirty="0"/>
              <a:t>ELISA, etc. not done coz there’s no ulceration</a:t>
            </a:r>
            <a:endParaRPr lang="en-GB" dirty="0"/>
          </a:p>
          <a:p>
            <a:pPr lvl="1"/>
            <a:endParaRPr lang="en-GB" dirty="0"/>
          </a:p>
        </p:txBody>
      </p:sp>
    </p:spTree>
    <p:extLst>
      <p:ext uri="{BB962C8B-B14F-4D97-AF65-F5344CB8AC3E}">
        <p14:creationId xmlns:p14="http://schemas.microsoft.com/office/powerpoint/2010/main" val="36258454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Treatment</a:t>
            </a:r>
            <a:endParaRPr lang="en-GB" dirty="0"/>
          </a:p>
        </p:txBody>
      </p:sp>
      <p:sp>
        <p:nvSpPr>
          <p:cNvPr id="3" name="Content Placeholder 2"/>
          <p:cNvSpPr>
            <a:spLocks noGrp="1"/>
          </p:cNvSpPr>
          <p:nvPr>
            <p:ph idx="1"/>
          </p:nvPr>
        </p:nvSpPr>
        <p:spPr/>
        <p:txBody>
          <a:bodyPr/>
          <a:lstStyle/>
          <a:p>
            <a:r>
              <a:rPr lang="en-GB" dirty="0" smtClean="0"/>
              <a:t>Not necessary</a:t>
            </a:r>
            <a:endParaRPr lang="en-GB" dirty="0"/>
          </a:p>
        </p:txBody>
      </p:sp>
    </p:spTree>
    <p:extLst>
      <p:ext uri="{BB962C8B-B14F-4D97-AF65-F5344CB8AC3E}">
        <p14:creationId xmlns:p14="http://schemas.microsoft.com/office/powerpoint/2010/main" val="29731152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52400" y="1752600"/>
            <a:ext cx="8610600" cy="3048000"/>
          </a:xfrm>
        </p:spPr>
        <p:txBody>
          <a:bodyPr/>
          <a:lstStyle/>
          <a:p>
            <a:pPr algn="l"/>
            <a:r>
              <a:rPr lang="en-US" sz="3200" b="1" dirty="0" smtClean="0">
                <a:latin typeface="+mn-lt"/>
              </a:rPr>
              <a:t>DIFFERENCES BETWEEN THE TROPHOZOITES E. COLI AND E. HISTOLYTICA</a:t>
            </a:r>
            <a:r>
              <a:rPr lang="en-US" b="1" dirty="0" smtClean="0"/>
              <a:t/>
            </a:r>
            <a:br>
              <a:rPr lang="en-US" b="1" dirty="0" smtClean="0"/>
            </a:br>
            <a:r>
              <a:rPr lang="en-US" sz="4000" b="1" dirty="0" smtClean="0"/>
              <a:t/>
            </a:r>
            <a:br>
              <a:rPr lang="en-US" sz="4000" b="1" dirty="0" smtClean="0"/>
            </a:br>
            <a:r>
              <a:rPr lang="en-US" sz="2800" b="1" i="1" dirty="0" err="1" smtClean="0">
                <a:solidFill>
                  <a:schemeClr val="tx1"/>
                </a:solidFill>
                <a:latin typeface="Arial,BoldItalic"/>
              </a:rPr>
              <a:t>Entamoeba</a:t>
            </a:r>
            <a:r>
              <a:rPr lang="en-US" sz="2800" b="1" i="1" dirty="0" smtClean="0">
                <a:solidFill>
                  <a:schemeClr val="tx1"/>
                </a:solidFill>
                <a:latin typeface="Arial,BoldItalic"/>
              </a:rPr>
              <a:t> coli 			</a:t>
            </a:r>
            <a:r>
              <a:rPr lang="en-US" sz="2800" b="1" i="1" dirty="0" err="1" smtClean="0">
                <a:solidFill>
                  <a:schemeClr val="tx1"/>
                </a:solidFill>
                <a:latin typeface="Arial,BoldItalic"/>
              </a:rPr>
              <a:t>Entamoeba</a:t>
            </a:r>
            <a:r>
              <a:rPr lang="en-US" sz="2800" b="1" i="1" dirty="0" smtClean="0">
                <a:solidFill>
                  <a:schemeClr val="tx1"/>
                </a:solidFill>
                <a:latin typeface="Arial,BoldItalic"/>
              </a:rPr>
              <a:t> </a:t>
            </a:r>
            <a:r>
              <a:rPr lang="en-US" sz="2800" b="1" i="1" dirty="0" err="1" smtClean="0">
                <a:solidFill>
                  <a:schemeClr val="tx1"/>
                </a:solidFill>
                <a:latin typeface="Arial,BoldItalic"/>
              </a:rPr>
              <a:t>histolytica</a:t>
            </a:r>
            <a:r>
              <a:rPr lang="en-US" sz="2800" b="1" i="1" dirty="0" smtClean="0">
                <a:solidFill>
                  <a:schemeClr val="tx1"/>
                </a:solidFill>
                <a:latin typeface="Arial,BoldItalic"/>
              </a:rPr>
              <a:t/>
            </a:r>
            <a:br>
              <a:rPr lang="en-US" sz="2800" b="1" i="1" dirty="0" smtClean="0">
                <a:solidFill>
                  <a:schemeClr val="tx1"/>
                </a:solidFill>
                <a:latin typeface="Arial,BoldItalic"/>
              </a:rPr>
            </a:br>
            <a:r>
              <a:rPr lang="en-US" sz="2400" dirty="0" smtClean="0">
                <a:solidFill>
                  <a:schemeClr val="tx1"/>
                </a:solidFill>
                <a:latin typeface="Arial" pitchFamily="34" charset="0"/>
              </a:rPr>
              <a:t>15 </a:t>
            </a:r>
            <a:r>
              <a:rPr lang="es-ES" sz="2400" b="1" dirty="0" smtClean="0">
                <a:solidFill>
                  <a:schemeClr val="tx1"/>
                </a:solidFill>
                <a:latin typeface="Symbol" pitchFamily="18" charset="2"/>
              </a:rPr>
              <a:t>m</a:t>
            </a:r>
            <a:r>
              <a:rPr lang="en-US" sz="2400" dirty="0" smtClean="0">
                <a:solidFill>
                  <a:schemeClr val="tx1"/>
                </a:solidFill>
                <a:latin typeface="Arial" pitchFamily="34" charset="0"/>
              </a:rPr>
              <a:t>m - 40 </a:t>
            </a:r>
            <a:r>
              <a:rPr lang="es-ES" sz="2400" b="1" dirty="0" smtClean="0">
                <a:solidFill>
                  <a:schemeClr val="tx1"/>
                </a:solidFill>
                <a:latin typeface="Symbol" pitchFamily="18" charset="2"/>
              </a:rPr>
              <a:t>m</a:t>
            </a:r>
            <a:r>
              <a:rPr lang="en-US" sz="2400" dirty="0" smtClean="0">
                <a:solidFill>
                  <a:schemeClr val="tx1"/>
                </a:solidFill>
                <a:latin typeface="Arial" pitchFamily="34" charset="0"/>
              </a:rPr>
              <a:t>m in size 		10 </a:t>
            </a:r>
            <a:r>
              <a:rPr lang="es-ES" sz="2400" b="1" dirty="0" smtClean="0">
                <a:solidFill>
                  <a:schemeClr val="tx1"/>
                </a:solidFill>
                <a:latin typeface="Symbol" pitchFamily="18" charset="2"/>
              </a:rPr>
              <a:t>m</a:t>
            </a:r>
            <a:r>
              <a:rPr lang="en-US" sz="2400" dirty="0" smtClean="0">
                <a:solidFill>
                  <a:schemeClr val="tx1"/>
                </a:solidFill>
                <a:latin typeface="Arial" pitchFamily="34" charset="0"/>
              </a:rPr>
              <a:t>m - 35 </a:t>
            </a:r>
            <a:r>
              <a:rPr lang="es-ES" sz="2400" b="1" dirty="0" smtClean="0">
                <a:solidFill>
                  <a:schemeClr val="tx1"/>
                </a:solidFill>
                <a:latin typeface="Symbol" pitchFamily="18" charset="2"/>
              </a:rPr>
              <a:t>m</a:t>
            </a:r>
            <a:r>
              <a:rPr lang="en-US" sz="2400" dirty="0" smtClean="0">
                <a:solidFill>
                  <a:schemeClr val="tx1"/>
                </a:solidFill>
                <a:latin typeface="Arial" pitchFamily="34" charset="0"/>
              </a:rPr>
              <a:t>m size</a:t>
            </a:r>
            <a:br>
              <a:rPr lang="en-US" sz="2400" dirty="0" smtClean="0">
                <a:solidFill>
                  <a:schemeClr val="tx1"/>
                </a:solidFill>
                <a:latin typeface="Arial" pitchFamily="34" charset="0"/>
              </a:rPr>
            </a:br>
            <a:r>
              <a:rPr lang="en-US" sz="2400" dirty="0" err="1" smtClean="0">
                <a:solidFill>
                  <a:schemeClr val="tx1"/>
                </a:solidFill>
                <a:latin typeface="Arial" pitchFamily="34" charset="0"/>
              </a:rPr>
              <a:t>Nondirectional</a:t>
            </a:r>
            <a:r>
              <a:rPr lang="en-US" sz="2400" dirty="0" smtClean="0">
                <a:solidFill>
                  <a:schemeClr val="tx1"/>
                </a:solidFill>
                <a:latin typeface="Arial" pitchFamily="34" charset="0"/>
              </a:rPr>
              <a:t> motility 		Unidirectional motility</a:t>
            </a:r>
            <a:br>
              <a:rPr lang="en-US" sz="2400" dirty="0" smtClean="0">
                <a:solidFill>
                  <a:schemeClr val="tx1"/>
                </a:solidFill>
                <a:latin typeface="Arial" pitchFamily="34" charset="0"/>
              </a:rPr>
            </a:br>
            <a:r>
              <a:rPr lang="en-US" sz="2400" dirty="0" smtClean="0">
                <a:solidFill>
                  <a:schemeClr val="tx1"/>
                </a:solidFill>
                <a:latin typeface="Arial" pitchFamily="34" charset="0"/>
              </a:rPr>
              <a:t>Multiple pseudopodia 		Single pseudopodia</a:t>
            </a:r>
            <a:br>
              <a:rPr lang="en-US" sz="2400" dirty="0" smtClean="0">
                <a:solidFill>
                  <a:schemeClr val="tx1"/>
                </a:solidFill>
                <a:latin typeface="Arial" pitchFamily="34" charset="0"/>
              </a:rPr>
            </a:br>
            <a:r>
              <a:rPr lang="en-US" sz="2400" dirty="0" smtClean="0">
                <a:solidFill>
                  <a:schemeClr val="tx1"/>
                </a:solidFill>
                <a:latin typeface="Arial" pitchFamily="34" charset="0"/>
              </a:rPr>
              <a:t>No ingested erythrocytes 		Ingested erythrocytes</a:t>
            </a:r>
            <a:br>
              <a:rPr lang="en-US" sz="2400" dirty="0" smtClean="0">
                <a:solidFill>
                  <a:schemeClr val="tx1"/>
                </a:solidFill>
                <a:latin typeface="Arial" pitchFamily="34" charset="0"/>
              </a:rPr>
            </a:br>
            <a:r>
              <a:rPr lang="en-US" sz="2400" dirty="0" smtClean="0">
                <a:solidFill>
                  <a:schemeClr val="tx1"/>
                </a:solidFill>
                <a:latin typeface="Arial" pitchFamily="34" charset="0"/>
              </a:rPr>
              <a:t>Cytoplasm rough looking		Finely granular cytoplasm</a:t>
            </a:r>
            <a:br>
              <a:rPr lang="en-US" sz="2400" dirty="0" smtClean="0">
                <a:solidFill>
                  <a:schemeClr val="tx1"/>
                </a:solidFill>
                <a:latin typeface="Arial" pitchFamily="34" charset="0"/>
              </a:rPr>
            </a:br>
            <a:r>
              <a:rPr lang="en-US" sz="2400" dirty="0" smtClean="0">
                <a:solidFill>
                  <a:schemeClr val="tx1"/>
                </a:solidFill>
                <a:latin typeface="Arial" pitchFamily="34" charset="0"/>
              </a:rPr>
              <a:t>Large, eccentric </a:t>
            </a:r>
            <a:r>
              <a:rPr lang="en-US" sz="2400" dirty="0" err="1" smtClean="0">
                <a:solidFill>
                  <a:schemeClr val="tx1"/>
                </a:solidFill>
                <a:latin typeface="Arial" pitchFamily="34" charset="0"/>
              </a:rPr>
              <a:t>karyosome</a:t>
            </a:r>
            <a:r>
              <a:rPr lang="en-US" sz="2400" dirty="0" smtClean="0">
                <a:solidFill>
                  <a:schemeClr val="tx1"/>
                </a:solidFill>
                <a:latin typeface="Arial" pitchFamily="34" charset="0"/>
              </a:rPr>
              <a:t> 	Small, central </a:t>
            </a:r>
            <a:r>
              <a:rPr lang="en-US" sz="2400" dirty="0" err="1" smtClean="0">
                <a:solidFill>
                  <a:schemeClr val="tx1"/>
                </a:solidFill>
                <a:latin typeface="Arial" pitchFamily="34" charset="0"/>
              </a:rPr>
              <a:t>karyosome</a:t>
            </a:r>
            <a:r>
              <a:rPr lang="en-US" sz="2400" dirty="0" smtClean="0">
                <a:solidFill>
                  <a:schemeClr val="tx1"/>
                </a:solidFill>
                <a:latin typeface="Arial" pitchFamily="34" charset="0"/>
              </a:rPr>
              <a:t/>
            </a:r>
            <a:br>
              <a:rPr lang="en-US" sz="2400" dirty="0" smtClean="0">
                <a:solidFill>
                  <a:schemeClr val="tx1"/>
                </a:solidFill>
                <a:latin typeface="Arial" pitchFamily="34" charset="0"/>
              </a:rPr>
            </a:br>
            <a:r>
              <a:rPr lang="en-US" sz="2400" dirty="0" smtClean="0">
                <a:solidFill>
                  <a:schemeClr val="tx1"/>
                </a:solidFill>
                <a:latin typeface="Arial" pitchFamily="34" charset="0"/>
              </a:rPr>
              <a:t>Clumped nuclear chromatin 	Finely beaded chromatin</a:t>
            </a:r>
            <a:br>
              <a:rPr lang="en-US" sz="2400" dirty="0" smtClean="0">
                <a:solidFill>
                  <a:schemeClr val="tx1"/>
                </a:solidFill>
                <a:latin typeface="Arial" pitchFamily="34" charset="0"/>
              </a:rPr>
            </a:br>
            <a:r>
              <a:rPr lang="en-US" sz="2400" dirty="0" smtClean="0">
                <a:solidFill>
                  <a:schemeClr val="tx1"/>
                </a:solidFill>
                <a:latin typeface="Arial" pitchFamily="34" charset="0"/>
              </a:rPr>
              <a:t/>
            </a:r>
            <a:br>
              <a:rPr lang="en-US" sz="2400" dirty="0" smtClean="0">
                <a:solidFill>
                  <a:schemeClr val="tx1"/>
                </a:solidFill>
                <a:latin typeface="Arial" pitchFamily="34" charset="0"/>
              </a:rPr>
            </a:br>
            <a:endParaRPr lang="ru-RU" dirty="0" smtClean="0">
              <a:solidFill>
                <a:schemeClr val="tx1"/>
              </a:solidFill>
              <a:latin typeface="Arial" pitchFamily="34" charset="0"/>
            </a:endParaRPr>
          </a:p>
        </p:txBody>
      </p:sp>
    </p:spTree>
    <p:extLst>
      <p:ext uri="{BB962C8B-B14F-4D97-AF65-F5344CB8AC3E}">
        <p14:creationId xmlns:p14="http://schemas.microsoft.com/office/powerpoint/2010/main" val="53107138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304800" y="2895600"/>
            <a:ext cx="13716000" cy="1066800"/>
          </a:xfrm>
        </p:spPr>
        <p:txBody>
          <a:bodyPr/>
          <a:lstStyle/>
          <a:p>
            <a:pPr algn="l"/>
            <a:r>
              <a:rPr lang="en-US" sz="2800" b="1" smtClean="0">
                <a:latin typeface="Arial" pitchFamily="34" charset="0"/>
              </a:rPr>
              <a:t>                                  </a:t>
            </a:r>
            <a:r>
              <a:rPr lang="en-US" sz="3600" b="1" smtClean="0">
                <a:latin typeface="Arial" pitchFamily="34" charset="0"/>
              </a:rPr>
              <a:t>Cysts</a:t>
            </a:r>
            <a:br>
              <a:rPr lang="en-US" sz="3600" b="1" smtClean="0">
                <a:latin typeface="Arial" pitchFamily="34" charset="0"/>
              </a:rPr>
            </a:br>
            <a:r>
              <a:rPr lang="en-US" sz="3600" b="1" smtClean="0">
                <a:latin typeface="Arial" pitchFamily="34" charset="0"/>
              </a:rPr>
              <a:t/>
            </a:r>
            <a:br>
              <a:rPr lang="en-US" sz="3600" b="1" smtClean="0">
                <a:latin typeface="Arial" pitchFamily="34" charset="0"/>
              </a:rPr>
            </a:br>
            <a:r>
              <a:rPr lang="en-US" sz="2800" b="1" i="1" smtClean="0">
                <a:solidFill>
                  <a:schemeClr val="tx1"/>
                </a:solidFill>
                <a:latin typeface="Arial,BoldItalic"/>
              </a:rPr>
              <a:t>Entamoeba coli 			Entamoeba histolytica</a:t>
            </a:r>
            <a:br>
              <a:rPr lang="en-US" sz="2800" b="1" i="1" smtClean="0">
                <a:solidFill>
                  <a:schemeClr val="tx1"/>
                </a:solidFill>
                <a:latin typeface="Arial,BoldItalic"/>
              </a:rPr>
            </a:br>
            <a:r>
              <a:rPr lang="en-US" sz="2400" smtClean="0">
                <a:solidFill>
                  <a:schemeClr val="tx1"/>
                </a:solidFill>
                <a:latin typeface="Arial" pitchFamily="34" charset="0"/>
              </a:rPr>
              <a:t>10 </a:t>
            </a:r>
            <a:r>
              <a:rPr lang="es-ES" sz="2400" b="1" smtClean="0">
                <a:solidFill>
                  <a:schemeClr val="tx1"/>
                </a:solidFill>
                <a:latin typeface="Symbol" pitchFamily="18" charset="2"/>
              </a:rPr>
              <a:t>m</a:t>
            </a:r>
            <a:r>
              <a:rPr lang="en-US" sz="2400" smtClean="0">
                <a:solidFill>
                  <a:schemeClr val="tx1"/>
                </a:solidFill>
                <a:latin typeface="Arial" pitchFamily="34" charset="0"/>
              </a:rPr>
              <a:t>m - 35 </a:t>
            </a:r>
            <a:r>
              <a:rPr lang="es-ES" sz="2400" b="1" smtClean="0">
                <a:solidFill>
                  <a:schemeClr val="tx1"/>
                </a:solidFill>
                <a:latin typeface="Symbol" pitchFamily="18" charset="2"/>
              </a:rPr>
              <a:t>m</a:t>
            </a:r>
            <a:r>
              <a:rPr lang="en-US" sz="2400" smtClean="0">
                <a:solidFill>
                  <a:schemeClr val="tx1"/>
                </a:solidFill>
                <a:latin typeface="Arial" pitchFamily="34" charset="0"/>
              </a:rPr>
              <a:t>m in size		10 </a:t>
            </a:r>
            <a:r>
              <a:rPr lang="es-ES" sz="2400" b="1" smtClean="0">
                <a:solidFill>
                  <a:schemeClr val="tx1"/>
                </a:solidFill>
                <a:latin typeface="Symbol" pitchFamily="18" charset="2"/>
              </a:rPr>
              <a:t>m</a:t>
            </a:r>
            <a:r>
              <a:rPr lang="en-US" sz="2400" smtClean="0">
                <a:solidFill>
                  <a:schemeClr val="tx1"/>
                </a:solidFill>
                <a:latin typeface="Arial" pitchFamily="34" charset="0"/>
              </a:rPr>
              <a:t>m - 20 </a:t>
            </a:r>
            <a:r>
              <a:rPr lang="es-ES" sz="2400" b="1" smtClean="0">
                <a:solidFill>
                  <a:schemeClr val="tx1"/>
                </a:solidFill>
                <a:latin typeface="Symbol" pitchFamily="18" charset="2"/>
              </a:rPr>
              <a:t>m</a:t>
            </a:r>
            <a:r>
              <a:rPr lang="en-US" sz="2400" smtClean="0">
                <a:solidFill>
                  <a:schemeClr val="tx1"/>
                </a:solidFill>
                <a:latin typeface="Arial" pitchFamily="34" charset="0"/>
              </a:rPr>
              <a:t>m in size</a:t>
            </a:r>
            <a:br>
              <a:rPr lang="en-US" sz="2400" smtClean="0">
                <a:solidFill>
                  <a:schemeClr val="tx1"/>
                </a:solidFill>
                <a:latin typeface="Arial" pitchFamily="34" charset="0"/>
              </a:rPr>
            </a:br>
            <a:r>
              <a:rPr lang="en-US" sz="2400" smtClean="0">
                <a:solidFill>
                  <a:schemeClr val="tx1"/>
                </a:solidFill>
                <a:latin typeface="Arial" pitchFamily="34" charset="0"/>
              </a:rPr>
              <a:t>May have 8 nuclei 			Never more than 4 nuclei</a:t>
            </a:r>
            <a:br>
              <a:rPr lang="en-US" sz="2400" smtClean="0">
                <a:solidFill>
                  <a:schemeClr val="tx1"/>
                </a:solidFill>
                <a:latin typeface="Arial" pitchFamily="34" charset="0"/>
              </a:rPr>
            </a:br>
            <a:r>
              <a:rPr lang="en-US" sz="2400" smtClean="0">
                <a:solidFill>
                  <a:schemeClr val="tx1"/>
                </a:solidFill>
                <a:latin typeface="Arial" pitchFamily="34" charset="0"/>
              </a:rPr>
              <a:t>Karyosomes eccentric 		Karyosomes small, central</a:t>
            </a:r>
            <a:br>
              <a:rPr lang="en-US" sz="2400" smtClean="0">
                <a:solidFill>
                  <a:schemeClr val="tx1"/>
                </a:solidFill>
                <a:latin typeface="Arial" pitchFamily="34" charset="0"/>
              </a:rPr>
            </a:br>
            <a:r>
              <a:rPr lang="en-US" sz="2400" smtClean="0">
                <a:solidFill>
                  <a:schemeClr val="tx1"/>
                </a:solidFill>
                <a:latin typeface="Arial" pitchFamily="34" charset="0"/>
              </a:rPr>
              <a:t>Nuclear chromatin clumped 	Chromatin finely beaded</a:t>
            </a:r>
            <a:br>
              <a:rPr lang="en-US" sz="2400" smtClean="0">
                <a:solidFill>
                  <a:schemeClr val="tx1"/>
                </a:solidFill>
                <a:latin typeface="Arial" pitchFamily="34" charset="0"/>
              </a:rPr>
            </a:br>
            <a:r>
              <a:rPr lang="en-US" sz="2400" smtClean="0">
                <a:solidFill>
                  <a:schemeClr val="tx1"/>
                </a:solidFill>
                <a:latin typeface="Arial" pitchFamily="34" charset="0"/>
              </a:rPr>
              <a:t>Splintered chromatoidal bars 	Rounded chromatoidal bars</a:t>
            </a:r>
            <a:br>
              <a:rPr lang="en-US" sz="2400" smtClean="0">
                <a:solidFill>
                  <a:schemeClr val="tx1"/>
                </a:solidFill>
                <a:latin typeface="Arial" pitchFamily="34" charset="0"/>
              </a:rPr>
            </a:br>
            <a:r>
              <a:rPr lang="en-US" sz="2400" smtClean="0">
                <a:solidFill>
                  <a:schemeClr val="tx1"/>
                </a:solidFill>
                <a:latin typeface="Bookman Old Style" pitchFamily="18" charset="0"/>
              </a:rPr>
              <a:t/>
            </a:r>
            <a:br>
              <a:rPr lang="en-US" sz="2400" smtClean="0">
                <a:solidFill>
                  <a:schemeClr val="tx1"/>
                </a:solidFill>
                <a:latin typeface="Bookman Old Style" pitchFamily="18" charset="0"/>
              </a:rPr>
            </a:br>
            <a:endParaRPr lang="ru-RU" smtClean="0">
              <a:solidFill>
                <a:schemeClr val="tx1"/>
              </a:solidFill>
              <a:latin typeface="Bookman Old Style" pitchFamily="18" charset="0"/>
            </a:endParaRPr>
          </a:p>
        </p:txBody>
      </p:sp>
    </p:spTree>
    <p:extLst>
      <p:ext uri="{BB962C8B-B14F-4D97-AF65-F5344CB8AC3E}">
        <p14:creationId xmlns:p14="http://schemas.microsoft.com/office/powerpoint/2010/main" val="359687010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DIENTAMOEBA FRAGILIS</a:t>
            </a:r>
          </a:p>
        </p:txBody>
      </p:sp>
      <p:sp>
        <p:nvSpPr>
          <p:cNvPr id="3" name="Content Placeholder 2"/>
          <p:cNvSpPr>
            <a:spLocks noGrp="1"/>
          </p:cNvSpPr>
          <p:nvPr>
            <p:ph idx="1"/>
          </p:nvPr>
        </p:nvSpPr>
        <p:spPr/>
        <p:txBody>
          <a:bodyPr/>
          <a:lstStyle/>
          <a:p>
            <a:r>
              <a:rPr lang="en-GB" dirty="0" smtClean="0"/>
              <a:t>Amoebae</a:t>
            </a:r>
          </a:p>
          <a:p>
            <a:r>
              <a:rPr lang="en-GB" dirty="0" err="1" smtClean="0"/>
              <a:t>Worwid</a:t>
            </a:r>
            <a:r>
              <a:rPr lang="en-GB" dirty="0" smtClean="0"/>
              <a:t> dis</a:t>
            </a:r>
          </a:p>
          <a:p>
            <a:r>
              <a:rPr lang="en-GB" dirty="0" smtClean="0"/>
              <a:t>Inhabits large </a:t>
            </a:r>
            <a:r>
              <a:rPr lang="en-GB" dirty="0" err="1" smtClean="0"/>
              <a:t>inte</a:t>
            </a:r>
            <a:endParaRPr lang="en-GB" dirty="0" smtClean="0"/>
          </a:p>
          <a:p>
            <a:r>
              <a:rPr lang="en-GB" dirty="0" err="1" smtClean="0"/>
              <a:t>Trophozoites</a:t>
            </a:r>
            <a:r>
              <a:rPr lang="en-GB" dirty="0" smtClean="0"/>
              <a:t> are small, 3-9 um</a:t>
            </a:r>
          </a:p>
          <a:p>
            <a:r>
              <a:rPr lang="en-GB" dirty="0" smtClean="0"/>
              <a:t>Not seen in unstained specimen</a:t>
            </a:r>
          </a:p>
          <a:p>
            <a:r>
              <a:rPr lang="en-GB" dirty="0" smtClean="0"/>
              <a:t>No cystic stage</a:t>
            </a:r>
            <a:endParaRPr lang="en-GB" dirty="0"/>
          </a:p>
        </p:txBody>
      </p:sp>
    </p:spTree>
    <p:extLst>
      <p:ext uri="{BB962C8B-B14F-4D97-AF65-F5344CB8AC3E}">
        <p14:creationId xmlns:p14="http://schemas.microsoft.com/office/powerpoint/2010/main" val="90317693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Endolimax</a:t>
            </a:r>
            <a:r>
              <a:rPr lang="en-GB" dirty="0" smtClean="0"/>
              <a:t> nana</a:t>
            </a:r>
            <a:endParaRPr lang="en-GB" dirty="0"/>
          </a:p>
        </p:txBody>
      </p:sp>
      <p:sp>
        <p:nvSpPr>
          <p:cNvPr id="3" name="Content Placeholder 2"/>
          <p:cNvSpPr>
            <a:spLocks noGrp="1"/>
          </p:cNvSpPr>
          <p:nvPr>
            <p:ph idx="1"/>
          </p:nvPr>
        </p:nvSpPr>
        <p:spPr/>
        <p:txBody>
          <a:bodyPr/>
          <a:lstStyle/>
          <a:p>
            <a:r>
              <a:rPr lang="en-GB" dirty="0" smtClean="0"/>
              <a:t>Amoebae</a:t>
            </a:r>
          </a:p>
          <a:p>
            <a:r>
              <a:rPr lang="en-GB" dirty="0" err="1" smtClean="0"/>
              <a:t>Wordeide</a:t>
            </a:r>
            <a:endParaRPr lang="en-GB" dirty="0" smtClean="0"/>
          </a:p>
          <a:p>
            <a:r>
              <a:rPr lang="en-GB" dirty="0" smtClean="0"/>
              <a:t>Live in large intestines</a:t>
            </a:r>
          </a:p>
          <a:p>
            <a:r>
              <a:rPr lang="en-GB" dirty="0" smtClean="0"/>
              <a:t>Have 1 nucleus, food vacuoles with bacteria not RBCs</a:t>
            </a:r>
          </a:p>
          <a:p>
            <a:r>
              <a:rPr lang="en-GB" dirty="0" smtClean="0"/>
              <a:t>Cysts oval, no chromatids bodies, 5-10 um, mature 4 nuclei</a:t>
            </a:r>
            <a:endParaRPr lang="en-GB" dirty="0"/>
          </a:p>
        </p:txBody>
      </p:sp>
    </p:spTree>
    <p:extLst>
      <p:ext uri="{BB962C8B-B14F-4D97-AF65-F5344CB8AC3E}">
        <p14:creationId xmlns:p14="http://schemas.microsoft.com/office/powerpoint/2010/main" val="63908895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IODAMOEBA BUTSCHLII</a:t>
            </a:r>
            <a:endParaRPr lang="en-GB" dirty="0"/>
          </a:p>
        </p:txBody>
      </p:sp>
      <p:sp>
        <p:nvSpPr>
          <p:cNvPr id="3" name="Content Placeholder 2"/>
          <p:cNvSpPr>
            <a:spLocks noGrp="1"/>
          </p:cNvSpPr>
          <p:nvPr>
            <p:ph idx="1"/>
          </p:nvPr>
        </p:nvSpPr>
        <p:spPr/>
        <p:txBody>
          <a:bodyPr/>
          <a:lstStyle/>
          <a:p>
            <a:r>
              <a:rPr lang="en-GB" dirty="0" smtClean="0"/>
              <a:t>Amoebae lives in large </a:t>
            </a:r>
            <a:r>
              <a:rPr lang="en-GB" dirty="0" err="1" smtClean="0"/>
              <a:t>intestin</a:t>
            </a:r>
            <a:endParaRPr lang="en-GB" dirty="0" smtClean="0"/>
          </a:p>
          <a:p>
            <a:r>
              <a:rPr lang="en-GB" dirty="0" err="1" smtClean="0"/>
              <a:t>Trophozoites</a:t>
            </a:r>
            <a:r>
              <a:rPr lang="en-GB" dirty="0" smtClean="0"/>
              <a:t> measure 8- 20 um</a:t>
            </a:r>
          </a:p>
          <a:p>
            <a:r>
              <a:rPr lang="en-GB" dirty="0" smtClean="0"/>
              <a:t>Have 1 nucleus with lager central </a:t>
            </a:r>
            <a:r>
              <a:rPr lang="en-GB" dirty="0" err="1" smtClean="0"/>
              <a:t>karysome</a:t>
            </a:r>
            <a:r>
              <a:rPr lang="en-GB" dirty="0" smtClean="0"/>
              <a:t>, and have food </a:t>
            </a:r>
            <a:r>
              <a:rPr lang="en-GB" dirty="0" err="1" smtClean="0"/>
              <a:t>vacuolse</a:t>
            </a:r>
            <a:endParaRPr lang="en-GB" dirty="0" smtClean="0"/>
          </a:p>
          <a:p>
            <a:r>
              <a:rPr lang="en-GB" dirty="0" smtClean="0"/>
              <a:t>Cysts measure 5-15 um</a:t>
            </a:r>
          </a:p>
          <a:p>
            <a:r>
              <a:rPr lang="en-GB" dirty="0" smtClean="0"/>
              <a:t>1 nucleus, large eccentric </a:t>
            </a:r>
            <a:r>
              <a:rPr lang="en-GB" dirty="0" err="1" smtClean="0"/>
              <a:t>karysome</a:t>
            </a:r>
            <a:endParaRPr lang="en-GB" dirty="0" smtClean="0"/>
          </a:p>
          <a:p>
            <a:r>
              <a:rPr lang="en-GB" dirty="0" smtClean="0"/>
              <a:t>Large glycogen mass which </a:t>
            </a:r>
            <a:r>
              <a:rPr lang="en-GB" dirty="0" err="1" smtClean="0"/>
              <a:t>staind</a:t>
            </a:r>
            <a:r>
              <a:rPr lang="en-GB" dirty="0" smtClean="0"/>
              <a:t> with iodine</a:t>
            </a:r>
            <a:endParaRPr lang="en-GB" dirty="0"/>
          </a:p>
        </p:txBody>
      </p:sp>
    </p:spTree>
    <p:extLst>
      <p:ext uri="{BB962C8B-B14F-4D97-AF65-F5344CB8AC3E}">
        <p14:creationId xmlns:p14="http://schemas.microsoft.com/office/powerpoint/2010/main" val="30927861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Cysts of </a:t>
            </a:r>
            <a:r>
              <a:rPr lang="en-GB" dirty="0" err="1"/>
              <a:t>Iodamoeba</a:t>
            </a:r>
            <a:r>
              <a:rPr lang="en-GB" dirty="0"/>
              <a:t> </a:t>
            </a:r>
            <a:r>
              <a:rPr lang="en-GB" smtClean="0"/>
              <a:t>butschlii</a:t>
            </a:r>
            <a:endParaRPr lang="en-GB"/>
          </a:p>
        </p:txBody>
      </p:sp>
      <p:pic>
        <p:nvPicPr>
          <p:cNvPr id="8194" name="Picture 2" descr="E:\Bachelor of Medicine And Bachelor of Surgery (MBChB)  Year  2\MEDICAL MICROBIOLOGY\5. MICROBIOLOGY PRACTICALS AND DEMONSTRATIONS\Laboratry Pictures\Protozoology\Cysts of Iodamoeba butschlii.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292046" y="1981200"/>
            <a:ext cx="6559908"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03614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381000"/>
            <a:ext cx="8640960" cy="1143000"/>
          </a:xfrm>
        </p:spPr>
        <p:txBody>
          <a:bodyPr/>
          <a:lstStyle/>
          <a:p>
            <a:pPr algn="l"/>
            <a:r>
              <a:rPr lang="en-US" sz="4800" b="1" dirty="0">
                <a:solidFill>
                  <a:schemeClr val="tx1"/>
                </a:solidFill>
                <a:latin typeface="+mj-lt"/>
                <a:ea typeface="+mj-ea"/>
                <a:cs typeface="+mj-cs"/>
              </a:rPr>
              <a:t>Geographic </a:t>
            </a:r>
            <a:r>
              <a:rPr lang="en-US" sz="4800" b="1" dirty="0" smtClean="0">
                <a:solidFill>
                  <a:schemeClr val="tx1"/>
                </a:solidFill>
                <a:latin typeface="+mj-lt"/>
                <a:ea typeface="+mj-ea"/>
                <a:cs typeface="+mj-cs"/>
              </a:rPr>
              <a:t>Distribution</a:t>
            </a:r>
            <a:endParaRPr lang="en-GB" sz="3600" dirty="0"/>
          </a:p>
        </p:txBody>
      </p:sp>
      <p:sp>
        <p:nvSpPr>
          <p:cNvPr id="3" name="Content Placeholder 2"/>
          <p:cNvSpPr>
            <a:spLocks noGrp="1"/>
          </p:cNvSpPr>
          <p:nvPr>
            <p:ph idx="1"/>
          </p:nvPr>
        </p:nvSpPr>
        <p:spPr/>
        <p:txBody>
          <a:bodyPr/>
          <a:lstStyle/>
          <a:p>
            <a:r>
              <a:rPr lang="en-US" dirty="0" smtClean="0">
                <a:solidFill>
                  <a:schemeClr val="tx1"/>
                </a:solidFill>
                <a:latin typeface="+mn-lt"/>
                <a:ea typeface="+mn-ea"/>
                <a:cs typeface="+mn-cs"/>
              </a:rPr>
              <a:t>Worldwide distribution</a:t>
            </a:r>
          </a:p>
          <a:p>
            <a:r>
              <a:rPr lang="en-US" dirty="0"/>
              <a:t>H</a:t>
            </a:r>
            <a:r>
              <a:rPr lang="en-US" dirty="0" smtClean="0">
                <a:solidFill>
                  <a:schemeClr val="tx1"/>
                </a:solidFill>
                <a:latin typeface="+mn-lt"/>
                <a:ea typeface="+mn-ea"/>
                <a:cs typeface="+mn-cs"/>
              </a:rPr>
              <a:t>igher </a:t>
            </a:r>
            <a:r>
              <a:rPr lang="en-US" dirty="0">
                <a:solidFill>
                  <a:schemeClr val="tx1"/>
                </a:solidFill>
                <a:latin typeface="+mn-lt"/>
                <a:ea typeface="+mn-ea"/>
                <a:cs typeface="+mn-cs"/>
              </a:rPr>
              <a:t>incidence of </a:t>
            </a:r>
            <a:r>
              <a:rPr lang="en-US" dirty="0" err="1">
                <a:solidFill>
                  <a:schemeClr val="tx1"/>
                </a:solidFill>
                <a:latin typeface="+mn-lt"/>
                <a:ea typeface="+mn-ea"/>
                <a:cs typeface="+mn-cs"/>
              </a:rPr>
              <a:t>amebiasis</a:t>
            </a:r>
            <a:r>
              <a:rPr lang="en-US" dirty="0">
                <a:solidFill>
                  <a:schemeClr val="tx1"/>
                </a:solidFill>
                <a:latin typeface="+mn-lt"/>
                <a:ea typeface="+mn-ea"/>
                <a:cs typeface="+mn-cs"/>
              </a:rPr>
              <a:t> in developing countries.  </a:t>
            </a:r>
            <a:endParaRPr lang="en-US" dirty="0" smtClean="0">
              <a:solidFill>
                <a:schemeClr val="tx1"/>
              </a:solidFill>
              <a:latin typeface="+mn-lt"/>
              <a:ea typeface="+mn-ea"/>
              <a:cs typeface="+mn-cs"/>
            </a:endParaRPr>
          </a:p>
          <a:p>
            <a:r>
              <a:rPr lang="en-US" dirty="0" smtClean="0">
                <a:solidFill>
                  <a:schemeClr val="tx1"/>
                </a:solidFill>
                <a:latin typeface="+mn-lt"/>
                <a:ea typeface="+mn-ea"/>
                <a:cs typeface="+mn-cs"/>
              </a:rPr>
              <a:t>In </a:t>
            </a:r>
            <a:r>
              <a:rPr lang="en-US" dirty="0">
                <a:solidFill>
                  <a:schemeClr val="tx1"/>
                </a:solidFill>
                <a:latin typeface="+mn-lt"/>
                <a:ea typeface="+mn-ea"/>
                <a:cs typeface="+mn-cs"/>
              </a:rPr>
              <a:t>industrialized countries, risk groups include male homosexuals, travelers and recent immigrants, and institutionalized populations.</a:t>
            </a:r>
            <a:endParaRPr lang="en-GB" dirty="0">
              <a:solidFill>
                <a:schemeClr val="tx1"/>
              </a:solidFill>
              <a:latin typeface="+mn-lt"/>
              <a:ea typeface="+mn-ea"/>
              <a:cs typeface="+mn-cs"/>
            </a:endParaRPr>
          </a:p>
          <a:p>
            <a:endParaRPr lang="en-GB" dirty="0"/>
          </a:p>
        </p:txBody>
      </p:sp>
    </p:spTree>
    <p:extLst>
      <p:ext uri="{BB962C8B-B14F-4D97-AF65-F5344CB8AC3E}">
        <p14:creationId xmlns:p14="http://schemas.microsoft.com/office/powerpoint/2010/main" val="7771417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229600" cy="1143000"/>
          </a:xfrm>
        </p:spPr>
        <p:txBody>
          <a:bodyPr/>
          <a:lstStyle/>
          <a:p>
            <a:r>
              <a:rPr lang="en-US" dirty="0" smtClean="0"/>
              <a:t>Epidemiology</a:t>
            </a:r>
            <a:endParaRPr lang="en-US" dirty="0"/>
          </a:p>
        </p:txBody>
      </p:sp>
      <p:sp>
        <p:nvSpPr>
          <p:cNvPr id="3" name="Content Placeholder 2"/>
          <p:cNvSpPr>
            <a:spLocks noGrp="1"/>
          </p:cNvSpPr>
          <p:nvPr>
            <p:ph idx="1"/>
          </p:nvPr>
        </p:nvSpPr>
        <p:spPr>
          <a:xfrm>
            <a:off x="539552" y="1268760"/>
            <a:ext cx="8229600" cy="4525963"/>
          </a:xfrm>
        </p:spPr>
        <p:txBody>
          <a:bodyPr>
            <a:normAutofit fontScale="92500"/>
          </a:bodyPr>
          <a:lstStyle/>
          <a:p>
            <a:r>
              <a:rPr lang="en-US" dirty="0" smtClean="0"/>
              <a:t>Found in poorly sanitized areas-Neglected Tropical Disease. erg Mexico, Central, West and South America, South Asia, Western and Southern Africa.</a:t>
            </a:r>
          </a:p>
          <a:p>
            <a:r>
              <a:rPr lang="en-US" dirty="0" smtClean="0"/>
              <a:t>About 50,000,000 new cases are reported yearly</a:t>
            </a:r>
          </a:p>
          <a:p>
            <a:r>
              <a:rPr lang="en-US" dirty="0" smtClean="0"/>
              <a:t>Causes nearly 40-100,000 deaths yearly worldwide.</a:t>
            </a:r>
          </a:p>
          <a:p>
            <a:r>
              <a:rPr lang="en-US" dirty="0" smtClean="0"/>
              <a:t>90% of infected individuals are asymptomatic. Symptoms 2-4wks to manifest</a:t>
            </a:r>
            <a:endParaRPr lang="en-US" dirty="0"/>
          </a:p>
        </p:txBody>
      </p:sp>
    </p:spTree>
    <p:extLst>
      <p:ext uri="{BB962C8B-B14F-4D97-AF65-F5344CB8AC3E}">
        <p14:creationId xmlns:p14="http://schemas.microsoft.com/office/powerpoint/2010/main" val="885662976"/>
      </p:ext>
    </p:extLst>
  </p:cSld>
  <p:clrMapOvr>
    <a:masterClrMapping/>
  </p:clrMapOvr>
  <p:transition spd="slow">
    <p:pull/>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24803" cy="6858000"/>
          </a:xfrm>
        </p:spPr>
      </p:pic>
    </p:spTree>
    <p:extLst>
      <p:ext uri="{BB962C8B-B14F-4D97-AF65-F5344CB8AC3E}">
        <p14:creationId xmlns:p14="http://schemas.microsoft.com/office/powerpoint/2010/main" val="2294559288"/>
      </p:ext>
    </p:extLst>
  </p:cSld>
  <p:clrMapOvr>
    <a:masterClrMapping/>
  </p:clrMapOvr>
  <p:transition spd="slow">
    <p:pull/>
  </p:transition>
  <p:timing>
    <p:tnLst>
      <p:par>
        <p:cTn id="1" dur="indefinite" restart="never" nodeType="tmRoot"/>
      </p:par>
    </p:tnLst>
  </p:timing>
</p:sld>
</file>

<file path=ppt/theme/theme1.xml><?xml version="1.0" encoding="utf-8"?>
<a:theme xmlns:a="http://schemas.openxmlformats.org/drawingml/2006/main" name="1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3">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4">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
      <a:clrScheme name="Ribbons 5">
        <a:dk1>
          <a:srgbClr val="663300"/>
        </a:dk1>
        <a:lt1>
          <a:srgbClr val="FFFFFF"/>
        </a:lt1>
        <a:dk2>
          <a:srgbClr val="000000"/>
        </a:dk2>
        <a:lt2>
          <a:srgbClr val="FFFF99"/>
        </a:lt2>
        <a:accent1>
          <a:srgbClr val="FFCC66"/>
        </a:accent1>
        <a:accent2>
          <a:srgbClr val="FFFFCC"/>
        </a:accent2>
        <a:accent3>
          <a:srgbClr val="FFFFFF"/>
        </a:accent3>
        <a:accent4>
          <a:srgbClr val="562A00"/>
        </a:accent4>
        <a:accent5>
          <a:srgbClr val="FFE2B8"/>
        </a:accent5>
        <a:accent6>
          <a:srgbClr val="E7E7B9"/>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6">
        <a:dk1>
          <a:srgbClr val="000000"/>
        </a:dk1>
        <a:lt1>
          <a:srgbClr val="FFFFFF"/>
        </a:lt1>
        <a:dk2>
          <a:srgbClr val="000000"/>
        </a:dk2>
        <a:lt2>
          <a:srgbClr val="C0C0C0"/>
        </a:lt2>
        <a:accent1>
          <a:srgbClr val="CBCBCB"/>
        </a:accent1>
        <a:accent2>
          <a:srgbClr val="EAEAEA"/>
        </a:accent2>
        <a:accent3>
          <a:srgbClr val="FFFFFF"/>
        </a:accent3>
        <a:accent4>
          <a:srgbClr val="000000"/>
        </a:accent4>
        <a:accent5>
          <a:srgbClr val="E2E2E2"/>
        </a:accent5>
        <a:accent6>
          <a:srgbClr val="D4D4D4"/>
        </a:accent6>
        <a:hlink>
          <a:srgbClr val="4D4D4D"/>
        </a:hlink>
        <a:folHlink>
          <a:srgbClr val="86868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925</TotalTime>
  <Words>1490</Words>
  <Application>Microsoft Office PowerPoint</Application>
  <PresentationFormat>On-screen Show (4:3)</PresentationFormat>
  <Paragraphs>187</Paragraphs>
  <Slides>67</Slides>
  <Notes>10</Notes>
  <HiddenSlides>0</HiddenSlides>
  <MMClips>0</MMClips>
  <ScaleCrop>false</ScaleCrop>
  <HeadingPairs>
    <vt:vector size="4" baseType="variant">
      <vt:variant>
        <vt:lpstr>Theme</vt:lpstr>
      </vt:variant>
      <vt:variant>
        <vt:i4>1</vt:i4>
      </vt:variant>
      <vt:variant>
        <vt:lpstr>Slide Titles</vt:lpstr>
      </vt:variant>
      <vt:variant>
        <vt:i4>67</vt:i4>
      </vt:variant>
    </vt:vector>
  </HeadingPairs>
  <TitlesOfParts>
    <vt:vector size="68" baseType="lpstr">
      <vt:lpstr>1_Ribbons</vt:lpstr>
      <vt:lpstr>AMOEBAE</vt:lpstr>
      <vt:lpstr>PowerPoint Presentation</vt:lpstr>
      <vt:lpstr>PowerPoint Presentation</vt:lpstr>
      <vt:lpstr>PowerPoint Presentation</vt:lpstr>
      <vt:lpstr>PowerPoint Presentation</vt:lpstr>
      <vt:lpstr>ENTAMOEBA HISTOLITICA- Introduction</vt:lpstr>
      <vt:lpstr>Geographic Distribution</vt:lpstr>
      <vt:lpstr>Epidemiology</vt:lpstr>
      <vt:lpstr>PowerPoint Presentation</vt:lpstr>
      <vt:lpstr>Morphology</vt:lpstr>
      <vt:lpstr>Tzoite E. Histolytica in tissue</vt:lpstr>
      <vt:lpstr>Trophozoites E.histolytica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Cyst E. Histolytica</vt:lpstr>
      <vt:lpstr>Cyst of E. Coli</vt:lpstr>
      <vt:lpstr>E histolytica cyst-nucleolus visible with chromatin edge</vt:lpstr>
      <vt:lpstr>PowerPoint Presentation</vt:lpstr>
      <vt:lpstr>PowerPoint Presentation</vt:lpstr>
      <vt:lpstr>LIFE CYCLE </vt:lpstr>
      <vt:lpstr>PowerPoint Presentation</vt:lpstr>
      <vt:lpstr>PowerPoint Presentation</vt:lpstr>
      <vt:lpstr>t</vt:lpstr>
      <vt:lpstr>PowerPoint Presentation</vt:lpstr>
      <vt:lpstr>PowerPoint Presentation</vt:lpstr>
      <vt:lpstr>Clinical presentation</vt:lpstr>
      <vt:lpstr>Complications</vt:lpstr>
      <vt:lpstr>PowerPoint Presentation</vt:lpstr>
      <vt:lpstr>Signs and Symptoms</vt:lpstr>
      <vt:lpstr>Extraintestinal Infection</vt:lpstr>
      <vt:lpstr>PowerPoint Presentation</vt:lpstr>
      <vt:lpstr>PowerPoint Presentation</vt:lpstr>
      <vt:lpstr>PowerPoint Presentation</vt:lpstr>
      <vt:lpstr>Factors that determine the intensity of symptoms</vt:lpstr>
      <vt:lpstr>Laboratory Diagnosis</vt:lpstr>
      <vt:lpstr>Laboratory diagnosis.                                                   An iodine-stained cyst of the pathogen Entamoeba hystolytica with 4 nuclei is illustrated.   </vt:lpstr>
      <vt:lpstr>PowerPoint Presentation</vt:lpstr>
      <vt:lpstr>PowerPoint Presentation</vt:lpstr>
      <vt:lpstr>Treatment</vt:lpstr>
      <vt:lpstr>1/ Metronidazole (Flagyl, Protostat). Kills trophozoites of E. histolytica in intestine and tissue. Does not eradicate cysts from intestines. Adult oral dose: 500-750 mg 3 times per day for 10 day. Elimination is accelerated by simultaneous use of phenytoin and phenobarbital; clearance is decreased by cimetidine.  </vt:lpstr>
      <vt:lpstr>2/Tinidazole (Fasigyn). 5-nitroimidazole derivative with selective antimicrobial activity against anaerobic bacteria and protozoa. Not available in United States. Adult oral dose: 600 mg bid or 800 mg 2 times a day for 5 days. Pediatric dose 50-60 mg/kg for 5 days, not to exceed 2 g/day.  </vt:lpstr>
      <vt:lpstr>3/Paromomycin (Humatin). Amebicidal aminoglycoside antibiotic that is poorly absorbed. Active only against intestinal form of amebiasis. Used to eradicate cysts of E. histolytica following treatment with metronidazole or tinidazole for an invasive disease. Adult oral dose: 25-35 mg/kg/day divided 3 times for 7 days. Pediatric dose: Administer as in adults. </vt:lpstr>
      <vt:lpstr>4/Diloxanide furoate (Furamid, Entamizole, Furamide). Luminal amebicide; acts primarily in bowel lumen since it is poorly absorbed. Used to eradicate cysts of E. histolytica after treatment of invasive disease. Available through US CDC Drug Service (404-639-3670). Adult oral dose 500 mg 2 times a day for 10 days. Pediatric dose 20 mg/kg/ divided twice a day for 10 days, not to exceed 1500 mg/day. </vt:lpstr>
      <vt:lpstr>5/Iodoquinol (Yodoxin). Halogenated hydroxyquinoline. Luminal amebicide; acts primarily in bowel lumen since it is poorly absorbed. Best tolerated when given with meals. Since active only against intraluminal form of amebiasis, used to eradicate cysts of E. histolytica after treatment of invasive disease. Adult oral dose 650 mg 2 times a day for 20 days. Pediatric dose: 30-40 mg/kg/day divided 2 times for 20 days; not to  exceed 2 g/day. </vt:lpstr>
      <vt:lpstr>Prevention and control</vt:lpstr>
      <vt:lpstr>Risk factors</vt:lpstr>
      <vt:lpstr>ENTAMOEBA COLLI</vt:lpstr>
      <vt:lpstr>Introduction</vt:lpstr>
      <vt:lpstr>Morph</vt:lpstr>
      <vt:lpstr>Life cycle</vt:lpstr>
      <vt:lpstr>PowerPoint Presentation</vt:lpstr>
      <vt:lpstr>PowerPoint Presentation</vt:lpstr>
      <vt:lpstr>PowerPoint Presentation</vt:lpstr>
      <vt:lpstr>Clinical presentation</vt:lpstr>
      <vt:lpstr>Laboratory Diagnosis</vt:lpstr>
      <vt:lpstr>Treatment</vt:lpstr>
      <vt:lpstr>DIFFERENCES BETWEEN THE TROPHOZOITES E. COLI AND E. HISTOLYTICA  Entamoeba coli    Entamoeba histolytica 15 mm - 40 mm in size   10 mm - 35 mm size Nondirectional motility   Unidirectional motility Multiple pseudopodia   Single pseudopodia No ingested erythrocytes   Ingested erythrocytes Cytoplasm rough looking  Finely granular cytoplasm Large, eccentric karyosome  Small, central karyosome Clumped nuclear chromatin  Finely beaded chromatin  </vt:lpstr>
      <vt:lpstr>                                  Cysts  Entamoeba coli    Entamoeba histolytica 10 mm - 35 mm in size  10 mm - 20 mm in size May have 8 nuclei    Never more than 4 nuclei Karyosomes eccentric   Karyosomes small, central Nuclear chromatin clumped  Chromatin finely beaded Splintered chromatoidal bars  Rounded chromatoidal bars  </vt:lpstr>
      <vt:lpstr>DIENTAMOEBA FRAGILIS</vt:lpstr>
      <vt:lpstr>Endolimax nana</vt:lpstr>
      <vt:lpstr>IODAMOEBA BUTSCHLII</vt:lpstr>
      <vt:lpstr>Cysts of Iodamoeba butschlii</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AMOEBAE</dc:title>
  <dc:creator>Dr. Kimaiga H.O. MBChB (UoN)</dc:creator>
  <cp:lastModifiedBy>Dr. Kimaiga H.O. MBChB (UoN)</cp:lastModifiedBy>
  <cp:revision>35</cp:revision>
  <dcterms:created xsi:type="dcterms:W3CDTF">2013-07-31T09:01:58Z</dcterms:created>
  <dcterms:modified xsi:type="dcterms:W3CDTF">2013-12-08T09:37:17Z</dcterms:modified>
</cp:coreProperties>
</file>