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23"/>
  </p:notesMasterIdLst>
  <p:sldIdLst>
    <p:sldId id="361" r:id="rId2"/>
    <p:sldId id="362" r:id="rId3"/>
    <p:sldId id="363" r:id="rId4"/>
    <p:sldId id="364" r:id="rId5"/>
    <p:sldId id="365" r:id="rId6"/>
    <p:sldId id="366" r:id="rId7"/>
    <p:sldId id="367" r:id="rId8"/>
    <p:sldId id="368" r:id="rId9"/>
    <p:sldId id="369" r:id="rId10"/>
    <p:sldId id="370" r:id="rId11"/>
    <p:sldId id="371" r:id="rId12"/>
    <p:sldId id="372" r:id="rId13"/>
    <p:sldId id="373" r:id="rId14"/>
    <p:sldId id="374" r:id="rId15"/>
    <p:sldId id="375" r:id="rId16"/>
    <p:sldId id="376" r:id="rId17"/>
    <p:sldId id="377" r:id="rId18"/>
    <p:sldId id="378" r:id="rId19"/>
    <p:sldId id="379" r:id="rId20"/>
    <p:sldId id="380" r:id="rId21"/>
    <p:sldId id="38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515" autoAdjust="0"/>
    <p:restoredTop sz="94660"/>
  </p:normalViewPr>
  <p:slideViewPr>
    <p:cSldViewPr>
      <p:cViewPr varScale="1">
        <p:scale>
          <a:sx n="45" d="100"/>
          <a:sy n="45" d="100"/>
        </p:scale>
        <p:origin x="-114" y="-30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BB1823-41F2-4B7B-A3FB-F7EA155B6A87}" type="datetimeFigureOut">
              <a:rPr lang="en-GB" smtClean="0"/>
              <a:t>06/12/2013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0E5C00-9636-4FF1-9903-4698F3C9B85B}" type="slidenum">
              <a:rPr lang="en-GB" smtClean="0"/>
              <a:t>‹#›</a:t>
            </a:fld>
            <a:endParaRPr lang="en-GB"/>
          </a:p>
        </p:txBody>
      </p:sp>
    </p:spTree>
    <p:extLst>
      <p:ext uri="{BB962C8B-B14F-4D97-AF65-F5344CB8AC3E}">
        <p14:creationId xmlns:p14="http://schemas.microsoft.com/office/powerpoint/2010/main" val="703858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Slide Image Placeholder 1"/>
          <p:cNvSpPr>
            <a:spLocks noGrp="1" noRot="1" noChangeAspect="1" noTextEdit="1"/>
          </p:cNvSpPr>
          <p:nvPr>
            <p:ph type="sldImg"/>
          </p:nvPr>
        </p:nvSpPr>
        <p:spPr>
          <a:ln/>
        </p:spPr>
      </p:sp>
      <p:sp>
        <p:nvSpPr>
          <p:cNvPr id="2283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283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2531C7A-431C-48E3-BFCC-345BD196EB1D}" type="slidenum">
              <a:rPr lang="en-US" altLang="en-US" smtClean="0"/>
              <a:pPr eaLnBrk="1" hangingPunct="1">
                <a:spcBef>
                  <a:spcPct val="0"/>
                </a:spcBef>
              </a:pPr>
              <a:t>12</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Slide Image Placeholder 1"/>
          <p:cNvSpPr>
            <a:spLocks noGrp="1" noRot="1" noChangeAspect="1" noTextEdit="1"/>
          </p:cNvSpPr>
          <p:nvPr>
            <p:ph type="sldImg"/>
          </p:nvPr>
        </p:nvSpPr>
        <p:spPr>
          <a:ln/>
        </p:spPr>
      </p:sp>
      <p:sp>
        <p:nvSpPr>
          <p:cNvPr id="2293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293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CB0D0D7-6BCD-47FB-80F8-E20B384E781D}" type="slidenum">
              <a:rPr lang="en-US" altLang="en-US" smtClean="0"/>
              <a:pPr eaLnBrk="1" hangingPunct="1">
                <a:spcBef>
                  <a:spcPct val="0"/>
                </a:spcBef>
              </a:pPr>
              <a:t>13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Slide Image Placeholder 1"/>
          <p:cNvSpPr>
            <a:spLocks noGrp="1" noRot="1" noChangeAspect="1" noTextEdit="1"/>
          </p:cNvSpPr>
          <p:nvPr>
            <p:ph type="sldImg"/>
          </p:nvPr>
        </p:nvSpPr>
        <p:spPr>
          <a:ln/>
        </p:spPr>
      </p:sp>
      <p:sp>
        <p:nvSpPr>
          <p:cNvPr id="2273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273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EA010F9-C9D5-4815-B14C-CCE5EB2E54C3}" type="slidenum">
              <a:rPr lang="en-US" altLang="en-US" smtClean="0"/>
              <a:pPr eaLnBrk="1" hangingPunct="1">
                <a:spcBef>
                  <a:spcPct val="0"/>
                </a:spcBef>
              </a:pPr>
              <a:t>14</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5" name="Freeform 3"/>
          <p:cNvSpPr>
            <a:spLocks/>
          </p:cNvSpPr>
          <p:nvPr/>
        </p:nvSpPr>
        <p:spPr bwMode="invGray">
          <a:xfrm>
            <a:off x="0" y="0"/>
            <a:ext cx="9144000" cy="2133600"/>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6" name="Freeform 4"/>
          <p:cNvSpPr>
            <a:spLocks/>
          </p:cNvSpPr>
          <p:nvPr/>
        </p:nvSpPr>
        <p:spPr bwMode="invGray">
          <a:xfrm>
            <a:off x="0" y="1163638"/>
            <a:ext cx="9144000" cy="5694362"/>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7" name="Freeform 5"/>
          <p:cNvSpPr>
            <a:spLocks/>
          </p:cNvSpPr>
          <p:nvPr/>
        </p:nvSpPr>
        <p:spPr bwMode="invGray">
          <a:xfrm>
            <a:off x="0" y="292100"/>
            <a:ext cx="9144000" cy="854075"/>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8" name="Freeform 6"/>
          <p:cNvSpPr>
            <a:spLocks/>
          </p:cNvSpPr>
          <p:nvPr/>
        </p:nvSpPr>
        <p:spPr bwMode="hidden">
          <a:xfrm>
            <a:off x="0" y="2405063"/>
            <a:ext cx="9144000" cy="1069975"/>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9" name="Freeform 7"/>
          <p:cNvSpPr>
            <a:spLocks/>
          </p:cNvSpPr>
          <p:nvPr/>
        </p:nvSpPr>
        <p:spPr bwMode="white">
          <a:xfrm>
            <a:off x="2476500" y="1522413"/>
            <a:ext cx="6667500" cy="5335587"/>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0" name="Freeform 8"/>
          <p:cNvSpPr>
            <a:spLocks/>
          </p:cNvSpPr>
          <p:nvPr/>
        </p:nvSpPr>
        <p:spPr bwMode="invGray">
          <a:xfrm>
            <a:off x="0" y="3443288"/>
            <a:ext cx="9144000" cy="3055937"/>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1" name="Freeform 9"/>
          <p:cNvSpPr>
            <a:spLocks/>
          </p:cNvSpPr>
          <p:nvPr/>
        </p:nvSpPr>
        <p:spPr bwMode="white">
          <a:xfrm>
            <a:off x="0" y="3552825"/>
            <a:ext cx="6237288" cy="336550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3082" name="Rectangle 10"/>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83" name="Rectangle 11"/>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2" name="Rectangle 12"/>
          <p:cNvSpPr>
            <a:spLocks noGrp="1" noChangeArrowheads="1"/>
          </p:cNvSpPr>
          <p:nvPr>
            <p:ph type="dt" sz="half" idx="10"/>
          </p:nvPr>
        </p:nvSpPr>
        <p:spPr/>
        <p:txBody>
          <a:bodyPr/>
          <a:lstStyle>
            <a:lvl1pPr>
              <a:defRPr>
                <a:solidFill>
                  <a:srgbClr val="FFFFCC"/>
                </a:solidFill>
              </a:defRPr>
            </a:lvl1pPr>
          </a:lstStyle>
          <a:p>
            <a:pPr>
              <a:defRPr/>
            </a:pPr>
            <a:endParaRPr lang="en-US"/>
          </a:p>
        </p:txBody>
      </p:sp>
      <p:sp>
        <p:nvSpPr>
          <p:cNvPr id="13" name="Rectangle 13"/>
          <p:cNvSpPr>
            <a:spLocks noGrp="1" noChangeArrowheads="1"/>
          </p:cNvSpPr>
          <p:nvPr>
            <p:ph type="ftr" sz="quarter" idx="11"/>
          </p:nvPr>
        </p:nvSpPr>
        <p:spPr/>
        <p:txBody>
          <a:bodyPr/>
          <a:lstStyle>
            <a:lvl1pPr>
              <a:defRPr>
                <a:solidFill>
                  <a:srgbClr val="FFFFCC"/>
                </a:solidFill>
              </a:defRPr>
            </a:lvl1pPr>
          </a:lstStyle>
          <a:p>
            <a:pPr>
              <a:defRPr/>
            </a:pPr>
            <a:endParaRPr lang="en-US"/>
          </a:p>
        </p:txBody>
      </p:sp>
      <p:sp>
        <p:nvSpPr>
          <p:cNvPr id="14" name="Rectangle 14"/>
          <p:cNvSpPr>
            <a:spLocks noGrp="1" noChangeArrowheads="1"/>
          </p:cNvSpPr>
          <p:nvPr>
            <p:ph type="sldNum" sz="quarter" idx="12"/>
          </p:nvPr>
        </p:nvSpPr>
        <p:spPr/>
        <p:txBody>
          <a:bodyPr/>
          <a:lstStyle>
            <a:lvl1pPr>
              <a:defRPr>
                <a:solidFill>
                  <a:srgbClr val="FFFFCC"/>
                </a:solidFill>
              </a:defRPr>
            </a:lvl1pPr>
          </a:lstStyle>
          <a:p>
            <a:pPr>
              <a:defRPr/>
            </a:pPr>
            <a:fld id="{DA4ECD05-BF53-4B28-BB30-78FEB546C017}" type="slidenum">
              <a:rPr lang="en-US"/>
              <a:pPr>
                <a:defRPr/>
              </a:pPr>
              <a:t>‹#›</a:t>
            </a:fld>
            <a:endParaRPr lang="en-US"/>
          </a:p>
        </p:txBody>
      </p:sp>
    </p:spTree>
    <p:extLst>
      <p:ext uri="{BB962C8B-B14F-4D97-AF65-F5344CB8AC3E}">
        <p14:creationId xmlns:p14="http://schemas.microsoft.com/office/powerpoint/2010/main" val="3632720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0-#ppt_w/2"/>
                                          </p:val>
                                        </p:tav>
                                        <p:tav tm="100000">
                                          <p:val>
                                            <p:strVal val="#ppt_x"/>
                                          </p:val>
                                        </p:tav>
                                      </p:tavLst>
                                    </p:anim>
                                    <p:anim calcmode="lin" valueType="num">
                                      <p:cBhvr additive="base">
                                        <p:cTn id="8" dur="5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9C1C7580-A3ED-41E0-9436-A97A45219647}"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2083150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EC8357FB-4814-41F9-AAD3-528AD9D0943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029541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152400"/>
            <a:ext cx="7696200" cy="5334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4" name="Rectangle 6"/>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5" name="Rectangle 7"/>
          <p:cNvSpPr>
            <a:spLocks noGrp="1" noChangeArrowheads="1"/>
          </p:cNvSpPr>
          <p:nvPr>
            <p:ph type="sldNum" sz="quarter" idx="12"/>
          </p:nvPr>
        </p:nvSpPr>
        <p:spPr>
          <a:ln/>
        </p:spPr>
        <p:txBody>
          <a:bodyPr/>
          <a:lstStyle>
            <a:lvl1pPr>
              <a:defRPr/>
            </a:lvl1pPr>
          </a:lstStyle>
          <a:p>
            <a:fld id="{C2B551E0-50D6-476E-B17B-ED85AEB851DF}" type="slidenum">
              <a:rPr lang="ar-SA">
                <a:solidFill>
                  <a:srgbClr val="FFFFCC"/>
                </a:solidFill>
              </a:rPr>
              <a:pPr/>
              <a:t>‹#›</a:t>
            </a:fld>
            <a:endParaRPr lang="en-US">
              <a:solidFill>
                <a:srgbClr val="FFFFCC"/>
              </a:solidFill>
            </a:endParaRPr>
          </a:p>
        </p:txBody>
      </p:sp>
    </p:spTree>
    <p:extLst>
      <p:ext uri="{BB962C8B-B14F-4D97-AF65-F5344CB8AC3E}">
        <p14:creationId xmlns:p14="http://schemas.microsoft.com/office/powerpoint/2010/main" val="3067625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a:xfrm>
            <a:off x="457200" y="6245225"/>
            <a:ext cx="2133600" cy="476250"/>
          </a:xfrm>
        </p:spPr>
        <p:txBody>
          <a:bodyPr/>
          <a:lstStyle>
            <a:lvl1pPr>
              <a:defRPr/>
            </a:lvl1pPr>
          </a:lstStyle>
          <a:p>
            <a:pPr>
              <a:defRPr/>
            </a:pPr>
            <a:endParaRPr lang="en-GB">
              <a:solidFill>
                <a:srgbClr val="FFFFCC"/>
              </a:solidFill>
            </a:endParaRPr>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pPr>
              <a:defRPr/>
            </a:pPr>
            <a:endParaRPr lang="en-GB">
              <a:solidFill>
                <a:srgbClr val="FFFFCC"/>
              </a:solidFill>
            </a:endParaRPr>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pPr>
              <a:defRPr/>
            </a:pPr>
            <a:fld id="{DE1E7A72-E5F8-4A08-8307-B44A916123DC}" type="slidenum">
              <a:rPr lang="en-GB">
                <a:solidFill>
                  <a:srgbClr val="FFFFCC"/>
                </a:solidFill>
              </a:rPr>
              <a:pPr>
                <a:defRPr/>
              </a:pPr>
              <a:t>‹#›</a:t>
            </a:fld>
            <a:endParaRPr lang="en-GB">
              <a:solidFill>
                <a:srgbClr val="FFFFCC"/>
              </a:solidFill>
            </a:endParaRPr>
          </a:p>
        </p:txBody>
      </p:sp>
    </p:spTree>
    <p:extLst>
      <p:ext uri="{BB962C8B-B14F-4D97-AF65-F5344CB8AC3E}">
        <p14:creationId xmlns:p14="http://schemas.microsoft.com/office/powerpoint/2010/main" val="1317504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245225"/>
            <a:ext cx="2133600" cy="476250"/>
          </a:xfrm>
        </p:spPr>
        <p:txBody>
          <a:bodyPr/>
          <a:lstStyle>
            <a:lvl1pPr>
              <a:defRPr/>
            </a:lvl1pPr>
          </a:lstStyle>
          <a:p>
            <a:pPr>
              <a:defRPr/>
            </a:pPr>
            <a:endParaRPr lang="en-GB">
              <a:solidFill>
                <a:srgbClr val="FFFFCC"/>
              </a:solidFill>
            </a:endParaRPr>
          </a:p>
        </p:txBody>
      </p:sp>
      <p:sp>
        <p:nvSpPr>
          <p:cNvPr id="8" name="Footer Placeholder 7"/>
          <p:cNvSpPr>
            <a:spLocks noGrp="1"/>
          </p:cNvSpPr>
          <p:nvPr>
            <p:ph type="ftr" sz="quarter" idx="11"/>
          </p:nvPr>
        </p:nvSpPr>
        <p:spPr>
          <a:xfrm>
            <a:off x="3124200" y="6245225"/>
            <a:ext cx="2895600" cy="476250"/>
          </a:xfrm>
        </p:spPr>
        <p:txBody>
          <a:bodyPr/>
          <a:lstStyle>
            <a:lvl1pPr>
              <a:defRPr/>
            </a:lvl1pPr>
          </a:lstStyle>
          <a:p>
            <a:pPr>
              <a:defRPr/>
            </a:pPr>
            <a:endParaRPr lang="en-GB">
              <a:solidFill>
                <a:srgbClr val="FFFFCC"/>
              </a:solidFill>
            </a:endParaRPr>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pPr>
              <a:defRPr/>
            </a:pPr>
            <a:fld id="{8FF415CB-D21E-47A1-A1B4-B78202BA29EF}" type="slidenum">
              <a:rPr lang="en-GB">
                <a:solidFill>
                  <a:srgbClr val="FFFFCC"/>
                </a:solidFill>
              </a:rPr>
              <a:pPr>
                <a:defRPr/>
              </a:pPr>
              <a:t>‹#›</a:t>
            </a:fld>
            <a:endParaRPr lang="en-GB">
              <a:solidFill>
                <a:srgbClr val="FFFFCC"/>
              </a:solidFill>
            </a:endParaRPr>
          </a:p>
        </p:txBody>
      </p:sp>
    </p:spTree>
    <p:extLst>
      <p:ext uri="{BB962C8B-B14F-4D97-AF65-F5344CB8AC3E}">
        <p14:creationId xmlns:p14="http://schemas.microsoft.com/office/powerpoint/2010/main" val="524507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DF7206D5-2BD9-4466-B0E8-5600C52120FE}"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275520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5"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6" name="Rectangle 14"/>
          <p:cNvSpPr>
            <a:spLocks noGrp="1" noChangeArrowheads="1"/>
          </p:cNvSpPr>
          <p:nvPr>
            <p:ph type="sldNum" sz="quarter" idx="12"/>
          </p:nvPr>
        </p:nvSpPr>
        <p:spPr>
          <a:ln/>
        </p:spPr>
        <p:txBody>
          <a:bodyPr/>
          <a:lstStyle>
            <a:lvl1pPr>
              <a:defRPr/>
            </a:lvl1pPr>
          </a:lstStyle>
          <a:p>
            <a:pPr>
              <a:defRPr/>
            </a:pPr>
            <a:fld id="{7FA79BBE-A784-4BD6-BB13-0AFE8269DF8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927767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8910A534-9D14-4032-9DC9-7B94C46025A9}"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032938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8"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9" name="Rectangle 14"/>
          <p:cNvSpPr>
            <a:spLocks noGrp="1" noChangeArrowheads="1"/>
          </p:cNvSpPr>
          <p:nvPr>
            <p:ph type="sldNum" sz="quarter" idx="12"/>
          </p:nvPr>
        </p:nvSpPr>
        <p:spPr>
          <a:ln/>
        </p:spPr>
        <p:txBody>
          <a:bodyPr/>
          <a:lstStyle>
            <a:lvl1pPr>
              <a:defRPr/>
            </a:lvl1pPr>
          </a:lstStyle>
          <a:p>
            <a:pPr>
              <a:defRPr/>
            </a:pPr>
            <a:fld id="{32A69695-303E-4636-B0AC-935A2CBB91AD}"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444833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4"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5" name="Rectangle 14"/>
          <p:cNvSpPr>
            <a:spLocks noGrp="1" noChangeArrowheads="1"/>
          </p:cNvSpPr>
          <p:nvPr>
            <p:ph type="sldNum" sz="quarter" idx="12"/>
          </p:nvPr>
        </p:nvSpPr>
        <p:spPr>
          <a:ln/>
        </p:spPr>
        <p:txBody>
          <a:bodyPr/>
          <a:lstStyle>
            <a:lvl1pPr>
              <a:defRPr/>
            </a:lvl1pPr>
          </a:lstStyle>
          <a:p>
            <a:pPr>
              <a:defRPr/>
            </a:pPr>
            <a:fld id="{0B4F0713-9C33-4125-AF27-F24C23A6F0EB}"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234882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3"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4" name="Rectangle 14"/>
          <p:cNvSpPr>
            <a:spLocks noGrp="1" noChangeArrowheads="1"/>
          </p:cNvSpPr>
          <p:nvPr>
            <p:ph type="sldNum" sz="quarter" idx="12"/>
          </p:nvPr>
        </p:nvSpPr>
        <p:spPr>
          <a:ln/>
        </p:spPr>
        <p:txBody>
          <a:bodyPr/>
          <a:lstStyle>
            <a:lvl1pPr>
              <a:defRPr/>
            </a:lvl1pPr>
          </a:lstStyle>
          <a:p>
            <a:pPr>
              <a:defRPr/>
            </a:pPr>
            <a:fld id="{5E838C3F-F7AB-4389-9E72-49DCD61B4B1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848775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96DCE950-8786-47FF-BAA9-8A57D57766D5}"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1047796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FFFFCC"/>
              </a:solidFill>
            </a:endParaRPr>
          </a:p>
        </p:txBody>
      </p:sp>
      <p:sp>
        <p:nvSpPr>
          <p:cNvPr id="6" name="Rectangle 13"/>
          <p:cNvSpPr>
            <a:spLocks noGrp="1" noChangeArrowheads="1"/>
          </p:cNvSpPr>
          <p:nvPr>
            <p:ph type="ftr" sz="quarter" idx="11"/>
          </p:nvPr>
        </p:nvSpPr>
        <p:spPr>
          <a:ln/>
        </p:spPr>
        <p:txBody>
          <a:bodyPr/>
          <a:lstStyle>
            <a:lvl1pPr>
              <a:defRPr/>
            </a:lvl1pPr>
          </a:lstStyle>
          <a:p>
            <a:pPr>
              <a:defRPr/>
            </a:pPr>
            <a:endParaRPr lang="en-US">
              <a:solidFill>
                <a:srgbClr val="FFFFCC"/>
              </a:solidFill>
            </a:endParaRPr>
          </a:p>
        </p:txBody>
      </p:sp>
      <p:sp>
        <p:nvSpPr>
          <p:cNvPr id="7" name="Rectangle 14"/>
          <p:cNvSpPr>
            <a:spLocks noGrp="1" noChangeArrowheads="1"/>
          </p:cNvSpPr>
          <p:nvPr>
            <p:ph type="sldNum" sz="quarter" idx="12"/>
          </p:nvPr>
        </p:nvSpPr>
        <p:spPr>
          <a:ln/>
        </p:spPr>
        <p:txBody>
          <a:bodyPr/>
          <a:lstStyle>
            <a:lvl1pPr>
              <a:defRPr/>
            </a:lvl1pPr>
          </a:lstStyle>
          <a:p>
            <a:pPr>
              <a:defRPr/>
            </a:pPr>
            <a:fld id="{71C9F947-C3E9-4938-A9C2-65A14D8ABA4A}" type="slidenum">
              <a:rPr lang="en-US">
                <a:solidFill>
                  <a:srgbClr val="FFFFCC"/>
                </a:solidFill>
              </a:rPr>
              <a:pPr>
                <a:defRPr/>
              </a:pPr>
              <a:t>‹#›</a:t>
            </a:fld>
            <a:endParaRPr lang="en-US">
              <a:solidFill>
                <a:srgbClr val="FFFFCC"/>
              </a:solidFill>
            </a:endParaRPr>
          </a:p>
        </p:txBody>
      </p:sp>
    </p:spTree>
    <p:extLst>
      <p:ext uri="{BB962C8B-B14F-4D97-AF65-F5344CB8AC3E}">
        <p14:creationId xmlns:p14="http://schemas.microsoft.com/office/powerpoint/2010/main" val="3636254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50000">
              <a:schemeClr val="bg1"/>
            </a:gs>
            <a:gs pos="100000">
              <a:schemeClr val="bg2"/>
            </a:gs>
          </a:gsLst>
          <a:lin ang="0" scaled="1"/>
        </a:gra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invGray">
          <a:xfrm>
            <a:off x="8783638" y="444500"/>
            <a:ext cx="360362" cy="3152775"/>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1" name="Freeform 3"/>
          <p:cNvSpPr>
            <a:spLocks/>
          </p:cNvSpPr>
          <p:nvPr/>
        </p:nvSpPr>
        <p:spPr bwMode="invGray">
          <a:xfrm>
            <a:off x="0" y="0"/>
            <a:ext cx="9144000" cy="2133600"/>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2" name="Freeform 4"/>
          <p:cNvSpPr>
            <a:spLocks/>
          </p:cNvSpPr>
          <p:nvPr/>
        </p:nvSpPr>
        <p:spPr bwMode="invGray">
          <a:xfrm>
            <a:off x="0" y="1163638"/>
            <a:ext cx="9144000" cy="5694362"/>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3" name="Freeform 5"/>
          <p:cNvSpPr>
            <a:spLocks/>
          </p:cNvSpPr>
          <p:nvPr/>
        </p:nvSpPr>
        <p:spPr bwMode="invGray">
          <a:xfrm>
            <a:off x="0" y="292100"/>
            <a:ext cx="9144000" cy="854075"/>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4" name="Freeform 6"/>
          <p:cNvSpPr>
            <a:spLocks/>
          </p:cNvSpPr>
          <p:nvPr/>
        </p:nvSpPr>
        <p:spPr bwMode="invGray">
          <a:xfrm>
            <a:off x="0" y="2405063"/>
            <a:ext cx="9144000" cy="1069975"/>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5" name="Freeform 7"/>
          <p:cNvSpPr>
            <a:spLocks/>
          </p:cNvSpPr>
          <p:nvPr/>
        </p:nvSpPr>
        <p:spPr bwMode="white">
          <a:xfrm>
            <a:off x="2476500" y="1522413"/>
            <a:ext cx="6667500" cy="5335587"/>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6" name="Freeform 8"/>
          <p:cNvSpPr>
            <a:spLocks/>
          </p:cNvSpPr>
          <p:nvPr/>
        </p:nvSpPr>
        <p:spPr bwMode="white">
          <a:xfrm>
            <a:off x="0" y="3443288"/>
            <a:ext cx="9144000" cy="3055937"/>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2057" name="Freeform 9"/>
          <p:cNvSpPr>
            <a:spLocks/>
          </p:cNvSpPr>
          <p:nvPr/>
        </p:nvSpPr>
        <p:spPr bwMode="white">
          <a:xfrm>
            <a:off x="0" y="3552825"/>
            <a:ext cx="6237288" cy="336550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eaLnBrk="0" fontAlgn="base" hangingPunct="0">
              <a:spcBef>
                <a:spcPct val="0"/>
              </a:spcBef>
              <a:spcAft>
                <a:spcPct val="0"/>
              </a:spcAft>
              <a:defRPr/>
            </a:pPr>
            <a:endParaRPr lang="en-US" sz="2400">
              <a:solidFill>
                <a:srgbClr val="FFFFCC"/>
              </a:solidFill>
            </a:endParaRPr>
          </a:p>
        </p:txBody>
      </p:sp>
      <p:sp>
        <p:nvSpPr>
          <p:cNvPr id="1034" name="Rectangle 10"/>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5" name="Rectangle 1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		</a:t>
            </a:r>
          </a:p>
          <a:p>
            <a:pPr lvl="3"/>
            <a:r>
              <a:rPr lang="en-US" smtClean="0"/>
              <a:t>Fourth level</a:t>
            </a:r>
          </a:p>
          <a:p>
            <a:pPr lvl="4"/>
            <a:r>
              <a:rPr lang="en-US" smtClean="0"/>
              <a:t>Fifth level</a:t>
            </a:r>
          </a:p>
        </p:txBody>
      </p:sp>
      <p:sp>
        <p:nvSpPr>
          <p:cNvPr id="2060" name="Rectangle 12"/>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lvl1pPr>
          </a:lstStyle>
          <a:p>
            <a:pPr eaLnBrk="0" fontAlgn="base" hangingPunct="0">
              <a:spcAft>
                <a:spcPct val="0"/>
              </a:spcAft>
              <a:defRPr/>
            </a:pPr>
            <a:endParaRPr lang="en-US">
              <a:solidFill>
                <a:srgbClr val="FFFFCC"/>
              </a:solidFill>
            </a:endParaRPr>
          </a:p>
        </p:txBody>
      </p:sp>
      <p:sp>
        <p:nvSpPr>
          <p:cNvPr id="2061"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lvl1pPr>
          </a:lstStyle>
          <a:p>
            <a:pPr eaLnBrk="0" fontAlgn="base" hangingPunct="0">
              <a:spcAft>
                <a:spcPct val="0"/>
              </a:spcAft>
              <a:defRPr/>
            </a:pPr>
            <a:endParaRPr lang="en-US">
              <a:solidFill>
                <a:srgbClr val="FFFFCC"/>
              </a:solidFill>
            </a:endParaRPr>
          </a:p>
        </p:txBody>
      </p:sp>
      <p:sp>
        <p:nvSpPr>
          <p:cNvPr id="2062" name="Rectangle 1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lvl1pPr>
          </a:lstStyle>
          <a:p>
            <a:pPr eaLnBrk="0" fontAlgn="base" hangingPunct="0">
              <a:spcAft>
                <a:spcPct val="0"/>
              </a:spcAft>
              <a:defRPr/>
            </a:pPr>
            <a:fld id="{69402479-71D7-4A3C-8B7A-2E9F7D866F1C}" type="slidenum">
              <a:rPr lang="en-US">
                <a:solidFill>
                  <a:srgbClr val="FFFFCC"/>
                </a:solidFill>
              </a:rPr>
              <a:pPr eaLnBrk="0" fontAlgn="base" hangingPunct="0">
                <a:spcAft>
                  <a:spcPct val="0"/>
                </a:spcAft>
                <a:defRPr/>
              </a:pPr>
              <a:t>‹#›</a:t>
            </a:fld>
            <a:endParaRPr lang="en-US">
              <a:solidFill>
                <a:srgbClr val="FFFFCC"/>
              </a:solidFill>
            </a:endParaRPr>
          </a:p>
        </p:txBody>
      </p:sp>
    </p:spTree>
    <p:extLst>
      <p:ext uri="{BB962C8B-B14F-4D97-AF65-F5344CB8AC3E}">
        <p14:creationId xmlns:p14="http://schemas.microsoft.com/office/powerpoint/2010/main" val="3276281364"/>
      </p:ext>
    </p:extLst>
  </p:cSld>
  <p:clrMap bg1="dk2" tx1="lt1" bg2="dk1"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grpId="0" nodeType="afterEffect">
                                  <p:stCondLst>
                                    <p:cond delay="100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0" fill="hold"/>
                                        <p:tgtEl>
                                          <p:spTgt spid="2050"/>
                                        </p:tgtEl>
                                        <p:attrNameLst>
                                          <p:attrName>ppt_x</p:attrName>
                                        </p:attrNameLst>
                                      </p:cBhvr>
                                      <p:tavLst>
                                        <p:tav tm="0">
                                          <p:val>
                                            <p:strVal val="0-#ppt_w/2"/>
                                          </p:val>
                                        </p:tav>
                                        <p:tav tm="100000">
                                          <p:val>
                                            <p:strVal val="#ppt_x"/>
                                          </p:val>
                                        </p:tav>
                                      </p:tavLst>
                                    </p:anim>
                                    <p:anim calcmode="lin" valueType="num">
                                      <p:cBhvr additive="base">
                                        <p:cTn id="8" dur="5000" fill="hold"/>
                                        <p:tgtEl>
                                          <p:spTgt spid="20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defRPr>
      </a:lvl2pPr>
      <a:lvl3pPr algn="ctr" rtl="0" eaLnBrk="0" fontAlgn="base" hangingPunct="0">
        <a:spcBef>
          <a:spcPct val="0"/>
        </a:spcBef>
        <a:spcAft>
          <a:spcPct val="0"/>
        </a:spcAft>
        <a:defRPr kumimoji="1" sz="4400">
          <a:solidFill>
            <a:schemeClr val="tx2"/>
          </a:solidFill>
          <a:latin typeface="Times New Roman" pitchFamily="18" charset="0"/>
        </a:defRPr>
      </a:lvl3pPr>
      <a:lvl4pPr algn="ctr" rtl="0" eaLnBrk="0" fontAlgn="base" hangingPunct="0">
        <a:spcBef>
          <a:spcPct val="0"/>
        </a:spcBef>
        <a:spcAft>
          <a:spcPct val="0"/>
        </a:spcAft>
        <a:defRPr kumimoji="1" sz="4400">
          <a:solidFill>
            <a:schemeClr val="tx2"/>
          </a:solidFill>
          <a:latin typeface="Times New Roman" pitchFamily="18" charset="0"/>
        </a:defRPr>
      </a:lvl4pPr>
      <a:lvl5pPr algn="ctr" rtl="0" eaLnBrk="0" fontAlgn="base" hangingPunct="0">
        <a:spcBef>
          <a:spcPct val="0"/>
        </a:spcBef>
        <a:spcAft>
          <a:spcPct val="0"/>
        </a:spcAft>
        <a:defRPr kumimoji="1" sz="4400">
          <a:solidFill>
            <a:schemeClr val="tx2"/>
          </a:solidFill>
          <a:latin typeface="Times New Roman" pitchFamily="18" charset="0"/>
        </a:defRPr>
      </a:lvl5pPr>
      <a:lvl6pPr marL="457200" algn="ctr" rtl="0" eaLnBrk="0" fontAlgn="base" hangingPunct="0">
        <a:spcBef>
          <a:spcPct val="0"/>
        </a:spcBef>
        <a:spcAft>
          <a:spcPct val="0"/>
        </a:spcAft>
        <a:defRPr kumimoji="1" sz="4400">
          <a:solidFill>
            <a:schemeClr val="tx2"/>
          </a:solidFill>
          <a:latin typeface="Times New Roman" pitchFamily="18" charset="0"/>
        </a:defRPr>
      </a:lvl6pPr>
      <a:lvl7pPr marL="914400" algn="ctr" rtl="0" eaLnBrk="0" fontAlgn="base" hangingPunct="0">
        <a:spcBef>
          <a:spcPct val="0"/>
        </a:spcBef>
        <a:spcAft>
          <a:spcPct val="0"/>
        </a:spcAft>
        <a:defRPr kumimoji="1" sz="4400">
          <a:solidFill>
            <a:schemeClr val="tx2"/>
          </a:solidFill>
          <a:latin typeface="Times New Roman" pitchFamily="18" charset="0"/>
        </a:defRPr>
      </a:lvl7pPr>
      <a:lvl8pPr marL="1371600" algn="ctr" rtl="0" eaLnBrk="0" fontAlgn="base" hangingPunct="0">
        <a:spcBef>
          <a:spcPct val="0"/>
        </a:spcBef>
        <a:spcAft>
          <a:spcPct val="0"/>
        </a:spcAft>
        <a:defRPr kumimoji="1" sz="4400">
          <a:solidFill>
            <a:schemeClr val="tx2"/>
          </a:solidFill>
          <a:latin typeface="Times New Roman" pitchFamily="18" charset="0"/>
        </a:defRPr>
      </a:lvl8pPr>
      <a:lvl9pPr marL="1828800" algn="ctr"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cdc.gov/ncidod/dpd/glossary.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980728"/>
            <a:ext cx="8496944" cy="2880320"/>
          </a:xfrm>
        </p:spPr>
        <p:txBody>
          <a:bodyPr/>
          <a:lstStyle/>
          <a:p>
            <a:r>
              <a:rPr lang="en-US" sz="6000" b="1" dirty="0" smtClean="0"/>
              <a:t>ATYPICAL AMOEBAE</a:t>
            </a:r>
            <a:endParaRPr lang="en-US" sz="6000" b="1" dirty="0"/>
          </a:p>
        </p:txBody>
      </p:sp>
      <p:sp>
        <p:nvSpPr>
          <p:cNvPr id="3" name="Subtitle 2"/>
          <p:cNvSpPr>
            <a:spLocks noGrp="1"/>
          </p:cNvSpPr>
          <p:nvPr>
            <p:ph type="subTitle" idx="1"/>
          </p:nvPr>
        </p:nvSpPr>
        <p:spPr/>
        <p:txBody>
          <a:bodyPr/>
          <a:lstStyle/>
          <a:p>
            <a:r>
              <a:rPr lang="en-US" b="1" dirty="0" smtClean="0"/>
              <a:t>KIMAIGA H.O</a:t>
            </a:r>
          </a:p>
          <a:p>
            <a:r>
              <a:rPr lang="en-US" b="1" dirty="0" smtClean="0"/>
              <a:t>MBChB (University of Nairobi)</a:t>
            </a:r>
          </a:p>
        </p:txBody>
      </p:sp>
    </p:spTree>
    <p:extLst>
      <p:ext uri="{BB962C8B-B14F-4D97-AF65-F5344CB8AC3E}">
        <p14:creationId xmlns:p14="http://schemas.microsoft.com/office/powerpoint/2010/main" val="3556625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en-GB" dirty="0"/>
          </a:p>
        </p:txBody>
      </p:sp>
      <p:sp>
        <p:nvSpPr>
          <p:cNvPr id="3" name="Content Placeholder 2"/>
          <p:cNvSpPr>
            <a:spLocks noGrp="1"/>
          </p:cNvSpPr>
          <p:nvPr>
            <p:ph idx="1"/>
          </p:nvPr>
        </p:nvSpPr>
        <p:spPr/>
        <p:txBody>
          <a:bodyPr/>
          <a:lstStyle/>
          <a:p>
            <a:pPr lvl="0"/>
            <a:r>
              <a:rPr lang="en-US" dirty="0" smtClean="0"/>
              <a:t>Amphoteric </a:t>
            </a:r>
            <a:r>
              <a:rPr lang="en-US" dirty="0"/>
              <a:t>B</a:t>
            </a:r>
            <a:endParaRPr lang="en-GB" dirty="0"/>
          </a:p>
          <a:p>
            <a:pPr lvl="0"/>
            <a:r>
              <a:rPr lang="en-US" dirty="0" err="1"/>
              <a:t>Sulphadimidine</a:t>
            </a:r>
            <a:endParaRPr lang="en-GB" dirty="0"/>
          </a:p>
          <a:p>
            <a:pPr lvl="0"/>
            <a:r>
              <a:rPr lang="en-US" dirty="0"/>
              <a:t>Surgery for cysts/keratinization</a:t>
            </a:r>
            <a:endParaRPr lang="en-GB" dirty="0"/>
          </a:p>
          <a:p>
            <a:endParaRPr lang="en-GB" dirty="0"/>
          </a:p>
        </p:txBody>
      </p:sp>
    </p:spTree>
    <p:extLst>
      <p:ext uri="{BB962C8B-B14F-4D97-AF65-F5344CB8AC3E}">
        <p14:creationId xmlns:p14="http://schemas.microsoft.com/office/powerpoint/2010/main" val="713289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68952" cy="1008112"/>
          </a:xfrm>
        </p:spPr>
        <p:txBody>
          <a:bodyPr/>
          <a:lstStyle/>
          <a:p>
            <a:r>
              <a:rPr lang="en-US" b="1" dirty="0"/>
              <a:t>Prevention &amp; </a:t>
            </a:r>
            <a:r>
              <a:rPr lang="en-US" b="1" dirty="0" smtClean="0"/>
              <a:t>control</a:t>
            </a:r>
            <a:endParaRPr lang="en-GB" dirty="0"/>
          </a:p>
        </p:txBody>
      </p:sp>
      <p:sp>
        <p:nvSpPr>
          <p:cNvPr id="3" name="Content Placeholder 2"/>
          <p:cNvSpPr>
            <a:spLocks noGrp="1"/>
          </p:cNvSpPr>
          <p:nvPr>
            <p:ph idx="1"/>
          </p:nvPr>
        </p:nvSpPr>
        <p:spPr>
          <a:xfrm>
            <a:off x="395536" y="1628800"/>
            <a:ext cx="8424936" cy="4824536"/>
          </a:xfrm>
        </p:spPr>
        <p:txBody>
          <a:bodyPr/>
          <a:lstStyle/>
          <a:p>
            <a:pPr lvl="0"/>
            <a:r>
              <a:rPr lang="en-US" dirty="0"/>
              <a:t>For </a:t>
            </a:r>
            <a:r>
              <a:rPr lang="en-US" i="1" dirty="0" err="1"/>
              <a:t>Naegleria</a:t>
            </a:r>
            <a:r>
              <a:rPr lang="en-US" i="1" dirty="0"/>
              <a:t> </a:t>
            </a:r>
            <a:r>
              <a:rPr lang="en-US" i="1" dirty="0" err="1"/>
              <a:t>fowleri</a:t>
            </a:r>
            <a:r>
              <a:rPr lang="en-US" i="1" dirty="0"/>
              <a:t>:</a:t>
            </a:r>
            <a:endParaRPr lang="en-GB" dirty="0"/>
          </a:p>
          <a:p>
            <a:pPr lvl="1"/>
            <a:r>
              <a:rPr lang="en-US" dirty="0"/>
              <a:t>Water chemical treatment with Chlorine</a:t>
            </a:r>
            <a:endParaRPr lang="en-GB" dirty="0"/>
          </a:p>
          <a:p>
            <a:pPr lvl="1"/>
            <a:r>
              <a:rPr lang="en-US" dirty="0"/>
              <a:t>Water filtration in swimming pools &amp; ultra-heating</a:t>
            </a:r>
            <a:endParaRPr lang="en-GB" dirty="0"/>
          </a:p>
          <a:p>
            <a:pPr lvl="1"/>
            <a:r>
              <a:rPr lang="en-US" dirty="0"/>
              <a:t>Using sodium hypochlorite concentration</a:t>
            </a:r>
            <a:endParaRPr lang="en-GB" dirty="0"/>
          </a:p>
          <a:p>
            <a:pPr lvl="1"/>
            <a:r>
              <a:rPr lang="en-US" dirty="0"/>
              <a:t>Early screening, detection &amp; treatment of cases.</a:t>
            </a:r>
            <a:endParaRPr lang="en-GB" dirty="0"/>
          </a:p>
          <a:p>
            <a:pPr lvl="1"/>
            <a:r>
              <a:rPr lang="en-US" dirty="0"/>
              <a:t>Health education</a:t>
            </a:r>
            <a:endParaRPr lang="en-GB" dirty="0"/>
          </a:p>
          <a:p>
            <a:pPr lvl="1"/>
            <a:r>
              <a:rPr lang="en-US" dirty="0"/>
              <a:t>Avoid water-related activities in bodies of warm freshwater, hot springs, and thermally-polluted water such as water around power plants. </a:t>
            </a:r>
            <a:endParaRPr lang="en-GB" dirty="0"/>
          </a:p>
        </p:txBody>
      </p:sp>
    </p:spTree>
    <p:extLst>
      <p:ext uri="{BB962C8B-B14F-4D97-AF65-F5344CB8AC3E}">
        <p14:creationId xmlns:p14="http://schemas.microsoft.com/office/powerpoint/2010/main" val="2322150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en-US" b="1" i="1" u="sng" smtClean="0"/>
              <a:t>Acanthamoeba</a:t>
            </a:r>
            <a:r>
              <a:rPr lang="en-US" altLang="en-US" b="1" smtClean="0"/>
              <a:t> sp.</a:t>
            </a:r>
          </a:p>
        </p:txBody>
      </p:sp>
      <p:sp>
        <p:nvSpPr>
          <p:cNvPr id="57347" name="Rectangle 3"/>
          <p:cNvSpPr>
            <a:spLocks noGrp="1" noChangeArrowheads="1"/>
          </p:cNvSpPr>
          <p:nvPr>
            <p:ph idx="1"/>
          </p:nvPr>
        </p:nvSpPr>
        <p:spPr/>
        <p:txBody>
          <a:bodyPr/>
          <a:lstStyle/>
          <a:p>
            <a:pPr eaLnBrk="1" hangingPunct="1"/>
            <a:r>
              <a:rPr lang="en-US" altLang="en-US" smtClean="0"/>
              <a:t>This ameba has been isolated from water (including natural and treated water in pools or hot tubs), soil, air (in association with cooling towers, heating, ventilation and air conditioner systems), sewage systems, and drinking water systems (shower heads, taps). </a:t>
            </a:r>
          </a:p>
        </p:txBody>
      </p:sp>
    </p:spTree>
    <p:extLst>
      <p:ext uri="{BB962C8B-B14F-4D97-AF65-F5344CB8AC3E}">
        <p14:creationId xmlns:p14="http://schemas.microsoft.com/office/powerpoint/2010/main" val="415352331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en-US" sz="3400" b="1" i="1" u="sng" smtClean="0"/>
              <a:t>Acanthamoeba</a:t>
            </a:r>
            <a:r>
              <a:rPr lang="en-US" altLang="en-US" sz="3400" b="1" smtClean="0"/>
              <a:t> sp.</a:t>
            </a:r>
            <a:r>
              <a:rPr lang="en-US" altLang="en-US" sz="3400" smtClean="0"/>
              <a:t>:Modes of infection</a:t>
            </a:r>
          </a:p>
        </p:txBody>
      </p:sp>
      <p:sp>
        <p:nvSpPr>
          <p:cNvPr id="58371" name="Rectangle 3"/>
          <p:cNvSpPr>
            <a:spLocks noGrp="1" noChangeArrowheads="1"/>
          </p:cNvSpPr>
          <p:nvPr>
            <p:ph idx="1"/>
          </p:nvPr>
        </p:nvSpPr>
        <p:spPr/>
        <p:txBody>
          <a:bodyPr/>
          <a:lstStyle/>
          <a:p>
            <a:pPr eaLnBrk="1" hangingPunct="1"/>
            <a:r>
              <a:rPr lang="en-US" altLang="en-US" smtClean="0"/>
              <a:t>Improper storage and handling of lenses </a:t>
            </a:r>
          </a:p>
          <a:p>
            <a:pPr eaLnBrk="1" hangingPunct="1"/>
            <a:r>
              <a:rPr lang="en-US" altLang="en-US" smtClean="0"/>
              <a:t>Improper disinfection of lenses (such as using tap water or homemade solutions to clean the lenses) </a:t>
            </a:r>
          </a:p>
          <a:p>
            <a:pPr eaLnBrk="1" hangingPunct="1"/>
            <a:r>
              <a:rPr lang="en-US" altLang="en-US" smtClean="0"/>
              <a:t>Swimming, using a hot tub, or showering while wearing lenses </a:t>
            </a:r>
          </a:p>
          <a:p>
            <a:pPr eaLnBrk="1" hangingPunct="1"/>
            <a:r>
              <a:rPr lang="en-US" altLang="en-US" smtClean="0"/>
              <a:t>Coming into contact with contaminated water </a:t>
            </a:r>
          </a:p>
          <a:p>
            <a:pPr eaLnBrk="1" hangingPunct="1"/>
            <a:r>
              <a:rPr lang="en-US" altLang="en-US" smtClean="0"/>
              <a:t>Having a history of trauma to the cornea </a:t>
            </a:r>
          </a:p>
          <a:p>
            <a:pPr eaLnBrk="1" hangingPunct="1"/>
            <a:endParaRPr lang="en-US" altLang="en-US" smtClean="0"/>
          </a:p>
        </p:txBody>
      </p:sp>
    </p:spTree>
    <p:extLst>
      <p:ext uri="{BB962C8B-B14F-4D97-AF65-F5344CB8AC3E}">
        <p14:creationId xmlns:p14="http://schemas.microsoft.com/office/powerpoint/2010/main" val="414777809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normAutofit/>
          </a:bodyPr>
          <a:lstStyle/>
          <a:p>
            <a:pPr eaLnBrk="1" fontAlgn="auto" hangingPunct="1">
              <a:spcAft>
                <a:spcPts val="0"/>
              </a:spcAft>
              <a:defRPr/>
            </a:pPr>
            <a:r>
              <a:rPr lang="en-US" b="1" i="1" u="sng" smtClean="0">
                <a:effectLst>
                  <a:outerShdw blurRad="38100" dist="38100" dir="2700000" algn="tl">
                    <a:srgbClr val="C0C0C0"/>
                  </a:outerShdw>
                </a:effectLst>
              </a:rPr>
              <a:t>Acanthamoeba</a:t>
            </a:r>
            <a:r>
              <a:rPr lang="en-US" smtClean="0"/>
              <a:t> sp. Life cycle</a:t>
            </a:r>
          </a:p>
        </p:txBody>
      </p:sp>
      <p:sp>
        <p:nvSpPr>
          <p:cNvPr id="56326" name="Text Box 4"/>
          <p:cNvSpPr txBox="1">
            <a:spLocks noChangeArrowheads="1"/>
          </p:cNvSpPr>
          <p:nvPr/>
        </p:nvSpPr>
        <p:spPr bwMode="auto">
          <a:xfrm>
            <a:off x="3132138" y="2565400"/>
            <a:ext cx="719137" cy="280988"/>
          </a:xfrm>
          <a:prstGeom prst="rect">
            <a:avLst/>
          </a:prstGeom>
          <a:noFill/>
          <a:ln w="635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469900" indent="-469900" eaLnBrk="0" hangingPunct="0">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buSzPct val="70000"/>
              <a:buFont typeface="Wingdings 2" pitchFamily="18" charset="2"/>
              <a:buChar char=""/>
              <a:defRPr sz="2100">
                <a:solidFill>
                  <a:schemeClr val="tx1"/>
                </a:solidFill>
                <a:latin typeface="Constantia" pitchFamily="18" charset="0"/>
              </a:defRPr>
            </a:lvl3pPr>
            <a:lvl4pPr marL="1600200" indent="-228600" eaLnBrk="0" hangingPunct="0">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50000"/>
              </a:spcBef>
              <a:buClr>
                <a:schemeClr val="accent2"/>
              </a:buClr>
              <a:buSzTx/>
              <a:buFont typeface="Wingdings" pitchFamily="2" charset="2"/>
              <a:buNone/>
            </a:pPr>
            <a:r>
              <a:rPr lang="en-US" altLang="en-US" sz="1200" b="1">
                <a:latin typeface="Verdana" pitchFamily="34" charset="0"/>
              </a:rPr>
              <a:t>Cysts</a:t>
            </a:r>
          </a:p>
        </p:txBody>
      </p:sp>
      <p:sp>
        <p:nvSpPr>
          <p:cNvPr id="56327" name="Text Box 6"/>
          <p:cNvSpPr txBox="1">
            <a:spLocks noChangeArrowheads="1"/>
          </p:cNvSpPr>
          <p:nvPr/>
        </p:nvSpPr>
        <p:spPr bwMode="auto">
          <a:xfrm>
            <a:off x="2700338" y="3500438"/>
            <a:ext cx="1871662" cy="342900"/>
          </a:xfrm>
          <a:prstGeom prst="rect">
            <a:avLst/>
          </a:prstGeom>
          <a:noFill/>
          <a:ln w="635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469900" indent="-469900" eaLnBrk="0" hangingPunct="0">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buSzPct val="70000"/>
              <a:buFont typeface="Wingdings 2" pitchFamily="18" charset="2"/>
              <a:buChar char=""/>
              <a:defRPr sz="2100">
                <a:solidFill>
                  <a:schemeClr val="tx1"/>
                </a:solidFill>
                <a:latin typeface="Constantia" pitchFamily="18" charset="0"/>
              </a:defRPr>
            </a:lvl3pPr>
            <a:lvl4pPr marL="1600200" indent="-228600" eaLnBrk="0" hangingPunct="0">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algn="ctr" eaLnBrk="1" hangingPunct="1">
              <a:spcBef>
                <a:spcPct val="50000"/>
              </a:spcBef>
              <a:buClr>
                <a:schemeClr val="accent2"/>
              </a:buClr>
              <a:buSzTx/>
              <a:buFont typeface="Wingdings" pitchFamily="2" charset="2"/>
              <a:buNone/>
            </a:pPr>
            <a:r>
              <a:rPr lang="en-US" altLang="en-US" sz="1600" b="1">
                <a:latin typeface="Verdana" pitchFamily="34" charset="0"/>
              </a:rPr>
              <a:t>Trophozoites</a:t>
            </a:r>
          </a:p>
        </p:txBody>
      </p:sp>
      <p:sp>
        <p:nvSpPr>
          <p:cNvPr id="56328" name="Text Box 7"/>
          <p:cNvSpPr txBox="1">
            <a:spLocks noChangeArrowheads="1"/>
          </p:cNvSpPr>
          <p:nvPr/>
        </p:nvSpPr>
        <p:spPr bwMode="auto">
          <a:xfrm>
            <a:off x="3276600" y="4724400"/>
            <a:ext cx="1008063" cy="280988"/>
          </a:xfrm>
          <a:prstGeom prst="rect">
            <a:avLst/>
          </a:prstGeom>
          <a:noFill/>
          <a:ln w="635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469900" indent="-469900" eaLnBrk="0" hangingPunct="0">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buSzPct val="70000"/>
              <a:buFont typeface="Wingdings 2" pitchFamily="18" charset="2"/>
              <a:buChar char=""/>
              <a:defRPr sz="2100">
                <a:solidFill>
                  <a:schemeClr val="tx1"/>
                </a:solidFill>
                <a:latin typeface="Constantia" pitchFamily="18" charset="0"/>
              </a:defRPr>
            </a:lvl3pPr>
            <a:lvl4pPr marL="1600200" indent="-228600" eaLnBrk="0" hangingPunct="0">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algn="ctr" eaLnBrk="1" hangingPunct="1">
              <a:spcBef>
                <a:spcPct val="50000"/>
              </a:spcBef>
              <a:buClr>
                <a:schemeClr val="accent2"/>
              </a:buClr>
              <a:buSzTx/>
              <a:buFont typeface="Wingdings" pitchFamily="2" charset="2"/>
              <a:buNone/>
            </a:pPr>
            <a:r>
              <a:rPr lang="en-US" altLang="en-US" sz="1200" b="1">
                <a:latin typeface="Verdana" pitchFamily="34" charset="0"/>
              </a:rPr>
              <a:t>Mitosis</a:t>
            </a:r>
          </a:p>
        </p:txBody>
      </p:sp>
      <p:sp>
        <p:nvSpPr>
          <p:cNvPr id="56329" name="Text Box 8"/>
          <p:cNvSpPr txBox="1">
            <a:spLocks noChangeArrowheads="1"/>
          </p:cNvSpPr>
          <p:nvPr/>
        </p:nvSpPr>
        <p:spPr bwMode="auto">
          <a:xfrm>
            <a:off x="5795963" y="1989138"/>
            <a:ext cx="3097212" cy="800100"/>
          </a:xfrm>
          <a:prstGeom prst="rect">
            <a:avLst/>
          </a:prstGeom>
          <a:noFill/>
          <a:ln w="635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469900" indent="-469900" eaLnBrk="0" hangingPunct="0">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buSzPct val="70000"/>
              <a:buFont typeface="Wingdings 2" pitchFamily="18" charset="2"/>
              <a:buChar char=""/>
              <a:defRPr sz="2100">
                <a:solidFill>
                  <a:schemeClr val="tx1"/>
                </a:solidFill>
                <a:latin typeface="Constantia" pitchFamily="18" charset="0"/>
              </a:defRPr>
            </a:lvl3pPr>
            <a:lvl4pPr marL="1600200" indent="-228600" eaLnBrk="0" hangingPunct="0">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50000"/>
              </a:spcBef>
              <a:buClr>
                <a:schemeClr val="accent2"/>
              </a:buClr>
              <a:buSzTx/>
              <a:buFont typeface="Wingdings" pitchFamily="2" charset="2"/>
              <a:buNone/>
            </a:pPr>
            <a:r>
              <a:rPr lang="en-US" altLang="en-US" sz="1600" b="1">
                <a:latin typeface="Verdana" pitchFamily="34" charset="0"/>
              </a:rPr>
              <a:t>Lower respiratory tract</a:t>
            </a:r>
          </a:p>
          <a:p>
            <a:pPr algn="ctr" eaLnBrk="1" hangingPunct="1">
              <a:spcBef>
                <a:spcPct val="50000"/>
              </a:spcBef>
              <a:buClr>
                <a:schemeClr val="accent2"/>
              </a:buClr>
              <a:buSzTx/>
              <a:buFont typeface="Wingdings" pitchFamily="2" charset="2"/>
              <a:buNone/>
            </a:pPr>
            <a:r>
              <a:rPr lang="en-US" altLang="en-US" sz="2000" b="1">
                <a:latin typeface="Verdana" pitchFamily="34" charset="0"/>
              </a:rPr>
              <a:t>GAE</a:t>
            </a:r>
          </a:p>
        </p:txBody>
      </p:sp>
      <p:sp>
        <p:nvSpPr>
          <p:cNvPr id="56330" name="Arc 10"/>
          <p:cNvSpPr>
            <a:spLocks/>
          </p:cNvSpPr>
          <p:nvPr/>
        </p:nvSpPr>
        <p:spPr bwMode="auto">
          <a:xfrm>
            <a:off x="4267200" y="3717925"/>
            <a:ext cx="90488" cy="146050"/>
          </a:xfrm>
          <a:custGeom>
            <a:avLst/>
            <a:gdLst>
              <a:gd name="T0" fmla="*/ 2147483647 w 27175"/>
              <a:gd name="T1" fmla="*/ 0 h 43200"/>
              <a:gd name="T2" fmla="*/ 0 w 27175"/>
              <a:gd name="T3" fmla="*/ 2147483647 h 43200"/>
              <a:gd name="T4" fmla="*/ 2147483647 w 27175"/>
              <a:gd name="T5" fmla="*/ 2147483647 h 43200"/>
              <a:gd name="T6" fmla="*/ 0 60000 65536"/>
              <a:gd name="T7" fmla="*/ 0 60000 65536"/>
              <a:gd name="T8" fmla="*/ 0 60000 65536"/>
              <a:gd name="T9" fmla="*/ 0 w 27175"/>
              <a:gd name="T10" fmla="*/ 0 h 43200"/>
              <a:gd name="T11" fmla="*/ 27175 w 27175"/>
              <a:gd name="T12" fmla="*/ 43200 h 43200"/>
            </a:gdLst>
            <a:ahLst/>
            <a:cxnLst>
              <a:cxn ang="T6">
                <a:pos x="T0" y="T1"/>
              </a:cxn>
              <a:cxn ang="T7">
                <a:pos x="T2" y="T3"/>
              </a:cxn>
              <a:cxn ang="T8">
                <a:pos x="T4" y="T5"/>
              </a:cxn>
            </a:cxnLst>
            <a:rect l="T9" t="T10" r="T11" b="T12"/>
            <a:pathLst>
              <a:path w="27175" h="43200" fill="none" extrusionOk="0">
                <a:moveTo>
                  <a:pt x="5574" y="0"/>
                </a:moveTo>
                <a:cubicBezTo>
                  <a:pt x="17504" y="0"/>
                  <a:pt x="27175" y="9670"/>
                  <a:pt x="27175" y="21600"/>
                </a:cubicBezTo>
                <a:cubicBezTo>
                  <a:pt x="27175" y="33529"/>
                  <a:pt x="17504" y="43200"/>
                  <a:pt x="5575" y="43200"/>
                </a:cubicBezTo>
                <a:cubicBezTo>
                  <a:pt x="3692" y="43200"/>
                  <a:pt x="1818" y="42953"/>
                  <a:pt x="-1" y="42468"/>
                </a:cubicBezTo>
              </a:path>
              <a:path w="27175" h="43200" stroke="0" extrusionOk="0">
                <a:moveTo>
                  <a:pt x="5574" y="0"/>
                </a:moveTo>
                <a:cubicBezTo>
                  <a:pt x="17504" y="0"/>
                  <a:pt x="27175" y="9670"/>
                  <a:pt x="27175" y="21600"/>
                </a:cubicBezTo>
                <a:cubicBezTo>
                  <a:pt x="27175" y="33529"/>
                  <a:pt x="17504" y="43200"/>
                  <a:pt x="5575" y="43200"/>
                </a:cubicBezTo>
                <a:cubicBezTo>
                  <a:pt x="3692" y="43200"/>
                  <a:pt x="1818" y="42953"/>
                  <a:pt x="-1" y="42468"/>
                </a:cubicBezTo>
                <a:lnTo>
                  <a:pt x="5575" y="21600"/>
                </a:lnTo>
                <a:lnTo>
                  <a:pt x="5574"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GB"/>
          </a:p>
        </p:txBody>
      </p:sp>
      <p:sp>
        <p:nvSpPr>
          <p:cNvPr id="56331" name="Rectangle 24"/>
          <p:cNvSpPr>
            <a:spLocks noChangeArrowheads="1"/>
          </p:cNvSpPr>
          <p:nvPr/>
        </p:nvSpPr>
        <p:spPr bwMode="auto">
          <a:xfrm>
            <a:off x="7667625" y="2852738"/>
            <a:ext cx="576263" cy="431800"/>
          </a:xfrm>
          <a:prstGeom prst="rect">
            <a:avLst/>
          </a:prstGeom>
          <a:solidFill>
            <a:schemeClr val="bg2"/>
          </a:solidFill>
          <a:ln w="6350" algn="ctr">
            <a:solidFill>
              <a:schemeClr val="tx1"/>
            </a:solidFill>
            <a:miter lim="800000"/>
            <a:headEnd/>
            <a:tailEnd/>
          </a:ln>
        </p:spPr>
        <p:txBody>
          <a:bodyPr wrap="none" anchor="ctr"/>
          <a:lstStyle>
            <a:lvl1pPr marL="469900" indent="-469900" eaLnBrk="0" hangingPunct="0">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buSzPct val="70000"/>
              <a:buFont typeface="Wingdings 2" pitchFamily="18" charset="2"/>
              <a:buChar char=""/>
              <a:defRPr sz="2100">
                <a:solidFill>
                  <a:schemeClr val="tx1"/>
                </a:solidFill>
                <a:latin typeface="Constantia" pitchFamily="18" charset="0"/>
              </a:defRPr>
            </a:lvl3pPr>
            <a:lvl4pPr marL="1600200" indent="-228600" eaLnBrk="0" hangingPunct="0">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algn="ctr" eaLnBrk="1" hangingPunct="1">
              <a:buClr>
                <a:schemeClr val="accent2"/>
              </a:buClr>
              <a:buSzTx/>
              <a:buFont typeface="Wingdings" pitchFamily="2" charset="2"/>
              <a:buNone/>
            </a:pPr>
            <a:r>
              <a:rPr lang="en-US" altLang="en-US" sz="1600">
                <a:latin typeface="Verdana" pitchFamily="34" charset="0"/>
              </a:rPr>
              <a:t>Man</a:t>
            </a:r>
          </a:p>
        </p:txBody>
      </p:sp>
      <p:sp>
        <p:nvSpPr>
          <p:cNvPr id="56332" name="Rectangle 25"/>
          <p:cNvSpPr>
            <a:spLocks noChangeArrowheads="1"/>
          </p:cNvSpPr>
          <p:nvPr/>
        </p:nvSpPr>
        <p:spPr bwMode="auto">
          <a:xfrm>
            <a:off x="1331913" y="3357563"/>
            <a:ext cx="792162"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buSzPct val="70000"/>
              <a:buFont typeface="Wingdings 2" pitchFamily="18" charset="2"/>
              <a:buChar char=""/>
              <a:defRPr sz="2100">
                <a:solidFill>
                  <a:schemeClr val="tx1"/>
                </a:solidFill>
                <a:latin typeface="Constantia" pitchFamily="18" charset="0"/>
              </a:defRPr>
            </a:lvl3pPr>
            <a:lvl4pPr marL="1600200" indent="-228600" eaLnBrk="0" hangingPunct="0">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buClr>
                <a:schemeClr val="accent2"/>
              </a:buClr>
              <a:buSzTx/>
              <a:buFont typeface="Wingdings" pitchFamily="2" charset="2"/>
              <a:buChar char="o"/>
            </a:pPr>
            <a:endParaRPr lang="en-US" altLang="en-US" sz="3000">
              <a:latin typeface="Verdana" pitchFamily="34" charset="0"/>
            </a:endParaRPr>
          </a:p>
        </p:txBody>
      </p:sp>
      <p:sp>
        <p:nvSpPr>
          <p:cNvPr id="56333" name="Rectangle 26"/>
          <p:cNvSpPr>
            <a:spLocks noChangeArrowheads="1"/>
          </p:cNvSpPr>
          <p:nvPr/>
        </p:nvSpPr>
        <p:spPr bwMode="auto">
          <a:xfrm>
            <a:off x="900113" y="3284538"/>
            <a:ext cx="1223962" cy="649287"/>
          </a:xfrm>
          <a:prstGeom prst="rect">
            <a:avLst/>
          </a:prstGeom>
          <a:solidFill>
            <a:schemeClr val="bg2"/>
          </a:solidFill>
          <a:ln w="6350" algn="ctr">
            <a:solidFill>
              <a:schemeClr val="tx1"/>
            </a:solidFill>
            <a:miter lim="800000"/>
            <a:headEnd/>
            <a:tailEnd/>
          </a:ln>
        </p:spPr>
        <p:txBody>
          <a:bodyPr wrap="none" anchor="ctr"/>
          <a:lstStyle>
            <a:lvl1pPr marL="469900" indent="-469900" eaLnBrk="0" hangingPunct="0">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buSzPct val="70000"/>
              <a:buFont typeface="Wingdings 2" pitchFamily="18" charset="2"/>
              <a:buChar char=""/>
              <a:defRPr sz="2100">
                <a:solidFill>
                  <a:schemeClr val="tx1"/>
                </a:solidFill>
                <a:latin typeface="Constantia" pitchFamily="18" charset="0"/>
              </a:defRPr>
            </a:lvl3pPr>
            <a:lvl4pPr marL="1600200" indent="-228600" eaLnBrk="0" hangingPunct="0">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algn="ctr" eaLnBrk="1" hangingPunct="1">
              <a:buClr>
                <a:schemeClr val="accent2"/>
              </a:buClr>
              <a:buSzTx/>
              <a:buFont typeface="Wingdings" pitchFamily="2" charset="2"/>
              <a:buNone/>
            </a:pPr>
            <a:r>
              <a:rPr lang="en-US" altLang="en-US" sz="1400">
                <a:latin typeface="Verdana" pitchFamily="34" charset="0"/>
              </a:rPr>
              <a:t>Environment</a:t>
            </a:r>
          </a:p>
        </p:txBody>
      </p:sp>
      <p:cxnSp>
        <p:nvCxnSpPr>
          <p:cNvPr id="56334" name="AutoShape 27"/>
          <p:cNvCxnSpPr>
            <a:cxnSpLocks noChangeShapeType="1"/>
            <a:stCxn id="56328" idx="1"/>
            <a:endCxn id="56327" idx="1"/>
          </p:cNvCxnSpPr>
          <p:nvPr/>
        </p:nvCxnSpPr>
        <p:spPr bwMode="auto">
          <a:xfrm rot="10800000">
            <a:off x="2700338" y="3671888"/>
            <a:ext cx="576262" cy="1193800"/>
          </a:xfrm>
          <a:prstGeom prst="curvedConnector3">
            <a:avLst>
              <a:gd name="adj1" fmla="val 13967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cxnSp>
      <p:cxnSp>
        <p:nvCxnSpPr>
          <p:cNvPr id="56335" name="AutoShape 28"/>
          <p:cNvCxnSpPr>
            <a:cxnSpLocks noChangeShapeType="1"/>
            <a:stCxn id="56328" idx="3"/>
            <a:endCxn id="56327" idx="3"/>
          </p:cNvCxnSpPr>
          <p:nvPr/>
        </p:nvCxnSpPr>
        <p:spPr bwMode="auto">
          <a:xfrm flipV="1">
            <a:off x="4284663" y="3671888"/>
            <a:ext cx="287337" cy="1193800"/>
          </a:xfrm>
          <a:prstGeom prst="curvedConnector3">
            <a:avLst>
              <a:gd name="adj1" fmla="val 179005"/>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6336" name="AutoShape 29"/>
          <p:cNvCxnSpPr>
            <a:cxnSpLocks noChangeShapeType="1"/>
            <a:stCxn id="56327" idx="1"/>
            <a:endCxn id="56328" idx="1"/>
          </p:cNvCxnSpPr>
          <p:nvPr/>
        </p:nvCxnSpPr>
        <p:spPr bwMode="auto">
          <a:xfrm rot="10800000" flipH="1" flipV="1">
            <a:off x="2700338" y="3671888"/>
            <a:ext cx="576262" cy="1193800"/>
          </a:xfrm>
          <a:prstGeom prst="curvedConnector3">
            <a:avLst>
              <a:gd name="adj1" fmla="val -39671"/>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6337" name="AutoShape 30"/>
          <p:cNvCxnSpPr>
            <a:cxnSpLocks noChangeShapeType="1"/>
            <a:stCxn id="56327" idx="3"/>
            <a:endCxn id="56326" idx="3"/>
          </p:cNvCxnSpPr>
          <p:nvPr/>
        </p:nvCxnSpPr>
        <p:spPr bwMode="auto">
          <a:xfrm flipH="1" flipV="1">
            <a:off x="3851275" y="2706688"/>
            <a:ext cx="720725" cy="965200"/>
          </a:xfrm>
          <a:prstGeom prst="curvedConnector3">
            <a:avLst>
              <a:gd name="adj1" fmla="val -31500"/>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6338" name="AutoShape 31"/>
          <p:cNvCxnSpPr>
            <a:cxnSpLocks noChangeShapeType="1"/>
            <a:stCxn id="56326" idx="1"/>
            <a:endCxn id="56327" idx="1"/>
          </p:cNvCxnSpPr>
          <p:nvPr/>
        </p:nvCxnSpPr>
        <p:spPr bwMode="auto">
          <a:xfrm rot="10800000" flipV="1">
            <a:off x="2700338" y="2706688"/>
            <a:ext cx="431800" cy="965200"/>
          </a:xfrm>
          <a:prstGeom prst="curvedConnector3">
            <a:avLst>
              <a:gd name="adj1" fmla="val 152940"/>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6339" name="AutoShape 32"/>
          <p:cNvCxnSpPr>
            <a:cxnSpLocks noChangeShapeType="1"/>
            <a:stCxn id="56326" idx="0"/>
            <a:endCxn id="56329" idx="1"/>
          </p:cNvCxnSpPr>
          <p:nvPr/>
        </p:nvCxnSpPr>
        <p:spPr bwMode="auto">
          <a:xfrm rot="-5400000">
            <a:off x="4556126" y="1325562"/>
            <a:ext cx="176212" cy="2303463"/>
          </a:xfrm>
          <a:prstGeom prst="curvedConnector2">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6340" name="AutoShape 33"/>
          <p:cNvCxnSpPr>
            <a:cxnSpLocks noChangeShapeType="1"/>
            <a:stCxn id="56327" idx="3"/>
            <a:endCxn id="56329" idx="2"/>
          </p:cNvCxnSpPr>
          <p:nvPr/>
        </p:nvCxnSpPr>
        <p:spPr bwMode="auto">
          <a:xfrm flipV="1">
            <a:off x="4572000" y="2789238"/>
            <a:ext cx="2773363" cy="882650"/>
          </a:xfrm>
          <a:prstGeom prst="curvedConnector2">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6341" name="Text Box 34"/>
          <p:cNvSpPr txBox="1">
            <a:spLocks noChangeArrowheads="1"/>
          </p:cNvSpPr>
          <p:nvPr/>
        </p:nvSpPr>
        <p:spPr bwMode="auto">
          <a:xfrm>
            <a:off x="4787900" y="2924175"/>
            <a:ext cx="1368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469900" indent="-469900" eaLnBrk="0" hangingPunct="0">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buSzPct val="70000"/>
              <a:buFont typeface="Wingdings 2" pitchFamily="18" charset="2"/>
              <a:buChar char=""/>
              <a:defRPr sz="2100">
                <a:solidFill>
                  <a:schemeClr val="tx1"/>
                </a:solidFill>
                <a:latin typeface="Constantia" pitchFamily="18" charset="0"/>
              </a:defRPr>
            </a:lvl3pPr>
            <a:lvl4pPr marL="1600200" indent="-228600" eaLnBrk="0" hangingPunct="0">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50000"/>
              </a:spcBef>
              <a:buClr>
                <a:schemeClr val="accent2"/>
              </a:buClr>
              <a:buSzTx/>
              <a:buFont typeface="Wingdings" pitchFamily="2" charset="2"/>
              <a:buNone/>
            </a:pPr>
            <a:r>
              <a:rPr lang="en-US" altLang="en-US" sz="1400">
                <a:latin typeface="Verdana" pitchFamily="34" charset="0"/>
              </a:rPr>
              <a:t>Encystation</a:t>
            </a:r>
          </a:p>
        </p:txBody>
      </p:sp>
      <p:sp>
        <p:nvSpPr>
          <p:cNvPr id="56342" name="Text Box 35"/>
          <p:cNvSpPr txBox="1">
            <a:spLocks noChangeArrowheads="1"/>
          </p:cNvSpPr>
          <p:nvPr/>
        </p:nvSpPr>
        <p:spPr bwMode="auto">
          <a:xfrm>
            <a:off x="1547813" y="2708275"/>
            <a:ext cx="12969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469900" indent="-469900" eaLnBrk="0" hangingPunct="0">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buSzPct val="70000"/>
              <a:buFont typeface="Wingdings 2" pitchFamily="18" charset="2"/>
              <a:buChar char=""/>
              <a:defRPr sz="2100">
                <a:solidFill>
                  <a:schemeClr val="tx1"/>
                </a:solidFill>
                <a:latin typeface="Constantia" pitchFamily="18" charset="0"/>
              </a:defRPr>
            </a:lvl3pPr>
            <a:lvl4pPr marL="1600200" indent="-228600" eaLnBrk="0" hangingPunct="0">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50000"/>
              </a:spcBef>
              <a:buClr>
                <a:schemeClr val="accent2"/>
              </a:buClr>
              <a:buSzTx/>
              <a:buFont typeface="Wingdings" pitchFamily="2" charset="2"/>
              <a:buNone/>
            </a:pPr>
            <a:r>
              <a:rPr lang="en-US" altLang="en-US" sz="1200">
                <a:latin typeface="Verdana" pitchFamily="34" charset="0"/>
              </a:rPr>
              <a:t>Excystation</a:t>
            </a:r>
          </a:p>
        </p:txBody>
      </p:sp>
    </p:spTree>
    <p:extLst>
      <p:ext uri="{BB962C8B-B14F-4D97-AF65-F5344CB8AC3E}">
        <p14:creationId xmlns:p14="http://schemas.microsoft.com/office/powerpoint/2010/main" val="33066074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68952" cy="1008112"/>
          </a:xfrm>
        </p:spPr>
        <p:txBody>
          <a:bodyPr/>
          <a:lstStyle/>
          <a:p>
            <a:r>
              <a:rPr lang="en-US" b="1" dirty="0" smtClean="0"/>
              <a:t>Clinical presentation</a:t>
            </a:r>
            <a:endParaRPr lang="en-GB" dirty="0"/>
          </a:p>
        </p:txBody>
      </p:sp>
      <p:sp>
        <p:nvSpPr>
          <p:cNvPr id="3" name="Content Placeholder 2"/>
          <p:cNvSpPr>
            <a:spLocks noGrp="1"/>
          </p:cNvSpPr>
          <p:nvPr>
            <p:ph idx="1"/>
          </p:nvPr>
        </p:nvSpPr>
        <p:spPr>
          <a:xfrm>
            <a:off x="395536" y="1628800"/>
            <a:ext cx="8424936" cy="4824536"/>
          </a:xfrm>
        </p:spPr>
        <p:txBody>
          <a:bodyPr>
            <a:normAutofit fontScale="92500" lnSpcReduction="20000"/>
          </a:bodyPr>
          <a:lstStyle/>
          <a:p>
            <a:pPr lvl="0"/>
            <a:r>
              <a:rPr lang="en-US" dirty="0" smtClean="0"/>
              <a:t>Cause </a:t>
            </a:r>
            <a:r>
              <a:rPr lang="en-US" dirty="0"/>
              <a:t>eye pathology mainly</a:t>
            </a:r>
            <a:endParaRPr lang="en-GB" dirty="0"/>
          </a:p>
          <a:p>
            <a:pPr lvl="0"/>
            <a:r>
              <a:rPr lang="en-US" i="1" dirty="0" err="1"/>
              <a:t>Acanthamoeba</a:t>
            </a:r>
            <a:r>
              <a:rPr lang="en-US" i="1" dirty="0"/>
              <a:t> </a:t>
            </a:r>
            <a:r>
              <a:rPr lang="en-US" dirty="0"/>
              <a:t>keratitis or </a:t>
            </a:r>
            <a:r>
              <a:rPr lang="en-US" dirty="0" err="1"/>
              <a:t>keratouveitis</a:t>
            </a:r>
            <a:endParaRPr lang="en-GB" dirty="0"/>
          </a:p>
          <a:p>
            <a:pPr lvl="0"/>
            <a:r>
              <a:rPr lang="en-US" dirty="0"/>
              <a:t>Common in contact lens users</a:t>
            </a:r>
            <a:endParaRPr lang="en-GB" dirty="0"/>
          </a:p>
          <a:p>
            <a:pPr lvl="0"/>
            <a:r>
              <a:rPr lang="en-US" dirty="0"/>
              <a:t>Inflammation of the cornea and erosion of the cornea</a:t>
            </a:r>
            <a:endParaRPr lang="en-GB" dirty="0"/>
          </a:p>
          <a:p>
            <a:pPr lvl="0"/>
            <a:r>
              <a:rPr lang="en-US" dirty="0"/>
              <a:t>Accumulation of pus in the anterior chamber of the eye</a:t>
            </a:r>
            <a:endParaRPr lang="en-GB" dirty="0"/>
          </a:p>
          <a:p>
            <a:pPr lvl="0"/>
            <a:r>
              <a:rPr lang="en-US" dirty="0" err="1"/>
              <a:t>Chemosis</a:t>
            </a:r>
            <a:endParaRPr lang="en-GB" dirty="0"/>
          </a:p>
          <a:p>
            <a:pPr lvl="0"/>
            <a:r>
              <a:rPr lang="en-US" dirty="0"/>
              <a:t>Glaucoma</a:t>
            </a:r>
            <a:endParaRPr lang="en-GB" dirty="0"/>
          </a:p>
          <a:p>
            <a:pPr lvl="0"/>
            <a:r>
              <a:rPr lang="en-US" dirty="0"/>
              <a:t>Blindness </a:t>
            </a:r>
            <a:endParaRPr lang="en-GB" dirty="0"/>
          </a:p>
        </p:txBody>
      </p:sp>
    </p:spTree>
    <p:extLst>
      <p:ext uri="{BB962C8B-B14F-4D97-AF65-F5344CB8AC3E}">
        <p14:creationId xmlns:p14="http://schemas.microsoft.com/office/powerpoint/2010/main" val="2797486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58546" y="6093296"/>
            <a:ext cx="2313454" cy="369332"/>
          </a:xfrm>
          <a:prstGeom prst="rect">
            <a:avLst/>
          </a:prstGeom>
        </p:spPr>
        <p:txBody>
          <a:bodyPr wrap="none">
            <a:spAutoFit/>
          </a:bodyPr>
          <a:lstStyle/>
          <a:p>
            <a:r>
              <a:rPr lang="en-GB" dirty="0" err="1"/>
              <a:t>Acanthamoebakeratitis</a:t>
            </a:r>
            <a:endParaRPr lang="en-GB" dirty="0"/>
          </a:p>
        </p:txBody>
      </p:sp>
      <p:pic>
        <p:nvPicPr>
          <p:cNvPr id="1026" name="Picture 2" descr="E:\Bachelor of Medicine And Bachelor of Surgery (MBChB)  Year  2\MEDICAL MICROBIOLOGY\5. MICROBIOLOGY PRACTICALS AND DEMONSTRATIONS\Laboratry Pictures\Microbiology cdc pics\Acanthamoebakeratit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2148" y="1412776"/>
            <a:ext cx="5290384"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6394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68952" cy="1008112"/>
          </a:xfrm>
        </p:spPr>
        <p:txBody>
          <a:bodyPr/>
          <a:lstStyle/>
          <a:p>
            <a:r>
              <a:rPr lang="en-US" b="1" dirty="0"/>
              <a:t>Lab </a:t>
            </a:r>
            <a:r>
              <a:rPr lang="en-US" b="1" dirty="0" smtClean="0"/>
              <a:t>diagnosis</a:t>
            </a:r>
            <a:endParaRPr lang="en-GB" dirty="0"/>
          </a:p>
        </p:txBody>
      </p:sp>
      <p:sp>
        <p:nvSpPr>
          <p:cNvPr id="3" name="Content Placeholder 2"/>
          <p:cNvSpPr>
            <a:spLocks noGrp="1"/>
          </p:cNvSpPr>
          <p:nvPr>
            <p:ph idx="1"/>
          </p:nvPr>
        </p:nvSpPr>
        <p:spPr>
          <a:xfrm>
            <a:off x="395536" y="1628800"/>
            <a:ext cx="8496944" cy="4896544"/>
          </a:xfrm>
        </p:spPr>
        <p:txBody>
          <a:bodyPr>
            <a:normAutofit lnSpcReduction="10000"/>
          </a:bodyPr>
          <a:lstStyle/>
          <a:p>
            <a:r>
              <a:rPr lang="en-US" dirty="0" smtClean="0"/>
              <a:t>Culture </a:t>
            </a:r>
            <a:r>
              <a:rPr lang="en-US" dirty="0"/>
              <a:t>of cornea scrapings on wet mountings, </a:t>
            </a:r>
            <a:r>
              <a:rPr lang="en-US" dirty="0" err="1"/>
              <a:t>trophozoites</a:t>
            </a:r>
            <a:r>
              <a:rPr lang="en-US" dirty="0"/>
              <a:t> and cysts can be seen</a:t>
            </a:r>
            <a:endParaRPr lang="en-GB" dirty="0"/>
          </a:p>
          <a:p>
            <a:pPr lvl="0"/>
            <a:r>
              <a:rPr lang="en-US" dirty="0"/>
              <a:t>Biopsy of cutaneous lesions</a:t>
            </a:r>
            <a:endParaRPr lang="en-GB" dirty="0"/>
          </a:p>
          <a:p>
            <a:pPr lvl="0"/>
            <a:r>
              <a:rPr lang="en-US" dirty="0"/>
              <a:t>Histology of sectional biopsies</a:t>
            </a:r>
            <a:endParaRPr lang="en-GB" dirty="0"/>
          </a:p>
          <a:p>
            <a:pPr lvl="0"/>
            <a:r>
              <a:rPr lang="en-US" dirty="0"/>
              <a:t>Microscopic examination of stained (</a:t>
            </a:r>
            <a:r>
              <a:rPr lang="en-US" dirty="0" err="1"/>
              <a:t>giemsa</a:t>
            </a:r>
            <a:r>
              <a:rPr lang="en-US" dirty="0"/>
              <a:t>) smears of biopsy specimens (brain tissue, skin, cornea) for </a:t>
            </a:r>
            <a:r>
              <a:rPr lang="en-US" dirty="0" err="1" smtClean="0"/>
              <a:t>trophozoites</a:t>
            </a:r>
            <a:endParaRPr lang="en-US" dirty="0" smtClean="0"/>
          </a:p>
          <a:p>
            <a:r>
              <a:rPr lang="en-US" dirty="0"/>
              <a:t>Serology. identification by direct </a:t>
            </a:r>
            <a:r>
              <a:rPr lang="en-US" dirty="0" err="1"/>
              <a:t>immunofluorescent</a:t>
            </a:r>
            <a:r>
              <a:rPr lang="en-US" dirty="0"/>
              <a:t> antibody (IFAT), ELISA, PCR, </a:t>
            </a:r>
            <a:endParaRPr lang="en-GB" dirty="0"/>
          </a:p>
          <a:p>
            <a:pPr lvl="0"/>
            <a:endParaRPr lang="en-GB" dirty="0"/>
          </a:p>
          <a:p>
            <a:endParaRPr lang="en-GB" dirty="0"/>
          </a:p>
        </p:txBody>
      </p:sp>
    </p:spTree>
    <p:extLst>
      <p:ext uri="{BB962C8B-B14F-4D97-AF65-F5344CB8AC3E}">
        <p14:creationId xmlns:p14="http://schemas.microsoft.com/office/powerpoint/2010/main" val="692774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8424936" cy="5976664"/>
          </a:xfrm>
        </p:spPr>
        <p:txBody>
          <a:bodyPr>
            <a:normAutofit fontScale="92500"/>
          </a:bodyPr>
          <a:lstStyle/>
          <a:p>
            <a:pPr lvl="0"/>
            <a:r>
              <a:rPr lang="en-US" dirty="0" smtClean="0"/>
              <a:t>X RAYS </a:t>
            </a:r>
            <a:r>
              <a:rPr lang="en-US" dirty="0"/>
              <a:t>in calcification </a:t>
            </a:r>
            <a:endParaRPr lang="en-GB" dirty="0"/>
          </a:p>
          <a:p>
            <a:pPr lvl="0"/>
            <a:r>
              <a:rPr lang="en-US" dirty="0"/>
              <a:t>The infection is usually diagnosed by an eye specialist based on symptoms, growth of the ameba from a scraping of the eye, and/or seeing the ameba by a process called confocal microscopy. </a:t>
            </a:r>
            <a:endParaRPr lang="en-GB" dirty="0"/>
          </a:p>
          <a:p>
            <a:pPr lvl="0"/>
            <a:r>
              <a:rPr lang="en-US" u="sng" dirty="0">
                <a:hlinkClick r:id="rId2"/>
              </a:rPr>
              <a:t>Granulomatous Amebic Encephalitis</a:t>
            </a:r>
            <a:r>
              <a:rPr lang="en-US" dirty="0"/>
              <a:t> (GAE) and </a:t>
            </a:r>
            <a:r>
              <a:rPr lang="en-US" u="sng" dirty="0">
                <a:hlinkClick r:id="rId2"/>
              </a:rPr>
              <a:t>disseminated infection</a:t>
            </a:r>
            <a:r>
              <a:rPr lang="en-US" dirty="0"/>
              <a:t> are more difficult to diagnose and are often at advanced stages when they are diagnosed. Tests useful in the diagnosis of GAE include brain scans, biopsies, or spinal taps. In disseminated disease, biopsy of the involved sites (e.g., skin, sinuses) can be useful in diagnosis</a:t>
            </a:r>
            <a:r>
              <a:rPr lang="en-US" dirty="0" smtClean="0"/>
              <a:t>.</a:t>
            </a:r>
            <a:endParaRPr lang="en-GB" dirty="0"/>
          </a:p>
        </p:txBody>
      </p:sp>
    </p:spTree>
    <p:extLst>
      <p:ext uri="{BB962C8B-B14F-4D97-AF65-F5344CB8AC3E}">
        <p14:creationId xmlns:p14="http://schemas.microsoft.com/office/powerpoint/2010/main" val="78608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Bachelor of Medicine And Bachelor of Surgery (MBChB)  Year  2\MEDICAL MICROBIOLOGY\5. MICROBIOLOGY PRACTICALS AND DEMONSTRATIONS\Laboratry Pictures\Microbiology cdc pics\Acanthamoebayst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4750" y="1447800"/>
            <a:ext cx="4254500" cy="39624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771800" y="6021288"/>
            <a:ext cx="1928733" cy="369332"/>
          </a:xfrm>
          <a:prstGeom prst="rect">
            <a:avLst/>
          </a:prstGeom>
        </p:spPr>
        <p:txBody>
          <a:bodyPr wrap="none">
            <a:spAutoFit/>
          </a:bodyPr>
          <a:lstStyle/>
          <a:p>
            <a:r>
              <a:rPr lang="en-GB" dirty="0" err="1"/>
              <a:t>Acanthamoebaysts</a:t>
            </a:r>
            <a:endParaRPr lang="en-GB" dirty="0"/>
          </a:p>
        </p:txBody>
      </p:sp>
    </p:spTree>
    <p:extLst>
      <p:ext uri="{BB962C8B-B14F-4D97-AF65-F5344CB8AC3E}">
        <p14:creationId xmlns:p14="http://schemas.microsoft.com/office/powerpoint/2010/main" val="3327134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68952" cy="1008112"/>
          </a:xfrm>
        </p:spPr>
        <p:txBody>
          <a:bodyPr/>
          <a:lstStyle/>
          <a:p>
            <a:pPr algn="l"/>
            <a:r>
              <a:rPr lang="en-US" sz="3200" b="1" dirty="0" smtClean="0"/>
              <a:t>OPPORTUNISTIC AMOEBA/FREE LIVING AMOEBA/ ATYPICAL AMOEBA</a:t>
            </a:r>
            <a:endParaRPr lang="en-GB" sz="3200" b="1" dirty="0"/>
          </a:p>
        </p:txBody>
      </p:sp>
      <p:sp>
        <p:nvSpPr>
          <p:cNvPr id="3" name="Content Placeholder 2"/>
          <p:cNvSpPr>
            <a:spLocks noGrp="1"/>
          </p:cNvSpPr>
          <p:nvPr>
            <p:ph idx="1"/>
          </p:nvPr>
        </p:nvSpPr>
        <p:spPr>
          <a:xfrm>
            <a:off x="395536" y="1628800"/>
            <a:ext cx="8424936" cy="4824536"/>
          </a:xfrm>
        </p:spPr>
        <p:txBody>
          <a:bodyPr>
            <a:normAutofit fontScale="92500" lnSpcReduction="20000"/>
          </a:bodyPr>
          <a:lstStyle/>
          <a:p>
            <a:pPr lvl="0"/>
            <a:r>
              <a:rPr lang="en-US" i="1" dirty="0" err="1"/>
              <a:t>Naegleria</a:t>
            </a:r>
            <a:r>
              <a:rPr lang="en-US" i="1" dirty="0"/>
              <a:t> </a:t>
            </a:r>
            <a:r>
              <a:rPr lang="en-US" i="1" dirty="0" err="1"/>
              <a:t>fowleri</a:t>
            </a:r>
            <a:endParaRPr lang="en-GB" dirty="0"/>
          </a:p>
          <a:p>
            <a:pPr lvl="0"/>
            <a:r>
              <a:rPr lang="en-US" i="1" dirty="0" err="1"/>
              <a:t>Acanthamoeba</a:t>
            </a:r>
            <a:r>
              <a:rPr lang="en-US" i="1" dirty="0"/>
              <a:t> </a:t>
            </a:r>
            <a:r>
              <a:rPr lang="en-US" i="1" dirty="0" err="1"/>
              <a:t>spp</a:t>
            </a:r>
            <a:r>
              <a:rPr lang="en-US" i="1" dirty="0"/>
              <a:t> </a:t>
            </a:r>
            <a:r>
              <a:rPr lang="en-US" dirty="0"/>
              <a:t>(4 </a:t>
            </a:r>
            <a:r>
              <a:rPr lang="en-US" dirty="0" err="1"/>
              <a:t>spp</a:t>
            </a:r>
            <a:r>
              <a:rPr lang="en-US" dirty="0"/>
              <a:t> – </a:t>
            </a:r>
            <a:r>
              <a:rPr lang="en-US" i="1" dirty="0"/>
              <a:t>A </a:t>
            </a:r>
            <a:r>
              <a:rPr lang="en-US" i="1" dirty="0" err="1"/>
              <a:t>castellani</a:t>
            </a:r>
            <a:r>
              <a:rPr lang="en-US" i="1" dirty="0"/>
              <a:t>, A. </a:t>
            </a:r>
            <a:r>
              <a:rPr lang="en-US" i="1" dirty="0" err="1"/>
              <a:t>culbersoni</a:t>
            </a:r>
            <a:r>
              <a:rPr lang="en-US" i="1" dirty="0"/>
              <a:t>, A. </a:t>
            </a:r>
            <a:r>
              <a:rPr lang="en-US" i="1" dirty="0" err="1"/>
              <a:t>polyphage</a:t>
            </a:r>
            <a:r>
              <a:rPr lang="en-US" i="1" dirty="0"/>
              <a:t> &amp; A, </a:t>
            </a:r>
            <a:r>
              <a:rPr lang="en-US" i="1" dirty="0" err="1"/>
              <a:t>rhysonde</a:t>
            </a:r>
            <a:r>
              <a:rPr lang="en-US" i="1" dirty="0"/>
              <a:t>) </a:t>
            </a:r>
            <a:r>
              <a:rPr lang="en-US" dirty="0"/>
              <a:t>– </a:t>
            </a:r>
            <a:r>
              <a:rPr lang="en-US" dirty="0" err="1"/>
              <a:t>pple</a:t>
            </a:r>
            <a:r>
              <a:rPr lang="en-US" dirty="0"/>
              <a:t> suffering from either chronic dx, cancer or immunosuppressed </a:t>
            </a:r>
            <a:r>
              <a:rPr lang="en-US" dirty="0" err="1"/>
              <a:t>px</a:t>
            </a:r>
            <a:endParaRPr lang="en-GB" dirty="0"/>
          </a:p>
          <a:p>
            <a:pPr lvl="0"/>
            <a:r>
              <a:rPr lang="en-US" dirty="0" err="1"/>
              <a:t>Leptomyxid</a:t>
            </a:r>
            <a:endParaRPr lang="en-GB" dirty="0"/>
          </a:p>
          <a:p>
            <a:pPr lvl="0"/>
            <a:r>
              <a:rPr lang="en-US" dirty="0"/>
              <a:t>World-wide distribution</a:t>
            </a:r>
            <a:endParaRPr lang="en-GB" dirty="0"/>
          </a:p>
          <a:p>
            <a:pPr lvl="0"/>
            <a:r>
              <a:rPr lang="en-US" i="1" dirty="0"/>
              <a:t>N. </a:t>
            </a:r>
            <a:r>
              <a:rPr lang="en-US" i="1" dirty="0" err="1"/>
              <a:t>fowleri</a:t>
            </a:r>
            <a:r>
              <a:rPr lang="en-US" dirty="0"/>
              <a:t> affects normal </a:t>
            </a:r>
            <a:r>
              <a:rPr lang="en-US" dirty="0" err="1"/>
              <a:t>pple</a:t>
            </a:r>
            <a:endParaRPr lang="en-GB" dirty="0"/>
          </a:p>
          <a:p>
            <a:pPr lvl="0"/>
            <a:r>
              <a:rPr lang="en-US" i="1" dirty="0" err="1"/>
              <a:t>Acanthamoeba</a:t>
            </a:r>
            <a:r>
              <a:rPr lang="en-US" dirty="0"/>
              <a:t> infects immunosuppressed subjects mainly</a:t>
            </a:r>
            <a:endParaRPr lang="en-GB" dirty="0"/>
          </a:p>
          <a:p>
            <a:pPr lvl="0"/>
            <a:r>
              <a:rPr lang="en-US" dirty="0" err="1"/>
              <a:t>Leptomyxid</a:t>
            </a:r>
            <a:r>
              <a:rPr lang="en-US" dirty="0"/>
              <a:t> – unknown </a:t>
            </a:r>
            <a:endParaRPr lang="en-GB" dirty="0"/>
          </a:p>
        </p:txBody>
      </p:sp>
    </p:spTree>
    <p:extLst>
      <p:ext uri="{BB962C8B-B14F-4D97-AF65-F5344CB8AC3E}">
        <p14:creationId xmlns:p14="http://schemas.microsoft.com/office/powerpoint/2010/main" val="1906153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en-GB" dirty="0"/>
          </a:p>
        </p:txBody>
      </p:sp>
      <p:sp>
        <p:nvSpPr>
          <p:cNvPr id="3" name="Content Placeholder 2"/>
          <p:cNvSpPr>
            <a:spLocks noGrp="1"/>
          </p:cNvSpPr>
          <p:nvPr>
            <p:ph idx="1"/>
          </p:nvPr>
        </p:nvSpPr>
        <p:spPr/>
        <p:txBody>
          <a:bodyPr/>
          <a:lstStyle/>
          <a:p>
            <a:r>
              <a:rPr lang="en-US" dirty="0" err="1" smtClean="0"/>
              <a:t>Diamidines</a:t>
            </a:r>
            <a:r>
              <a:rPr lang="en-US" dirty="0" smtClean="0"/>
              <a:t> </a:t>
            </a:r>
            <a:r>
              <a:rPr lang="en-US" dirty="0"/>
              <a:t>e.g. </a:t>
            </a:r>
            <a:r>
              <a:rPr lang="en-US" dirty="0" err="1"/>
              <a:t>propamdine</a:t>
            </a:r>
            <a:r>
              <a:rPr lang="en-US" dirty="0"/>
              <a:t> &amp; </a:t>
            </a:r>
            <a:r>
              <a:rPr lang="en-US" dirty="0" err="1"/>
              <a:t>dibromopropamide</a:t>
            </a:r>
            <a:endParaRPr lang="en-GB" dirty="0"/>
          </a:p>
          <a:p>
            <a:r>
              <a:rPr lang="en-US" dirty="0"/>
              <a:t>Corticosteroids</a:t>
            </a:r>
            <a:endParaRPr lang="en-GB" dirty="0"/>
          </a:p>
          <a:p>
            <a:r>
              <a:rPr lang="en-US" dirty="0"/>
              <a:t>Neomycin (antibacterial)</a:t>
            </a:r>
            <a:endParaRPr lang="en-GB" dirty="0"/>
          </a:p>
          <a:p>
            <a:r>
              <a:rPr lang="en-US" dirty="0" err="1"/>
              <a:t>Polymixin</a:t>
            </a:r>
            <a:r>
              <a:rPr lang="en-US" dirty="0"/>
              <a:t> (antibacterial)</a:t>
            </a:r>
            <a:endParaRPr lang="en-GB" dirty="0"/>
          </a:p>
          <a:p>
            <a:r>
              <a:rPr lang="en-US" dirty="0"/>
              <a:t>Ketoconazole</a:t>
            </a:r>
            <a:endParaRPr lang="en-GB" dirty="0"/>
          </a:p>
        </p:txBody>
      </p:sp>
    </p:spTree>
    <p:extLst>
      <p:ext uri="{BB962C8B-B14F-4D97-AF65-F5344CB8AC3E}">
        <p14:creationId xmlns:p14="http://schemas.microsoft.com/office/powerpoint/2010/main" val="3667714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Prevention &amp; control</a:t>
            </a:r>
            <a:endParaRPr lang="en-GB" dirty="0"/>
          </a:p>
        </p:txBody>
      </p:sp>
      <p:sp>
        <p:nvSpPr>
          <p:cNvPr id="3" name="Content Placeholder 2"/>
          <p:cNvSpPr>
            <a:spLocks noGrp="1"/>
          </p:cNvSpPr>
          <p:nvPr>
            <p:ph idx="1"/>
          </p:nvPr>
        </p:nvSpPr>
        <p:spPr/>
        <p:txBody>
          <a:bodyPr/>
          <a:lstStyle/>
          <a:p>
            <a:r>
              <a:rPr lang="en-US" dirty="0"/>
              <a:t>Contact lens treatment, cleaning &amp; disinfection</a:t>
            </a:r>
            <a:endParaRPr lang="en-GB" dirty="0"/>
          </a:p>
          <a:p>
            <a:r>
              <a:rPr lang="en-US" dirty="0"/>
              <a:t>Using of sodium </a:t>
            </a:r>
            <a:r>
              <a:rPr lang="en-US" dirty="0" err="1"/>
              <a:t>tidecyl</a:t>
            </a:r>
            <a:r>
              <a:rPr lang="en-US" dirty="0"/>
              <a:t> ether </a:t>
            </a:r>
            <a:r>
              <a:rPr lang="en-US" dirty="0" err="1"/>
              <a:t>sulphate</a:t>
            </a:r>
            <a:endParaRPr lang="en-GB" dirty="0"/>
          </a:p>
          <a:p>
            <a:r>
              <a:rPr lang="en-US" dirty="0"/>
              <a:t>Use </a:t>
            </a:r>
            <a:r>
              <a:rPr lang="en-US" dirty="0" err="1"/>
              <a:t>sorbic</a:t>
            </a:r>
            <a:r>
              <a:rPr lang="en-US" dirty="0"/>
              <a:t> acid on contact lenses</a:t>
            </a:r>
            <a:endParaRPr lang="en-GB" dirty="0"/>
          </a:p>
          <a:p>
            <a:r>
              <a:rPr lang="en-US" dirty="0" err="1"/>
              <a:t>Chlorhexidine</a:t>
            </a:r>
            <a:endParaRPr lang="en-GB" dirty="0"/>
          </a:p>
          <a:p>
            <a:r>
              <a:rPr lang="en-US" dirty="0"/>
              <a:t>Health </a:t>
            </a:r>
            <a:r>
              <a:rPr lang="en-US" dirty="0" smtClean="0"/>
              <a:t>education</a:t>
            </a:r>
            <a:endParaRPr lang="en-GB" dirty="0"/>
          </a:p>
        </p:txBody>
      </p:sp>
    </p:spTree>
    <p:extLst>
      <p:ext uri="{BB962C8B-B14F-4D97-AF65-F5344CB8AC3E}">
        <p14:creationId xmlns:p14="http://schemas.microsoft.com/office/powerpoint/2010/main" val="857602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Morphology</a:t>
            </a:r>
            <a:endParaRPr lang="en-GB" dirty="0"/>
          </a:p>
        </p:txBody>
      </p:sp>
      <p:sp>
        <p:nvSpPr>
          <p:cNvPr id="3" name="Content Placeholder 2"/>
          <p:cNvSpPr>
            <a:spLocks noGrp="1"/>
          </p:cNvSpPr>
          <p:nvPr>
            <p:ph idx="1"/>
          </p:nvPr>
        </p:nvSpPr>
        <p:spPr/>
        <p:txBody>
          <a:bodyPr/>
          <a:lstStyle/>
          <a:p>
            <a:r>
              <a:rPr lang="en-US" dirty="0" smtClean="0"/>
              <a:t>It’s </a:t>
            </a:r>
            <a:r>
              <a:rPr lang="en-US" dirty="0"/>
              <a:t>found in environment and water as cysts or </a:t>
            </a:r>
            <a:r>
              <a:rPr lang="en-US" dirty="0" err="1"/>
              <a:t>trophozoites</a:t>
            </a:r>
            <a:r>
              <a:rPr lang="en-US" dirty="0"/>
              <a:t> in the hosts</a:t>
            </a:r>
            <a:endParaRPr lang="en-GB" dirty="0"/>
          </a:p>
          <a:p>
            <a:r>
              <a:rPr lang="en-US" dirty="0" smtClean="0"/>
              <a:t>Exists </a:t>
            </a:r>
            <a:r>
              <a:rPr lang="en-US" dirty="0"/>
              <a:t>in 2 forms</a:t>
            </a:r>
            <a:endParaRPr lang="en-GB" dirty="0"/>
          </a:p>
          <a:p>
            <a:pPr lvl="1"/>
            <a:r>
              <a:rPr lang="en-US" dirty="0" err="1" smtClean="0"/>
              <a:t>Trophozoites</a:t>
            </a:r>
            <a:endParaRPr lang="en-GB" dirty="0"/>
          </a:p>
          <a:p>
            <a:pPr lvl="1"/>
            <a:r>
              <a:rPr lang="en-US" dirty="0" smtClean="0"/>
              <a:t>2 cysts</a:t>
            </a:r>
            <a:endParaRPr lang="en-GB" dirty="0"/>
          </a:p>
          <a:p>
            <a:r>
              <a:rPr lang="en-US" dirty="0" err="1" smtClean="0"/>
              <a:t>Trophozoites</a:t>
            </a:r>
            <a:r>
              <a:rPr lang="en-US" dirty="0" smtClean="0"/>
              <a:t> </a:t>
            </a:r>
            <a:r>
              <a:rPr lang="en-US" dirty="0"/>
              <a:t>feed mainly on bacteria</a:t>
            </a:r>
            <a:endParaRPr lang="en-GB" dirty="0"/>
          </a:p>
        </p:txBody>
      </p:sp>
    </p:spTree>
    <p:extLst>
      <p:ext uri="{BB962C8B-B14F-4D97-AF65-F5344CB8AC3E}">
        <p14:creationId xmlns:p14="http://schemas.microsoft.com/office/powerpoint/2010/main" val="4030795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68952" cy="1008112"/>
          </a:xfrm>
        </p:spPr>
        <p:txBody>
          <a:bodyPr/>
          <a:lstStyle/>
          <a:p>
            <a:r>
              <a:rPr lang="en-GB" dirty="0" smtClean="0"/>
              <a:t>Mode of transmission</a:t>
            </a:r>
            <a:endParaRPr lang="en-GB" dirty="0"/>
          </a:p>
        </p:txBody>
      </p:sp>
      <p:sp>
        <p:nvSpPr>
          <p:cNvPr id="3" name="Content Placeholder 2"/>
          <p:cNvSpPr>
            <a:spLocks noGrp="1"/>
          </p:cNvSpPr>
          <p:nvPr>
            <p:ph idx="1"/>
          </p:nvPr>
        </p:nvSpPr>
        <p:spPr>
          <a:xfrm>
            <a:off x="395536" y="1628800"/>
            <a:ext cx="8424936" cy="4824536"/>
          </a:xfrm>
        </p:spPr>
        <p:txBody>
          <a:bodyPr>
            <a:normAutofit/>
          </a:bodyPr>
          <a:lstStyle/>
          <a:p>
            <a:r>
              <a:rPr lang="en-US" dirty="0"/>
              <a:t>Air contaminated with cysts</a:t>
            </a:r>
            <a:endParaRPr lang="en-GB" dirty="0"/>
          </a:p>
          <a:p>
            <a:r>
              <a:rPr lang="en-US" dirty="0" smtClean="0"/>
              <a:t>Salts </a:t>
            </a:r>
            <a:r>
              <a:rPr lang="en-US" dirty="0"/>
              <a:t>with cysts in environment</a:t>
            </a:r>
            <a:endParaRPr lang="en-GB" dirty="0"/>
          </a:p>
          <a:p>
            <a:r>
              <a:rPr lang="en-US" dirty="0"/>
              <a:t>Water in swimming pools (swimmers)- Poorly maintained and minimally-chlorinated or </a:t>
            </a:r>
            <a:r>
              <a:rPr lang="en-US" dirty="0" err="1"/>
              <a:t>unchlorinated</a:t>
            </a:r>
            <a:r>
              <a:rPr lang="en-US" dirty="0"/>
              <a:t> swimming pools </a:t>
            </a:r>
            <a:endParaRPr lang="en-GB" dirty="0"/>
          </a:p>
          <a:p>
            <a:r>
              <a:rPr lang="en-US" dirty="0" smtClean="0"/>
              <a:t>Humidifiers </a:t>
            </a:r>
            <a:r>
              <a:rPr lang="en-US" dirty="0"/>
              <a:t>air in gyms and spas</a:t>
            </a:r>
            <a:endParaRPr lang="en-GB" dirty="0"/>
          </a:p>
          <a:p>
            <a:pPr eaLnBrk="1" hangingPunct="1">
              <a:lnSpc>
                <a:spcPct val="90000"/>
              </a:lnSpc>
            </a:pPr>
            <a:r>
              <a:rPr lang="en-US" altLang="en-US" dirty="0" smtClean="0"/>
              <a:t>Bodies </a:t>
            </a:r>
            <a:r>
              <a:rPr lang="en-US" altLang="en-US" dirty="0"/>
              <a:t>of warm freshwater, such as lakes, rivers </a:t>
            </a:r>
          </a:p>
        </p:txBody>
      </p:sp>
    </p:spTree>
    <p:extLst>
      <p:ext uri="{BB962C8B-B14F-4D97-AF65-F5344CB8AC3E}">
        <p14:creationId xmlns:p14="http://schemas.microsoft.com/office/powerpoint/2010/main" val="234779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08912" cy="5760640"/>
          </a:xfrm>
        </p:spPr>
        <p:txBody>
          <a:bodyPr/>
          <a:lstStyle/>
          <a:p>
            <a:pPr eaLnBrk="1" hangingPunct="1">
              <a:lnSpc>
                <a:spcPct val="90000"/>
              </a:lnSpc>
            </a:pPr>
            <a:r>
              <a:rPr lang="en-US" altLang="en-US" dirty="0"/>
              <a:t>Geothermal (naturally hot) water such as hot springs </a:t>
            </a:r>
          </a:p>
          <a:p>
            <a:pPr eaLnBrk="1" hangingPunct="1">
              <a:lnSpc>
                <a:spcPct val="90000"/>
              </a:lnSpc>
            </a:pPr>
            <a:r>
              <a:rPr lang="en-US" altLang="en-US" dirty="0"/>
              <a:t>Geothermal (naturally hot) drinking water sources </a:t>
            </a:r>
          </a:p>
          <a:p>
            <a:pPr eaLnBrk="1" hangingPunct="1">
              <a:lnSpc>
                <a:spcPct val="90000"/>
              </a:lnSpc>
            </a:pPr>
            <a:r>
              <a:rPr lang="en-US" altLang="en-US" dirty="0"/>
              <a:t>Warm water discharge from industrial plants </a:t>
            </a:r>
          </a:p>
          <a:p>
            <a:pPr eaLnBrk="1" hangingPunct="1">
              <a:lnSpc>
                <a:spcPct val="90000"/>
              </a:lnSpc>
            </a:pPr>
            <a:r>
              <a:rPr lang="en-US" altLang="en-US" i="1" dirty="0" err="1"/>
              <a:t>Naegleria</a:t>
            </a:r>
            <a:r>
              <a:rPr lang="en-US" altLang="en-US" dirty="0"/>
              <a:t> sp. is not found in salt water locations like the ocean</a:t>
            </a:r>
          </a:p>
          <a:p>
            <a:r>
              <a:rPr lang="en-US" dirty="0"/>
              <a:t>Enters the nose through the cribriform plate then olfactory nerve to the CNS</a:t>
            </a:r>
            <a:endParaRPr lang="en-GB" dirty="0"/>
          </a:p>
          <a:p>
            <a:endParaRPr lang="en-GB" dirty="0"/>
          </a:p>
        </p:txBody>
      </p:sp>
    </p:spTree>
    <p:extLst>
      <p:ext uri="{BB962C8B-B14F-4D97-AF65-F5344CB8AC3E}">
        <p14:creationId xmlns:p14="http://schemas.microsoft.com/office/powerpoint/2010/main" val="1768664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68952" cy="1008112"/>
          </a:xfrm>
        </p:spPr>
        <p:txBody>
          <a:bodyPr/>
          <a:lstStyle/>
          <a:p>
            <a:r>
              <a:rPr lang="en-US" b="1" dirty="0" smtClean="0"/>
              <a:t>Pathology/Immunology</a:t>
            </a:r>
            <a:endParaRPr lang="en-GB" dirty="0"/>
          </a:p>
        </p:txBody>
      </p:sp>
      <p:sp>
        <p:nvSpPr>
          <p:cNvPr id="3" name="Content Placeholder 2"/>
          <p:cNvSpPr>
            <a:spLocks noGrp="1"/>
          </p:cNvSpPr>
          <p:nvPr>
            <p:ph idx="1"/>
          </p:nvPr>
        </p:nvSpPr>
        <p:spPr>
          <a:xfrm>
            <a:off x="395536" y="1628800"/>
            <a:ext cx="8424936" cy="4824536"/>
          </a:xfrm>
        </p:spPr>
        <p:txBody>
          <a:bodyPr>
            <a:normAutofit fontScale="92500" lnSpcReduction="10000"/>
          </a:bodyPr>
          <a:lstStyle/>
          <a:p>
            <a:pPr lvl="0"/>
            <a:r>
              <a:rPr lang="en-US" i="1" dirty="0" smtClean="0"/>
              <a:t>N</a:t>
            </a:r>
            <a:r>
              <a:rPr lang="en-US" i="1" dirty="0"/>
              <a:t>. </a:t>
            </a:r>
            <a:r>
              <a:rPr lang="en-US" i="1" dirty="0" err="1"/>
              <a:t>fowleri</a:t>
            </a:r>
            <a:r>
              <a:rPr lang="en-US" dirty="0"/>
              <a:t> injures the nerve cells by </a:t>
            </a:r>
            <a:r>
              <a:rPr lang="en-US" dirty="0" err="1"/>
              <a:t>trogocytosis</a:t>
            </a:r>
            <a:endParaRPr lang="en-GB" dirty="0"/>
          </a:p>
          <a:p>
            <a:pPr lvl="0"/>
            <a:r>
              <a:rPr lang="en-US" dirty="0"/>
              <a:t>‘Inflammatory process’ like meningitis if gets to the CNS</a:t>
            </a:r>
            <a:endParaRPr lang="en-GB" dirty="0"/>
          </a:p>
          <a:p>
            <a:pPr lvl="0"/>
            <a:r>
              <a:rPr lang="en-US" dirty="0" err="1"/>
              <a:t>Lymphokine</a:t>
            </a:r>
            <a:r>
              <a:rPr lang="en-US" dirty="0"/>
              <a:t> production</a:t>
            </a:r>
            <a:endParaRPr lang="en-GB" dirty="0"/>
          </a:p>
          <a:p>
            <a:pPr lvl="0"/>
            <a:r>
              <a:rPr lang="en-US" dirty="0"/>
              <a:t>Cell mediated immunity</a:t>
            </a:r>
            <a:endParaRPr lang="en-GB" dirty="0"/>
          </a:p>
          <a:p>
            <a:pPr lvl="0"/>
            <a:r>
              <a:rPr lang="en-US" dirty="0" err="1"/>
              <a:t>Trophozoites</a:t>
            </a:r>
            <a:r>
              <a:rPr lang="en-US" dirty="0"/>
              <a:t> inflict </a:t>
            </a:r>
            <a:r>
              <a:rPr lang="en-US" dirty="0" err="1"/>
              <a:t>cytopathic</a:t>
            </a:r>
            <a:r>
              <a:rPr lang="en-US" dirty="0"/>
              <a:t> changes on the cell membranes</a:t>
            </a:r>
            <a:endParaRPr lang="en-GB" dirty="0"/>
          </a:p>
          <a:p>
            <a:pPr lvl="0"/>
            <a:r>
              <a:rPr lang="en-US" dirty="0"/>
              <a:t>Immunologically the </a:t>
            </a:r>
            <a:r>
              <a:rPr lang="en-US" dirty="0" err="1"/>
              <a:t>trophozoites</a:t>
            </a:r>
            <a:r>
              <a:rPr lang="en-US" dirty="0"/>
              <a:t> are killed by complement system</a:t>
            </a:r>
            <a:endParaRPr lang="en-GB" dirty="0"/>
          </a:p>
          <a:p>
            <a:pPr lvl="0"/>
            <a:r>
              <a:rPr lang="en-US" dirty="0"/>
              <a:t>Production of IgA &amp; </a:t>
            </a:r>
            <a:r>
              <a:rPr lang="en-US" dirty="0" err="1"/>
              <a:t>IgM</a:t>
            </a:r>
            <a:endParaRPr lang="en-GB" dirty="0"/>
          </a:p>
          <a:p>
            <a:endParaRPr lang="en-GB" dirty="0"/>
          </a:p>
        </p:txBody>
      </p:sp>
    </p:spTree>
    <p:extLst>
      <p:ext uri="{BB962C8B-B14F-4D97-AF65-F5344CB8AC3E}">
        <p14:creationId xmlns:p14="http://schemas.microsoft.com/office/powerpoint/2010/main" val="2278627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68952" cy="1008112"/>
          </a:xfrm>
        </p:spPr>
        <p:txBody>
          <a:bodyPr/>
          <a:lstStyle/>
          <a:p>
            <a:r>
              <a:rPr lang="en-US" b="1" dirty="0"/>
              <a:t>Clinical </a:t>
            </a:r>
            <a:r>
              <a:rPr lang="en-US" b="1" dirty="0" smtClean="0"/>
              <a:t>presentation</a:t>
            </a:r>
            <a:endParaRPr lang="en-GB" dirty="0"/>
          </a:p>
        </p:txBody>
      </p:sp>
      <p:sp>
        <p:nvSpPr>
          <p:cNvPr id="3" name="Content Placeholder 2"/>
          <p:cNvSpPr>
            <a:spLocks noGrp="1"/>
          </p:cNvSpPr>
          <p:nvPr>
            <p:ph idx="1"/>
          </p:nvPr>
        </p:nvSpPr>
        <p:spPr>
          <a:xfrm>
            <a:off x="395536" y="1628800"/>
            <a:ext cx="8424936" cy="4824536"/>
          </a:xfrm>
        </p:spPr>
        <p:txBody>
          <a:bodyPr/>
          <a:lstStyle/>
          <a:p>
            <a:pPr lvl="0"/>
            <a:r>
              <a:rPr lang="en-US" dirty="0" smtClean="0"/>
              <a:t>Acute </a:t>
            </a:r>
            <a:r>
              <a:rPr lang="en-US" dirty="0"/>
              <a:t>meningitis called </a:t>
            </a:r>
            <a:r>
              <a:rPr lang="en-US" b="1" dirty="0"/>
              <a:t>Primary amoebic </a:t>
            </a:r>
            <a:r>
              <a:rPr lang="en-US" b="1" dirty="0" err="1"/>
              <a:t>menignoencephalitis</a:t>
            </a:r>
            <a:r>
              <a:rPr lang="en-US" b="1" dirty="0"/>
              <a:t> (PAM)</a:t>
            </a:r>
            <a:endParaRPr lang="en-GB" dirty="0"/>
          </a:p>
          <a:p>
            <a:pPr lvl="0"/>
            <a:r>
              <a:rPr lang="en-US" dirty="0"/>
              <a:t>Symptoms of h/ache, fever, vomiting, body pains, rhinitis, neck stiffness, </a:t>
            </a:r>
            <a:r>
              <a:rPr lang="en-US" b="1" dirty="0" err="1"/>
              <a:t>positice</a:t>
            </a:r>
            <a:r>
              <a:rPr lang="en-US" b="1" dirty="0"/>
              <a:t> </a:t>
            </a:r>
            <a:r>
              <a:rPr lang="en-US" b="1" dirty="0" err="1"/>
              <a:t>Kernigs</a:t>
            </a:r>
            <a:r>
              <a:rPr lang="en-US" b="1" dirty="0"/>
              <a:t> sign</a:t>
            </a:r>
            <a:r>
              <a:rPr lang="en-US" dirty="0"/>
              <a:t>, body rigidity, coma</a:t>
            </a:r>
            <a:endParaRPr lang="en-GB" dirty="0"/>
          </a:p>
          <a:p>
            <a:pPr lvl="0"/>
            <a:r>
              <a:rPr lang="en-US" dirty="0"/>
              <a:t>PAM is usually observed in N &amp; healthy </a:t>
            </a:r>
            <a:r>
              <a:rPr lang="en-US" dirty="0" err="1"/>
              <a:t>pple</a:t>
            </a:r>
            <a:endParaRPr lang="en-GB" dirty="0"/>
          </a:p>
          <a:p>
            <a:pPr lvl="0"/>
            <a:r>
              <a:rPr lang="en-US" dirty="0"/>
              <a:t>It’s also called </a:t>
            </a:r>
            <a:r>
              <a:rPr lang="en-US" b="1" dirty="0" err="1"/>
              <a:t>asceptic</a:t>
            </a:r>
            <a:r>
              <a:rPr lang="en-US" b="1" dirty="0"/>
              <a:t> meningitis</a:t>
            </a:r>
            <a:endParaRPr lang="en-GB" dirty="0"/>
          </a:p>
          <a:p>
            <a:endParaRPr lang="en-GB" dirty="0"/>
          </a:p>
        </p:txBody>
      </p:sp>
    </p:spTree>
    <p:extLst>
      <p:ext uri="{BB962C8B-B14F-4D97-AF65-F5344CB8AC3E}">
        <p14:creationId xmlns:p14="http://schemas.microsoft.com/office/powerpoint/2010/main" val="3982998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8424936" cy="5976664"/>
          </a:xfrm>
        </p:spPr>
        <p:txBody>
          <a:bodyPr/>
          <a:lstStyle/>
          <a:p>
            <a:pPr lvl="0"/>
            <a:r>
              <a:rPr lang="en-US" dirty="0"/>
              <a:t>Granulomatous amoebic encephalitis (GAE)</a:t>
            </a:r>
            <a:endParaRPr lang="en-GB" dirty="0"/>
          </a:p>
          <a:p>
            <a:pPr lvl="0"/>
            <a:r>
              <a:rPr lang="en-US" dirty="0"/>
              <a:t>GAE similar to PAM &amp; chronic in type</a:t>
            </a:r>
            <a:endParaRPr lang="en-GB" dirty="0"/>
          </a:p>
          <a:p>
            <a:pPr lvl="0"/>
            <a:r>
              <a:rPr lang="en-US" dirty="0"/>
              <a:t>Chronic amoebic keratitis (CAK) common in </a:t>
            </a:r>
            <a:r>
              <a:rPr lang="en-US" dirty="0" err="1"/>
              <a:t>acanthamoeba</a:t>
            </a:r>
            <a:endParaRPr lang="en-GB" dirty="0"/>
          </a:p>
          <a:p>
            <a:pPr lvl="0"/>
            <a:r>
              <a:rPr lang="en-US" dirty="0"/>
              <a:t>Affects the </a:t>
            </a:r>
            <a:r>
              <a:rPr lang="en-US" dirty="0" err="1"/>
              <a:t>conjuctiva</a:t>
            </a:r>
            <a:r>
              <a:rPr lang="en-US" dirty="0"/>
              <a:t> and keratinized tissues of the body</a:t>
            </a:r>
            <a:endParaRPr lang="en-GB" dirty="0"/>
          </a:p>
          <a:p>
            <a:pPr lvl="0"/>
            <a:r>
              <a:rPr lang="en-US" dirty="0"/>
              <a:t>GAE &amp; CAK are common in immunosuppressed &amp; chronically ill patients </a:t>
            </a:r>
            <a:endParaRPr lang="en-GB"/>
          </a:p>
          <a:p>
            <a:endParaRPr lang="en-GB"/>
          </a:p>
        </p:txBody>
      </p:sp>
    </p:spTree>
    <p:extLst>
      <p:ext uri="{BB962C8B-B14F-4D97-AF65-F5344CB8AC3E}">
        <p14:creationId xmlns:p14="http://schemas.microsoft.com/office/powerpoint/2010/main" val="112357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68952" cy="1008112"/>
          </a:xfrm>
        </p:spPr>
        <p:txBody>
          <a:bodyPr/>
          <a:lstStyle/>
          <a:p>
            <a:r>
              <a:rPr lang="en-US" b="1" dirty="0"/>
              <a:t>Lab diagnosis of </a:t>
            </a:r>
            <a:r>
              <a:rPr lang="en-US" b="1" i="1" dirty="0"/>
              <a:t>N. </a:t>
            </a:r>
            <a:r>
              <a:rPr lang="en-US" b="1" i="1" dirty="0" err="1" smtClean="0"/>
              <a:t>fowleri</a:t>
            </a:r>
            <a:endParaRPr lang="en-GB" dirty="0"/>
          </a:p>
        </p:txBody>
      </p:sp>
      <p:sp>
        <p:nvSpPr>
          <p:cNvPr id="3" name="Content Placeholder 2"/>
          <p:cNvSpPr>
            <a:spLocks noGrp="1"/>
          </p:cNvSpPr>
          <p:nvPr>
            <p:ph idx="1"/>
          </p:nvPr>
        </p:nvSpPr>
        <p:spPr>
          <a:xfrm>
            <a:off x="395536" y="1628800"/>
            <a:ext cx="8424936" cy="4824536"/>
          </a:xfrm>
        </p:spPr>
        <p:txBody>
          <a:bodyPr>
            <a:normAutofit fontScale="85000" lnSpcReduction="20000"/>
          </a:bodyPr>
          <a:lstStyle/>
          <a:p>
            <a:pPr lvl="0"/>
            <a:r>
              <a:rPr lang="en-US" dirty="0"/>
              <a:t>CSF obtained through a LP</a:t>
            </a:r>
            <a:endParaRPr lang="en-GB" dirty="0"/>
          </a:p>
          <a:p>
            <a:pPr lvl="0"/>
            <a:r>
              <a:rPr lang="en-US" dirty="0"/>
              <a:t>Examination include: pressure of CSF, color of CSF, wet prep, culture &amp; sensitivity of CSF, </a:t>
            </a:r>
            <a:r>
              <a:rPr lang="en-US" dirty="0" err="1"/>
              <a:t>isoenzymes</a:t>
            </a:r>
            <a:endParaRPr lang="en-GB" dirty="0"/>
          </a:p>
          <a:p>
            <a:pPr lvl="0"/>
            <a:r>
              <a:rPr lang="en-US" dirty="0"/>
              <a:t>Biochemistry of CSF: glucose, proteins &amp; antibodies </a:t>
            </a:r>
            <a:r>
              <a:rPr lang="en-US" dirty="0" err="1"/>
              <a:t>IgG</a:t>
            </a:r>
            <a:r>
              <a:rPr lang="en-US" dirty="0"/>
              <a:t>, M</a:t>
            </a:r>
            <a:endParaRPr lang="en-GB" dirty="0"/>
          </a:p>
          <a:p>
            <a:pPr lvl="0"/>
            <a:r>
              <a:rPr lang="en-US" dirty="0"/>
              <a:t>WBCs </a:t>
            </a:r>
            <a:r>
              <a:rPr lang="en-US" dirty="0" err="1"/>
              <a:t>esp</a:t>
            </a:r>
            <a:r>
              <a:rPr lang="en-US" dirty="0"/>
              <a:t> neutrophils, RBCs</a:t>
            </a:r>
            <a:endParaRPr lang="en-GB" dirty="0"/>
          </a:p>
          <a:p>
            <a:pPr lvl="0"/>
            <a:r>
              <a:rPr lang="en-US" dirty="0"/>
              <a:t>PCR</a:t>
            </a:r>
            <a:endParaRPr lang="en-GB" dirty="0"/>
          </a:p>
          <a:p>
            <a:pPr lvl="0"/>
            <a:r>
              <a:rPr lang="en-US" dirty="0"/>
              <a:t>ELISA</a:t>
            </a:r>
            <a:endParaRPr lang="en-GB" dirty="0"/>
          </a:p>
          <a:p>
            <a:pPr lvl="0"/>
            <a:r>
              <a:rPr lang="en-US" dirty="0"/>
              <a:t>Stain &amp; examine CSF</a:t>
            </a:r>
            <a:endParaRPr lang="en-GB" dirty="0"/>
          </a:p>
          <a:p>
            <a:pPr lvl="0"/>
            <a:r>
              <a:rPr lang="en-US" dirty="0"/>
              <a:t>Monoclonal antibodies</a:t>
            </a:r>
            <a:endParaRPr lang="en-GB" dirty="0"/>
          </a:p>
          <a:p>
            <a:pPr lvl="0"/>
            <a:r>
              <a:rPr lang="en-US" dirty="0" err="1"/>
              <a:t>Seroimmunological</a:t>
            </a:r>
            <a:r>
              <a:rPr lang="en-US" dirty="0"/>
              <a:t> analysis</a:t>
            </a:r>
            <a:endParaRPr lang="en-GB" dirty="0"/>
          </a:p>
          <a:p>
            <a:pPr lvl="0"/>
            <a:r>
              <a:rPr lang="en-US" dirty="0" err="1"/>
              <a:t>Xenodiagnosis</a:t>
            </a:r>
            <a:endParaRPr lang="en-GB" dirty="0"/>
          </a:p>
        </p:txBody>
      </p:sp>
    </p:spTree>
    <p:extLst>
      <p:ext uri="{BB962C8B-B14F-4D97-AF65-F5344CB8AC3E}">
        <p14:creationId xmlns:p14="http://schemas.microsoft.com/office/powerpoint/2010/main" val="1963449799"/>
      </p:ext>
    </p:extLst>
  </p:cSld>
  <p:clrMapOvr>
    <a:masterClrMapping/>
  </p:clrMapOvr>
</p:sld>
</file>

<file path=ppt/theme/theme1.xml><?xml version="1.0" encoding="utf-8"?>
<a:theme xmlns:a="http://schemas.openxmlformats.org/drawingml/2006/main" name="1_Ribbons">
  <a:themeElements>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fontScheme name="Ribbon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Ribbons 2">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Ribbons 3">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Ribbons 4">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
      <a:clrScheme name="Ribbons 5">
        <a:dk1>
          <a:srgbClr val="663300"/>
        </a:dk1>
        <a:lt1>
          <a:srgbClr val="FFFFFF"/>
        </a:lt1>
        <a:dk2>
          <a:srgbClr val="000000"/>
        </a:dk2>
        <a:lt2>
          <a:srgbClr val="FFFF99"/>
        </a:lt2>
        <a:accent1>
          <a:srgbClr val="FFCC66"/>
        </a:accent1>
        <a:accent2>
          <a:srgbClr val="FFFFCC"/>
        </a:accent2>
        <a:accent3>
          <a:srgbClr val="FFFFFF"/>
        </a:accent3>
        <a:accent4>
          <a:srgbClr val="562A00"/>
        </a:accent4>
        <a:accent5>
          <a:srgbClr val="FFE2B8"/>
        </a:accent5>
        <a:accent6>
          <a:srgbClr val="E7E7B9"/>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Ribbons 6">
        <a:dk1>
          <a:srgbClr val="000000"/>
        </a:dk1>
        <a:lt1>
          <a:srgbClr val="FFFFFF"/>
        </a:lt1>
        <a:dk2>
          <a:srgbClr val="000000"/>
        </a:dk2>
        <a:lt2>
          <a:srgbClr val="C0C0C0"/>
        </a:lt2>
        <a:accent1>
          <a:srgbClr val="CBCBCB"/>
        </a:accent1>
        <a:accent2>
          <a:srgbClr val="EAEAEA"/>
        </a:accent2>
        <a:accent3>
          <a:srgbClr val="FFFFFF"/>
        </a:accent3>
        <a:accent4>
          <a:srgbClr val="000000"/>
        </a:accent4>
        <a:accent5>
          <a:srgbClr val="E2E2E2"/>
        </a:accent5>
        <a:accent6>
          <a:srgbClr val="D4D4D4"/>
        </a:accent6>
        <a:hlink>
          <a:srgbClr val="4D4D4D"/>
        </a:hlink>
        <a:folHlink>
          <a:srgbClr val="86868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821</Words>
  <Application>Microsoft Office PowerPoint</Application>
  <PresentationFormat>On-screen Show (4:3)</PresentationFormat>
  <Paragraphs>122</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1_Ribbons</vt:lpstr>
      <vt:lpstr>ATYPICAL AMOEBAE</vt:lpstr>
      <vt:lpstr>OPPORTUNISTIC AMOEBA/FREE LIVING AMOEBA/ ATYPICAL AMOEBA</vt:lpstr>
      <vt:lpstr>Morphology</vt:lpstr>
      <vt:lpstr>Mode of transmission</vt:lpstr>
      <vt:lpstr>PowerPoint Presentation</vt:lpstr>
      <vt:lpstr>Pathology/Immunology</vt:lpstr>
      <vt:lpstr>Clinical presentation</vt:lpstr>
      <vt:lpstr>PowerPoint Presentation</vt:lpstr>
      <vt:lpstr>Lab diagnosis of N. fowleri</vt:lpstr>
      <vt:lpstr>Treatment</vt:lpstr>
      <vt:lpstr>Prevention &amp; control</vt:lpstr>
      <vt:lpstr>Acanthamoeba sp.</vt:lpstr>
      <vt:lpstr>Acanthamoeba sp.:Modes of infection</vt:lpstr>
      <vt:lpstr>Acanthamoeba sp. Life cycle</vt:lpstr>
      <vt:lpstr>Clinical presentation</vt:lpstr>
      <vt:lpstr>PowerPoint Presentation</vt:lpstr>
      <vt:lpstr>Lab diagnosis</vt:lpstr>
      <vt:lpstr>PowerPoint Presentation</vt:lpstr>
      <vt:lpstr>PowerPoint Presentation</vt:lpstr>
      <vt:lpstr>Treatment</vt:lpstr>
      <vt:lpstr>Prevention &amp; control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ATYPICAL AMOEBAE</dc:title>
  <dc:creator>Dr. Kimaiga H.O. MBChB (UoN)</dc:creator>
  <cp:lastModifiedBy>Dr. Kimaiga H.O. MBChB (UoN)</cp:lastModifiedBy>
  <cp:revision>11</cp:revision>
  <dcterms:created xsi:type="dcterms:W3CDTF">2013-09-09T20:03:39Z</dcterms:created>
  <dcterms:modified xsi:type="dcterms:W3CDTF">2013-12-06T08:45:09Z</dcterms:modified>
</cp:coreProperties>
</file>