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44"/>
  </p:notesMasterIdLst>
  <p:sldIdLst>
    <p:sldId id="380" r:id="rId2"/>
    <p:sldId id="381" r:id="rId3"/>
    <p:sldId id="382" r:id="rId4"/>
    <p:sldId id="383" r:id="rId5"/>
    <p:sldId id="384" r:id="rId6"/>
    <p:sldId id="385" r:id="rId7"/>
    <p:sldId id="386" r:id="rId8"/>
    <p:sldId id="387" r:id="rId9"/>
    <p:sldId id="388" r:id="rId10"/>
    <p:sldId id="389"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42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autoAdjust="0"/>
    <p:restoredTop sz="94660"/>
  </p:normalViewPr>
  <p:slideViewPr>
    <p:cSldViewPr>
      <p:cViewPr varScale="1">
        <p:scale>
          <a:sx n="65" d="100"/>
          <a:sy n="65" d="100"/>
        </p:scale>
        <p:origin x="-120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091AE7-DEBC-47F5-8EE8-0AB54CB8DAD5}" type="datetimeFigureOut">
              <a:rPr lang="en-GB" smtClean="0"/>
              <a:t>21/01/2014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60441C-3ADE-4A95-948D-F38E5CC0CDF1}" type="slidenum">
              <a:rPr lang="en-GB" smtClean="0"/>
              <a:t>‹#›</a:t>
            </a:fld>
            <a:endParaRPr lang="en-GB"/>
          </a:p>
        </p:txBody>
      </p:sp>
    </p:spTree>
    <p:extLst>
      <p:ext uri="{BB962C8B-B14F-4D97-AF65-F5344CB8AC3E}">
        <p14:creationId xmlns:p14="http://schemas.microsoft.com/office/powerpoint/2010/main" val="160856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3F6EB7D-729F-4EF9-B866-6C77205FAFFE}" type="slidenum">
              <a:rPr lang="en-US" altLang="en-US" smtClean="0"/>
              <a:pPr eaLnBrk="1" hangingPunct="1">
                <a:spcBef>
                  <a:spcPct val="0"/>
                </a:spcBef>
              </a:pPr>
              <a:t>4</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E7AF36C-2E3C-4618-9029-5CFCEF8C8819}" type="slidenum">
              <a:rPr lang="en-US" altLang="en-US" smtClean="0"/>
              <a:pPr eaLnBrk="1" hangingPunct="1">
                <a:spcBef>
                  <a:spcPct val="0"/>
                </a:spcBef>
              </a:pPr>
              <a:t>27</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5"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6"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7"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8"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9"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1"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3082"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2" name="Rectangle 12"/>
          <p:cNvSpPr>
            <a:spLocks noGrp="1" noChangeArrowheads="1"/>
          </p:cNvSpPr>
          <p:nvPr>
            <p:ph type="dt" sz="half" idx="10"/>
          </p:nvPr>
        </p:nvSpPr>
        <p:spPr/>
        <p:txBody>
          <a:bodyPr/>
          <a:lstStyle>
            <a:lvl1pPr>
              <a:defRPr>
                <a:solidFill>
                  <a:srgbClr val="FFFFCC"/>
                </a:solidFill>
              </a:defRPr>
            </a:lvl1pPr>
          </a:lstStyle>
          <a:p>
            <a:pPr>
              <a:defRPr/>
            </a:pPr>
            <a:endParaRPr lang="en-US"/>
          </a:p>
        </p:txBody>
      </p:sp>
      <p:sp>
        <p:nvSpPr>
          <p:cNvPr id="13" name="Rectangle 13"/>
          <p:cNvSpPr>
            <a:spLocks noGrp="1" noChangeArrowheads="1"/>
          </p:cNvSpPr>
          <p:nvPr>
            <p:ph type="ftr" sz="quarter" idx="11"/>
          </p:nvPr>
        </p:nvSpPr>
        <p:spPr/>
        <p:txBody>
          <a:bodyPr/>
          <a:lstStyle>
            <a:lvl1pPr>
              <a:defRPr>
                <a:solidFill>
                  <a:srgbClr val="FFFFCC"/>
                </a:solidFill>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solidFill>
                  <a:srgbClr val="FFFFCC"/>
                </a:solidFill>
              </a:defRPr>
            </a:lvl1pPr>
          </a:lstStyle>
          <a:p>
            <a:pPr>
              <a:defRPr/>
            </a:pPr>
            <a:fld id="{DA4ECD05-BF53-4B28-BB30-78FEB546C017}" type="slidenum">
              <a:rPr lang="en-US"/>
              <a:pPr>
                <a:defRPr/>
              </a:pPr>
              <a:t>‹#›</a:t>
            </a:fld>
            <a:endParaRPr lang="en-US"/>
          </a:p>
        </p:txBody>
      </p:sp>
    </p:spTree>
    <p:extLst>
      <p:ext uri="{BB962C8B-B14F-4D97-AF65-F5344CB8AC3E}">
        <p14:creationId xmlns:p14="http://schemas.microsoft.com/office/powerpoint/2010/main" val="37145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1C7580-A3ED-41E0-9436-A97A4521964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410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C8357FB-4814-41F9-AAD3-528AD9D0943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48691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7"/>
          <p:cNvSpPr>
            <a:spLocks noGrp="1" noChangeArrowheads="1"/>
          </p:cNvSpPr>
          <p:nvPr>
            <p:ph type="sldNum" sz="quarter" idx="12"/>
          </p:nvPr>
        </p:nvSpPr>
        <p:spPr>
          <a:ln/>
        </p:spPr>
        <p:txBody>
          <a:bodyPr/>
          <a:lstStyle>
            <a:lvl1pPr>
              <a:defRPr/>
            </a:lvl1pPr>
          </a:lstStyle>
          <a:p>
            <a:fld id="{C2B551E0-50D6-476E-B17B-ED85AEB851DF}" type="slidenum">
              <a:rPr lang="ar-SA">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7550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F7206D5-2BD9-4466-B0E8-5600C52120F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56063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FA79BBE-A784-4BD6-BB13-0AFE8269DF8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1995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910A534-9D14-4032-9DC9-7B94C46025A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7518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32A69695-303E-4636-B0AC-935A2CBB91A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980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0B4F0713-9C33-4125-AF27-F24C23A6F0E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7735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E838C3F-F7AB-4389-9E72-49DCD61B4B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211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DCE950-8786-47FF-BAA9-8A57D57766D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5338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1C9F947-C3E9-4938-A9C2-65A14D8ABA4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8652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1"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2"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3"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4" name="Freeform 6"/>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5"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6" name="Freeform 8"/>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2057"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endParaRPr>
          </a:p>
        </p:txBody>
      </p:sp>
      <p:sp>
        <p:nvSpPr>
          <p:cNvPr id="1034" name="Rectangle 10"/>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eaLnBrk="0" fontAlgn="base" hangingPunct="0">
              <a:spcAft>
                <a:spcPct val="0"/>
              </a:spcAft>
              <a:defRPr/>
            </a:pPr>
            <a:endParaRPr lang="en-US">
              <a:solidFill>
                <a:srgbClr val="FFFFCC"/>
              </a:solidFill>
            </a:endParaRPr>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eaLnBrk="0" fontAlgn="base" hangingPunct="0">
              <a:spcAft>
                <a:spcPct val="0"/>
              </a:spcAft>
              <a:defRPr/>
            </a:pPr>
            <a:endParaRPr lang="en-US">
              <a:solidFill>
                <a:srgbClr val="FFFFCC"/>
              </a:solidFill>
            </a:endParaRPr>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0" fontAlgn="base" hangingPunct="0">
              <a:spcAft>
                <a:spcPct val="0"/>
              </a:spcAft>
              <a:defRPr/>
            </a:pPr>
            <a:fld id="{69402479-71D7-4A3C-8B7A-2E9F7D866F1C}" type="slidenum">
              <a:rPr lang="en-US">
                <a:solidFill>
                  <a:srgbClr val="FFFFCC"/>
                </a:solidFill>
              </a:rPr>
              <a:pPr eaLnBrk="0" fontAlgn="base" hangingPunct="0">
                <a:spcAft>
                  <a:spcPct val="0"/>
                </a:spcAft>
                <a:defRPr/>
              </a:pPr>
              <a:t>‹#›</a:t>
            </a:fld>
            <a:endParaRPr lang="en-US">
              <a:solidFill>
                <a:srgbClr val="FFFFCC"/>
              </a:solidFill>
            </a:endParaRPr>
          </a:p>
        </p:txBody>
      </p:sp>
    </p:spTree>
    <p:extLst>
      <p:ext uri="{BB962C8B-B14F-4D97-AF65-F5344CB8AC3E}">
        <p14:creationId xmlns:p14="http://schemas.microsoft.com/office/powerpoint/2010/main" val="3907017564"/>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0" fill="hold"/>
                                        <p:tgtEl>
                                          <p:spTgt spid="2050"/>
                                        </p:tgtEl>
                                        <p:attrNameLst>
                                          <p:attrName>ppt_x</p:attrName>
                                        </p:attrNameLst>
                                      </p:cBhvr>
                                      <p:tavLst>
                                        <p:tav tm="0">
                                          <p:val>
                                            <p:strVal val="0-#ppt_w/2"/>
                                          </p:val>
                                        </p:tav>
                                        <p:tav tm="100000">
                                          <p:val>
                                            <p:strVal val="#ppt_x"/>
                                          </p:val>
                                        </p:tav>
                                      </p:tavLst>
                                    </p:anim>
                                    <p:anim calcmode="lin" valueType="num">
                                      <p:cBhvr additive="base">
                                        <p:cTn id="8" dur="5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980728"/>
            <a:ext cx="8496944" cy="2880320"/>
          </a:xfrm>
        </p:spPr>
        <p:txBody>
          <a:bodyPr/>
          <a:lstStyle/>
          <a:p>
            <a:r>
              <a:rPr lang="en-US" sz="6000" b="1" dirty="0" smtClean="0"/>
              <a:t>MOTILE PROTOZOA</a:t>
            </a:r>
            <a:endParaRPr lang="en-US" sz="6000" b="1" dirty="0"/>
          </a:p>
        </p:txBody>
      </p:sp>
      <p:sp>
        <p:nvSpPr>
          <p:cNvPr id="3" name="Subtitle 2"/>
          <p:cNvSpPr>
            <a:spLocks noGrp="1"/>
          </p:cNvSpPr>
          <p:nvPr>
            <p:ph type="subTitle" idx="1"/>
          </p:nvPr>
        </p:nvSpPr>
        <p:spPr/>
        <p:txBody>
          <a:bodyPr/>
          <a:lstStyle/>
          <a:p>
            <a:r>
              <a:rPr lang="en-US" b="1" dirty="0" smtClean="0"/>
              <a:t>KIMAIGA H.O</a:t>
            </a:r>
          </a:p>
          <a:p>
            <a:r>
              <a:rPr lang="en-US" b="1" dirty="0" smtClean="0"/>
              <a:t>MBChB (University of Nairobi)</a:t>
            </a:r>
          </a:p>
        </p:txBody>
      </p:sp>
    </p:spTree>
    <p:extLst>
      <p:ext uri="{BB962C8B-B14F-4D97-AF65-F5344CB8AC3E}">
        <p14:creationId xmlns:p14="http://schemas.microsoft.com/office/powerpoint/2010/main" val="3470675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r>
              <a:rPr lang="en-GB" dirty="0" smtClean="0"/>
              <a:t>Life cycle</a:t>
            </a:r>
            <a:endParaRPr lang="en-GB" dirty="0"/>
          </a:p>
        </p:txBody>
      </p:sp>
      <p:sp>
        <p:nvSpPr>
          <p:cNvPr id="3" name="Content Placeholder 2"/>
          <p:cNvSpPr>
            <a:spLocks noGrp="1"/>
          </p:cNvSpPr>
          <p:nvPr>
            <p:ph idx="1"/>
          </p:nvPr>
        </p:nvSpPr>
        <p:spPr>
          <a:xfrm>
            <a:off x="395536" y="1628800"/>
            <a:ext cx="8424936" cy="4824536"/>
          </a:xfrm>
        </p:spPr>
        <p:txBody>
          <a:bodyPr>
            <a:normAutofit fontScale="55000" lnSpcReduction="20000"/>
          </a:bodyPr>
          <a:lstStyle/>
          <a:p>
            <a:r>
              <a:rPr lang="en-GB" dirty="0"/>
              <a:t>Beaver, dogs, cats, serve as reservoir hosts. </a:t>
            </a:r>
            <a:endParaRPr lang="en-GB" dirty="0" smtClean="0"/>
          </a:p>
          <a:p>
            <a:r>
              <a:rPr lang="en-US" dirty="0" smtClean="0"/>
              <a:t>Cysts </a:t>
            </a:r>
            <a:r>
              <a:rPr lang="en-US" dirty="0"/>
              <a:t>are resistant forms and are responsible for transmission of giardiasis.  Both cysts and </a:t>
            </a:r>
            <a:r>
              <a:rPr lang="en-US" dirty="0" err="1"/>
              <a:t>trophozoites</a:t>
            </a:r>
            <a:r>
              <a:rPr lang="en-US" dirty="0"/>
              <a:t> can be found in the feces (diagnostic stages) .  </a:t>
            </a:r>
            <a:endParaRPr lang="en-US" dirty="0" smtClean="0"/>
          </a:p>
          <a:p>
            <a:r>
              <a:rPr lang="en-US" dirty="0" smtClean="0"/>
              <a:t>The </a:t>
            </a:r>
            <a:r>
              <a:rPr lang="en-US" dirty="0"/>
              <a:t>cysts are hardy and can survive several months in cold water.  Infection occurs by the ingestion of cysts in contaminated water, food, or by the fecal-oral route (hands or fomites) .  </a:t>
            </a:r>
            <a:endParaRPr lang="en-US" dirty="0" smtClean="0"/>
          </a:p>
          <a:p>
            <a:r>
              <a:rPr lang="en-US" dirty="0" err="1" smtClean="0"/>
              <a:t>I</a:t>
            </a:r>
            <a:r>
              <a:rPr lang="en-US" altLang="en-US" dirty="0" err="1"/>
              <a:t>Ingested</a:t>
            </a:r>
            <a:r>
              <a:rPr lang="en-US" altLang="en-US" dirty="0"/>
              <a:t> cysts </a:t>
            </a:r>
            <a:r>
              <a:rPr lang="en-US" altLang="en-US" dirty="0" err="1"/>
              <a:t>excyst</a:t>
            </a:r>
            <a:r>
              <a:rPr lang="en-US" altLang="en-US" dirty="0"/>
              <a:t> in the small intestine, releasing the </a:t>
            </a:r>
            <a:r>
              <a:rPr lang="en-US" altLang="en-US" dirty="0" err="1" smtClean="0"/>
              <a:t>trophozoite</a:t>
            </a:r>
            <a:r>
              <a:rPr lang="en-US" altLang="en-US" dirty="0" smtClean="0"/>
              <a:t> (</a:t>
            </a:r>
            <a:r>
              <a:rPr lang="en-US" dirty="0" smtClean="0"/>
              <a:t>each </a:t>
            </a:r>
            <a:r>
              <a:rPr lang="en-US" dirty="0"/>
              <a:t>cyst produces two </a:t>
            </a:r>
            <a:r>
              <a:rPr lang="en-US" dirty="0" err="1"/>
              <a:t>trophozoites</a:t>
            </a:r>
            <a:r>
              <a:rPr lang="en-US" dirty="0"/>
              <a:t>) .  </a:t>
            </a:r>
            <a:endParaRPr lang="en-US" dirty="0" smtClean="0"/>
          </a:p>
          <a:p>
            <a:r>
              <a:rPr lang="en-US" dirty="0" err="1" smtClean="0"/>
              <a:t>Trophozoites</a:t>
            </a:r>
            <a:r>
              <a:rPr lang="en-US" dirty="0" smtClean="0"/>
              <a:t> </a:t>
            </a:r>
            <a:r>
              <a:rPr lang="en-US" dirty="0"/>
              <a:t>multiply by longitudinal binary fission, </a:t>
            </a:r>
            <a:endParaRPr lang="en-US" dirty="0" smtClean="0"/>
          </a:p>
          <a:p>
            <a:r>
              <a:rPr lang="en-US" altLang="en-US" dirty="0"/>
              <a:t>The bile salinity and alkaline pH environment induce the change from </a:t>
            </a:r>
            <a:r>
              <a:rPr lang="en-US" altLang="en-US" dirty="0" err="1"/>
              <a:t>trophozoite</a:t>
            </a:r>
            <a:r>
              <a:rPr lang="en-US" altLang="en-US" dirty="0"/>
              <a:t> to cyst form. </a:t>
            </a:r>
            <a:endParaRPr lang="en-US" altLang="en-US" dirty="0" smtClean="0"/>
          </a:p>
          <a:p>
            <a:r>
              <a:rPr lang="en-US" dirty="0" smtClean="0"/>
              <a:t>They </a:t>
            </a:r>
            <a:r>
              <a:rPr lang="en-US" dirty="0" err="1" smtClean="0"/>
              <a:t>remaini</a:t>
            </a:r>
            <a:r>
              <a:rPr lang="en-US" dirty="0" smtClean="0"/>
              <a:t> </a:t>
            </a:r>
            <a:r>
              <a:rPr lang="en-US" dirty="0"/>
              <a:t>in the lumen of the proximal small bowel where they can be free or attached to the mucosa by a ventral sucking disk .  </a:t>
            </a:r>
            <a:endParaRPr lang="en-US" dirty="0" smtClean="0"/>
          </a:p>
          <a:p>
            <a:r>
              <a:rPr lang="en-US" dirty="0" smtClean="0"/>
              <a:t>Encystation </a:t>
            </a:r>
            <a:r>
              <a:rPr lang="en-US" dirty="0"/>
              <a:t>occurs as the parasites transit toward the colon.  The cyst is the stage found most commonly in </a:t>
            </a:r>
            <a:r>
              <a:rPr lang="en-US" dirty="0" err="1"/>
              <a:t>nondiarrheal</a:t>
            </a:r>
            <a:r>
              <a:rPr lang="en-US" dirty="0"/>
              <a:t> feces .  </a:t>
            </a:r>
            <a:endParaRPr lang="en-US" dirty="0" smtClean="0"/>
          </a:p>
          <a:p>
            <a:r>
              <a:rPr lang="en-US" dirty="0" smtClean="0"/>
              <a:t>Because </a:t>
            </a:r>
            <a:r>
              <a:rPr lang="en-US" dirty="0"/>
              <a:t>the cysts are infectious when passed in the stool or shortly afterward, person-to-person transmission is possible.  </a:t>
            </a:r>
            <a:endParaRPr lang="en-US" dirty="0" smtClean="0"/>
          </a:p>
          <a:p>
            <a:r>
              <a:rPr lang="en-US" dirty="0" smtClean="0"/>
              <a:t>While </a:t>
            </a:r>
            <a:r>
              <a:rPr lang="en-US" dirty="0"/>
              <a:t>animals are infected </a:t>
            </a:r>
            <a:r>
              <a:rPr lang="en-US" dirty="0" smtClean="0"/>
              <a:t>too with </a:t>
            </a:r>
            <a:r>
              <a:rPr lang="en-US" i="1" dirty="0" smtClean="0"/>
              <a:t>Giardia</a:t>
            </a:r>
            <a:endParaRPr lang="en-GB" dirty="0"/>
          </a:p>
          <a:p>
            <a:endParaRPr lang="en-GB" dirty="0"/>
          </a:p>
          <a:p>
            <a:endParaRPr lang="en-GB" dirty="0"/>
          </a:p>
          <a:p>
            <a:endParaRPr lang="en-GB" dirty="0"/>
          </a:p>
        </p:txBody>
      </p:sp>
    </p:spTree>
    <p:extLst>
      <p:ext uri="{BB962C8B-B14F-4D97-AF65-F5344CB8AC3E}">
        <p14:creationId xmlns:p14="http://schemas.microsoft.com/office/powerpoint/2010/main" val="37332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2891" y="44624"/>
            <a:ext cx="9071109" cy="6858000"/>
          </a:xfrm>
          <a:prstGeom prst="rect">
            <a:avLst/>
          </a:prstGeom>
          <a:solidFill>
            <a:schemeClr val="tx1"/>
          </a:solidFill>
        </p:spPr>
      </p:pic>
    </p:spTree>
    <p:extLst>
      <p:ext uri="{BB962C8B-B14F-4D97-AF65-F5344CB8AC3E}">
        <p14:creationId xmlns:p14="http://schemas.microsoft.com/office/powerpoint/2010/main" val="132837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9" y="-1"/>
            <a:ext cx="91154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940911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Pathogenesis</a:t>
            </a:r>
            <a:endParaRPr lang="en-GB" dirty="0"/>
          </a:p>
        </p:txBody>
      </p:sp>
      <p:sp>
        <p:nvSpPr>
          <p:cNvPr id="3" name="Content Placeholder 2"/>
          <p:cNvSpPr>
            <a:spLocks noGrp="1"/>
          </p:cNvSpPr>
          <p:nvPr>
            <p:ph idx="1"/>
          </p:nvPr>
        </p:nvSpPr>
        <p:spPr/>
        <p:txBody>
          <a:bodyPr/>
          <a:lstStyle/>
          <a:p>
            <a:pPr lvl="0"/>
            <a:r>
              <a:rPr lang="en-US" dirty="0" smtClean="0"/>
              <a:t>Usually </a:t>
            </a:r>
            <a:r>
              <a:rPr lang="en-US" dirty="0"/>
              <a:t>in glandular crypts of duodenal-</a:t>
            </a:r>
            <a:r>
              <a:rPr lang="en-US" dirty="0" err="1"/>
              <a:t>jejunal</a:t>
            </a:r>
            <a:r>
              <a:rPr lang="en-US" dirty="0"/>
              <a:t> mucosa</a:t>
            </a:r>
            <a:endParaRPr lang="en-GB" dirty="0"/>
          </a:p>
          <a:p>
            <a:pPr lvl="0"/>
            <a:r>
              <a:rPr lang="en-US" dirty="0"/>
              <a:t>Do not invade tissues they feed on mucosal secretions</a:t>
            </a:r>
            <a:endParaRPr lang="en-GB" dirty="0"/>
          </a:p>
          <a:p>
            <a:pPr lvl="0"/>
            <a:r>
              <a:rPr lang="en-US" dirty="0"/>
              <a:t>It attaches itself to the epithelial surface of the duodenum and jejunum and may lead to </a:t>
            </a:r>
            <a:r>
              <a:rPr lang="en-US" dirty="0" err="1"/>
              <a:t>duodenitis</a:t>
            </a:r>
            <a:r>
              <a:rPr lang="en-US" dirty="0"/>
              <a:t> or </a:t>
            </a:r>
            <a:r>
              <a:rPr lang="en-US" dirty="0" err="1"/>
              <a:t>jejunitis</a:t>
            </a:r>
            <a:endParaRPr lang="en-GB" dirty="0"/>
          </a:p>
          <a:p>
            <a:endParaRPr lang="en-GB" dirty="0"/>
          </a:p>
        </p:txBody>
      </p:sp>
    </p:spTree>
    <p:extLst>
      <p:ext uri="{BB962C8B-B14F-4D97-AF65-F5344CB8AC3E}">
        <p14:creationId xmlns:p14="http://schemas.microsoft.com/office/powerpoint/2010/main" val="423286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pPr lvl="0"/>
            <a:r>
              <a:rPr lang="en-US" b="1" dirty="0"/>
              <a:t>Clinical manifestations</a:t>
            </a:r>
            <a:r>
              <a:rPr lang="en-US" b="1" dirty="0" smtClean="0"/>
              <a:t>:</a:t>
            </a:r>
            <a:endParaRPr lang="en-GB" dirty="0"/>
          </a:p>
        </p:txBody>
      </p:sp>
      <p:sp>
        <p:nvSpPr>
          <p:cNvPr id="3" name="Content Placeholder 2"/>
          <p:cNvSpPr>
            <a:spLocks noGrp="1"/>
          </p:cNvSpPr>
          <p:nvPr>
            <p:ph idx="1"/>
          </p:nvPr>
        </p:nvSpPr>
        <p:spPr>
          <a:xfrm>
            <a:off x="395536" y="1628800"/>
            <a:ext cx="8424936" cy="4824536"/>
          </a:xfrm>
        </p:spPr>
        <p:txBody>
          <a:bodyPr>
            <a:normAutofit fontScale="77500" lnSpcReduction="20000"/>
          </a:bodyPr>
          <a:lstStyle/>
          <a:p>
            <a:r>
              <a:rPr lang="en-US" dirty="0" smtClean="0"/>
              <a:t>Acute </a:t>
            </a:r>
            <a:r>
              <a:rPr lang="en-US" dirty="0"/>
              <a:t>giardiasis develops after an incubation period of 1 to 14 days (average of 7 days) and usually lasts 1 to 3 weeks.  </a:t>
            </a:r>
            <a:endParaRPr lang="en-US" dirty="0" smtClean="0"/>
          </a:p>
          <a:p>
            <a:r>
              <a:rPr lang="en-US" dirty="0" smtClean="0"/>
              <a:t>In </a:t>
            </a:r>
            <a:r>
              <a:rPr lang="en-US" dirty="0"/>
              <a:t>chronic giardiasis the symptoms are recurrent and </a:t>
            </a:r>
            <a:r>
              <a:rPr lang="en-US" dirty="0" err="1"/>
              <a:t>malabsorption</a:t>
            </a:r>
            <a:r>
              <a:rPr lang="en-US" dirty="0"/>
              <a:t> and debilitation may occur</a:t>
            </a:r>
            <a:r>
              <a:rPr lang="en-US" dirty="0" smtClean="0"/>
              <a:t>.</a:t>
            </a:r>
          </a:p>
          <a:p>
            <a:r>
              <a:rPr lang="en-US" dirty="0" smtClean="0"/>
              <a:t>Dull </a:t>
            </a:r>
            <a:r>
              <a:rPr lang="en-US" dirty="0" err="1"/>
              <a:t>Epigastric</a:t>
            </a:r>
            <a:r>
              <a:rPr lang="en-US" dirty="0"/>
              <a:t> </a:t>
            </a:r>
            <a:r>
              <a:rPr lang="en-US" dirty="0" smtClean="0"/>
              <a:t>pain</a:t>
            </a:r>
            <a:r>
              <a:rPr lang="en-GB" dirty="0" smtClean="0"/>
              <a:t>, </a:t>
            </a:r>
            <a:r>
              <a:rPr lang="en-US" dirty="0" smtClean="0"/>
              <a:t>abdominal </a:t>
            </a:r>
            <a:r>
              <a:rPr lang="en-US" dirty="0"/>
              <a:t>pain, </a:t>
            </a:r>
            <a:r>
              <a:rPr lang="en-US" dirty="0" smtClean="0"/>
              <a:t>flatulence, bloating</a:t>
            </a:r>
            <a:r>
              <a:rPr lang="en-US" dirty="0"/>
              <a:t>, nausea, and vomiting.  </a:t>
            </a:r>
            <a:endParaRPr lang="en-GB" dirty="0"/>
          </a:p>
          <a:p>
            <a:r>
              <a:rPr lang="en-US" dirty="0"/>
              <a:t>Chronic </a:t>
            </a:r>
            <a:r>
              <a:rPr lang="en-US" dirty="0" err="1" smtClean="0"/>
              <a:t>diarrhoea</a:t>
            </a:r>
            <a:r>
              <a:rPr lang="en-US" dirty="0" smtClean="0"/>
              <a:t> </a:t>
            </a:r>
            <a:r>
              <a:rPr lang="en-US" dirty="0"/>
              <a:t>– </a:t>
            </a:r>
            <a:r>
              <a:rPr lang="en-US" dirty="0" err="1"/>
              <a:t>steatorrhoea</a:t>
            </a:r>
            <a:r>
              <a:rPr lang="en-US" dirty="0"/>
              <a:t> type which is voluminous and fowl smelling with loads of mucus and fat and no blood.</a:t>
            </a:r>
            <a:endParaRPr lang="en-GB" dirty="0"/>
          </a:p>
          <a:p>
            <a:r>
              <a:rPr lang="en-US" dirty="0"/>
              <a:t>In the biliary tract – chronic </a:t>
            </a:r>
            <a:r>
              <a:rPr lang="en-US" dirty="0" err="1"/>
              <a:t>cholecystitis</a:t>
            </a:r>
            <a:r>
              <a:rPr lang="en-US" dirty="0"/>
              <a:t> &amp; jaundice</a:t>
            </a:r>
            <a:endParaRPr lang="en-GB" dirty="0"/>
          </a:p>
          <a:p>
            <a:r>
              <a:rPr lang="en-US" dirty="0"/>
              <a:t>In HIV +</a:t>
            </a:r>
            <a:r>
              <a:rPr lang="en-US" dirty="0" err="1"/>
              <a:t>ve</a:t>
            </a:r>
            <a:r>
              <a:rPr lang="en-US" dirty="0"/>
              <a:t> </a:t>
            </a:r>
            <a:r>
              <a:rPr lang="en-US" dirty="0" err="1"/>
              <a:t>px</a:t>
            </a:r>
            <a:r>
              <a:rPr lang="en-US" dirty="0"/>
              <a:t> there’s associated </a:t>
            </a:r>
            <a:r>
              <a:rPr lang="en-US" dirty="0" err="1"/>
              <a:t>hypergammaglobulinaemia</a:t>
            </a:r>
            <a:r>
              <a:rPr lang="en-US" dirty="0"/>
              <a:t>, protein/caloric malnutrition, gastric </a:t>
            </a:r>
            <a:r>
              <a:rPr lang="en-US" dirty="0" err="1"/>
              <a:t>acchlorhydria</a:t>
            </a:r>
            <a:r>
              <a:rPr lang="en-US" dirty="0"/>
              <a:t>, decreased release of secretory IgA levels</a:t>
            </a:r>
            <a:r>
              <a:rPr lang="en-US" dirty="0" smtClean="0"/>
              <a:t>.</a:t>
            </a:r>
            <a:endParaRPr lang="en-GB" dirty="0"/>
          </a:p>
        </p:txBody>
      </p:sp>
    </p:spTree>
    <p:extLst>
      <p:ext uri="{BB962C8B-B14F-4D97-AF65-F5344CB8AC3E}">
        <p14:creationId xmlns:p14="http://schemas.microsoft.com/office/powerpoint/2010/main" val="2954407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pPr lvl="0"/>
            <a:r>
              <a:rPr lang="en-US" b="1" dirty="0"/>
              <a:t>Immune </a:t>
            </a:r>
            <a:r>
              <a:rPr lang="en-US" b="1" dirty="0" smtClean="0"/>
              <a:t>response</a:t>
            </a:r>
            <a:endParaRPr lang="en-GB" dirty="0"/>
          </a:p>
        </p:txBody>
      </p:sp>
      <p:sp>
        <p:nvSpPr>
          <p:cNvPr id="3" name="Content Placeholder 2"/>
          <p:cNvSpPr>
            <a:spLocks noGrp="1"/>
          </p:cNvSpPr>
          <p:nvPr>
            <p:ph idx="1"/>
          </p:nvPr>
        </p:nvSpPr>
        <p:spPr>
          <a:xfrm>
            <a:off x="395536" y="1628800"/>
            <a:ext cx="8424936" cy="4824536"/>
          </a:xfrm>
        </p:spPr>
        <p:txBody>
          <a:bodyPr/>
          <a:lstStyle/>
          <a:p>
            <a:r>
              <a:rPr lang="en-US" dirty="0" smtClean="0"/>
              <a:t>Majority </a:t>
            </a:r>
            <a:r>
              <a:rPr lang="en-US" dirty="0"/>
              <a:t>produce detectable levels of </a:t>
            </a:r>
            <a:r>
              <a:rPr lang="en-US" i="1" dirty="0"/>
              <a:t>Giardia</a:t>
            </a:r>
            <a:r>
              <a:rPr lang="en-US" dirty="0"/>
              <a:t> spp. Antibodies however the role is unclear</a:t>
            </a:r>
            <a:endParaRPr lang="en-GB" dirty="0"/>
          </a:p>
          <a:p>
            <a:r>
              <a:rPr lang="en-US" dirty="0" err="1"/>
              <a:t>igM</a:t>
            </a:r>
            <a:r>
              <a:rPr lang="en-US" dirty="0"/>
              <a:t> anti-Giardia antibodies – short-lived, may be important in both defense and parasite clearance</a:t>
            </a:r>
            <a:endParaRPr lang="en-GB" dirty="0"/>
          </a:p>
          <a:p>
            <a:r>
              <a:rPr lang="en-US" dirty="0" err="1"/>
              <a:t>IgG</a:t>
            </a:r>
            <a:r>
              <a:rPr lang="en-US" dirty="0"/>
              <a:t>-anti-Giardia antibodies remain in high titers for many months after Rx</a:t>
            </a:r>
            <a:endParaRPr lang="en-GB" dirty="0"/>
          </a:p>
          <a:p>
            <a:r>
              <a:rPr lang="en-US" dirty="0"/>
              <a:t>There’s a certain degree of protection in breast milk IgA anti-Giardia </a:t>
            </a:r>
            <a:r>
              <a:rPr lang="en-US" dirty="0" smtClean="0"/>
              <a:t>antibodies</a:t>
            </a:r>
            <a:endParaRPr lang="en-GB" dirty="0"/>
          </a:p>
        </p:txBody>
      </p:sp>
    </p:spTree>
    <p:extLst>
      <p:ext uri="{BB962C8B-B14F-4D97-AF65-F5344CB8AC3E}">
        <p14:creationId xmlns:p14="http://schemas.microsoft.com/office/powerpoint/2010/main" val="1914745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r>
              <a:rPr lang="en-US" b="1" dirty="0"/>
              <a:t>Lab </a:t>
            </a:r>
            <a:r>
              <a:rPr lang="en-US" b="1" dirty="0" smtClean="0"/>
              <a:t>diagnosis</a:t>
            </a:r>
            <a:endParaRPr lang="en-GB" dirty="0"/>
          </a:p>
        </p:txBody>
      </p:sp>
      <p:sp>
        <p:nvSpPr>
          <p:cNvPr id="3" name="Content Placeholder 2"/>
          <p:cNvSpPr>
            <a:spLocks noGrp="1"/>
          </p:cNvSpPr>
          <p:nvPr>
            <p:ph idx="1"/>
          </p:nvPr>
        </p:nvSpPr>
        <p:spPr>
          <a:xfrm>
            <a:off x="395536" y="1628800"/>
            <a:ext cx="8424936" cy="4824536"/>
          </a:xfrm>
        </p:spPr>
        <p:txBody>
          <a:bodyPr>
            <a:normAutofit fontScale="85000" lnSpcReduction="20000"/>
          </a:bodyPr>
          <a:lstStyle/>
          <a:p>
            <a:pPr lvl="0"/>
            <a:r>
              <a:rPr lang="en-US" dirty="0"/>
              <a:t>Cysts in formed stools</a:t>
            </a:r>
            <a:endParaRPr lang="en-GB" dirty="0"/>
          </a:p>
          <a:p>
            <a:pPr lvl="0"/>
            <a:r>
              <a:rPr lang="en-US" dirty="0" err="1"/>
              <a:t>Trophozoites</a:t>
            </a:r>
            <a:r>
              <a:rPr lang="en-US" dirty="0"/>
              <a:t> in </a:t>
            </a:r>
            <a:r>
              <a:rPr lang="en-US" dirty="0" err="1"/>
              <a:t>diarrhoeal</a:t>
            </a:r>
            <a:r>
              <a:rPr lang="en-US" dirty="0"/>
              <a:t> stools by N saline and iodine prep</a:t>
            </a:r>
            <a:endParaRPr lang="en-GB" dirty="0"/>
          </a:p>
          <a:p>
            <a:pPr lvl="0"/>
            <a:r>
              <a:rPr lang="en-US" dirty="0"/>
              <a:t>Parasites are passed in the stool cyclically. Also in vomitus.</a:t>
            </a:r>
            <a:endParaRPr lang="en-GB" dirty="0"/>
          </a:p>
          <a:p>
            <a:pPr lvl="0"/>
            <a:r>
              <a:rPr lang="en-US" dirty="0" err="1"/>
              <a:t>Trophozoites</a:t>
            </a:r>
            <a:r>
              <a:rPr lang="en-US" dirty="0"/>
              <a:t> seen in bile aspirated from duodenum by intubation and by </a:t>
            </a:r>
            <a:r>
              <a:rPr lang="en-US" b="1" dirty="0"/>
              <a:t>duodenal capsule technique</a:t>
            </a:r>
            <a:endParaRPr lang="en-GB" dirty="0"/>
          </a:p>
          <a:p>
            <a:pPr lvl="0"/>
            <a:r>
              <a:rPr lang="en-US" dirty="0"/>
              <a:t>Monoclonal Abs using fluorescent method</a:t>
            </a:r>
            <a:endParaRPr lang="en-GB" dirty="0"/>
          </a:p>
          <a:p>
            <a:pPr lvl="0"/>
            <a:r>
              <a:rPr lang="en-US" dirty="0"/>
              <a:t>Duodenal &amp; </a:t>
            </a:r>
            <a:r>
              <a:rPr lang="en-US" dirty="0" err="1"/>
              <a:t>jejunal</a:t>
            </a:r>
            <a:r>
              <a:rPr lang="en-US" dirty="0"/>
              <a:t> biopsies</a:t>
            </a:r>
            <a:endParaRPr lang="en-GB" dirty="0"/>
          </a:p>
          <a:p>
            <a:pPr lvl="0"/>
            <a:r>
              <a:rPr lang="en-US" dirty="0"/>
              <a:t>Touch preps are air dried and fixed in methanol &amp; stained with </a:t>
            </a:r>
            <a:r>
              <a:rPr lang="en-US" dirty="0" err="1"/>
              <a:t>Giemsa</a:t>
            </a:r>
            <a:r>
              <a:rPr lang="en-US" dirty="0"/>
              <a:t> &amp; </a:t>
            </a:r>
            <a:r>
              <a:rPr lang="en-US" dirty="0" err="1"/>
              <a:t>trophozoites</a:t>
            </a:r>
            <a:r>
              <a:rPr lang="en-US" dirty="0"/>
              <a:t> appears purple</a:t>
            </a:r>
            <a:endParaRPr lang="en-GB" dirty="0"/>
          </a:p>
          <a:p>
            <a:pPr lvl="0"/>
            <a:r>
              <a:rPr lang="en-US" dirty="0"/>
              <a:t>ELISA &amp; IFA </a:t>
            </a:r>
            <a:endParaRPr lang="en-GB" dirty="0"/>
          </a:p>
        </p:txBody>
      </p:sp>
    </p:spTree>
    <p:extLst>
      <p:ext uri="{BB962C8B-B14F-4D97-AF65-F5344CB8AC3E}">
        <p14:creationId xmlns:p14="http://schemas.microsoft.com/office/powerpoint/2010/main" val="1936778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026789"/>
            <a:ext cx="3810000" cy="402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59989" y="1981200"/>
            <a:ext cx="318642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67319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Rx</a:t>
            </a:r>
            <a:endParaRPr lang="en-GB" dirty="0"/>
          </a:p>
        </p:txBody>
      </p:sp>
      <p:sp>
        <p:nvSpPr>
          <p:cNvPr id="3" name="Content Placeholder 2"/>
          <p:cNvSpPr>
            <a:spLocks noGrp="1"/>
          </p:cNvSpPr>
          <p:nvPr>
            <p:ph idx="1"/>
          </p:nvPr>
        </p:nvSpPr>
        <p:spPr/>
        <p:txBody>
          <a:bodyPr/>
          <a:lstStyle/>
          <a:p>
            <a:pPr lvl="0"/>
            <a:r>
              <a:rPr lang="en-US" dirty="0" smtClean="0"/>
              <a:t>Metronidazole</a:t>
            </a:r>
            <a:endParaRPr lang="en-GB" dirty="0"/>
          </a:p>
          <a:p>
            <a:pPr lvl="0"/>
            <a:r>
              <a:rPr lang="en-US" dirty="0" err="1"/>
              <a:t>Tinidazole</a:t>
            </a:r>
            <a:endParaRPr lang="en-GB" dirty="0"/>
          </a:p>
          <a:p>
            <a:pPr lvl="0"/>
            <a:r>
              <a:rPr lang="en-US" dirty="0" err="1"/>
              <a:t>Furazolidine</a:t>
            </a:r>
            <a:endParaRPr lang="en-GB" dirty="0"/>
          </a:p>
        </p:txBody>
      </p:sp>
    </p:spTree>
    <p:extLst>
      <p:ext uri="{BB962C8B-B14F-4D97-AF65-F5344CB8AC3E}">
        <p14:creationId xmlns:p14="http://schemas.microsoft.com/office/powerpoint/2010/main" val="3783853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r>
              <a:rPr lang="en-US" b="1" dirty="0"/>
              <a:t>Prevention</a:t>
            </a:r>
            <a:endParaRPr lang="en-GB" dirty="0"/>
          </a:p>
        </p:txBody>
      </p:sp>
      <p:sp>
        <p:nvSpPr>
          <p:cNvPr id="3" name="Content Placeholder 2"/>
          <p:cNvSpPr>
            <a:spLocks noGrp="1"/>
          </p:cNvSpPr>
          <p:nvPr>
            <p:ph idx="1"/>
          </p:nvPr>
        </p:nvSpPr>
        <p:spPr>
          <a:xfrm>
            <a:off x="395536" y="1628800"/>
            <a:ext cx="8424936" cy="4824536"/>
          </a:xfrm>
        </p:spPr>
        <p:txBody>
          <a:bodyPr/>
          <a:lstStyle/>
          <a:p>
            <a:pPr lvl="0"/>
            <a:r>
              <a:rPr lang="en-US" dirty="0" smtClean="0"/>
              <a:t>Improved </a:t>
            </a:r>
            <a:r>
              <a:rPr lang="en-US" dirty="0"/>
              <a:t>water supply</a:t>
            </a:r>
            <a:endParaRPr lang="en-GB" dirty="0"/>
          </a:p>
          <a:p>
            <a:pPr lvl="0"/>
            <a:r>
              <a:rPr lang="en-US" dirty="0"/>
              <a:t>Proper fecal disposal</a:t>
            </a:r>
            <a:endParaRPr lang="en-GB" dirty="0"/>
          </a:p>
          <a:p>
            <a:pPr lvl="0"/>
            <a:r>
              <a:rPr lang="en-US" dirty="0"/>
              <a:t>Improve personal hygiene</a:t>
            </a:r>
            <a:endParaRPr lang="en-GB" dirty="0"/>
          </a:p>
          <a:p>
            <a:pPr lvl="0"/>
            <a:r>
              <a:rPr lang="en-US" dirty="0"/>
              <a:t>Proper food storage</a:t>
            </a:r>
            <a:endParaRPr lang="en-GB" dirty="0"/>
          </a:p>
          <a:p>
            <a:pPr lvl="0"/>
            <a:r>
              <a:rPr lang="en-US" dirty="0"/>
              <a:t>Routine hand washing</a:t>
            </a:r>
            <a:endParaRPr lang="en-GB" dirty="0"/>
          </a:p>
          <a:p>
            <a:pPr lvl="0"/>
            <a:r>
              <a:rPr lang="en-US" dirty="0"/>
              <a:t>Proper pest control</a:t>
            </a:r>
            <a:endParaRPr lang="en-GB" dirty="0"/>
          </a:p>
          <a:p>
            <a:pPr lvl="0"/>
            <a:r>
              <a:rPr lang="en-US" dirty="0"/>
              <a:t>Rx of symptomatic &amp; asymptomatic </a:t>
            </a:r>
            <a:r>
              <a:rPr lang="en-US" dirty="0" err="1"/>
              <a:t>px</a:t>
            </a:r>
            <a:r>
              <a:rPr lang="en-US" dirty="0"/>
              <a:t>. </a:t>
            </a:r>
            <a:endParaRPr lang="en-GB" dirty="0"/>
          </a:p>
        </p:txBody>
      </p:sp>
    </p:spTree>
    <p:extLst>
      <p:ext uri="{BB962C8B-B14F-4D97-AF65-F5344CB8AC3E}">
        <p14:creationId xmlns:p14="http://schemas.microsoft.com/office/powerpoint/2010/main" val="180665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FLAGELLATES &amp; </a:t>
            </a:r>
            <a:r>
              <a:rPr lang="en-US" b="1" dirty="0" smtClean="0"/>
              <a:t>CILIATES</a:t>
            </a:r>
            <a:endParaRPr lang="en-GB" dirty="0"/>
          </a:p>
        </p:txBody>
      </p:sp>
      <p:sp>
        <p:nvSpPr>
          <p:cNvPr id="3" name="Content Placeholder 2"/>
          <p:cNvSpPr>
            <a:spLocks noGrp="1"/>
          </p:cNvSpPr>
          <p:nvPr>
            <p:ph idx="1"/>
          </p:nvPr>
        </p:nvSpPr>
        <p:spPr/>
        <p:txBody>
          <a:bodyPr/>
          <a:lstStyle/>
          <a:p>
            <a:pPr lvl="0"/>
            <a:r>
              <a:rPr lang="en-US" i="1" dirty="0"/>
              <a:t>Giardia </a:t>
            </a:r>
            <a:r>
              <a:rPr lang="en-US" i="1" dirty="0" err="1"/>
              <a:t>lamblia</a:t>
            </a:r>
            <a:r>
              <a:rPr lang="en-US" i="1" dirty="0"/>
              <a:t> – </a:t>
            </a:r>
            <a:r>
              <a:rPr lang="en-US" dirty="0"/>
              <a:t>flagellate </a:t>
            </a:r>
            <a:endParaRPr lang="en-GB" dirty="0"/>
          </a:p>
          <a:p>
            <a:pPr lvl="0"/>
            <a:r>
              <a:rPr lang="en-US" i="1" dirty="0" err="1"/>
              <a:t>Trichomonas</a:t>
            </a:r>
            <a:r>
              <a:rPr lang="en-US" i="1" dirty="0"/>
              <a:t> </a:t>
            </a:r>
            <a:r>
              <a:rPr lang="en-US" i="1" dirty="0" err="1"/>
              <a:t>vaginalis</a:t>
            </a:r>
            <a:r>
              <a:rPr lang="en-US" i="1" dirty="0"/>
              <a:t> – flagellate</a:t>
            </a:r>
            <a:endParaRPr lang="en-GB" dirty="0"/>
          </a:p>
          <a:p>
            <a:pPr lvl="0"/>
            <a:r>
              <a:rPr lang="en-US" i="1" dirty="0" err="1"/>
              <a:t>Balantidium</a:t>
            </a:r>
            <a:r>
              <a:rPr lang="en-US" i="1" dirty="0"/>
              <a:t> coli – ciliate </a:t>
            </a:r>
            <a:endParaRPr lang="en-GB" dirty="0"/>
          </a:p>
        </p:txBody>
      </p:sp>
    </p:spTree>
    <p:extLst>
      <p:ext uri="{BB962C8B-B14F-4D97-AF65-F5344CB8AC3E}">
        <p14:creationId xmlns:p14="http://schemas.microsoft.com/office/powerpoint/2010/main" val="3303056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424936" cy="1368152"/>
          </a:xfrm>
        </p:spPr>
        <p:txBody>
          <a:bodyPr/>
          <a:lstStyle/>
          <a:p>
            <a:r>
              <a:rPr lang="en-US" b="1" dirty="0"/>
              <a:t>TRICHOMONAS </a:t>
            </a:r>
            <a:r>
              <a:rPr lang="en-US" b="1" dirty="0" smtClean="0"/>
              <a:t>VAGINALIS</a:t>
            </a:r>
            <a:endParaRPr lang="en-GB" dirty="0"/>
          </a:p>
        </p:txBody>
      </p:sp>
      <p:sp>
        <p:nvSpPr>
          <p:cNvPr id="3" name="Content Placeholder 2"/>
          <p:cNvSpPr>
            <a:spLocks noGrp="1"/>
          </p:cNvSpPr>
          <p:nvPr>
            <p:ph idx="1"/>
          </p:nvPr>
        </p:nvSpPr>
        <p:spPr>
          <a:xfrm>
            <a:off x="467544" y="1700808"/>
            <a:ext cx="8424936" cy="4896544"/>
          </a:xfrm>
        </p:spPr>
        <p:txBody>
          <a:bodyPr/>
          <a:lstStyle/>
          <a:p>
            <a:r>
              <a:rPr lang="en-US" b="1" dirty="0"/>
              <a:t>Causal Agent</a:t>
            </a:r>
            <a:r>
              <a:rPr lang="en-US" b="1" dirty="0" smtClean="0"/>
              <a:t>:</a:t>
            </a:r>
          </a:p>
          <a:p>
            <a:pPr lvl="1"/>
            <a:r>
              <a:rPr lang="en-US" i="1" dirty="0" err="1" smtClean="0"/>
              <a:t>Trichomonas</a:t>
            </a:r>
            <a:r>
              <a:rPr lang="en-US" i="1" dirty="0" smtClean="0"/>
              <a:t> </a:t>
            </a:r>
            <a:r>
              <a:rPr lang="en-US" i="1" dirty="0" err="1" smtClean="0"/>
              <a:t>vaginalis</a:t>
            </a:r>
            <a:r>
              <a:rPr lang="en-US" dirty="0" smtClean="0"/>
              <a:t>, a </a:t>
            </a:r>
            <a:r>
              <a:rPr lang="en-US" dirty="0"/>
              <a:t>flagellate, that exists only in </a:t>
            </a:r>
            <a:r>
              <a:rPr lang="en-US" dirty="0" err="1"/>
              <a:t>trophozoite</a:t>
            </a:r>
            <a:r>
              <a:rPr lang="en-US" dirty="0"/>
              <a:t> stage</a:t>
            </a:r>
            <a:endParaRPr lang="en-GB" dirty="0"/>
          </a:p>
          <a:p>
            <a:pPr lvl="1"/>
            <a:r>
              <a:rPr lang="en-US" dirty="0"/>
              <a:t>Normal habitat – human vagina, prostrate &amp; urinary tract</a:t>
            </a:r>
          </a:p>
          <a:p>
            <a:pPr lvl="1"/>
            <a:r>
              <a:rPr lang="en-US" dirty="0"/>
              <a:t>Lives on mucosa feeding on bacteria &amp; leucocytes</a:t>
            </a:r>
          </a:p>
          <a:p>
            <a:pPr lvl="1"/>
            <a:r>
              <a:rPr lang="en-US" dirty="0"/>
              <a:t>It’s an obligate </a:t>
            </a:r>
            <a:r>
              <a:rPr lang="en-US" dirty="0" smtClean="0"/>
              <a:t>parasite</a:t>
            </a:r>
          </a:p>
          <a:p>
            <a:pPr lvl="1"/>
            <a:r>
              <a:rPr lang="en-GB" dirty="0" err="1"/>
              <a:t>Tritrichomonas</a:t>
            </a:r>
            <a:r>
              <a:rPr lang="en-GB" dirty="0"/>
              <a:t> foetus, Causes a disease in cattle and other herbivores.  Third leading cause of spontaneous abortions in cattle</a:t>
            </a:r>
          </a:p>
          <a:p>
            <a:pPr lvl="1"/>
            <a:endParaRPr lang="en-US" dirty="0"/>
          </a:p>
        </p:txBody>
      </p:sp>
    </p:spTree>
    <p:extLst>
      <p:ext uri="{BB962C8B-B14F-4D97-AF65-F5344CB8AC3E}">
        <p14:creationId xmlns:p14="http://schemas.microsoft.com/office/powerpoint/2010/main" val="1827034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712968" cy="1152128"/>
          </a:xfrm>
        </p:spPr>
        <p:txBody>
          <a:bodyPr/>
          <a:lstStyle/>
          <a:p>
            <a:r>
              <a:rPr lang="en-GB" dirty="0" smtClean="0"/>
              <a:t>Morphology</a:t>
            </a:r>
            <a:endParaRPr lang="en-GB" dirty="0"/>
          </a:p>
        </p:txBody>
      </p:sp>
      <p:sp>
        <p:nvSpPr>
          <p:cNvPr id="3" name="Content Placeholder 2"/>
          <p:cNvSpPr>
            <a:spLocks noGrp="1"/>
          </p:cNvSpPr>
          <p:nvPr>
            <p:ph idx="1"/>
          </p:nvPr>
        </p:nvSpPr>
        <p:spPr>
          <a:xfrm>
            <a:off x="323528" y="1628800"/>
            <a:ext cx="8640960" cy="4968552"/>
          </a:xfrm>
        </p:spPr>
        <p:txBody>
          <a:bodyPr>
            <a:normAutofit fontScale="92500" lnSpcReduction="10000"/>
          </a:bodyPr>
          <a:lstStyle/>
          <a:p>
            <a:r>
              <a:rPr lang="en-US" dirty="0" err="1"/>
              <a:t>Trophozoites</a:t>
            </a:r>
            <a:r>
              <a:rPr lang="en-US" dirty="0"/>
              <a:t> of </a:t>
            </a:r>
            <a:r>
              <a:rPr lang="en-US" i="1" dirty="0" err="1"/>
              <a:t>Trichomonas</a:t>
            </a:r>
            <a:r>
              <a:rPr lang="en-US" i="1" dirty="0"/>
              <a:t> </a:t>
            </a:r>
            <a:r>
              <a:rPr lang="en-US" i="1" dirty="0" err="1"/>
              <a:t>vaginalis</a:t>
            </a:r>
            <a:r>
              <a:rPr lang="en-US" dirty="0"/>
              <a:t> are </a:t>
            </a:r>
            <a:r>
              <a:rPr lang="en-US" dirty="0" err="1"/>
              <a:t>pyriform</a:t>
            </a:r>
            <a:r>
              <a:rPr lang="en-US" dirty="0"/>
              <a:t> and 7-30 µm long.  </a:t>
            </a:r>
            <a:endParaRPr lang="en-US" dirty="0" smtClean="0"/>
          </a:p>
          <a:p>
            <a:r>
              <a:rPr lang="en-US" dirty="0" smtClean="0"/>
              <a:t>They </a:t>
            </a:r>
            <a:r>
              <a:rPr lang="en-US" dirty="0"/>
              <a:t>have five flagella:  four anteriorly directed flagella and one posteriorly along the outer membrane of the undulating membrane.  </a:t>
            </a:r>
            <a:endParaRPr lang="en-US" dirty="0" smtClean="0"/>
          </a:p>
          <a:p>
            <a:r>
              <a:rPr lang="en-US" dirty="0" smtClean="0"/>
              <a:t>The </a:t>
            </a:r>
            <a:r>
              <a:rPr lang="en-US" dirty="0"/>
              <a:t>large nucleus is usually located at the wider, anterior end and contains many chromatin granules and a small </a:t>
            </a:r>
            <a:r>
              <a:rPr lang="en-US" dirty="0" err="1"/>
              <a:t>karyosome</a:t>
            </a:r>
            <a:r>
              <a:rPr lang="en-US" dirty="0"/>
              <a:t>.  </a:t>
            </a:r>
            <a:endParaRPr lang="en-US" dirty="0" smtClean="0"/>
          </a:p>
          <a:p>
            <a:r>
              <a:rPr lang="en-US" dirty="0" smtClean="0"/>
              <a:t>The </a:t>
            </a:r>
            <a:r>
              <a:rPr lang="en-US" dirty="0"/>
              <a:t>cytoplasm also contains many granules, but these are often not seen in </a:t>
            </a:r>
            <a:r>
              <a:rPr lang="en-US" dirty="0" err="1"/>
              <a:t>Giemsa</a:t>
            </a:r>
            <a:r>
              <a:rPr lang="en-US" dirty="0"/>
              <a:t>-stained specimens.</a:t>
            </a:r>
            <a:endParaRPr lang="en-GB" dirty="0"/>
          </a:p>
        </p:txBody>
      </p:sp>
    </p:spTree>
    <p:extLst>
      <p:ext uri="{BB962C8B-B14F-4D97-AF65-F5344CB8AC3E}">
        <p14:creationId xmlns:p14="http://schemas.microsoft.com/office/powerpoint/2010/main" val="4129881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768" y="1241376"/>
            <a:ext cx="8913232" cy="5616624"/>
          </a:xfrm>
          <a:prstGeom prst="rect">
            <a:avLst/>
          </a:prstGeom>
          <a:solidFill>
            <a:schemeClr val="tx1"/>
          </a:solidFill>
          <a:ln>
            <a:noFill/>
          </a:ln>
          <a:effectLst/>
          <a:extLst/>
        </p:spPr>
      </p:pic>
      <p:pic>
        <p:nvPicPr>
          <p:cNvPr id="5" name="Picture 2" descr="E:\Bachelor of Medicine And Bachelor of Surgery (MBChB)  Year  2\MEDICAL MICROBIOLOGY\5. MICROBIOLOGY PRACTICALS AND DEMONSTRATIONS\Laboratry Pictures\Protozoology\Trophozoites T.vaginal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
            <a:ext cx="2699792" cy="25580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Bachelor of Medicine And Bachelor of Surgery (MBChB)  Year  2\MEDICAL MICROBIOLOGY\5. MICROBIOLOGY PRACTICALS AND DEMONSTRATIONS\Laboratry Pictures\Protozoology\T.vaginalis trophozoit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8556" y="207255"/>
            <a:ext cx="2757656" cy="206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883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Bachelor of Medicine And Bachelor of Surgery (MBChB)  Year  2\MEDICAL MICROBIOLOGY\5. MICROBIOLOGY PRACTICALS AND DEMONSTRATIONS\Laboratry Pictures\Protozoology\Tpozoites of T.Vaginalis.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109151"/>
            <a:ext cx="4038600" cy="35080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Bachelor of Medicine And Bachelor of Surgery (MBChB)  Year  2\MEDICAL MICROBIOLOGY\5. MICROBIOLOGY PRACTICALS AND DEMONSTRATIONS\Laboratry Pictures\Protozoology\Trichomonas spp.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095424"/>
            <a:ext cx="4038600" cy="353551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685800" y="609600"/>
            <a:ext cx="7772400" cy="1143000"/>
          </a:xfrm>
        </p:spPr>
        <p:txBody>
          <a:bodyPr/>
          <a:lstStyle/>
          <a:p>
            <a:r>
              <a:rPr lang="en-GB" dirty="0" err="1" smtClean="0">
                <a:solidFill>
                  <a:schemeClr val="tx1"/>
                </a:solidFill>
              </a:rPr>
              <a:t>Trophozoites</a:t>
            </a:r>
            <a:r>
              <a:rPr lang="en-GB" dirty="0" smtClean="0">
                <a:solidFill>
                  <a:schemeClr val="tx1"/>
                </a:solidFill>
              </a:rPr>
              <a:t> </a:t>
            </a:r>
            <a:r>
              <a:rPr lang="en-GB" dirty="0" err="1" smtClean="0">
                <a:solidFill>
                  <a:schemeClr val="tx1"/>
                </a:solidFill>
              </a:rPr>
              <a:t>T.vaginalis</a:t>
            </a:r>
            <a:endParaRPr lang="en-GB" dirty="0">
              <a:solidFill>
                <a:schemeClr val="tx1"/>
              </a:solidFill>
            </a:endParaRPr>
          </a:p>
        </p:txBody>
      </p:sp>
    </p:spTree>
    <p:extLst>
      <p:ext uri="{BB962C8B-B14F-4D97-AF65-F5344CB8AC3E}">
        <p14:creationId xmlns:p14="http://schemas.microsoft.com/office/powerpoint/2010/main" val="2905715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r>
              <a:rPr lang="en-US" sz="4800" b="1" dirty="0"/>
              <a:t>Geographic Distribution:</a:t>
            </a:r>
            <a:endParaRPr lang="en-GB" sz="4800" dirty="0"/>
          </a:p>
        </p:txBody>
      </p:sp>
      <p:sp>
        <p:nvSpPr>
          <p:cNvPr id="3" name="Content Placeholder 2"/>
          <p:cNvSpPr>
            <a:spLocks noGrp="1"/>
          </p:cNvSpPr>
          <p:nvPr>
            <p:ph idx="1"/>
          </p:nvPr>
        </p:nvSpPr>
        <p:spPr>
          <a:xfrm>
            <a:off x="395536" y="1628800"/>
            <a:ext cx="8424936" cy="4824536"/>
          </a:xfrm>
        </p:spPr>
        <p:txBody>
          <a:bodyPr>
            <a:normAutofit/>
          </a:bodyPr>
          <a:lstStyle/>
          <a:p>
            <a:r>
              <a:rPr lang="en-US" dirty="0" smtClean="0"/>
              <a:t>Worldwide.</a:t>
            </a:r>
          </a:p>
          <a:p>
            <a:r>
              <a:rPr lang="en-US" dirty="0" smtClean="0"/>
              <a:t>Higher </a:t>
            </a:r>
            <a:r>
              <a:rPr lang="en-US" dirty="0"/>
              <a:t>prevalence among persons with multiple sexual partners or other venereal diseases.</a:t>
            </a:r>
            <a:endParaRPr lang="en-GB" dirty="0"/>
          </a:p>
          <a:p>
            <a:pPr lvl="0"/>
            <a:r>
              <a:rPr lang="en-US" dirty="0" smtClean="0"/>
              <a:t>Incidence</a:t>
            </a:r>
            <a:r>
              <a:rPr lang="en-US" dirty="0"/>
              <a:t>: 10% in the N </a:t>
            </a:r>
            <a:r>
              <a:rPr lang="en-US" dirty="0" err="1"/>
              <a:t>popn</a:t>
            </a:r>
            <a:r>
              <a:rPr lang="en-US" dirty="0"/>
              <a:t> &amp; 50% is asymptomatic in females. </a:t>
            </a:r>
            <a:endParaRPr lang="en-GB" dirty="0"/>
          </a:p>
          <a:p>
            <a:r>
              <a:rPr lang="en-GB" dirty="0" smtClean="0"/>
              <a:t>Is </a:t>
            </a:r>
            <a:r>
              <a:rPr lang="en-GB" dirty="0"/>
              <a:t>the most common pathogenic protozoan of humans in industrialized countries.</a:t>
            </a:r>
          </a:p>
          <a:p>
            <a:endParaRPr lang="en-GB" dirty="0"/>
          </a:p>
          <a:p>
            <a:endParaRPr lang="en-GB" dirty="0"/>
          </a:p>
          <a:p>
            <a:endParaRPr lang="en-GB" dirty="0"/>
          </a:p>
        </p:txBody>
      </p:sp>
    </p:spTree>
    <p:extLst>
      <p:ext uri="{BB962C8B-B14F-4D97-AF65-F5344CB8AC3E}">
        <p14:creationId xmlns:p14="http://schemas.microsoft.com/office/powerpoint/2010/main" val="1273539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712968" cy="1152128"/>
          </a:xfrm>
        </p:spPr>
        <p:txBody>
          <a:bodyPr/>
          <a:lstStyle/>
          <a:p>
            <a:r>
              <a:rPr lang="en-US" b="1" dirty="0"/>
              <a:t>Life </a:t>
            </a:r>
            <a:r>
              <a:rPr lang="en-US" b="1" dirty="0" smtClean="0"/>
              <a:t>Cycle</a:t>
            </a:r>
            <a:endParaRPr lang="en-GB" dirty="0"/>
          </a:p>
        </p:txBody>
      </p:sp>
      <p:sp>
        <p:nvSpPr>
          <p:cNvPr id="3" name="Content Placeholder 2"/>
          <p:cNvSpPr>
            <a:spLocks noGrp="1"/>
          </p:cNvSpPr>
          <p:nvPr>
            <p:ph idx="1"/>
          </p:nvPr>
        </p:nvSpPr>
        <p:spPr>
          <a:xfrm>
            <a:off x="323528" y="1628800"/>
            <a:ext cx="8640960" cy="4968552"/>
          </a:xfrm>
        </p:spPr>
        <p:txBody>
          <a:bodyPr/>
          <a:lstStyle/>
          <a:p>
            <a:r>
              <a:rPr lang="en-US" i="1" dirty="0" err="1"/>
              <a:t>Trichomonas</a:t>
            </a:r>
            <a:r>
              <a:rPr lang="en-US" i="1" dirty="0"/>
              <a:t> </a:t>
            </a:r>
            <a:r>
              <a:rPr lang="en-US" i="1" dirty="0" err="1"/>
              <a:t>vaginalis</a:t>
            </a:r>
            <a:r>
              <a:rPr lang="en-US" dirty="0"/>
              <a:t> resides in the female lower genital tract and the male urethra and prostate , where it replicates by binary </a:t>
            </a:r>
            <a:r>
              <a:rPr lang="en-US" dirty="0" smtClean="0"/>
              <a:t>fission</a:t>
            </a:r>
          </a:p>
          <a:p>
            <a:r>
              <a:rPr lang="en-US" dirty="0" smtClean="0"/>
              <a:t>The </a:t>
            </a:r>
            <a:r>
              <a:rPr lang="en-US" dirty="0"/>
              <a:t>parasite does not appear to have a cyst form, and does not survive well in the external environment.  </a:t>
            </a:r>
            <a:r>
              <a:rPr lang="en-US" i="1" dirty="0" err="1"/>
              <a:t>Trichomonas</a:t>
            </a:r>
            <a:r>
              <a:rPr lang="en-US" i="1" dirty="0"/>
              <a:t> </a:t>
            </a:r>
            <a:r>
              <a:rPr lang="en-US" i="1" dirty="0" err="1"/>
              <a:t>vaginalis</a:t>
            </a:r>
            <a:r>
              <a:rPr lang="en-US" dirty="0"/>
              <a:t> is transmitted among humans, its only known host, primarily by sexual intercourse .</a:t>
            </a:r>
            <a:endParaRPr lang="en-GB" dirty="0"/>
          </a:p>
          <a:p>
            <a:endParaRPr lang="en-GB" dirty="0"/>
          </a:p>
        </p:txBody>
      </p:sp>
    </p:spTree>
    <p:extLst>
      <p:ext uri="{BB962C8B-B14F-4D97-AF65-F5344CB8AC3E}">
        <p14:creationId xmlns:p14="http://schemas.microsoft.com/office/powerpoint/2010/main" val="1773173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fe cycle of Trichomonas vaginalis"/>
          <p:cNvPicPr/>
          <p:nvPr/>
        </p:nvPicPr>
        <p:blipFill>
          <a:blip r:embed="rId2"/>
          <a:srcRect/>
          <a:stretch>
            <a:fillRect/>
          </a:stretch>
        </p:blipFill>
        <p:spPr bwMode="auto">
          <a:xfrm>
            <a:off x="10548" y="0"/>
            <a:ext cx="9133452" cy="6858000"/>
          </a:xfrm>
          <a:prstGeom prst="rect">
            <a:avLst/>
          </a:prstGeom>
          <a:noFill/>
          <a:ln w="9525">
            <a:noFill/>
            <a:miter lim="800000"/>
            <a:headEnd/>
            <a:tailEnd/>
          </a:ln>
        </p:spPr>
      </p:pic>
    </p:spTree>
    <p:extLst>
      <p:ext uri="{BB962C8B-B14F-4D97-AF65-F5344CB8AC3E}">
        <p14:creationId xmlns:p14="http://schemas.microsoft.com/office/powerpoint/2010/main" val="1551374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39552" y="260648"/>
            <a:ext cx="7772400" cy="1143000"/>
          </a:xfrm>
        </p:spPr>
        <p:txBody>
          <a:bodyPr/>
          <a:lstStyle/>
          <a:p>
            <a:pPr eaLnBrk="1" hangingPunct="1"/>
            <a:r>
              <a:rPr lang="en-US" altLang="en-US" sz="3400" b="1" dirty="0" smtClean="0"/>
              <a:t>Modes of infection</a:t>
            </a:r>
          </a:p>
        </p:txBody>
      </p:sp>
      <p:sp>
        <p:nvSpPr>
          <p:cNvPr id="49155" name="Rectangle 3"/>
          <p:cNvSpPr>
            <a:spLocks noGrp="1" noChangeArrowheads="1"/>
          </p:cNvSpPr>
          <p:nvPr>
            <p:ph idx="1"/>
          </p:nvPr>
        </p:nvSpPr>
        <p:spPr>
          <a:xfrm>
            <a:off x="323528" y="1340768"/>
            <a:ext cx="8640960" cy="5328592"/>
          </a:xfrm>
        </p:spPr>
        <p:txBody>
          <a:bodyPr>
            <a:normAutofit fontScale="85000" lnSpcReduction="10000"/>
          </a:bodyPr>
          <a:lstStyle/>
          <a:p>
            <a:pPr lvl="0" eaLnBrk="1" hangingPunct="1">
              <a:lnSpc>
                <a:spcPct val="80000"/>
              </a:lnSpc>
            </a:pPr>
            <a:r>
              <a:rPr lang="en-US" dirty="0"/>
              <a:t>S</a:t>
            </a:r>
            <a:r>
              <a:rPr lang="en-US" dirty="0" smtClean="0"/>
              <a:t>exual </a:t>
            </a:r>
            <a:r>
              <a:rPr lang="en-US" dirty="0"/>
              <a:t>intercourse</a:t>
            </a:r>
            <a:endParaRPr lang="en-GB" dirty="0"/>
          </a:p>
          <a:p>
            <a:pPr eaLnBrk="1" hangingPunct="1">
              <a:lnSpc>
                <a:spcPct val="80000"/>
              </a:lnSpc>
            </a:pPr>
            <a:r>
              <a:rPr lang="en-US" altLang="en-US" dirty="0" smtClean="0"/>
              <a:t>Men usually get the infection in the urethra (urine canal). </a:t>
            </a:r>
          </a:p>
          <a:p>
            <a:pPr eaLnBrk="1" hangingPunct="1">
              <a:lnSpc>
                <a:spcPct val="80000"/>
              </a:lnSpc>
            </a:pPr>
            <a:r>
              <a:rPr lang="en-US" altLang="en-US" dirty="0" smtClean="0"/>
              <a:t>Women can get the disease from infected men or women. Men usually get it only from infected women</a:t>
            </a:r>
            <a:endParaRPr lang="en-US" altLang="en-US" b="1" dirty="0"/>
          </a:p>
          <a:p>
            <a:pPr eaLnBrk="1" hangingPunct="1">
              <a:lnSpc>
                <a:spcPct val="90000"/>
              </a:lnSpc>
            </a:pPr>
            <a:r>
              <a:rPr lang="en-US" altLang="en-US" b="1" i="1" dirty="0"/>
              <a:t>Infants:</a:t>
            </a:r>
            <a:r>
              <a:rPr lang="en-US" altLang="en-US" dirty="0"/>
              <a:t> If an infant is infected, it is possible that the mother spread infection during childbirth. The mother should be checked for infection.</a:t>
            </a:r>
            <a:endParaRPr lang="en-US" altLang="en-US" b="1" i="1" dirty="0"/>
          </a:p>
          <a:p>
            <a:pPr eaLnBrk="1" hangingPunct="1">
              <a:lnSpc>
                <a:spcPct val="90000"/>
              </a:lnSpc>
            </a:pPr>
            <a:r>
              <a:rPr lang="en-US" altLang="en-US" b="1" i="1" dirty="0"/>
              <a:t>Young children:</a:t>
            </a:r>
            <a:r>
              <a:rPr lang="en-US" altLang="en-US" dirty="0"/>
              <a:t> Because </a:t>
            </a:r>
            <a:r>
              <a:rPr lang="en-US" altLang="en-US" dirty="0" err="1"/>
              <a:t>trichomoniasis</a:t>
            </a:r>
            <a:r>
              <a:rPr lang="en-US" altLang="en-US" dirty="0"/>
              <a:t> is an STD, infection in a young child may indicate sexual abuse. If sexual abuse is suspected, an evaluation for other STDs is recommended.</a:t>
            </a:r>
            <a:endParaRPr lang="en-US" altLang="en-US" b="1" i="1" dirty="0"/>
          </a:p>
          <a:p>
            <a:pPr eaLnBrk="1" hangingPunct="1">
              <a:lnSpc>
                <a:spcPct val="90000"/>
              </a:lnSpc>
            </a:pPr>
            <a:r>
              <a:rPr lang="en-US" altLang="en-US" b="1" i="1" dirty="0"/>
              <a:t>Teenagers:</a:t>
            </a:r>
            <a:r>
              <a:rPr lang="en-US" altLang="en-US" dirty="0"/>
              <a:t> Because </a:t>
            </a:r>
            <a:r>
              <a:rPr lang="en-US" altLang="en-US" dirty="0" err="1"/>
              <a:t>trichomoniasis</a:t>
            </a:r>
            <a:r>
              <a:rPr lang="en-US" altLang="en-US" dirty="0"/>
              <a:t> is an STD, infection in a teenager may indicate sexual activity or sexual abuse. An evaluation for other STDs is recommended.</a:t>
            </a:r>
          </a:p>
          <a:p>
            <a:pPr eaLnBrk="1" hangingPunct="1">
              <a:lnSpc>
                <a:spcPct val="80000"/>
              </a:lnSpc>
            </a:pPr>
            <a:r>
              <a:rPr lang="en-US" altLang="en-US" dirty="0" smtClean="0"/>
              <a:t> </a:t>
            </a:r>
          </a:p>
        </p:txBody>
      </p:sp>
    </p:spTree>
    <p:extLst>
      <p:ext uri="{BB962C8B-B14F-4D97-AF65-F5344CB8AC3E}">
        <p14:creationId xmlns:p14="http://schemas.microsoft.com/office/powerpoint/2010/main" val="347551226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r>
              <a:rPr lang="en-US" sz="4800" b="1" dirty="0"/>
              <a:t>Clinical </a:t>
            </a:r>
            <a:r>
              <a:rPr lang="en-US" sz="4800" b="1" dirty="0" smtClean="0"/>
              <a:t>manifestations</a:t>
            </a:r>
            <a:endParaRPr lang="en-GB" sz="4800" dirty="0"/>
          </a:p>
        </p:txBody>
      </p:sp>
      <p:sp>
        <p:nvSpPr>
          <p:cNvPr id="3" name="Content Placeholder 2"/>
          <p:cNvSpPr>
            <a:spLocks noGrp="1"/>
          </p:cNvSpPr>
          <p:nvPr>
            <p:ph idx="1"/>
          </p:nvPr>
        </p:nvSpPr>
        <p:spPr>
          <a:xfrm>
            <a:off x="395536" y="1628800"/>
            <a:ext cx="8424936" cy="4824536"/>
          </a:xfrm>
        </p:spPr>
        <p:txBody>
          <a:bodyPr>
            <a:normAutofit/>
          </a:bodyPr>
          <a:lstStyle/>
          <a:p>
            <a:pPr lvl="0"/>
            <a:r>
              <a:rPr lang="en-US" dirty="0" smtClean="0"/>
              <a:t>The </a:t>
            </a:r>
            <a:r>
              <a:rPr lang="en-US" dirty="0"/>
              <a:t>incubation period is 5 to 28 days. </a:t>
            </a:r>
            <a:endParaRPr lang="en-US" dirty="0" smtClean="0"/>
          </a:p>
          <a:p>
            <a:pPr lvl="0"/>
            <a:r>
              <a:rPr lang="en-US" dirty="0" smtClean="0"/>
              <a:t>Mild </a:t>
            </a:r>
            <a:r>
              <a:rPr lang="en-US" dirty="0"/>
              <a:t>vaginitis and vaginal discharge with large number of leucocytes and is liquid greenish-yellow in females</a:t>
            </a:r>
            <a:endParaRPr lang="en-GB" dirty="0"/>
          </a:p>
          <a:p>
            <a:pPr lvl="0"/>
            <a:r>
              <a:rPr lang="en-US" dirty="0"/>
              <a:t>In males it causes mild/asymptomatic dx and causes itching and discomfort inside penile urethra </a:t>
            </a:r>
            <a:r>
              <a:rPr lang="en-US" dirty="0" err="1"/>
              <a:t>esp</a:t>
            </a:r>
            <a:r>
              <a:rPr lang="en-US" dirty="0"/>
              <a:t> during urination</a:t>
            </a:r>
            <a:endParaRPr lang="en-GB" dirty="0"/>
          </a:p>
          <a:p>
            <a:pPr lvl="0"/>
            <a:r>
              <a:rPr lang="en-US" dirty="0" smtClean="0"/>
              <a:t>Exact </a:t>
            </a:r>
            <a:r>
              <a:rPr lang="en-US" dirty="0"/>
              <a:t>mechanism of pathogenesis is unclear, appears to be multifactorial</a:t>
            </a:r>
            <a:endParaRPr lang="en-GB" dirty="0"/>
          </a:p>
        </p:txBody>
      </p:sp>
    </p:spTree>
    <p:extLst>
      <p:ext uri="{BB962C8B-B14F-4D97-AF65-F5344CB8AC3E}">
        <p14:creationId xmlns:p14="http://schemas.microsoft.com/office/powerpoint/2010/main" val="3009069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r>
              <a:rPr lang="en-US" b="1" dirty="0"/>
              <a:t>Lab </a:t>
            </a:r>
            <a:r>
              <a:rPr lang="en-US" b="1" dirty="0" smtClean="0"/>
              <a:t>diagnosis</a:t>
            </a:r>
            <a:endParaRPr lang="en-GB" dirty="0"/>
          </a:p>
        </p:txBody>
      </p:sp>
      <p:sp>
        <p:nvSpPr>
          <p:cNvPr id="3" name="Content Placeholder 2"/>
          <p:cNvSpPr>
            <a:spLocks noGrp="1"/>
          </p:cNvSpPr>
          <p:nvPr>
            <p:ph idx="1"/>
          </p:nvPr>
        </p:nvSpPr>
        <p:spPr>
          <a:xfrm>
            <a:off x="395536" y="1628800"/>
            <a:ext cx="8424936" cy="4824536"/>
          </a:xfrm>
        </p:spPr>
        <p:txBody>
          <a:bodyPr>
            <a:normAutofit fontScale="92500" lnSpcReduction="10000"/>
          </a:bodyPr>
          <a:lstStyle/>
          <a:p>
            <a:pPr lvl="0"/>
            <a:r>
              <a:rPr lang="en-US" dirty="0" err="1" smtClean="0"/>
              <a:t>Trophozoites</a:t>
            </a:r>
            <a:r>
              <a:rPr lang="en-US" dirty="0" smtClean="0"/>
              <a:t> </a:t>
            </a:r>
            <a:r>
              <a:rPr lang="en-US" dirty="0"/>
              <a:t>on a wet mount of </a:t>
            </a:r>
            <a:r>
              <a:rPr lang="en-US" dirty="0" err="1"/>
              <a:t>sedimented</a:t>
            </a:r>
            <a:r>
              <a:rPr lang="en-US" dirty="0"/>
              <a:t> urine, vaginal &amp; prostatic secretions &amp; scrapings by microscopy</a:t>
            </a:r>
            <a:endParaRPr lang="en-GB" dirty="0"/>
          </a:p>
          <a:p>
            <a:pPr lvl="0"/>
            <a:r>
              <a:rPr lang="en-US" dirty="0"/>
              <a:t>Fluorescent microscopy</a:t>
            </a:r>
            <a:endParaRPr lang="en-GB" dirty="0"/>
          </a:p>
          <a:p>
            <a:pPr lvl="0"/>
            <a:r>
              <a:rPr lang="en-US" dirty="0"/>
              <a:t>Fixed smears can be stained with </a:t>
            </a:r>
            <a:r>
              <a:rPr lang="en-US" dirty="0" err="1"/>
              <a:t>Papanicolau</a:t>
            </a:r>
            <a:r>
              <a:rPr lang="en-US" dirty="0"/>
              <a:t>, </a:t>
            </a:r>
            <a:r>
              <a:rPr lang="en-US" dirty="0" err="1"/>
              <a:t>Giemsa</a:t>
            </a:r>
            <a:r>
              <a:rPr lang="en-US" dirty="0"/>
              <a:t>, </a:t>
            </a:r>
            <a:r>
              <a:rPr lang="en-US" dirty="0" err="1"/>
              <a:t>Leishman</a:t>
            </a:r>
            <a:r>
              <a:rPr lang="en-US" dirty="0"/>
              <a:t> &amp; PAS</a:t>
            </a:r>
            <a:endParaRPr lang="en-GB" dirty="0"/>
          </a:p>
          <a:p>
            <a:pPr lvl="0"/>
            <a:r>
              <a:rPr lang="en-US" dirty="0"/>
              <a:t>Culture on </a:t>
            </a:r>
            <a:r>
              <a:rPr lang="en-US" dirty="0" err="1"/>
              <a:t>Trussel</a:t>
            </a:r>
            <a:r>
              <a:rPr lang="en-US" dirty="0"/>
              <a:t> &amp; Johnsons’ medium/simplified </a:t>
            </a:r>
            <a:r>
              <a:rPr lang="en-US" dirty="0" err="1"/>
              <a:t>trypticase</a:t>
            </a:r>
            <a:r>
              <a:rPr lang="en-US" dirty="0"/>
              <a:t> serum medium used to maintain bacteria free cultures of the flagellate</a:t>
            </a:r>
            <a:endParaRPr lang="en-GB" dirty="0"/>
          </a:p>
          <a:p>
            <a:pPr lvl="0"/>
            <a:r>
              <a:rPr lang="en-US" dirty="0"/>
              <a:t>Nucleic acid hybridization &amp; PCR</a:t>
            </a:r>
            <a:endParaRPr lang="en-GB" dirty="0"/>
          </a:p>
          <a:p>
            <a:endParaRPr lang="en-GB" dirty="0"/>
          </a:p>
        </p:txBody>
      </p:sp>
    </p:spTree>
    <p:extLst>
      <p:ext uri="{BB962C8B-B14F-4D97-AF65-F5344CB8AC3E}">
        <p14:creationId xmlns:p14="http://schemas.microsoft.com/office/powerpoint/2010/main" val="1069947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smtClean="0"/>
              <a:t>GIARDIA LAMBLIA</a:t>
            </a:r>
            <a:endParaRPr lang="en-GB" sz="6000" dirty="0"/>
          </a:p>
        </p:txBody>
      </p:sp>
      <p:sp>
        <p:nvSpPr>
          <p:cNvPr id="3" name="Content Placeholder 2"/>
          <p:cNvSpPr>
            <a:spLocks noGrp="1"/>
          </p:cNvSpPr>
          <p:nvPr>
            <p:ph idx="1"/>
          </p:nvPr>
        </p:nvSpPr>
        <p:spPr>
          <a:xfrm>
            <a:off x="395536" y="1772816"/>
            <a:ext cx="8640960" cy="4896544"/>
          </a:xfrm>
        </p:spPr>
        <p:txBody>
          <a:bodyPr>
            <a:normAutofit fontScale="92500" lnSpcReduction="10000"/>
          </a:bodyPr>
          <a:lstStyle/>
          <a:p>
            <a:pPr marL="0" indent="0">
              <a:buNone/>
            </a:pPr>
            <a:r>
              <a:rPr lang="en-US" b="1" dirty="0"/>
              <a:t>Causal </a:t>
            </a:r>
            <a:r>
              <a:rPr lang="en-US" b="1" dirty="0" smtClean="0"/>
              <a:t>Agent:</a:t>
            </a:r>
            <a:endParaRPr lang="en-US" dirty="0"/>
          </a:p>
          <a:p>
            <a:r>
              <a:rPr lang="en-US" i="1" dirty="0" smtClean="0"/>
              <a:t>Giardia </a:t>
            </a:r>
            <a:r>
              <a:rPr lang="en-US" i="1" dirty="0" err="1"/>
              <a:t>intestinalis</a:t>
            </a:r>
            <a:r>
              <a:rPr lang="en-US" dirty="0"/>
              <a:t> is a protozoan flagellate (</a:t>
            </a:r>
            <a:r>
              <a:rPr lang="en-US" dirty="0" err="1"/>
              <a:t>Diplomonadida</a:t>
            </a:r>
            <a:r>
              <a:rPr lang="en-US" dirty="0"/>
              <a:t>).  </a:t>
            </a:r>
            <a:endParaRPr lang="en-US" dirty="0" smtClean="0"/>
          </a:p>
          <a:p>
            <a:r>
              <a:rPr lang="en-US" dirty="0" smtClean="0"/>
              <a:t>This </a:t>
            </a:r>
            <a:r>
              <a:rPr lang="en-US" dirty="0"/>
              <a:t>protozoan was initially named </a:t>
            </a:r>
            <a:r>
              <a:rPr lang="en-US" i="1" dirty="0" err="1"/>
              <a:t>Cercomonas</a:t>
            </a:r>
            <a:r>
              <a:rPr lang="en-US" i="1" dirty="0"/>
              <a:t> </a:t>
            </a:r>
            <a:r>
              <a:rPr lang="en-US" i="1" dirty="0" err="1"/>
              <a:t>intestinalis</a:t>
            </a:r>
            <a:r>
              <a:rPr lang="en-US" dirty="0"/>
              <a:t> by </a:t>
            </a:r>
            <a:r>
              <a:rPr lang="en-US" dirty="0" err="1"/>
              <a:t>Lambl</a:t>
            </a:r>
            <a:r>
              <a:rPr lang="en-US" dirty="0"/>
              <a:t> in 1859 and renamed </a:t>
            </a:r>
            <a:r>
              <a:rPr lang="en-US" i="1" dirty="0"/>
              <a:t>Giardia </a:t>
            </a:r>
            <a:r>
              <a:rPr lang="en-US" i="1" dirty="0" err="1"/>
              <a:t>lamblia</a:t>
            </a:r>
            <a:r>
              <a:rPr lang="en-US" dirty="0"/>
              <a:t> by Stiles in 1915, in honor of Professor A. </a:t>
            </a:r>
            <a:r>
              <a:rPr lang="en-US" dirty="0" err="1"/>
              <a:t>Giard</a:t>
            </a:r>
            <a:r>
              <a:rPr lang="en-US" dirty="0"/>
              <a:t> of Paris and Dr. F. </a:t>
            </a:r>
            <a:r>
              <a:rPr lang="en-US" dirty="0" err="1"/>
              <a:t>Lambl</a:t>
            </a:r>
            <a:r>
              <a:rPr lang="en-US" dirty="0"/>
              <a:t> of Prague</a:t>
            </a:r>
            <a:r>
              <a:rPr lang="en-US" dirty="0" smtClean="0"/>
              <a:t>.</a:t>
            </a:r>
          </a:p>
          <a:p>
            <a:pPr marL="0" indent="0">
              <a:buNone/>
            </a:pPr>
            <a:r>
              <a:rPr lang="en-US" b="1" dirty="0"/>
              <a:t>Geographic </a:t>
            </a:r>
            <a:r>
              <a:rPr lang="en-US" b="1" dirty="0" smtClean="0"/>
              <a:t>Distribution:</a:t>
            </a:r>
            <a:endParaRPr lang="en-US" dirty="0"/>
          </a:p>
          <a:p>
            <a:r>
              <a:rPr lang="en-US" dirty="0" smtClean="0"/>
              <a:t>Worldwide</a:t>
            </a:r>
            <a:r>
              <a:rPr lang="en-US" dirty="0"/>
              <a:t>, more prevalent in warm climates, and in children.</a:t>
            </a:r>
            <a:endParaRPr lang="en-GB" dirty="0"/>
          </a:p>
          <a:p>
            <a:endParaRPr lang="en-GB" dirty="0"/>
          </a:p>
        </p:txBody>
      </p:sp>
    </p:spTree>
    <p:extLst>
      <p:ext uri="{BB962C8B-B14F-4D97-AF65-F5344CB8AC3E}">
        <p14:creationId xmlns:p14="http://schemas.microsoft.com/office/powerpoint/2010/main" val="2707091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r>
              <a:rPr lang="en-US" b="1" dirty="0"/>
              <a:t>Rx</a:t>
            </a:r>
            <a:endParaRPr lang="en-GB" dirty="0"/>
          </a:p>
        </p:txBody>
      </p:sp>
      <p:sp>
        <p:nvSpPr>
          <p:cNvPr id="3" name="Content Placeholder 2"/>
          <p:cNvSpPr>
            <a:spLocks noGrp="1"/>
          </p:cNvSpPr>
          <p:nvPr>
            <p:ph idx="1"/>
          </p:nvPr>
        </p:nvSpPr>
        <p:spPr>
          <a:xfrm>
            <a:off x="395536" y="1628800"/>
            <a:ext cx="8424936" cy="4824536"/>
          </a:xfrm>
        </p:spPr>
        <p:txBody>
          <a:bodyPr/>
          <a:lstStyle/>
          <a:p>
            <a:pPr lvl="0"/>
            <a:r>
              <a:rPr lang="en-US" dirty="0" smtClean="0"/>
              <a:t>Metronidazole </a:t>
            </a:r>
            <a:r>
              <a:rPr lang="en-US" dirty="0"/>
              <a:t>– drug of choice </a:t>
            </a:r>
            <a:endParaRPr lang="en-GB" dirty="0"/>
          </a:p>
          <a:p>
            <a:pPr lvl="0"/>
            <a:r>
              <a:rPr lang="en-US" dirty="0" err="1"/>
              <a:t>Tinidazole</a:t>
            </a:r>
            <a:endParaRPr lang="en-GB" dirty="0"/>
          </a:p>
          <a:p>
            <a:pPr lvl="0"/>
            <a:r>
              <a:rPr lang="en-US" dirty="0" err="1"/>
              <a:t>Secnidazole</a:t>
            </a:r>
            <a:endParaRPr lang="en-GB" dirty="0"/>
          </a:p>
          <a:p>
            <a:pPr lvl="0"/>
            <a:r>
              <a:rPr lang="en-US" dirty="0"/>
              <a:t>Prevention – 4 </a:t>
            </a:r>
            <a:r>
              <a:rPr lang="en-US" dirty="0" err="1"/>
              <a:t>cs</a:t>
            </a:r>
            <a:endParaRPr lang="en-GB" dirty="0"/>
          </a:p>
          <a:p>
            <a:pPr lvl="1"/>
            <a:r>
              <a:rPr lang="en-US" dirty="0" err="1"/>
              <a:t>Counselling</a:t>
            </a:r>
            <a:r>
              <a:rPr lang="en-US" dirty="0"/>
              <a:t>, contact, compliance, condoms </a:t>
            </a:r>
            <a:endParaRPr lang="en-GB" dirty="0"/>
          </a:p>
          <a:p>
            <a:endParaRPr lang="en-GB" dirty="0"/>
          </a:p>
        </p:txBody>
      </p:sp>
    </p:spTree>
    <p:extLst>
      <p:ext uri="{BB962C8B-B14F-4D97-AF65-F5344CB8AC3E}">
        <p14:creationId xmlns:p14="http://schemas.microsoft.com/office/powerpoint/2010/main" val="3745227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BALANTIDIUM COLI</a:t>
            </a:r>
            <a:endParaRPr lang="en-GB" dirty="0"/>
          </a:p>
        </p:txBody>
      </p:sp>
      <p:sp>
        <p:nvSpPr>
          <p:cNvPr id="3" name="Content Placeholder 2"/>
          <p:cNvSpPr>
            <a:spLocks noGrp="1"/>
          </p:cNvSpPr>
          <p:nvPr>
            <p:ph idx="1"/>
          </p:nvPr>
        </p:nvSpPr>
        <p:spPr>
          <a:xfrm>
            <a:off x="685800" y="1981200"/>
            <a:ext cx="8062664" cy="4544144"/>
          </a:xfrm>
        </p:spPr>
        <p:txBody>
          <a:bodyPr/>
          <a:lstStyle/>
          <a:p>
            <a:r>
              <a:rPr lang="en-US" b="1" dirty="0"/>
              <a:t>Geographic Distribution:</a:t>
            </a:r>
          </a:p>
          <a:p>
            <a:pPr lvl="1"/>
            <a:r>
              <a:rPr lang="en-US" dirty="0"/>
              <a:t>Worldwide.  Because pigs are an animal reservoir, human infections occur more frequently in areas where pigs are raised.  Other potential animal reservoirs include rodents and nonhuman primates</a:t>
            </a:r>
            <a:r>
              <a:rPr lang="en-US" dirty="0" smtClean="0"/>
              <a:t>.</a:t>
            </a:r>
            <a:endParaRPr lang="en-GB" dirty="0"/>
          </a:p>
        </p:txBody>
      </p:sp>
    </p:spTree>
    <p:extLst>
      <p:ext uri="{BB962C8B-B14F-4D97-AF65-F5344CB8AC3E}">
        <p14:creationId xmlns:p14="http://schemas.microsoft.com/office/powerpoint/2010/main" val="2146446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r>
              <a:rPr lang="en-US" b="1" dirty="0"/>
              <a:t>Morphology</a:t>
            </a:r>
            <a:endParaRPr lang="en-GB" dirty="0"/>
          </a:p>
        </p:txBody>
      </p:sp>
      <p:sp>
        <p:nvSpPr>
          <p:cNvPr id="3" name="Content Placeholder 2"/>
          <p:cNvSpPr>
            <a:spLocks noGrp="1"/>
          </p:cNvSpPr>
          <p:nvPr>
            <p:ph idx="1"/>
          </p:nvPr>
        </p:nvSpPr>
        <p:spPr>
          <a:xfrm>
            <a:off x="395536" y="1628800"/>
            <a:ext cx="8424936" cy="4824536"/>
          </a:xfrm>
        </p:spPr>
        <p:txBody>
          <a:bodyPr>
            <a:normAutofit fontScale="92500" lnSpcReduction="20000"/>
          </a:bodyPr>
          <a:lstStyle/>
          <a:p>
            <a:r>
              <a:rPr lang="en-US" dirty="0" smtClean="0"/>
              <a:t>Large </a:t>
            </a:r>
            <a:r>
              <a:rPr lang="en-US" dirty="0"/>
              <a:t>ciliated protozoan </a:t>
            </a:r>
            <a:r>
              <a:rPr lang="en-US" dirty="0" smtClean="0"/>
              <a:t>parasite.</a:t>
            </a:r>
          </a:p>
          <a:p>
            <a:r>
              <a:rPr lang="en-US" dirty="0" smtClean="0"/>
              <a:t>Exists </a:t>
            </a:r>
            <a:r>
              <a:rPr lang="en-US" dirty="0"/>
              <a:t>only in 2 </a:t>
            </a:r>
            <a:r>
              <a:rPr lang="en-US" dirty="0" smtClean="0"/>
              <a:t>forms both found in stool</a:t>
            </a:r>
            <a:endParaRPr lang="en-GB" dirty="0"/>
          </a:p>
          <a:p>
            <a:pPr lvl="1"/>
            <a:r>
              <a:rPr lang="en-US" dirty="0"/>
              <a:t>Cyst (not </a:t>
            </a:r>
            <a:r>
              <a:rPr lang="en-US" dirty="0" smtClean="0"/>
              <a:t>dx </a:t>
            </a:r>
            <a:r>
              <a:rPr lang="en-US" dirty="0"/>
              <a:t>causing) &amp; </a:t>
            </a:r>
            <a:r>
              <a:rPr lang="en-US" dirty="0" err="1"/>
              <a:t>trophozoite</a:t>
            </a:r>
            <a:r>
              <a:rPr lang="en-US" dirty="0"/>
              <a:t> (dx causing) </a:t>
            </a:r>
            <a:endParaRPr lang="en-GB" dirty="0"/>
          </a:p>
          <a:p>
            <a:r>
              <a:rPr lang="en-US" dirty="0" err="1" smtClean="0"/>
              <a:t>Trophozoites</a:t>
            </a:r>
            <a:r>
              <a:rPr lang="en-US" dirty="0" smtClean="0"/>
              <a:t> </a:t>
            </a:r>
            <a:r>
              <a:rPr lang="en-US" dirty="0"/>
              <a:t>are characterized by: their large size (40 µm to 200 µm), the presence of cilia on the cell surface, a </a:t>
            </a:r>
            <a:r>
              <a:rPr lang="en-US" dirty="0" err="1"/>
              <a:t>cytostome</a:t>
            </a:r>
            <a:r>
              <a:rPr lang="en-US" dirty="0"/>
              <a:t>, and a bean shaped macronucleus which is often visible and a smaller, less conspicuous micronucleus.  </a:t>
            </a:r>
            <a:endParaRPr lang="en-US" dirty="0" smtClean="0"/>
          </a:p>
          <a:p>
            <a:r>
              <a:rPr lang="en-US" dirty="0" smtClean="0"/>
              <a:t>Cysts </a:t>
            </a:r>
            <a:r>
              <a:rPr lang="en-US" dirty="0"/>
              <a:t>are seen less frequently and range in size from 50 µm to 70 µm.  </a:t>
            </a:r>
            <a:r>
              <a:rPr lang="en-US" i="1" dirty="0"/>
              <a:t>B. coli</a:t>
            </a:r>
            <a:r>
              <a:rPr lang="en-US" dirty="0"/>
              <a:t> can also invade tissue.</a:t>
            </a:r>
            <a:endParaRPr lang="en-GB" dirty="0"/>
          </a:p>
        </p:txBody>
      </p:sp>
    </p:spTree>
    <p:extLst>
      <p:ext uri="{BB962C8B-B14F-4D97-AF65-F5344CB8AC3E}">
        <p14:creationId xmlns:p14="http://schemas.microsoft.com/office/powerpoint/2010/main" val="3389977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575"/>
          <a:stretch/>
        </p:blipFill>
        <p:spPr bwMode="auto">
          <a:xfrm>
            <a:off x="1384" y="0"/>
            <a:ext cx="9142616" cy="6309320"/>
          </a:xfrm>
          <a:prstGeom prst="rect">
            <a:avLst/>
          </a:prstGeom>
          <a:solidFill>
            <a:schemeClr val="tx1"/>
          </a:solidFill>
          <a:ln>
            <a:noFill/>
          </a:ln>
          <a:effectLst/>
        </p:spPr>
      </p:pic>
    </p:spTree>
    <p:extLst>
      <p:ext uri="{BB962C8B-B14F-4D97-AF65-F5344CB8AC3E}">
        <p14:creationId xmlns:p14="http://schemas.microsoft.com/office/powerpoint/2010/main" val="5742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16" y="0"/>
            <a:ext cx="9098890" cy="6021288"/>
          </a:xfrm>
          <a:prstGeom prst="rect">
            <a:avLst/>
          </a:prstGeom>
          <a:solidFill>
            <a:schemeClr val="tx1"/>
          </a:solidFill>
          <a:ln>
            <a:noFill/>
          </a:ln>
          <a:effectLst/>
        </p:spPr>
      </p:pic>
    </p:spTree>
    <p:extLst>
      <p:ext uri="{BB962C8B-B14F-4D97-AF65-F5344CB8AC3E}">
        <p14:creationId xmlns:p14="http://schemas.microsoft.com/office/powerpoint/2010/main" val="522309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568952" cy="1008112"/>
          </a:xfrm>
        </p:spPr>
        <p:txBody>
          <a:bodyPr/>
          <a:lstStyle/>
          <a:p>
            <a:r>
              <a:rPr lang="en-GB" b="1" dirty="0" smtClean="0"/>
              <a:t>Life cycle</a:t>
            </a:r>
            <a:endParaRPr lang="en-GB" b="1" dirty="0"/>
          </a:p>
        </p:txBody>
      </p:sp>
      <p:sp>
        <p:nvSpPr>
          <p:cNvPr id="3" name="Content Placeholder 2"/>
          <p:cNvSpPr>
            <a:spLocks noGrp="1"/>
          </p:cNvSpPr>
          <p:nvPr>
            <p:ph idx="1"/>
          </p:nvPr>
        </p:nvSpPr>
        <p:spPr>
          <a:xfrm>
            <a:off x="395536" y="1628800"/>
            <a:ext cx="8424936" cy="4824536"/>
          </a:xfrm>
        </p:spPr>
        <p:txBody>
          <a:bodyPr>
            <a:normAutofit fontScale="85000" lnSpcReduction="10000"/>
          </a:bodyPr>
          <a:lstStyle/>
          <a:p>
            <a:r>
              <a:rPr lang="en-US" dirty="0"/>
              <a:t>Cysts are the parasite stage responsible for transmission of </a:t>
            </a:r>
            <a:r>
              <a:rPr lang="en-US" dirty="0" err="1"/>
              <a:t>balantidiasis</a:t>
            </a:r>
            <a:r>
              <a:rPr lang="en-US" dirty="0"/>
              <a:t> .  The host most often acquires the cyst through ingestion of contaminated food or </a:t>
            </a:r>
            <a:r>
              <a:rPr lang="en-US" dirty="0" smtClean="0"/>
              <a:t>water</a:t>
            </a:r>
          </a:p>
          <a:p>
            <a:r>
              <a:rPr lang="en-US" dirty="0" smtClean="0"/>
              <a:t>Following </a:t>
            </a:r>
            <a:r>
              <a:rPr lang="en-US" dirty="0"/>
              <a:t>ingestion, </a:t>
            </a:r>
            <a:r>
              <a:rPr lang="en-US" dirty="0" err="1"/>
              <a:t>excystation</a:t>
            </a:r>
            <a:r>
              <a:rPr lang="en-US" dirty="0"/>
              <a:t> occurs in the small intestine, and the </a:t>
            </a:r>
            <a:r>
              <a:rPr lang="en-US" dirty="0" err="1"/>
              <a:t>trophozoites</a:t>
            </a:r>
            <a:r>
              <a:rPr lang="en-US" dirty="0"/>
              <a:t> colonize the large </a:t>
            </a:r>
            <a:r>
              <a:rPr lang="en-US" dirty="0" smtClean="0"/>
              <a:t>intestine</a:t>
            </a:r>
          </a:p>
          <a:p>
            <a:r>
              <a:rPr lang="en-US" dirty="0" smtClean="0"/>
              <a:t>The </a:t>
            </a:r>
            <a:r>
              <a:rPr lang="en-US" dirty="0" err="1"/>
              <a:t>trophozoites</a:t>
            </a:r>
            <a:r>
              <a:rPr lang="en-US" dirty="0"/>
              <a:t> reside in the lumen of the large intestine of humans and animals, where they replicate by binary fission, during which conjugation may </a:t>
            </a:r>
            <a:r>
              <a:rPr lang="en-US" dirty="0" smtClean="0"/>
              <a:t>occur</a:t>
            </a:r>
          </a:p>
          <a:p>
            <a:r>
              <a:rPr lang="en-US" dirty="0" err="1" smtClean="0"/>
              <a:t>Trophozoites</a:t>
            </a:r>
            <a:r>
              <a:rPr lang="en-US" dirty="0" smtClean="0"/>
              <a:t> </a:t>
            </a:r>
            <a:r>
              <a:rPr lang="en-US" dirty="0"/>
              <a:t>undergo encystation to produce infective cysts .  Some </a:t>
            </a:r>
            <a:r>
              <a:rPr lang="en-US" dirty="0" err="1"/>
              <a:t>trophozoites</a:t>
            </a:r>
            <a:r>
              <a:rPr lang="en-US" dirty="0"/>
              <a:t> invade the wall of the colon and multiply.  Some return to the lumen and disintegrate.  Mature cysts are passed with feces .</a:t>
            </a:r>
            <a:endParaRPr lang="en-GB" dirty="0"/>
          </a:p>
          <a:p>
            <a:endParaRPr lang="en-GB" dirty="0"/>
          </a:p>
        </p:txBody>
      </p:sp>
    </p:spTree>
    <p:extLst>
      <p:ext uri="{BB962C8B-B14F-4D97-AF65-F5344CB8AC3E}">
        <p14:creationId xmlns:p14="http://schemas.microsoft.com/office/powerpoint/2010/main" val="3150146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5882"/>
            <a:ext cx="9144000" cy="6852118"/>
          </a:xfrm>
          <a:prstGeom prst="rect">
            <a:avLst/>
          </a:prstGeom>
        </p:spPr>
      </p:pic>
    </p:spTree>
    <p:extLst>
      <p:ext uri="{BB962C8B-B14F-4D97-AF65-F5344CB8AC3E}">
        <p14:creationId xmlns:p14="http://schemas.microsoft.com/office/powerpoint/2010/main" val="420771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98492"/>
            <a:ext cx="8964488" cy="671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018570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Pathogenesis</a:t>
            </a:r>
            <a:endParaRPr lang="en-GB" dirty="0"/>
          </a:p>
        </p:txBody>
      </p:sp>
      <p:sp>
        <p:nvSpPr>
          <p:cNvPr id="3" name="Content Placeholder 2"/>
          <p:cNvSpPr>
            <a:spLocks noGrp="1"/>
          </p:cNvSpPr>
          <p:nvPr>
            <p:ph idx="1"/>
          </p:nvPr>
        </p:nvSpPr>
        <p:spPr/>
        <p:txBody>
          <a:bodyPr/>
          <a:lstStyle/>
          <a:p>
            <a:pPr lvl="0"/>
            <a:r>
              <a:rPr lang="en-US" dirty="0"/>
              <a:t>Most </a:t>
            </a:r>
            <a:r>
              <a:rPr lang="en-US" dirty="0" smtClean="0"/>
              <a:t>infections </a:t>
            </a:r>
            <a:r>
              <a:rPr lang="en-US" dirty="0"/>
              <a:t>are harmless</a:t>
            </a:r>
            <a:endParaRPr lang="en-GB" dirty="0"/>
          </a:p>
          <a:p>
            <a:pPr lvl="0"/>
            <a:r>
              <a:rPr lang="en-US" dirty="0"/>
              <a:t>May invade mucosa &amp; sub-mucosa of L.I and terminal ileum &amp; produce ulcers/sub mucous coats that sometimes extend to the muscular layer</a:t>
            </a:r>
            <a:endParaRPr lang="en-GB" dirty="0"/>
          </a:p>
          <a:p>
            <a:pPr lvl="0"/>
            <a:r>
              <a:rPr lang="en-US" dirty="0"/>
              <a:t>Abscess is usually small filled with </a:t>
            </a:r>
            <a:r>
              <a:rPr lang="en-US" dirty="0" err="1"/>
              <a:t>mucoid</a:t>
            </a:r>
            <a:r>
              <a:rPr lang="en-US" dirty="0"/>
              <a:t> material with numerous </a:t>
            </a:r>
            <a:r>
              <a:rPr lang="en-US" i="1" dirty="0"/>
              <a:t>B. coli</a:t>
            </a:r>
            <a:endParaRPr lang="en-GB" dirty="0"/>
          </a:p>
          <a:p>
            <a:endParaRPr lang="en-GB" dirty="0"/>
          </a:p>
        </p:txBody>
      </p:sp>
    </p:spTree>
    <p:extLst>
      <p:ext uri="{BB962C8B-B14F-4D97-AF65-F5344CB8AC3E}">
        <p14:creationId xmlns:p14="http://schemas.microsoft.com/office/powerpoint/2010/main" val="403866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Immune </a:t>
            </a:r>
            <a:r>
              <a:rPr lang="en-US" b="1" dirty="0" smtClean="0"/>
              <a:t>response</a:t>
            </a:r>
            <a:endParaRPr lang="en-GB" dirty="0"/>
          </a:p>
        </p:txBody>
      </p:sp>
      <p:sp>
        <p:nvSpPr>
          <p:cNvPr id="3" name="Content Placeholder 2"/>
          <p:cNvSpPr>
            <a:spLocks noGrp="1"/>
          </p:cNvSpPr>
          <p:nvPr>
            <p:ph idx="1"/>
          </p:nvPr>
        </p:nvSpPr>
        <p:spPr/>
        <p:txBody>
          <a:bodyPr/>
          <a:lstStyle/>
          <a:p>
            <a:pPr lvl="0"/>
            <a:r>
              <a:rPr lang="en-US" dirty="0" smtClean="0"/>
              <a:t>Cellular</a:t>
            </a:r>
            <a:endParaRPr lang="en-GB" dirty="0"/>
          </a:p>
          <a:p>
            <a:pPr lvl="0"/>
            <a:r>
              <a:rPr lang="en-US" dirty="0"/>
              <a:t>Lymphocytic with some plasma cells with few neutrophils </a:t>
            </a:r>
            <a:endParaRPr lang="en-GB" dirty="0"/>
          </a:p>
          <a:p>
            <a:pPr lvl="0"/>
            <a:r>
              <a:rPr lang="en-US" dirty="0"/>
              <a:t>May invade regional lymph nodes and detected inside lymphatic tissues</a:t>
            </a:r>
            <a:endParaRPr lang="en-GB" dirty="0"/>
          </a:p>
          <a:p>
            <a:r>
              <a:rPr lang="en-US" i="1" dirty="0"/>
              <a:t>B. coli</a:t>
            </a:r>
            <a:r>
              <a:rPr lang="en-US" dirty="0"/>
              <a:t> produce </a:t>
            </a:r>
            <a:r>
              <a:rPr lang="en-US" dirty="0" err="1"/>
              <a:t>hyaluronidase</a:t>
            </a:r>
            <a:r>
              <a:rPr lang="en-US" dirty="0"/>
              <a:t> that aids in the invasion of host tissue</a:t>
            </a:r>
            <a:endParaRPr lang="en-GB" dirty="0"/>
          </a:p>
        </p:txBody>
      </p:sp>
    </p:spTree>
    <p:extLst>
      <p:ext uri="{BB962C8B-B14F-4D97-AF65-F5344CB8AC3E}">
        <p14:creationId xmlns:p14="http://schemas.microsoft.com/office/powerpoint/2010/main" val="163693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z="3400" b="1" smtClean="0"/>
              <a:t>Vulnerable people to Giardiasis</a:t>
            </a:r>
          </a:p>
        </p:txBody>
      </p:sp>
      <p:sp>
        <p:nvSpPr>
          <p:cNvPr id="27651" name="Rectangle 3"/>
          <p:cNvSpPr>
            <a:spLocks noGrp="1" noChangeArrowheads="1"/>
          </p:cNvSpPr>
          <p:nvPr>
            <p:ph idx="1"/>
          </p:nvPr>
        </p:nvSpPr>
        <p:spPr/>
        <p:txBody>
          <a:bodyPr/>
          <a:lstStyle/>
          <a:p>
            <a:pPr eaLnBrk="1" hangingPunct="1">
              <a:lnSpc>
                <a:spcPct val="80000"/>
              </a:lnSpc>
            </a:pPr>
            <a:r>
              <a:rPr lang="en-US" altLang="en-US" sz="1800" dirty="0" smtClean="0"/>
              <a:t>Children in child care settings, including diaper-aged children. </a:t>
            </a:r>
          </a:p>
          <a:p>
            <a:pPr eaLnBrk="1" hangingPunct="1">
              <a:lnSpc>
                <a:spcPct val="80000"/>
              </a:lnSpc>
            </a:pPr>
            <a:r>
              <a:rPr lang="en-US" altLang="en-US" sz="1800" dirty="0" smtClean="0"/>
              <a:t>Close contacts (such as those in the same family or in the same household or child care setting) or caregivers of infected people. </a:t>
            </a:r>
          </a:p>
          <a:p>
            <a:pPr eaLnBrk="1" hangingPunct="1">
              <a:lnSpc>
                <a:spcPct val="80000"/>
              </a:lnSpc>
            </a:pPr>
            <a:r>
              <a:rPr lang="en-US" altLang="en-US" sz="1800" dirty="0" smtClean="0"/>
              <a:t>People who drink water or use ice made from contaminated sources (e.g., lakes, streams, shallow or poorly monitored or maintained wells). Contaminated water may include water that has not been boiled, filtered, or disinfected with chemicals. </a:t>
            </a:r>
          </a:p>
          <a:p>
            <a:pPr eaLnBrk="1" hangingPunct="1">
              <a:lnSpc>
                <a:spcPct val="80000"/>
              </a:lnSpc>
            </a:pPr>
            <a:r>
              <a:rPr lang="en-US" altLang="en-US" sz="1800" dirty="0" smtClean="0"/>
              <a:t>Backpackers, hikers, and campers who drink untreated or insufficiently treated water or who do not practice good hygiene (e.g., proper hand washing). </a:t>
            </a:r>
          </a:p>
          <a:p>
            <a:pPr eaLnBrk="1" hangingPunct="1">
              <a:lnSpc>
                <a:spcPct val="80000"/>
              </a:lnSpc>
            </a:pPr>
            <a:r>
              <a:rPr lang="en-US" altLang="en-US" sz="1800" dirty="0" smtClean="0"/>
              <a:t>People who swallow contaminated water while swimming, especially in lakes, rivers, springs, ponds, and streams. Several community-wide outbreaks of giardiasis have been linked to recreational water or drinking water contaminated with </a:t>
            </a:r>
            <a:r>
              <a:rPr lang="en-US" altLang="en-US" sz="1800" i="1" dirty="0" smtClean="0"/>
              <a:t>Giardia</a:t>
            </a:r>
            <a:r>
              <a:rPr lang="en-US" altLang="en-US" sz="1800" dirty="0" smtClean="0"/>
              <a:t>. </a:t>
            </a:r>
          </a:p>
          <a:p>
            <a:pPr eaLnBrk="1" hangingPunct="1">
              <a:lnSpc>
                <a:spcPct val="80000"/>
              </a:lnSpc>
            </a:pPr>
            <a:r>
              <a:rPr lang="en-US" altLang="en-US" sz="1800" dirty="0" smtClean="0"/>
              <a:t>International travelers. </a:t>
            </a:r>
          </a:p>
          <a:p>
            <a:pPr eaLnBrk="1" hangingPunct="1">
              <a:lnSpc>
                <a:spcPct val="80000"/>
              </a:lnSpc>
            </a:pPr>
            <a:r>
              <a:rPr lang="en-US" altLang="en-US" sz="1800" dirty="0" smtClean="0"/>
              <a:t>People exposed to human feces through sexual contact. </a:t>
            </a:r>
          </a:p>
          <a:p>
            <a:pPr eaLnBrk="1" hangingPunct="1">
              <a:lnSpc>
                <a:spcPct val="80000"/>
              </a:lnSpc>
            </a:pPr>
            <a:endParaRPr lang="en-US" altLang="en-US" sz="1800" dirty="0" smtClean="0"/>
          </a:p>
        </p:txBody>
      </p:sp>
      <p:sp>
        <p:nvSpPr>
          <p:cNvPr id="60418" name="Date Placeholder 3"/>
          <p:cNvSpPr>
            <a:spLocks noGrp="1"/>
          </p:cNvSpPr>
          <p:nvPr>
            <p:ph type="dt" sz="quarter" idx="10"/>
          </p:nvPr>
        </p:nvSpPr>
        <p:spPr/>
        <p:txBody>
          <a:bodyPr/>
          <a:lstStyle/>
          <a:p>
            <a:pPr>
              <a:defRPr/>
            </a:pPr>
            <a:fld id="{6A19B364-83BF-473D-A6F5-AA198D7C86CF}" type="datetime1">
              <a:rPr lang="en-US"/>
              <a:pPr>
                <a:defRPr/>
              </a:pPr>
              <a:t>1/21/2014</a:t>
            </a:fld>
            <a:endParaRPr lang="en-US"/>
          </a:p>
        </p:txBody>
      </p:sp>
      <p:sp>
        <p:nvSpPr>
          <p:cNvPr id="60419" name="Slide Number Placeholder 5"/>
          <p:cNvSpPr>
            <a:spLocks noGrp="1"/>
          </p:cNvSpPr>
          <p:nvPr>
            <p:ph type="sldNum" sz="quarter" idx="12"/>
          </p:nvPr>
        </p:nvSpPr>
        <p:spPr/>
        <p:txBody>
          <a:bodyPr/>
          <a:lstStyle/>
          <a:p>
            <a:pPr>
              <a:defRPr/>
            </a:pPr>
            <a:fld id="{591937CE-FFFC-4149-A36C-5266B12301B8}" type="slidenum">
              <a:rPr lang="en-US"/>
              <a:pPr>
                <a:defRPr/>
              </a:pPr>
              <a:t>4</a:t>
            </a:fld>
            <a:endParaRPr lang="en-US"/>
          </a:p>
        </p:txBody>
      </p:sp>
    </p:spTree>
    <p:extLst>
      <p:ext uri="{BB962C8B-B14F-4D97-AF65-F5344CB8AC3E}">
        <p14:creationId xmlns:p14="http://schemas.microsoft.com/office/powerpoint/2010/main" val="198537400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7772400" cy="1143000"/>
          </a:xfrm>
        </p:spPr>
        <p:txBody>
          <a:bodyPr/>
          <a:lstStyle/>
          <a:p>
            <a:r>
              <a:rPr lang="en-US" b="1" dirty="0"/>
              <a:t>Clinical </a:t>
            </a:r>
            <a:r>
              <a:rPr lang="en-US" b="1" dirty="0" smtClean="0"/>
              <a:t>manifestations</a:t>
            </a:r>
            <a:endParaRPr lang="en-GB" dirty="0"/>
          </a:p>
        </p:txBody>
      </p:sp>
      <p:sp>
        <p:nvSpPr>
          <p:cNvPr id="3" name="Content Placeholder 2"/>
          <p:cNvSpPr>
            <a:spLocks noGrp="1"/>
          </p:cNvSpPr>
          <p:nvPr>
            <p:ph idx="1"/>
          </p:nvPr>
        </p:nvSpPr>
        <p:spPr>
          <a:xfrm>
            <a:off x="395536" y="1700808"/>
            <a:ext cx="8748464" cy="5013176"/>
          </a:xfrm>
        </p:spPr>
        <p:txBody>
          <a:bodyPr>
            <a:normAutofit lnSpcReduction="10000"/>
          </a:bodyPr>
          <a:lstStyle/>
          <a:p>
            <a:pPr lvl="0"/>
            <a:r>
              <a:rPr lang="en-US" dirty="0" smtClean="0"/>
              <a:t>Chronic </a:t>
            </a:r>
            <a:r>
              <a:rPr lang="en-US" dirty="0"/>
              <a:t>recurrent </a:t>
            </a:r>
            <a:r>
              <a:rPr lang="en-US" dirty="0" smtClean="0"/>
              <a:t>and persistent </a:t>
            </a:r>
            <a:r>
              <a:rPr lang="en-US" dirty="0" err="1" smtClean="0"/>
              <a:t>diarhoea</a:t>
            </a:r>
            <a:endParaRPr lang="en-GB" dirty="0"/>
          </a:p>
          <a:p>
            <a:pPr lvl="0"/>
            <a:r>
              <a:rPr lang="en-US" dirty="0"/>
              <a:t>Bloody </a:t>
            </a:r>
            <a:r>
              <a:rPr lang="en-US" dirty="0" err="1"/>
              <a:t>mucoid</a:t>
            </a:r>
            <a:r>
              <a:rPr lang="en-US" dirty="0"/>
              <a:t> stools</a:t>
            </a:r>
            <a:endParaRPr lang="en-GB" dirty="0"/>
          </a:p>
          <a:p>
            <a:pPr lvl="0"/>
            <a:r>
              <a:rPr lang="en-US" dirty="0" err="1"/>
              <a:t>Tenesmus</a:t>
            </a:r>
            <a:endParaRPr lang="en-GB" dirty="0"/>
          </a:p>
          <a:p>
            <a:pPr lvl="0"/>
            <a:r>
              <a:rPr lang="en-US" dirty="0"/>
              <a:t>Anorexia, nausea</a:t>
            </a:r>
            <a:endParaRPr lang="en-GB" dirty="0"/>
          </a:p>
          <a:p>
            <a:pPr lvl="0"/>
            <a:r>
              <a:rPr lang="en-US" dirty="0"/>
              <a:t>Vomiting &amp; intestinal colic</a:t>
            </a:r>
            <a:endParaRPr lang="en-GB" dirty="0"/>
          </a:p>
          <a:p>
            <a:pPr lvl="0"/>
            <a:r>
              <a:rPr lang="en-US" dirty="0"/>
              <a:t>Recovery is usually 3-4 days even without Rx</a:t>
            </a:r>
            <a:endParaRPr lang="en-GB" dirty="0"/>
          </a:p>
          <a:p>
            <a:pPr lvl="0"/>
            <a:r>
              <a:rPr lang="en-US" dirty="0"/>
              <a:t>In </a:t>
            </a:r>
            <a:r>
              <a:rPr lang="en-US" dirty="0" err="1"/>
              <a:t>px</a:t>
            </a:r>
            <a:r>
              <a:rPr lang="en-US" dirty="0"/>
              <a:t> with acute </a:t>
            </a:r>
            <a:r>
              <a:rPr lang="en-US" dirty="0" err="1"/>
              <a:t>infxn</a:t>
            </a:r>
            <a:r>
              <a:rPr lang="en-US" dirty="0"/>
              <a:t>, there may be extra intestinal involvement e.g. liver abscess formation, peritonitis, </a:t>
            </a:r>
            <a:r>
              <a:rPr lang="en-US" dirty="0" err="1"/>
              <a:t>pleuritis</a:t>
            </a:r>
            <a:r>
              <a:rPr lang="en-US" dirty="0"/>
              <a:t> &amp; pneumonia </a:t>
            </a:r>
            <a:endParaRPr lang="en-GB" dirty="0"/>
          </a:p>
        </p:txBody>
      </p:sp>
    </p:spTree>
    <p:extLst>
      <p:ext uri="{BB962C8B-B14F-4D97-AF65-F5344CB8AC3E}">
        <p14:creationId xmlns:p14="http://schemas.microsoft.com/office/powerpoint/2010/main" val="1435659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Lab </a:t>
            </a:r>
            <a:r>
              <a:rPr lang="en-US" b="1" dirty="0" err="1" smtClean="0"/>
              <a:t>diagonosis</a:t>
            </a:r>
            <a:endParaRPr lang="en-GB" dirty="0"/>
          </a:p>
        </p:txBody>
      </p:sp>
      <p:sp>
        <p:nvSpPr>
          <p:cNvPr id="3" name="Content Placeholder 2"/>
          <p:cNvSpPr>
            <a:spLocks noGrp="1"/>
          </p:cNvSpPr>
          <p:nvPr>
            <p:ph idx="1"/>
          </p:nvPr>
        </p:nvSpPr>
        <p:spPr>
          <a:xfrm>
            <a:off x="685800" y="1981200"/>
            <a:ext cx="8278688" cy="4616152"/>
          </a:xfrm>
        </p:spPr>
        <p:txBody>
          <a:bodyPr/>
          <a:lstStyle/>
          <a:p>
            <a:pPr lvl="0"/>
            <a:r>
              <a:rPr lang="en-US" dirty="0" smtClean="0"/>
              <a:t>Repeated stool examination– </a:t>
            </a:r>
            <a:r>
              <a:rPr lang="en-US" dirty="0" err="1"/>
              <a:t>trophozoites</a:t>
            </a:r>
            <a:r>
              <a:rPr lang="en-US" dirty="0"/>
              <a:t> on wet mounts – shows active </a:t>
            </a:r>
            <a:r>
              <a:rPr lang="en-US" dirty="0" err="1"/>
              <a:t>infxn</a:t>
            </a:r>
            <a:r>
              <a:rPr lang="en-US" dirty="0"/>
              <a:t>. Cysts don’t mean there is an active </a:t>
            </a:r>
            <a:r>
              <a:rPr lang="en-US" dirty="0" err="1"/>
              <a:t>infxn</a:t>
            </a:r>
            <a:r>
              <a:rPr lang="en-US" dirty="0"/>
              <a:t>.</a:t>
            </a:r>
            <a:endParaRPr lang="en-GB" dirty="0"/>
          </a:p>
          <a:p>
            <a:pPr lvl="0"/>
            <a:r>
              <a:rPr lang="en-US" dirty="0"/>
              <a:t>Iodine mounts – stain yellow-brown – macronucleus easily visible</a:t>
            </a:r>
            <a:endParaRPr lang="en-GB" dirty="0"/>
          </a:p>
          <a:p>
            <a:pPr lvl="0"/>
            <a:r>
              <a:rPr lang="en-US" dirty="0"/>
              <a:t>Biopsy for </a:t>
            </a:r>
            <a:r>
              <a:rPr lang="en-US" dirty="0" err="1"/>
              <a:t>sigmodoscopy</a:t>
            </a:r>
            <a:r>
              <a:rPr lang="en-US" dirty="0"/>
              <a:t>/scrapings of an ulcer</a:t>
            </a:r>
            <a:endParaRPr lang="en-GB" dirty="0"/>
          </a:p>
          <a:p>
            <a:pPr lvl="0"/>
            <a:r>
              <a:rPr lang="en-US" dirty="0"/>
              <a:t>Culture</a:t>
            </a:r>
            <a:endParaRPr lang="en-GB" dirty="0"/>
          </a:p>
          <a:p>
            <a:endParaRPr lang="en-GB" dirty="0"/>
          </a:p>
        </p:txBody>
      </p:sp>
    </p:spTree>
    <p:extLst>
      <p:ext uri="{BB962C8B-B14F-4D97-AF65-F5344CB8AC3E}">
        <p14:creationId xmlns:p14="http://schemas.microsoft.com/office/powerpoint/2010/main" val="3145392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Rx &amp; </a:t>
            </a:r>
            <a:r>
              <a:rPr lang="en-US" b="1" dirty="0" smtClean="0"/>
              <a:t>Prophylaxis</a:t>
            </a:r>
            <a:endParaRPr lang="en-GB" dirty="0"/>
          </a:p>
        </p:txBody>
      </p:sp>
      <p:sp>
        <p:nvSpPr>
          <p:cNvPr id="3" name="Content Placeholder 2"/>
          <p:cNvSpPr>
            <a:spLocks noGrp="1"/>
          </p:cNvSpPr>
          <p:nvPr>
            <p:ph idx="1"/>
          </p:nvPr>
        </p:nvSpPr>
        <p:spPr/>
        <p:txBody>
          <a:bodyPr/>
          <a:lstStyle/>
          <a:p>
            <a:pPr lvl="0"/>
            <a:r>
              <a:rPr lang="en-US" dirty="0" smtClean="0"/>
              <a:t>Tetracycline </a:t>
            </a:r>
            <a:r>
              <a:rPr lang="en-US" dirty="0"/>
              <a:t>&amp; metronidazole – Rx </a:t>
            </a:r>
            <a:endParaRPr lang="en-GB" dirty="0"/>
          </a:p>
          <a:p>
            <a:pPr lvl="0"/>
            <a:r>
              <a:rPr lang="en-US" dirty="0"/>
              <a:t>Hygienic rearing of pigs</a:t>
            </a:r>
            <a:endParaRPr lang="en-GB" dirty="0"/>
          </a:p>
          <a:p>
            <a:pPr lvl="0"/>
            <a:r>
              <a:rPr lang="en-US" dirty="0"/>
              <a:t>Prevention of food &amp; water contamination – prophylaxis</a:t>
            </a:r>
            <a:endParaRPr lang="en-GB" dirty="0"/>
          </a:p>
          <a:p>
            <a:pPr lvl="0"/>
            <a:r>
              <a:rPr lang="en-US" dirty="0"/>
              <a:t>Rx of persons shedding cysts </a:t>
            </a:r>
            <a:endParaRPr lang="en-GB" dirty="0"/>
          </a:p>
          <a:p>
            <a:endParaRPr lang="en-GB" dirty="0"/>
          </a:p>
        </p:txBody>
      </p:sp>
    </p:spTree>
    <p:extLst>
      <p:ext uri="{BB962C8B-B14F-4D97-AF65-F5344CB8AC3E}">
        <p14:creationId xmlns:p14="http://schemas.microsoft.com/office/powerpoint/2010/main" val="465534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68952" cy="864096"/>
          </a:xfrm>
        </p:spPr>
        <p:txBody>
          <a:bodyPr/>
          <a:lstStyle/>
          <a:p>
            <a:r>
              <a:rPr lang="en-US" sz="6000" b="1" dirty="0"/>
              <a:t>Morphology</a:t>
            </a:r>
            <a:endParaRPr lang="en-GB" sz="6000" dirty="0"/>
          </a:p>
        </p:txBody>
      </p:sp>
      <p:sp>
        <p:nvSpPr>
          <p:cNvPr id="3" name="Content Placeholder 2"/>
          <p:cNvSpPr>
            <a:spLocks noGrp="1"/>
          </p:cNvSpPr>
          <p:nvPr>
            <p:ph idx="1"/>
          </p:nvPr>
        </p:nvSpPr>
        <p:spPr>
          <a:xfrm>
            <a:off x="467544" y="1412776"/>
            <a:ext cx="8424936" cy="5184576"/>
          </a:xfrm>
        </p:spPr>
        <p:txBody>
          <a:bodyPr>
            <a:normAutofit fontScale="92500" lnSpcReduction="20000"/>
          </a:bodyPr>
          <a:lstStyle/>
          <a:p>
            <a:r>
              <a:rPr lang="en-US" dirty="0" smtClean="0"/>
              <a:t>Exists </a:t>
            </a:r>
            <a:r>
              <a:rPr lang="en-US" dirty="0"/>
              <a:t>as cysts and </a:t>
            </a:r>
            <a:r>
              <a:rPr lang="en-US" dirty="0" err="1"/>
              <a:t>trophozoites</a:t>
            </a:r>
            <a:endParaRPr lang="en-GB" dirty="0"/>
          </a:p>
          <a:p>
            <a:r>
              <a:rPr lang="en-US" dirty="0"/>
              <a:t>Cysts in colon and </a:t>
            </a:r>
            <a:r>
              <a:rPr lang="en-US" dirty="0" smtClean="0"/>
              <a:t>environment</a:t>
            </a:r>
          </a:p>
          <a:p>
            <a:pPr lvl="1"/>
            <a:r>
              <a:rPr lang="en-US" dirty="0"/>
              <a:t>O</a:t>
            </a:r>
            <a:r>
              <a:rPr lang="en-US" dirty="0" smtClean="0"/>
              <a:t>val </a:t>
            </a:r>
            <a:r>
              <a:rPr lang="en-US" dirty="0"/>
              <a:t>to ellipsoid and measure 8-19 µm (average 10-14 µm).  </a:t>
            </a:r>
            <a:endParaRPr lang="en-US" dirty="0" smtClean="0"/>
          </a:p>
          <a:p>
            <a:pPr lvl="1"/>
            <a:r>
              <a:rPr lang="en-US" dirty="0" smtClean="0"/>
              <a:t>Mature </a:t>
            </a:r>
            <a:r>
              <a:rPr lang="en-US" dirty="0"/>
              <a:t>cysts have 4 nuclei, while immature cysts have 2</a:t>
            </a:r>
            <a:r>
              <a:rPr lang="en-US" dirty="0" smtClean="0"/>
              <a:t>.</a:t>
            </a:r>
            <a:r>
              <a:rPr lang="en-US" dirty="0"/>
              <a:t>  </a:t>
            </a:r>
            <a:endParaRPr lang="en-US" dirty="0" smtClean="0"/>
          </a:p>
          <a:p>
            <a:pPr lvl="1"/>
            <a:r>
              <a:rPr lang="en-US" dirty="0" smtClean="0"/>
              <a:t>Nuclei </a:t>
            </a:r>
            <a:r>
              <a:rPr lang="en-US" dirty="0"/>
              <a:t>and fibrils are visible in both iodine-stained wet mounts and </a:t>
            </a:r>
            <a:r>
              <a:rPr lang="en-US" dirty="0" err="1"/>
              <a:t>trichrome</a:t>
            </a:r>
            <a:r>
              <a:rPr lang="en-US" dirty="0"/>
              <a:t>-stained smears</a:t>
            </a:r>
            <a:r>
              <a:rPr lang="en-US" dirty="0" smtClean="0"/>
              <a:t>.</a:t>
            </a:r>
            <a:endParaRPr lang="en-GB" dirty="0"/>
          </a:p>
          <a:p>
            <a:r>
              <a:rPr lang="en-US" dirty="0" err="1"/>
              <a:t>Trophozoites</a:t>
            </a:r>
            <a:r>
              <a:rPr lang="en-US" dirty="0"/>
              <a:t> in </a:t>
            </a:r>
            <a:r>
              <a:rPr lang="en-US" dirty="0" smtClean="0"/>
              <a:t>tissues</a:t>
            </a:r>
          </a:p>
          <a:p>
            <a:pPr lvl="1"/>
            <a:r>
              <a:rPr lang="en-US" dirty="0" smtClean="0"/>
              <a:t>Pear-shaped </a:t>
            </a:r>
            <a:r>
              <a:rPr lang="en-US" dirty="0"/>
              <a:t>and measure 10-20 micrometers in length.  </a:t>
            </a:r>
            <a:endParaRPr lang="en-US" dirty="0" smtClean="0"/>
          </a:p>
          <a:p>
            <a:pPr lvl="1"/>
            <a:r>
              <a:rPr lang="en-US" dirty="0" smtClean="0"/>
              <a:t>2 </a:t>
            </a:r>
            <a:r>
              <a:rPr lang="en-US" dirty="0"/>
              <a:t>large </a:t>
            </a:r>
            <a:r>
              <a:rPr lang="en-US" dirty="0" smtClean="0"/>
              <a:t>nuclei, sucking </a:t>
            </a:r>
            <a:r>
              <a:rPr lang="en-US" dirty="0"/>
              <a:t>disks (used for attaching to the host’s mucosal epithelium), median bodies, and flagella (8) may </a:t>
            </a:r>
            <a:r>
              <a:rPr lang="en-US" dirty="0" smtClean="0"/>
              <a:t>be </a:t>
            </a:r>
            <a:r>
              <a:rPr lang="en-US" dirty="0"/>
              <a:t>seen.</a:t>
            </a:r>
            <a:endParaRPr lang="en-GB" dirty="0"/>
          </a:p>
        </p:txBody>
      </p:sp>
    </p:spTree>
    <p:extLst>
      <p:ext uri="{BB962C8B-B14F-4D97-AF65-F5344CB8AC3E}">
        <p14:creationId xmlns:p14="http://schemas.microsoft.com/office/powerpoint/2010/main" val="41459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21" y="1628800"/>
            <a:ext cx="9067579" cy="5437088"/>
          </a:xfrm>
          <a:prstGeom prst="rect">
            <a:avLst/>
          </a:prstGeom>
          <a:solidFill>
            <a:schemeClr val="tx1"/>
          </a:solidFill>
          <a:ln>
            <a:noFill/>
          </a:ln>
          <a:effectLst/>
        </p:spPr>
      </p:pic>
      <p:pic>
        <p:nvPicPr>
          <p:cNvPr id="9" name="Picture 2" descr="E:\Bachelor of Medicine And Bachelor of Surgery (MBChB)  Year  2\MEDICAL MICROBIOLOGY\5. MICROBIOLOGY PRACTICALS AND DEMONSTRATIONS\Laboratry Pictures\Protozoology\Cysts of G.lambl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5983"/>
            <a:ext cx="3958064" cy="30439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Bachelor of Medicine And Bachelor of Surgery (MBChB)  Year  2\MEDICAL MICROBIOLOGY\5. MICROBIOLOGY PRACTICALS AND DEMONSTRATIONS\Laboratry Pictures\Protozoology\Cyts of G. Lamb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738" y="3407018"/>
            <a:ext cx="3157669" cy="26686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Bachelor of Medicine And Bachelor of Surgery (MBChB)  Year  2\MEDICAL MICROBIOLOGY\5. MICROBIOLOGY PRACTICALS AND DEMONSTRATIONS\Laboratry Pictures\Microbiology cdc pics\giardialambliacy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1256" y="65353"/>
            <a:ext cx="3855696" cy="31546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Bachelor of Medicine And Bachelor of Surgery (MBChB)  Year  2\MEDICAL MICROBIOLOGY\5. MICROBIOLOGY PRACTICALS AND DEMONSTRATIONS\Laboratry Pictures\Protozoology\G. Lambli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05" y="-2"/>
            <a:ext cx="4139952" cy="339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223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886"/>
            <a:ext cx="9055653" cy="5706370"/>
          </a:xfrm>
          <a:prstGeom prst="rect">
            <a:avLst/>
          </a:prstGeom>
          <a:solidFill>
            <a:schemeClr val="tx1"/>
          </a:solidFill>
          <a:ln>
            <a:noFill/>
          </a:ln>
          <a:effectLst/>
        </p:spPr>
      </p:pic>
    </p:spTree>
    <p:extLst>
      <p:ext uri="{BB962C8B-B14F-4D97-AF65-F5344CB8AC3E}">
        <p14:creationId xmlns:p14="http://schemas.microsoft.com/office/powerpoint/2010/main" val="1470575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64" y="964679"/>
            <a:ext cx="8824428" cy="5560665"/>
          </a:xfrm>
          <a:prstGeom prst="rect">
            <a:avLst/>
          </a:prstGeom>
          <a:solidFill>
            <a:schemeClr val="tx1"/>
          </a:solidFill>
          <a:ln>
            <a:noFill/>
          </a:ln>
          <a:effectLst/>
        </p:spPr>
      </p:pic>
      <p:pic>
        <p:nvPicPr>
          <p:cNvPr id="8" name="Picture 2" descr="E:\Bachelor of Medicine And Bachelor of Surgery (MBChB)  Year  2\MEDICAL MICROBIOLOGY\5. MICROBIOLOGY PRACTICALS AND DEMONSTRATIONS\Laboratry Pictures\Protozoology\g.lamblia trophozoite(tennis rack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456" y="5157192"/>
            <a:ext cx="2318544" cy="17389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Bachelor of Medicine And Bachelor of Surgery (MBChB)  Year  2\MEDICAL MICROBIOLOGY\5. MICROBIOLOGY PRACTICALS AND DEMONSTRATIONS\Laboratry Pictures\Microbiology cdc pics\glambliaad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640" y="43814"/>
            <a:ext cx="2680360" cy="20140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Bachelor of Medicine And Bachelor of Surgery (MBChB)  Year  2\MEDICAL MICROBIOLOGY\5. MICROBIOLOGY PRACTICALS AND DEMONSTRATIONS\Laboratry Pictures\Microbiology cdc pics\glambl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4" y="43814"/>
            <a:ext cx="2624728" cy="22469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04072" y="6488668"/>
            <a:ext cx="3653564" cy="369332"/>
          </a:xfrm>
          <a:prstGeom prst="rect">
            <a:avLst/>
          </a:prstGeom>
        </p:spPr>
        <p:txBody>
          <a:bodyPr wrap="none">
            <a:spAutoFit/>
          </a:bodyPr>
          <a:lstStyle/>
          <a:p>
            <a:r>
              <a:rPr lang="en-GB" dirty="0"/>
              <a:t>G. </a:t>
            </a:r>
            <a:r>
              <a:rPr lang="en-GB" dirty="0" err="1"/>
              <a:t>lamblia</a:t>
            </a:r>
            <a:r>
              <a:rPr lang="en-GB" dirty="0"/>
              <a:t> </a:t>
            </a:r>
            <a:r>
              <a:rPr lang="en-GB" dirty="0" err="1" smtClean="0"/>
              <a:t>trophozoite</a:t>
            </a:r>
            <a:r>
              <a:rPr lang="en-GB" dirty="0" smtClean="0"/>
              <a:t> (tennis </a:t>
            </a:r>
            <a:r>
              <a:rPr lang="en-GB" dirty="0"/>
              <a:t>racket)</a:t>
            </a:r>
          </a:p>
        </p:txBody>
      </p:sp>
    </p:spTree>
    <p:extLst>
      <p:ext uri="{BB962C8B-B14F-4D97-AF65-F5344CB8AC3E}">
        <p14:creationId xmlns:p14="http://schemas.microsoft.com/office/powerpoint/2010/main" val="43288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3823" b="11163"/>
          <a:stretch/>
        </p:blipFill>
        <p:spPr bwMode="auto">
          <a:xfrm>
            <a:off x="1403648" y="0"/>
            <a:ext cx="6696744" cy="6945771"/>
          </a:xfrm>
          <a:prstGeom prst="rect">
            <a:avLst/>
          </a:prstGeom>
          <a:solidFill>
            <a:schemeClr val="tx1"/>
          </a:solidFill>
          <a:ln>
            <a:noFill/>
          </a:ln>
          <a:effectLst/>
        </p:spPr>
      </p:pic>
    </p:spTree>
    <p:extLst>
      <p:ext uri="{BB962C8B-B14F-4D97-AF65-F5344CB8AC3E}">
        <p14:creationId xmlns:p14="http://schemas.microsoft.com/office/powerpoint/2010/main" val="2194622914"/>
      </p:ext>
    </p:extLst>
  </p:cSld>
  <p:clrMapOvr>
    <a:masterClrMapping/>
  </p:clrMapOvr>
</p:sld>
</file>

<file path=ppt/theme/theme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1137</Words>
  <Application>Microsoft Office PowerPoint</Application>
  <PresentationFormat>On-screen Show (4:3)</PresentationFormat>
  <Paragraphs>172</Paragraphs>
  <Slides>42</Slides>
  <Notes>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1_Ribbons</vt:lpstr>
      <vt:lpstr>MOTILE PROTOZOA</vt:lpstr>
      <vt:lpstr>FLAGELLATES &amp; CILIATES</vt:lpstr>
      <vt:lpstr>GIARDIA LAMBLIA</vt:lpstr>
      <vt:lpstr>Vulnerable people to Giardiasis</vt:lpstr>
      <vt:lpstr>Morphology</vt:lpstr>
      <vt:lpstr>PowerPoint Presentation</vt:lpstr>
      <vt:lpstr>PowerPoint Presentation</vt:lpstr>
      <vt:lpstr>PowerPoint Presentation</vt:lpstr>
      <vt:lpstr>PowerPoint Presentation</vt:lpstr>
      <vt:lpstr>Life cycle</vt:lpstr>
      <vt:lpstr>PowerPoint Presentation</vt:lpstr>
      <vt:lpstr>PowerPoint Presentation</vt:lpstr>
      <vt:lpstr>Pathogenesis</vt:lpstr>
      <vt:lpstr>Clinical manifestations:</vt:lpstr>
      <vt:lpstr>Immune response</vt:lpstr>
      <vt:lpstr>Lab diagnosis</vt:lpstr>
      <vt:lpstr>PowerPoint Presentation</vt:lpstr>
      <vt:lpstr>Rx</vt:lpstr>
      <vt:lpstr>Prevention</vt:lpstr>
      <vt:lpstr>TRICHOMONAS VAGINALIS</vt:lpstr>
      <vt:lpstr>Morphology</vt:lpstr>
      <vt:lpstr>PowerPoint Presentation</vt:lpstr>
      <vt:lpstr>Trophozoites T.vaginalis</vt:lpstr>
      <vt:lpstr>Geographic Distribution:</vt:lpstr>
      <vt:lpstr>Life Cycle</vt:lpstr>
      <vt:lpstr>PowerPoint Presentation</vt:lpstr>
      <vt:lpstr>Modes of infection</vt:lpstr>
      <vt:lpstr>Clinical manifestations</vt:lpstr>
      <vt:lpstr>Lab diagnosis</vt:lpstr>
      <vt:lpstr>Rx</vt:lpstr>
      <vt:lpstr>BALANTIDIUM COLI</vt:lpstr>
      <vt:lpstr>Morphology</vt:lpstr>
      <vt:lpstr>PowerPoint Presentation</vt:lpstr>
      <vt:lpstr>PowerPoint Presentation</vt:lpstr>
      <vt:lpstr>Life cycle</vt:lpstr>
      <vt:lpstr>PowerPoint Presentation</vt:lpstr>
      <vt:lpstr>PowerPoint Presentation</vt:lpstr>
      <vt:lpstr>Pathogenesis</vt:lpstr>
      <vt:lpstr>Immune response</vt:lpstr>
      <vt:lpstr>Clinical manifestations</vt:lpstr>
      <vt:lpstr>Lab diagonosis</vt:lpstr>
      <vt:lpstr>Rx &amp; Prophylaxis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MOTILE PROTOZOA</dc:title>
  <dc:creator>Dr. Kimaiga H.O. MBChB (UoN)</dc:creator>
  <cp:lastModifiedBy>Dr. Kimaiga H.O. MBChB (UoN)</cp:lastModifiedBy>
  <cp:revision>18</cp:revision>
  <dcterms:created xsi:type="dcterms:W3CDTF">2013-09-09T20:08:24Z</dcterms:created>
  <dcterms:modified xsi:type="dcterms:W3CDTF">2014-01-21T01:34:46Z</dcterms:modified>
</cp:coreProperties>
</file>