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sldIdLst>
    <p:sldId id="316" r:id="rId2"/>
    <p:sldId id="317" r:id="rId3"/>
    <p:sldId id="318" r:id="rId4"/>
    <p:sldId id="319" r:id="rId5"/>
    <p:sldId id="320" r:id="rId6"/>
    <p:sldId id="321" r:id="rId7"/>
    <p:sldId id="322" r:id="rId8"/>
    <p:sldId id="323" r:id="rId9"/>
    <p:sldId id="324" r:id="rId10"/>
    <p:sldId id="325" r:id="rId11"/>
    <p:sldId id="376" r:id="rId12"/>
    <p:sldId id="326" r:id="rId13"/>
    <p:sldId id="348" r:id="rId14"/>
    <p:sldId id="352" r:id="rId15"/>
    <p:sldId id="353" r:id="rId16"/>
    <p:sldId id="354" r:id="rId17"/>
    <p:sldId id="355" r:id="rId18"/>
    <p:sldId id="356" r:id="rId19"/>
    <p:sldId id="357" r:id="rId20"/>
    <p:sldId id="358" r:id="rId21"/>
    <p:sldId id="350" r:id="rId22"/>
    <p:sldId id="351" r:id="rId23"/>
    <p:sldId id="349"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65" r:id="rId40"/>
    <p:sldId id="372" r:id="rId41"/>
    <p:sldId id="373" r:id="rId42"/>
    <p:sldId id="374" r:id="rId43"/>
    <p:sldId id="375" r:id="rId44"/>
    <p:sldId id="364" r:id="rId45"/>
    <p:sldId id="360" r:id="rId46"/>
    <p:sldId id="363" r:id="rId47"/>
    <p:sldId id="366" r:id="rId48"/>
    <p:sldId id="368" r:id="rId49"/>
    <p:sldId id="37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8" autoAdjust="0"/>
    <p:restoredTop sz="94661" autoAdjust="0"/>
  </p:normalViewPr>
  <p:slideViewPr>
    <p:cSldViewPr>
      <p:cViewPr varScale="1">
        <p:scale>
          <a:sx n="54" d="100"/>
          <a:sy n="54" d="100"/>
        </p:scale>
        <p:origin x="-96"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5"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6"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7"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8" name="Freeform 6"/>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9"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 name="Freeform 8"/>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1"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 name="Rectangle 12"/>
          <p:cNvSpPr>
            <a:spLocks noGrp="1" noChangeArrowheads="1"/>
          </p:cNvSpPr>
          <p:nvPr>
            <p:ph type="dt" sz="half" idx="10"/>
          </p:nvPr>
        </p:nvSpPr>
        <p:spPr/>
        <p:txBody>
          <a:bodyPr/>
          <a:lstStyle>
            <a:lvl1pPr>
              <a:defRPr>
                <a:solidFill>
                  <a:srgbClr val="FFFFCC"/>
                </a:solidFill>
              </a:defRPr>
            </a:lvl1pPr>
          </a:lstStyle>
          <a:p>
            <a:pPr>
              <a:defRPr/>
            </a:pPr>
            <a:endParaRPr lang="en-US"/>
          </a:p>
        </p:txBody>
      </p:sp>
      <p:sp>
        <p:nvSpPr>
          <p:cNvPr id="13" name="Rectangle 13"/>
          <p:cNvSpPr>
            <a:spLocks noGrp="1" noChangeArrowheads="1"/>
          </p:cNvSpPr>
          <p:nvPr>
            <p:ph type="ftr" sz="quarter" idx="11"/>
          </p:nvPr>
        </p:nvSpPr>
        <p:spPr/>
        <p:txBody>
          <a:bodyPr/>
          <a:lstStyle>
            <a:lvl1pPr>
              <a:defRPr>
                <a:solidFill>
                  <a:srgbClr val="FFFFCC"/>
                </a:solidFill>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solidFill>
                  <a:srgbClr val="FFFFCC"/>
                </a:solidFill>
              </a:defRPr>
            </a:lvl1pPr>
          </a:lstStyle>
          <a:p>
            <a:pPr>
              <a:defRPr/>
            </a:pPr>
            <a:fld id="{DA4ECD05-BF53-4B28-BB30-78FEB546C017}" type="slidenum">
              <a:rPr lang="en-US"/>
              <a:pPr>
                <a:defRPr/>
              </a:pPr>
              <a:t>‹#›</a:t>
            </a:fld>
            <a:endParaRPr lang="en-US"/>
          </a:p>
        </p:txBody>
      </p:sp>
    </p:spTree>
    <p:extLst>
      <p:ext uri="{BB962C8B-B14F-4D97-AF65-F5344CB8AC3E}">
        <p14:creationId xmlns:p14="http://schemas.microsoft.com/office/powerpoint/2010/main" val="309808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C1C7580-A3ED-41E0-9436-A97A45219647}"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385810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C8357FB-4814-41F9-AAD3-528AD9D0943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52528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7"/>
          <p:cNvSpPr>
            <a:spLocks noGrp="1" noChangeArrowheads="1"/>
          </p:cNvSpPr>
          <p:nvPr>
            <p:ph type="sldNum" sz="quarter" idx="12"/>
          </p:nvPr>
        </p:nvSpPr>
        <p:spPr>
          <a:ln/>
        </p:spPr>
        <p:txBody>
          <a:bodyPr/>
          <a:lstStyle>
            <a:lvl1pPr>
              <a:defRPr/>
            </a:lvl1pPr>
          </a:lstStyle>
          <a:p>
            <a:fld id="{C2B551E0-50D6-476E-B17B-ED85AEB851DF}" type="slidenum">
              <a:rPr lang="ar-SA">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1632052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F7206D5-2BD9-4466-B0E8-5600C52120F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87486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FA79BBE-A784-4BD6-BB13-0AFE8269DF8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1247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910A534-9D14-4032-9DC9-7B94C46025A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6031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32A69695-303E-4636-B0AC-935A2CBB91A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65188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0B4F0713-9C33-4125-AF27-F24C23A6F0EB}"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56459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5E838C3F-F7AB-4389-9E72-49DCD61B4B1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482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96DCE950-8786-47FF-BAA9-8A57D57766D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55783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71C9F947-C3E9-4938-A9C2-65A14D8ABA4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81324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1"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2"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3"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4"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5"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6"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7"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34"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eaLnBrk="0" fontAlgn="base" hangingPunct="0">
              <a:spcAft>
                <a:spcPct val="0"/>
              </a:spcAft>
              <a:defRPr/>
            </a:pPr>
            <a:endParaRPr lang="en-US">
              <a:solidFill>
                <a:srgbClr val="FFFFCC"/>
              </a:solidFill>
            </a:endParaRP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eaLnBrk="0" fontAlgn="base" hangingPunct="0">
              <a:spcAft>
                <a:spcPct val="0"/>
              </a:spcAft>
              <a:defRPr/>
            </a:pPr>
            <a:endParaRPr lang="en-US">
              <a:solidFill>
                <a:srgbClr val="FFFFCC"/>
              </a:solidFill>
            </a:endParaRPr>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eaLnBrk="0" fontAlgn="base" hangingPunct="0">
              <a:spcAft>
                <a:spcPct val="0"/>
              </a:spcAft>
              <a:defRPr/>
            </a:pPr>
            <a:fld id="{69402479-71D7-4A3C-8B7A-2E9F7D866F1C}" type="slidenum">
              <a:rPr lang="en-US">
                <a:solidFill>
                  <a:srgbClr val="FFFFCC"/>
                </a:solidFill>
              </a:rPr>
              <a:pPr eaLnBrk="0" fontAlgn="base" hangingPunct="0">
                <a:spcAft>
                  <a:spcPct val="0"/>
                </a:spcAft>
                <a:defRPr/>
              </a:pPr>
              <a:t>‹#›</a:t>
            </a:fld>
            <a:endParaRPr lang="en-US">
              <a:solidFill>
                <a:srgbClr val="FFFFCC"/>
              </a:solidFill>
            </a:endParaRPr>
          </a:p>
        </p:txBody>
      </p:sp>
    </p:spTree>
    <p:extLst>
      <p:ext uri="{BB962C8B-B14F-4D97-AF65-F5344CB8AC3E}">
        <p14:creationId xmlns:p14="http://schemas.microsoft.com/office/powerpoint/2010/main" val="35027590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0-#ppt_w/2"/>
                                          </p:val>
                                        </p:tav>
                                        <p:tav tm="100000">
                                          <p:val>
                                            <p:strVal val="#ppt_x"/>
                                          </p:val>
                                        </p:tav>
                                      </p:tavLst>
                                    </p:anim>
                                    <p:anim calcmode="lin" valueType="num">
                                      <p:cBhvr additive="base">
                                        <p:cTn id="8" dur="5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dpd.cdc.gov/dpdx/HTML/Frames/A-F/Cryptosporidiosis/body_Cryptosporidiosis_life_cycle_lrg.ht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980728"/>
            <a:ext cx="8496944" cy="2880320"/>
          </a:xfrm>
        </p:spPr>
        <p:txBody>
          <a:bodyPr/>
          <a:lstStyle/>
          <a:p>
            <a:r>
              <a:rPr lang="en-US" sz="6000" b="1" dirty="0" smtClean="0"/>
              <a:t>NON-MOTILE PROTOZOA</a:t>
            </a:r>
            <a:endParaRPr lang="en-US" sz="6000" b="1" dirty="0"/>
          </a:p>
        </p:txBody>
      </p:sp>
      <p:sp>
        <p:nvSpPr>
          <p:cNvPr id="3" name="Subtitle 2"/>
          <p:cNvSpPr>
            <a:spLocks noGrp="1"/>
          </p:cNvSpPr>
          <p:nvPr>
            <p:ph type="subTitle" idx="1"/>
          </p:nvPr>
        </p:nvSpPr>
        <p:spPr/>
        <p:txBody>
          <a:bodyPr/>
          <a:lstStyle/>
          <a:p>
            <a:r>
              <a:rPr lang="en-US" b="1" dirty="0" smtClean="0"/>
              <a:t>KIMAIGA H.O</a:t>
            </a:r>
          </a:p>
          <a:p>
            <a:r>
              <a:rPr lang="en-US" b="1" dirty="0" smtClean="0"/>
              <a:t>MBChB (University of Nairobi)</a:t>
            </a:r>
          </a:p>
        </p:txBody>
      </p:sp>
    </p:spTree>
    <p:extLst>
      <p:ext uri="{BB962C8B-B14F-4D97-AF65-F5344CB8AC3E}">
        <p14:creationId xmlns:p14="http://schemas.microsoft.com/office/powerpoint/2010/main" val="396269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Rx</a:t>
            </a:r>
            <a:endParaRPr lang="en-GB" dirty="0"/>
          </a:p>
        </p:txBody>
      </p:sp>
      <p:sp>
        <p:nvSpPr>
          <p:cNvPr id="3" name="Content Placeholder 2"/>
          <p:cNvSpPr>
            <a:spLocks noGrp="1"/>
          </p:cNvSpPr>
          <p:nvPr>
            <p:ph idx="1"/>
          </p:nvPr>
        </p:nvSpPr>
        <p:spPr/>
        <p:txBody>
          <a:bodyPr/>
          <a:lstStyle/>
          <a:p>
            <a:pPr lvl="0"/>
            <a:r>
              <a:rPr lang="en-US" dirty="0" err="1" smtClean="0"/>
              <a:t>Spiramycin</a:t>
            </a:r>
            <a:endParaRPr lang="en-GB" dirty="0"/>
          </a:p>
          <a:p>
            <a:pPr lvl="0"/>
            <a:r>
              <a:rPr lang="en-US" dirty="0"/>
              <a:t>Azithromycin</a:t>
            </a:r>
            <a:endParaRPr lang="en-GB" dirty="0"/>
          </a:p>
          <a:p>
            <a:pPr lvl="0"/>
            <a:r>
              <a:rPr lang="en-US" dirty="0" err="1"/>
              <a:t>Paromomycin</a:t>
            </a:r>
            <a:endParaRPr lang="en-GB" dirty="0"/>
          </a:p>
          <a:p>
            <a:pPr lvl="0"/>
            <a:r>
              <a:rPr lang="en-US" dirty="0" err="1"/>
              <a:t>Nitazoxanide</a:t>
            </a:r>
            <a:endParaRPr lang="en-GB" dirty="0"/>
          </a:p>
        </p:txBody>
      </p:sp>
    </p:spTree>
    <p:extLst>
      <p:ext uri="{BB962C8B-B14F-4D97-AF65-F5344CB8AC3E}">
        <p14:creationId xmlns:p14="http://schemas.microsoft.com/office/powerpoint/2010/main" val="2022262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95536" y="260648"/>
            <a:ext cx="8280920" cy="1008112"/>
          </a:xfrm>
        </p:spPr>
        <p:txBody>
          <a:bodyPr/>
          <a:lstStyle/>
          <a:p>
            <a:r>
              <a:rPr lang="en-US" altLang="en-US" dirty="0" smtClean="0"/>
              <a:t>Preventive measures</a:t>
            </a:r>
          </a:p>
        </p:txBody>
      </p:sp>
      <p:sp>
        <p:nvSpPr>
          <p:cNvPr id="46083" name="Rectangle 3"/>
          <p:cNvSpPr>
            <a:spLocks noGrp="1" noChangeArrowheads="1"/>
          </p:cNvSpPr>
          <p:nvPr>
            <p:ph idx="1"/>
          </p:nvPr>
        </p:nvSpPr>
        <p:spPr>
          <a:xfrm>
            <a:off x="251520" y="1268760"/>
            <a:ext cx="8712968" cy="5256584"/>
          </a:xfrm>
        </p:spPr>
        <p:txBody>
          <a:bodyPr/>
          <a:lstStyle/>
          <a:p>
            <a:r>
              <a:rPr lang="en-US" altLang="en-US" dirty="0" smtClean="0"/>
              <a:t>Practice good hygiene (hand washing). </a:t>
            </a:r>
          </a:p>
          <a:p>
            <a:r>
              <a:rPr lang="en-US" altLang="en-US" dirty="0" smtClean="0"/>
              <a:t>Avoid water that might be contaminated. </a:t>
            </a:r>
          </a:p>
          <a:p>
            <a:r>
              <a:rPr lang="en-US" altLang="en-US" dirty="0" smtClean="0"/>
              <a:t>If you are unable to avoid using or drinking water that might be contaminated, then you can make the water safe to drink by boiling it or filtering it. </a:t>
            </a:r>
          </a:p>
          <a:p>
            <a:r>
              <a:rPr lang="en-US" altLang="en-US" dirty="0" smtClean="0"/>
              <a:t>Avoid food that might be contaminated (unpeeled fruits, salads, uncooked food). </a:t>
            </a:r>
          </a:p>
          <a:p>
            <a:pPr eaLnBrk="1" hangingPunct="1">
              <a:lnSpc>
                <a:spcPct val="80000"/>
              </a:lnSpc>
            </a:pPr>
            <a:r>
              <a:rPr lang="en-US" altLang="en-US" dirty="0"/>
              <a:t>Avoid sexual practices that might result in oral exposure to stool (e.g., oral-anal contact). </a:t>
            </a:r>
          </a:p>
        </p:txBody>
      </p:sp>
    </p:spTree>
    <p:extLst>
      <p:ext uri="{BB962C8B-B14F-4D97-AF65-F5344CB8AC3E}">
        <p14:creationId xmlns:p14="http://schemas.microsoft.com/office/powerpoint/2010/main" val="106842296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68952" cy="1008112"/>
          </a:xfrm>
        </p:spPr>
        <p:txBody>
          <a:bodyPr/>
          <a:lstStyle/>
          <a:p>
            <a:r>
              <a:rPr lang="en-US" b="1" dirty="0" smtClean="0"/>
              <a:t>ISOSPORA BELLI</a:t>
            </a:r>
            <a:endParaRPr lang="en-GB" dirty="0"/>
          </a:p>
        </p:txBody>
      </p:sp>
      <p:sp>
        <p:nvSpPr>
          <p:cNvPr id="3" name="Content Placeholder 2"/>
          <p:cNvSpPr>
            <a:spLocks noGrp="1"/>
          </p:cNvSpPr>
          <p:nvPr>
            <p:ph idx="1"/>
          </p:nvPr>
        </p:nvSpPr>
        <p:spPr>
          <a:xfrm>
            <a:off x="395536" y="1628800"/>
            <a:ext cx="8424936" cy="4824536"/>
          </a:xfrm>
        </p:spPr>
        <p:txBody>
          <a:bodyPr/>
          <a:lstStyle/>
          <a:p>
            <a:pPr marL="0" indent="0">
              <a:buNone/>
            </a:pPr>
            <a:r>
              <a:rPr lang="en-US" b="1" dirty="0"/>
              <a:t>Causal Agent:</a:t>
            </a:r>
          </a:p>
          <a:p>
            <a:r>
              <a:rPr lang="en-US" dirty="0"/>
              <a:t>The coccidian parasite, </a:t>
            </a:r>
            <a:r>
              <a:rPr lang="en-US" i="1" dirty="0" err="1"/>
              <a:t>Cystoisospora</a:t>
            </a:r>
            <a:r>
              <a:rPr lang="en-US" i="1" dirty="0"/>
              <a:t> belli</a:t>
            </a:r>
            <a:r>
              <a:rPr lang="en-US" dirty="0"/>
              <a:t>, infects the epithelial cells of the small intestine, and is the least common of the three intestinal </a:t>
            </a:r>
            <a:r>
              <a:rPr lang="en-US" dirty="0" err="1"/>
              <a:t>coccidia</a:t>
            </a:r>
            <a:r>
              <a:rPr lang="en-US" dirty="0"/>
              <a:t> that infect humans</a:t>
            </a:r>
            <a:r>
              <a:rPr lang="en-US" dirty="0" smtClean="0"/>
              <a:t>.</a:t>
            </a:r>
            <a:endParaRPr lang="en-GB" dirty="0"/>
          </a:p>
          <a:p>
            <a:pPr lvl="0"/>
            <a:r>
              <a:rPr lang="en-US" dirty="0" smtClean="0"/>
              <a:t>It’s </a:t>
            </a:r>
            <a:r>
              <a:rPr lang="en-US" dirty="0"/>
              <a:t>a </a:t>
            </a:r>
            <a:r>
              <a:rPr lang="en-US" dirty="0" err="1"/>
              <a:t>sporozoan</a:t>
            </a:r>
            <a:r>
              <a:rPr lang="en-US" dirty="0"/>
              <a:t> of the human </a:t>
            </a:r>
            <a:r>
              <a:rPr lang="en-US" dirty="0" smtClean="0"/>
              <a:t>intestine</a:t>
            </a:r>
            <a:endParaRPr lang="en-GB" dirty="0"/>
          </a:p>
        </p:txBody>
      </p:sp>
    </p:spTree>
    <p:extLst>
      <p:ext uri="{BB962C8B-B14F-4D97-AF65-F5344CB8AC3E}">
        <p14:creationId xmlns:p14="http://schemas.microsoft.com/office/powerpoint/2010/main" val="1255455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Geographic </a:t>
            </a:r>
            <a:r>
              <a:rPr lang="en-US" b="1" dirty="0" smtClean="0"/>
              <a:t>Distribution</a:t>
            </a:r>
            <a:endParaRPr lang="en-GB" dirty="0"/>
          </a:p>
        </p:txBody>
      </p:sp>
      <p:sp>
        <p:nvSpPr>
          <p:cNvPr id="3" name="Content Placeholder 2"/>
          <p:cNvSpPr>
            <a:spLocks noGrp="1"/>
          </p:cNvSpPr>
          <p:nvPr>
            <p:ph idx="1"/>
          </p:nvPr>
        </p:nvSpPr>
        <p:spPr/>
        <p:txBody>
          <a:bodyPr/>
          <a:lstStyle/>
          <a:p>
            <a:r>
              <a:rPr lang="en-US" dirty="0" smtClean="0"/>
              <a:t>Worldwide</a:t>
            </a:r>
            <a:r>
              <a:rPr lang="en-US" dirty="0"/>
              <a:t>, especially in tropical and subtropical areas.  </a:t>
            </a:r>
            <a:endParaRPr lang="en-US" dirty="0" smtClean="0"/>
          </a:p>
          <a:p>
            <a:r>
              <a:rPr lang="en-US" dirty="0" smtClean="0"/>
              <a:t>Infection </a:t>
            </a:r>
            <a:r>
              <a:rPr lang="en-US" dirty="0"/>
              <a:t>occurs in </a:t>
            </a:r>
            <a:r>
              <a:rPr lang="en-US" dirty="0" err="1"/>
              <a:t>immunodepressed</a:t>
            </a:r>
            <a:r>
              <a:rPr lang="en-US" dirty="0"/>
              <a:t> individuals, and outbreaks have been reported in institutionalized groups in the United States</a:t>
            </a:r>
            <a:r>
              <a:rPr lang="en-US" dirty="0" smtClean="0"/>
              <a:t>.</a:t>
            </a:r>
          </a:p>
          <a:p>
            <a:pPr lvl="0"/>
            <a:r>
              <a:rPr lang="en-US" dirty="0"/>
              <a:t>It’s endemic in Africa, Asia &amp; S. America</a:t>
            </a:r>
            <a:endParaRPr lang="en-GB" dirty="0"/>
          </a:p>
          <a:p>
            <a:pPr lvl="0"/>
            <a:r>
              <a:rPr lang="en-US" dirty="0"/>
              <a:t>15% in Haitian HIV </a:t>
            </a:r>
            <a:r>
              <a:rPr lang="en-US" dirty="0" err="1" smtClean="0"/>
              <a:t>px</a:t>
            </a:r>
            <a:endParaRPr lang="en-GB" dirty="0"/>
          </a:p>
          <a:p>
            <a:endParaRPr lang="en-GB" dirty="0"/>
          </a:p>
        </p:txBody>
      </p:sp>
    </p:spTree>
    <p:extLst>
      <p:ext uri="{BB962C8B-B14F-4D97-AF65-F5344CB8AC3E}">
        <p14:creationId xmlns:p14="http://schemas.microsoft.com/office/powerpoint/2010/main" val="2482707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Morphology</a:t>
            </a:r>
            <a:endParaRPr lang="en-GB" dirty="0"/>
          </a:p>
        </p:txBody>
      </p:sp>
      <p:sp>
        <p:nvSpPr>
          <p:cNvPr id="3" name="Content Placeholder 2"/>
          <p:cNvSpPr>
            <a:spLocks noGrp="1"/>
          </p:cNvSpPr>
          <p:nvPr>
            <p:ph idx="1"/>
          </p:nvPr>
        </p:nvSpPr>
        <p:spPr/>
        <p:txBody>
          <a:bodyPr>
            <a:normAutofit fontScale="77500" lnSpcReduction="20000"/>
          </a:bodyPr>
          <a:lstStyle/>
          <a:p>
            <a:pPr lvl="0"/>
            <a:r>
              <a:rPr lang="en-US" dirty="0" smtClean="0"/>
              <a:t>The </a:t>
            </a:r>
            <a:r>
              <a:rPr lang="en-US" dirty="0" err="1"/>
              <a:t>unsporulated</a:t>
            </a:r>
            <a:r>
              <a:rPr lang="en-US" dirty="0"/>
              <a:t> </a:t>
            </a:r>
            <a:r>
              <a:rPr lang="en-US" dirty="0" err="1"/>
              <a:t>oocysts</a:t>
            </a:r>
            <a:r>
              <a:rPr lang="en-US" dirty="0"/>
              <a:t> of </a:t>
            </a:r>
            <a:r>
              <a:rPr lang="en-US" i="1" dirty="0"/>
              <a:t>I. belli</a:t>
            </a:r>
            <a:r>
              <a:rPr lang="en-US" dirty="0"/>
              <a:t> are elongated-</a:t>
            </a:r>
            <a:r>
              <a:rPr lang="en-US" dirty="0" err="1"/>
              <a:t>ovoidal</a:t>
            </a:r>
            <a:r>
              <a:rPr lang="en-US" dirty="0"/>
              <a:t> with 2 </a:t>
            </a:r>
            <a:r>
              <a:rPr lang="en-US" dirty="0" err="1"/>
              <a:t>sporoblasts</a:t>
            </a:r>
            <a:r>
              <a:rPr lang="en-US" dirty="0"/>
              <a:t> which later on convert into </a:t>
            </a:r>
            <a:r>
              <a:rPr lang="en-US" dirty="0" err="1"/>
              <a:t>sporocysts</a:t>
            </a:r>
            <a:r>
              <a:rPr lang="en-US" dirty="0"/>
              <a:t> each have 4 crescent–shaped </a:t>
            </a:r>
            <a:r>
              <a:rPr lang="en-US" dirty="0" err="1"/>
              <a:t>sporozoites</a:t>
            </a:r>
            <a:r>
              <a:rPr lang="en-US" dirty="0"/>
              <a:t>. </a:t>
            </a:r>
            <a:endParaRPr lang="en-GB" dirty="0"/>
          </a:p>
          <a:p>
            <a:r>
              <a:rPr lang="en-US" dirty="0"/>
              <a:t>The </a:t>
            </a:r>
            <a:r>
              <a:rPr lang="en-US" dirty="0" err="1"/>
              <a:t>oocysts</a:t>
            </a:r>
            <a:r>
              <a:rPr lang="en-US" dirty="0"/>
              <a:t> of </a:t>
            </a:r>
            <a:r>
              <a:rPr lang="en-US" i="1" dirty="0"/>
              <a:t>C. belli </a:t>
            </a:r>
            <a:r>
              <a:rPr lang="en-US" dirty="0"/>
              <a:t>are large (25 to 30 µm) and  have a typical ellipsoidal shape.  When excreted, they are immature and contain one </a:t>
            </a:r>
            <a:r>
              <a:rPr lang="en-US" dirty="0" err="1"/>
              <a:t>sporoblast</a:t>
            </a:r>
            <a:r>
              <a:rPr lang="en-US" dirty="0"/>
              <a:t>.  The </a:t>
            </a:r>
            <a:r>
              <a:rPr lang="en-US" dirty="0" err="1"/>
              <a:t>oocyst</a:t>
            </a:r>
            <a:r>
              <a:rPr lang="en-US" dirty="0"/>
              <a:t> matures after excretion: the single </a:t>
            </a:r>
            <a:r>
              <a:rPr lang="en-US" dirty="0" err="1"/>
              <a:t>sporoblast</a:t>
            </a:r>
            <a:r>
              <a:rPr lang="en-US" dirty="0"/>
              <a:t> divides in two </a:t>
            </a:r>
            <a:r>
              <a:rPr lang="en-US" dirty="0" err="1"/>
              <a:t>sporoblasts</a:t>
            </a:r>
            <a:r>
              <a:rPr lang="en-US" dirty="0"/>
              <a:t>, which develop cyst walls, becoming </a:t>
            </a:r>
            <a:r>
              <a:rPr lang="en-US" dirty="0" err="1"/>
              <a:t>sporocysts</a:t>
            </a:r>
            <a:r>
              <a:rPr lang="en-US" dirty="0"/>
              <a:t>, which eventually contain four </a:t>
            </a:r>
            <a:r>
              <a:rPr lang="en-US" dirty="0" err="1"/>
              <a:t>sporozoites</a:t>
            </a:r>
            <a:r>
              <a:rPr lang="en-US" dirty="0"/>
              <a:t> each.  </a:t>
            </a:r>
            <a:r>
              <a:rPr lang="en-US" i="1" dirty="0" err="1"/>
              <a:t>Cystoisospora</a:t>
            </a:r>
            <a:r>
              <a:rPr lang="en-US" dirty="0"/>
              <a:t> will </a:t>
            </a:r>
            <a:r>
              <a:rPr lang="en-US" dirty="0" err="1"/>
              <a:t>autofluoresce</a:t>
            </a:r>
            <a:r>
              <a:rPr lang="en-US" dirty="0"/>
              <a:t> under ultraviolet (UV) microscopy.</a:t>
            </a:r>
            <a:endParaRPr lang="en-GB" dirty="0"/>
          </a:p>
          <a:p>
            <a:pPr marL="0" indent="0">
              <a:buNone/>
            </a:pPr>
            <a:endParaRPr lang="en-GB" dirty="0"/>
          </a:p>
        </p:txBody>
      </p:sp>
    </p:spTree>
    <p:extLst>
      <p:ext uri="{BB962C8B-B14F-4D97-AF65-F5344CB8AC3E}">
        <p14:creationId xmlns:p14="http://schemas.microsoft.com/office/powerpoint/2010/main" val="3470657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Bachelor of Medicine And Bachelor of Surgery (MBChB)  Year  2\MEDICAL MICROBIOLOGY\5. MICROBIOLOGY PRACTICALS AND DEMONSTRATIONS\Laboratry Pictures\Protozoology\Isospora belli &amp; Sarcocystis cruzi oocys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1" y="1042615"/>
            <a:ext cx="4278238" cy="58150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Bachelor of Medicine And Bachelor of Surgery (MBChB)  Year  2\MEDICAL MICROBIOLOGY\5. MICROBIOLOGY PRACTICALS AND DEMONSTRATIONS\Laboratry Pictures\Protozoology\Isospora belli &amp; Sarcocystis cruzi oocysts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7" y="188640"/>
            <a:ext cx="4427984" cy="666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234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Bachelor of Medicine And Bachelor of Surgery (MBChB)  Year  2\MEDICAL MICROBIOLOGY\5. MICROBIOLOGY PRACTICALS AND DEMONSTRATIONS\Laboratry Pictures\Microbiology cdc pics\isospo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6" y="19050"/>
            <a:ext cx="27940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Bachelor of Medicine And Bachelor of Surgery (MBChB)  Year  2\MEDICAL MICROBIOLOGY\5. MICROBIOLOGY PRACTICALS AND DEMONSTRATIONS\Laboratry Pictures\Microbiology cdc pics\isosporabel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02000"/>
            <a:ext cx="2540000" cy="3556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Bachelor of Medicine And Bachelor of Surgery (MBChB)  Year  2\MEDICAL MICROBIOLOGY\5. MICROBIOLOGY PRACTICALS AND DEMONSTRATIONS\Laboratry Pictures\Microbiology cdc pics\isosporabell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7" y="396494"/>
            <a:ext cx="2617573" cy="290550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E:\Bachelor of Medicine And Bachelor of Surgery (MBChB)  Year  2\MEDICAL MICROBIOLOGY\5. MICROBIOLOGY PRACTICALS AND DEMONSTRATIONS\Laboratry Pictures\Microbiology cdc pics\isosporacyst2.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0211" y="3505200"/>
            <a:ext cx="2676525" cy="3352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Bachelor of Medicine And Bachelor of Surgery (MBChB)  Year  2\MEDICAL MICROBIOLOGY\5. MICROBIOLOGY PRACTICALS AND DEMONSTRATIONS\Laboratry Pictures\Microbiology cdc pics\isosporacys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9380" y="188640"/>
            <a:ext cx="3084786"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332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938" y="1598613"/>
            <a:ext cx="5824537"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463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938" y="1509713"/>
            <a:ext cx="5824537"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330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938" y="1687513"/>
            <a:ext cx="5824537"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020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NON-MOTILE </a:t>
            </a:r>
            <a:r>
              <a:rPr lang="en-US" b="1" dirty="0" smtClean="0"/>
              <a:t>PROTOZOA</a:t>
            </a:r>
            <a:endParaRPr lang="en-GB" dirty="0"/>
          </a:p>
        </p:txBody>
      </p:sp>
      <p:sp>
        <p:nvSpPr>
          <p:cNvPr id="3" name="Content Placeholder 2"/>
          <p:cNvSpPr>
            <a:spLocks noGrp="1"/>
          </p:cNvSpPr>
          <p:nvPr>
            <p:ph idx="1"/>
          </p:nvPr>
        </p:nvSpPr>
        <p:spPr/>
        <p:txBody>
          <a:bodyPr/>
          <a:lstStyle/>
          <a:p>
            <a:pPr lvl="0"/>
            <a:r>
              <a:rPr lang="en-US" i="1" dirty="0" smtClean="0"/>
              <a:t>Cryptosporidium </a:t>
            </a:r>
            <a:r>
              <a:rPr lang="en-US" i="1" dirty="0" err="1"/>
              <a:t>parvum</a:t>
            </a:r>
            <a:endParaRPr lang="en-GB" dirty="0"/>
          </a:p>
          <a:p>
            <a:pPr lvl="0"/>
            <a:r>
              <a:rPr lang="en-US" i="1" dirty="0" err="1"/>
              <a:t>Isospora</a:t>
            </a:r>
            <a:r>
              <a:rPr lang="en-US" i="1" dirty="0"/>
              <a:t> </a:t>
            </a:r>
            <a:r>
              <a:rPr lang="en-US" i="1" dirty="0" err="1"/>
              <a:t>beli</a:t>
            </a:r>
            <a:endParaRPr lang="en-GB" dirty="0"/>
          </a:p>
          <a:p>
            <a:pPr lvl="0"/>
            <a:r>
              <a:rPr lang="en-US" i="1" dirty="0" err="1"/>
              <a:t>Blastocystis</a:t>
            </a:r>
            <a:r>
              <a:rPr lang="en-US" i="1" dirty="0"/>
              <a:t> </a:t>
            </a:r>
            <a:r>
              <a:rPr lang="en-US" i="1" dirty="0" err="1"/>
              <a:t>homonis</a:t>
            </a:r>
            <a:endParaRPr lang="en-GB" dirty="0"/>
          </a:p>
          <a:p>
            <a:pPr lvl="0"/>
            <a:r>
              <a:rPr lang="en-US" i="1" dirty="0" err="1"/>
              <a:t>Sarcocystis</a:t>
            </a:r>
            <a:r>
              <a:rPr lang="en-US" i="1" dirty="0"/>
              <a:t> </a:t>
            </a:r>
            <a:r>
              <a:rPr lang="en-US" i="1" dirty="0" err="1"/>
              <a:t>spp</a:t>
            </a:r>
            <a:endParaRPr lang="en-GB" dirty="0"/>
          </a:p>
        </p:txBody>
      </p:sp>
    </p:spTree>
    <p:extLst>
      <p:ext uri="{BB962C8B-B14F-4D97-AF65-F5344CB8AC3E}">
        <p14:creationId xmlns:p14="http://schemas.microsoft.com/office/powerpoint/2010/main" val="223726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938" y="1506538"/>
            <a:ext cx="5824537" cy="385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889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1008112"/>
          </a:xfrm>
        </p:spPr>
        <p:txBody>
          <a:bodyPr/>
          <a:lstStyle/>
          <a:p>
            <a:r>
              <a:rPr lang="en-US" b="1" dirty="0"/>
              <a:t>Life </a:t>
            </a:r>
            <a:r>
              <a:rPr lang="en-US" b="1" dirty="0" smtClean="0"/>
              <a:t>Cycle</a:t>
            </a:r>
            <a:endParaRPr lang="en-GB" dirty="0"/>
          </a:p>
        </p:txBody>
      </p:sp>
      <p:sp>
        <p:nvSpPr>
          <p:cNvPr id="3" name="Content Placeholder 2"/>
          <p:cNvSpPr>
            <a:spLocks noGrp="1"/>
          </p:cNvSpPr>
          <p:nvPr>
            <p:ph idx="1"/>
          </p:nvPr>
        </p:nvSpPr>
        <p:spPr>
          <a:xfrm>
            <a:off x="323528" y="1196752"/>
            <a:ext cx="8568952" cy="5400600"/>
          </a:xfrm>
        </p:spPr>
        <p:txBody>
          <a:bodyPr>
            <a:normAutofit fontScale="77500" lnSpcReduction="20000"/>
          </a:bodyPr>
          <a:lstStyle/>
          <a:p>
            <a:r>
              <a:rPr lang="en-US" dirty="0"/>
              <a:t>At time of excretion, the immature </a:t>
            </a:r>
            <a:r>
              <a:rPr lang="en-US" dirty="0" err="1"/>
              <a:t>oocyst</a:t>
            </a:r>
            <a:r>
              <a:rPr lang="en-US" dirty="0"/>
              <a:t> contains usually one </a:t>
            </a:r>
            <a:r>
              <a:rPr lang="en-US" dirty="0" err="1"/>
              <a:t>sporoblast</a:t>
            </a:r>
            <a:r>
              <a:rPr lang="en-US" dirty="0"/>
              <a:t> (more rarely two) .  In further maturation after excretion, the </a:t>
            </a:r>
            <a:r>
              <a:rPr lang="en-US" dirty="0" err="1"/>
              <a:t>sporoblast</a:t>
            </a:r>
            <a:r>
              <a:rPr lang="en-US" dirty="0"/>
              <a:t> divides in two (the </a:t>
            </a:r>
            <a:r>
              <a:rPr lang="en-US" dirty="0" err="1"/>
              <a:t>oocyst</a:t>
            </a:r>
            <a:r>
              <a:rPr lang="en-US" dirty="0"/>
              <a:t> now contains two </a:t>
            </a:r>
            <a:r>
              <a:rPr lang="en-US" dirty="0" err="1"/>
              <a:t>sporoblasts</a:t>
            </a:r>
            <a:r>
              <a:rPr lang="en-US" dirty="0"/>
              <a:t>); the </a:t>
            </a:r>
            <a:r>
              <a:rPr lang="en-US" dirty="0" err="1"/>
              <a:t>sporoblasts</a:t>
            </a:r>
            <a:r>
              <a:rPr lang="en-US" dirty="0"/>
              <a:t> secrete a cyst wall, thus becoming </a:t>
            </a:r>
            <a:r>
              <a:rPr lang="en-US" dirty="0" err="1"/>
              <a:t>sporocysts</a:t>
            </a:r>
            <a:r>
              <a:rPr lang="en-US" dirty="0"/>
              <a:t>; and the </a:t>
            </a:r>
            <a:r>
              <a:rPr lang="en-US" dirty="0" err="1"/>
              <a:t>sporocysts</a:t>
            </a:r>
            <a:r>
              <a:rPr lang="en-US" dirty="0"/>
              <a:t> divide twice to produce four </a:t>
            </a:r>
            <a:r>
              <a:rPr lang="en-US" dirty="0" err="1"/>
              <a:t>sporozoites</a:t>
            </a:r>
            <a:r>
              <a:rPr lang="en-US" dirty="0"/>
              <a:t> each .  Infection occurs by ingestion of </a:t>
            </a:r>
            <a:r>
              <a:rPr lang="en-US" dirty="0" err="1"/>
              <a:t>sporocysts</a:t>
            </a:r>
            <a:r>
              <a:rPr lang="en-US" dirty="0"/>
              <a:t>-containing </a:t>
            </a:r>
            <a:r>
              <a:rPr lang="en-US" dirty="0" err="1"/>
              <a:t>oocysts</a:t>
            </a:r>
            <a:r>
              <a:rPr lang="en-US" dirty="0"/>
              <a:t>: the </a:t>
            </a:r>
            <a:r>
              <a:rPr lang="en-US" dirty="0" err="1"/>
              <a:t>sporocysts</a:t>
            </a:r>
            <a:r>
              <a:rPr lang="en-US" dirty="0"/>
              <a:t> </a:t>
            </a:r>
            <a:r>
              <a:rPr lang="en-US" dirty="0" err="1"/>
              <a:t>excyst</a:t>
            </a:r>
            <a:r>
              <a:rPr lang="en-US" dirty="0"/>
              <a:t> in the small intestine and release their </a:t>
            </a:r>
            <a:r>
              <a:rPr lang="en-US" dirty="0" err="1"/>
              <a:t>sporozoites</a:t>
            </a:r>
            <a:r>
              <a:rPr lang="en-US" dirty="0"/>
              <a:t>, which invade the epithelial cells and initiate </a:t>
            </a:r>
            <a:r>
              <a:rPr lang="en-US" dirty="0" err="1"/>
              <a:t>schizogony</a:t>
            </a:r>
            <a:r>
              <a:rPr lang="en-US" dirty="0"/>
              <a:t> .  Upon rupture of the </a:t>
            </a:r>
            <a:r>
              <a:rPr lang="en-US" dirty="0" err="1"/>
              <a:t>schizonts</a:t>
            </a:r>
            <a:r>
              <a:rPr lang="en-US" dirty="0"/>
              <a:t>, the </a:t>
            </a:r>
            <a:r>
              <a:rPr lang="en-US" dirty="0" err="1"/>
              <a:t>merozoites</a:t>
            </a:r>
            <a:r>
              <a:rPr lang="en-US" dirty="0"/>
              <a:t> are released, invade new epithelial cells, and continue the cycle of asexual multiplication .  </a:t>
            </a:r>
            <a:r>
              <a:rPr lang="en-US" dirty="0" err="1"/>
              <a:t>Trophozoites</a:t>
            </a:r>
            <a:r>
              <a:rPr lang="en-US" dirty="0"/>
              <a:t> develop into </a:t>
            </a:r>
            <a:r>
              <a:rPr lang="en-US" dirty="0" err="1"/>
              <a:t>schizonts</a:t>
            </a:r>
            <a:r>
              <a:rPr lang="en-US" dirty="0"/>
              <a:t> which contain multiple </a:t>
            </a:r>
            <a:r>
              <a:rPr lang="en-US" dirty="0" err="1"/>
              <a:t>merozoites</a:t>
            </a:r>
            <a:r>
              <a:rPr lang="en-US" dirty="0"/>
              <a:t>.  After a minimum of one week, the sexual stage begins with the development of male and female gametocytes .  Fertilization results in the development of </a:t>
            </a:r>
            <a:r>
              <a:rPr lang="en-US" dirty="0" err="1"/>
              <a:t>oocysts</a:t>
            </a:r>
            <a:r>
              <a:rPr lang="en-US" dirty="0"/>
              <a:t> that are excreted in the stool .  </a:t>
            </a:r>
            <a:r>
              <a:rPr lang="en-US" i="1" dirty="0" err="1"/>
              <a:t>Cystoisospora</a:t>
            </a:r>
            <a:r>
              <a:rPr lang="en-US" i="1" dirty="0"/>
              <a:t> belli</a:t>
            </a:r>
            <a:r>
              <a:rPr lang="en-US" dirty="0"/>
              <a:t> infects both humans and animals.</a:t>
            </a:r>
            <a:endParaRPr lang="en-GB" dirty="0"/>
          </a:p>
          <a:p>
            <a:endParaRPr lang="en-GB" dirty="0"/>
          </a:p>
        </p:txBody>
      </p:sp>
    </p:spTree>
    <p:extLst>
      <p:ext uri="{BB962C8B-B14F-4D97-AF65-F5344CB8AC3E}">
        <p14:creationId xmlns:p14="http://schemas.microsoft.com/office/powerpoint/2010/main" val="300582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Bachelor of Medicine And Bachelor of Surgery (MBChB)  Year  2\MEDICAL MICROBIOLOGY\5. MICROBIOLOGY PRACTICALS AND DEMONSTRATIONS\Laboratry Pictures\Microbiology cdc pics\Isospora_LifeCyc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9108504" cy="68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967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Bachelor of Medicine And Bachelor of Surgery (MBChB)  Year  2\MEDICAL MICROBIOLOGY\5. MICROBIOLOGY PRACTICALS AND DEMONSTRATIONS\Laboratry Pictures\Protozoology\Isospora belli cyc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3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879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68952" cy="1008112"/>
          </a:xfrm>
        </p:spPr>
        <p:txBody>
          <a:bodyPr/>
          <a:lstStyle/>
          <a:p>
            <a:r>
              <a:rPr lang="en-US" b="1" dirty="0" smtClean="0"/>
              <a:t>Pathogenesis</a:t>
            </a:r>
            <a:endParaRPr lang="en-GB" dirty="0"/>
          </a:p>
        </p:txBody>
      </p:sp>
      <p:sp>
        <p:nvSpPr>
          <p:cNvPr id="3" name="Content Placeholder 2"/>
          <p:cNvSpPr>
            <a:spLocks noGrp="1"/>
          </p:cNvSpPr>
          <p:nvPr>
            <p:ph idx="1"/>
          </p:nvPr>
        </p:nvSpPr>
        <p:spPr>
          <a:xfrm>
            <a:off x="395536" y="1628800"/>
            <a:ext cx="8424936" cy="4824536"/>
          </a:xfrm>
        </p:spPr>
        <p:txBody>
          <a:bodyPr>
            <a:normAutofit fontScale="77500" lnSpcReduction="20000"/>
          </a:bodyPr>
          <a:lstStyle/>
          <a:p>
            <a:pPr lvl="0"/>
            <a:r>
              <a:rPr lang="en-US" dirty="0"/>
              <a:t>It causes a mild, self-limiting diarrhea but associated with more severe </a:t>
            </a:r>
            <a:r>
              <a:rPr lang="en-US" dirty="0" err="1"/>
              <a:t>infxn</a:t>
            </a:r>
            <a:r>
              <a:rPr lang="en-US" dirty="0"/>
              <a:t> in AIDS </a:t>
            </a:r>
            <a:r>
              <a:rPr lang="en-US" dirty="0" err="1"/>
              <a:t>px</a:t>
            </a:r>
            <a:endParaRPr lang="en-GB" dirty="0"/>
          </a:p>
          <a:p>
            <a:pPr lvl="0"/>
            <a:r>
              <a:rPr lang="en-US" b="1" dirty="0"/>
              <a:t>Clinical manifestations</a:t>
            </a:r>
            <a:endParaRPr lang="en-GB" dirty="0"/>
          </a:p>
          <a:p>
            <a:pPr lvl="1"/>
            <a:r>
              <a:rPr lang="en-US" dirty="0" smtClean="0"/>
              <a:t>Acute</a:t>
            </a:r>
            <a:r>
              <a:rPr lang="en-US" dirty="0"/>
              <a:t>, </a:t>
            </a:r>
            <a:r>
              <a:rPr lang="en-US" dirty="0" err="1"/>
              <a:t>nonbloody</a:t>
            </a:r>
            <a:r>
              <a:rPr lang="en-US" dirty="0"/>
              <a:t> diarrhea with </a:t>
            </a:r>
            <a:r>
              <a:rPr lang="en-US" dirty="0" err="1"/>
              <a:t>crampy</a:t>
            </a:r>
            <a:r>
              <a:rPr lang="en-US" dirty="0"/>
              <a:t> abdominal pain, which can last for weeks and result in </a:t>
            </a:r>
            <a:r>
              <a:rPr lang="en-US" dirty="0" err="1"/>
              <a:t>malabsorption</a:t>
            </a:r>
            <a:r>
              <a:rPr lang="en-US" dirty="0"/>
              <a:t> and weight </a:t>
            </a:r>
            <a:r>
              <a:rPr lang="en-US" dirty="0" smtClean="0"/>
              <a:t>loss, Dehydration and death</a:t>
            </a:r>
            <a:endParaRPr lang="en-US" dirty="0"/>
          </a:p>
          <a:p>
            <a:pPr lvl="1"/>
            <a:r>
              <a:rPr lang="en-US" dirty="0"/>
              <a:t>In </a:t>
            </a:r>
            <a:r>
              <a:rPr lang="en-US" dirty="0" err="1"/>
              <a:t>immunodepressed</a:t>
            </a:r>
            <a:r>
              <a:rPr lang="en-US" dirty="0"/>
              <a:t> patients, and in infants and children, the diarrhea can be severe. </a:t>
            </a:r>
            <a:endParaRPr lang="en-US" dirty="0" smtClean="0"/>
          </a:p>
          <a:p>
            <a:pPr lvl="1"/>
            <a:r>
              <a:rPr lang="en-US" dirty="0" smtClean="0"/>
              <a:t>Fever</a:t>
            </a:r>
            <a:r>
              <a:rPr lang="en-GB" dirty="0" smtClean="0"/>
              <a:t>, </a:t>
            </a:r>
            <a:r>
              <a:rPr lang="en-US" dirty="0" smtClean="0"/>
              <a:t>H/ache</a:t>
            </a:r>
            <a:r>
              <a:rPr lang="en-GB" dirty="0" smtClean="0"/>
              <a:t>, </a:t>
            </a:r>
            <a:r>
              <a:rPr lang="en-US" dirty="0" smtClean="0"/>
              <a:t>Malaise</a:t>
            </a:r>
            <a:endParaRPr lang="en-GB" dirty="0"/>
          </a:p>
          <a:p>
            <a:pPr lvl="1"/>
            <a:r>
              <a:rPr lang="en-US" dirty="0" err="1"/>
              <a:t>Cholecystitis</a:t>
            </a:r>
            <a:endParaRPr lang="en-GB" dirty="0"/>
          </a:p>
          <a:p>
            <a:pPr lvl="1"/>
            <a:r>
              <a:rPr lang="en-US" dirty="0" err="1" smtClean="0"/>
              <a:t>Steatorrhoea</a:t>
            </a:r>
            <a:endParaRPr lang="en-GB" dirty="0"/>
          </a:p>
          <a:p>
            <a:pPr lvl="1"/>
            <a:r>
              <a:rPr lang="en-US" dirty="0" smtClean="0"/>
              <a:t>Infection </a:t>
            </a:r>
            <a:r>
              <a:rPr lang="en-US" dirty="0"/>
              <a:t>causes  </a:t>
            </a:r>
            <a:endParaRPr lang="en-US" dirty="0" smtClean="0"/>
          </a:p>
          <a:p>
            <a:pPr lvl="1"/>
            <a:r>
              <a:rPr lang="en-US" dirty="0" smtClean="0"/>
              <a:t>Eosinophilia </a:t>
            </a:r>
            <a:r>
              <a:rPr lang="en-US" dirty="0"/>
              <a:t>may be present (differently from other protozoan infections</a:t>
            </a:r>
            <a:r>
              <a:rPr lang="en-US" dirty="0" smtClean="0"/>
              <a:t>).</a:t>
            </a:r>
            <a:endParaRPr lang="en-GB" dirty="0"/>
          </a:p>
        </p:txBody>
      </p:sp>
    </p:spTree>
    <p:extLst>
      <p:ext uri="{BB962C8B-B14F-4D97-AF65-F5344CB8AC3E}">
        <p14:creationId xmlns:p14="http://schemas.microsoft.com/office/powerpoint/2010/main" val="3861718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68952" cy="1008112"/>
          </a:xfrm>
        </p:spPr>
        <p:txBody>
          <a:bodyPr/>
          <a:lstStyle/>
          <a:p>
            <a:pPr lvl="0"/>
            <a:r>
              <a:rPr lang="en-US" b="1" dirty="0"/>
              <a:t>Lab </a:t>
            </a:r>
            <a:r>
              <a:rPr lang="en-US" b="1" dirty="0" smtClean="0"/>
              <a:t>diagnosis</a:t>
            </a:r>
            <a:endParaRPr lang="en-GB" dirty="0"/>
          </a:p>
        </p:txBody>
      </p:sp>
      <p:sp>
        <p:nvSpPr>
          <p:cNvPr id="3" name="Content Placeholder 2"/>
          <p:cNvSpPr>
            <a:spLocks noGrp="1"/>
          </p:cNvSpPr>
          <p:nvPr>
            <p:ph idx="1"/>
          </p:nvPr>
        </p:nvSpPr>
        <p:spPr>
          <a:xfrm>
            <a:off x="395536" y="1628800"/>
            <a:ext cx="8424936" cy="4824536"/>
          </a:xfrm>
        </p:spPr>
        <p:txBody>
          <a:bodyPr>
            <a:normAutofit fontScale="85000" lnSpcReduction="20000"/>
          </a:bodyPr>
          <a:lstStyle/>
          <a:p>
            <a:r>
              <a:rPr lang="en-US" dirty="0" err="1" smtClean="0"/>
              <a:t>Oocysts</a:t>
            </a:r>
            <a:r>
              <a:rPr lang="en-US" dirty="0" smtClean="0"/>
              <a:t> </a:t>
            </a:r>
            <a:r>
              <a:rPr lang="en-US" dirty="0"/>
              <a:t>in the feces by unstained or iodine-stained direct smear preps</a:t>
            </a:r>
            <a:endParaRPr lang="en-GB" dirty="0"/>
          </a:p>
          <a:p>
            <a:r>
              <a:rPr lang="en-US" dirty="0" err="1"/>
              <a:t>Oocysts</a:t>
            </a:r>
            <a:r>
              <a:rPr lang="en-US" dirty="0"/>
              <a:t> in intestinal biopsy specimens</a:t>
            </a:r>
            <a:endParaRPr lang="en-GB" dirty="0"/>
          </a:p>
          <a:p>
            <a:r>
              <a:rPr lang="en-US" dirty="0"/>
              <a:t>If stool examinations are negative, examination of duodenal specimens by biopsy or string test (</a:t>
            </a:r>
            <a:r>
              <a:rPr lang="en-US" dirty="0" err="1"/>
              <a:t>Enterotest</a:t>
            </a:r>
            <a:r>
              <a:rPr lang="en-US" dirty="0"/>
              <a:t>®) may be needed. </a:t>
            </a:r>
            <a:endParaRPr lang="en-US" dirty="0" smtClean="0"/>
          </a:p>
          <a:p>
            <a:r>
              <a:rPr lang="en-US" dirty="0" smtClean="0"/>
              <a:t>These </a:t>
            </a:r>
            <a:r>
              <a:rPr lang="en-US" dirty="0"/>
              <a:t>organisms are stained by modified acid-fast </a:t>
            </a:r>
            <a:r>
              <a:rPr lang="en-US" dirty="0" smtClean="0"/>
              <a:t>stain </a:t>
            </a:r>
            <a:r>
              <a:rPr lang="en-US" dirty="0"/>
              <a:t>and can be demonstrated using </a:t>
            </a:r>
            <a:r>
              <a:rPr lang="en-US" dirty="0" err="1"/>
              <a:t>auramine-rhodamine</a:t>
            </a:r>
            <a:r>
              <a:rPr lang="en-US" dirty="0"/>
              <a:t> stains. Just like for </a:t>
            </a:r>
            <a:r>
              <a:rPr lang="en-US" i="1" dirty="0"/>
              <a:t>M. </a:t>
            </a:r>
            <a:r>
              <a:rPr lang="en-US" i="1" dirty="0" err="1"/>
              <a:t>tb</a:t>
            </a:r>
            <a:r>
              <a:rPr lang="en-US" i="1" dirty="0"/>
              <a:t> </a:t>
            </a:r>
            <a:r>
              <a:rPr lang="en-US" dirty="0"/>
              <a:t>diagnosis</a:t>
            </a:r>
            <a:endParaRPr lang="en-GB" dirty="0"/>
          </a:p>
          <a:p>
            <a:r>
              <a:rPr lang="en-US" dirty="0" err="1"/>
              <a:t>Trophozoites</a:t>
            </a:r>
            <a:r>
              <a:rPr lang="en-US" dirty="0"/>
              <a:t> have been reported in tracheobronchial, </a:t>
            </a:r>
            <a:r>
              <a:rPr lang="en-US" dirty="0" err="1"/>
              <a:t>mediastinal</a:t>
            </a:r>
            <a:r>
              <a:rPr lang="en-US" dirty="0"/>
              <a:t> &amp; mesenteric lymph nodes, gall bladder liver &amp; spleen of AIDS </a:t>
            </a:r>
            <a:r>
              <a:rPr lang="en-US" dirty="0" err="1" smtClean="0"/>
              <a:t>px</a:t>
            </a:r>
            <a:endParaRPr lang="en-GB" dirty="0"/>
          </a:p>
        </p:txBody>
      </p:sp>
    </p:spTree>
    <p:extLst>
      <p:ext uri="{BB962C8B-B14F-4D97-AF65-F5344CB8AC3E}">
        <p14:creationId xmlns:p14="http://schemas.microsoft.com/office/powerpoint/2010/main" val="3276924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Rx</a:t>
            </a:r>
            <a:endParaRPr lang="en-GB" dirty="0"/>
          </a:p>
        </p:txBody>
      </p:sp>
      <p:sp>
        <p:nvSpPr>
          <p:cNvPr id="3" name="Content Placeholder 2"/>
          <p:cNvSpPr>
            <a:spLocks noGrp="1"/>
          </p:cNvSpPr>
          <p:nvPr>
            <p:ph idx="1"/>
          </p:nvPr>
        </p:nvSpPr>
        <p:spPr/>
        <p:txBody>
          <a:bodyPr/>
          <a:lstStyle/>
          <a:p>
            <a:r>
              <a:rPr lang="en-US" dirty="0"/>
              <a:t>Co-</a:t>
            </a:r>
            <a:r>
              <a:rPr lang="en-US" dirty="0" err="1"/>
              <a:t>trimoxazole</a:t>
            </a:r>
            <a:endParaRPr lang="en-GB" dirty="0"/>
          </a:p>
          <a:p>
            <a:r>
              <a:rPr lang="en-US" dirty="0" err="1" smtClean="0"/>
              <a:t>Septrin</a:t>
            </a:r>
            <a:endParaRPr lang="en-US" dirty="0" smtClean="0"/>
          </a:p>
          <a:p>
            <a:r>
              <a:rPr lang="en-US" dirty="0"/>
              <a:t>Trimethoprim-sulfamethoxazole is the drug of choice. </a:t>
            </a:r>
            <a:endParaRPr lang="en-GB" dirty="0"/>
          </a:p>
        </p:txBody>
      </p:sp>
    </p:spTree>
    <p:extLst>
      <p:ext uri="{BB962C8B-B14F-4D97-AF65-F5344CB8AC3E}">
        <p14:creationId xmlns:p14="http://schemas.microsoft.com/office/powerpoint/2010/main" val="742429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Prevention &amp; </a:t>
            </a:r>
            <a:r>
              <a:rPr lang="en-US" b="1" dirty="0" smtClean="0"/>
              <a:t>control</a:t>
            </a:r>
            <a:endParaRPr lang="en-GB" dirty="0"/>
          </a:p>
        </p:txBody>
      </p:sp>
      <p:sp>
        <p:nvSpPr>
          <p:cNvPr id="3" name="Content Placeholder 2"/>
          <p:cNvSpPr>
            <a:spLocks noGrp="1"/>
          </p:cNvSpPr>
          <p:nvPr>
            <p:ph idx="1"/>
          </p:nvPr>
        </p:nvSpPr>
        <p:spPr/>
        <p:txBody>
          <a:bodyPr/>
          <a:lstStyle/>
          <a:p>
            <a:r>
              <a:rPr lang="en-US" dirty="0" smtClean="0"/>
              <a:t>Health </a:t>
            </a:r>
            <a:r>
              <a:rPr lang="en-US" dirty="0"/>
              <a:t>education</a:t>
            </a:r>
            <a:endParaRPr lang="en-GB" dirty="0"/>
          </a:p>
          <a:p>
            <a:r>
              <a:rPr lang="en-US" dirty="0"/>
              <a:t>Environmental </a:t>
            </a:r>
            <a:r>
              <a:rPr lang="en-US" dirty="0" err="1"/>
              <a:t>Mx</a:t>
            </a:r>
            <a:r>
              <a:rPr lang="en-US" dirty="0"/>
              <a:t> of sewage waste</a:t>
            </a:r>
            <a:endParaRPr lang="en-GB" dirty="0"/>
          </a:p>
          <a:p>
            <a:r>
              <a:rPr lang="en-US" dirty="0"/>
              <a:t>Water Rx – chlorination </a:t>
            </a:r>
            <a:endParaRPr lang="en-GB" dirty="0"/>
          </a:p>
          <a:p>
            <a:r>
              <a:rPr lang="en-US" dirty="0"/>
              <a:t>Food prep</a:t>
            </a:r>
            <a:endParaRPr lang="en-GB" dirty="0"/>
          </a:p>
          <a:p>
            <a:r>
              <a:rPr lang="en-US" dirty="0"/>
              <a:t>Early diagnosis &amp; Rx of cases</a:t>
            </a:r>
            <a:endParaRPr lang="en-GB" dirty="0"/>
          </a:p>
          <a:p>
            <a:r>
              <a:rPr lang="en-US" dirty="0"/>
              <a:t>Prophylaxis – </a:t>
            </a:r>
            <a:r>
              <a:rPr lang="en-US" dirty="0" smtClean="0"/>
              <a:t>Co-</a:t>
            </a:r>
            <a:r>
              <a:rPr lang="en-US" dirty="0" err="1" smtClean="0"/>
              <a:t>trimoxazole</a:t>
            </a:r>
            <a:endParaRPr lang="en-GB" dirty="0"/>
          </a:p>
        </p:txBody>
      </p:sp>
    </p:spTree>
    <p:extLst>
      <p:ext uri="{BB962C8B-B14F-4D97-AF65-F5344CB8AC3E}">
        <p14:creationId xmlns:p14="http://schemas.microsoft.com/office/powerpoint/2010/main" val="2009720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68952" cy="1008112"/>
          </a:xfrm>
        </p:spPr>
        <p:txBody>
          <a:bodyPr/>
          <a:lstStyle/>
          <a:p>
            <a:r>
              <a:rPr lang="en-US" sz="4800" b="1" dirty="0" smtClean="0"/>
              <a:t>BLASTOCYSTIS HOMINIS </a:t>
            </a:r>
            <a:endParaRPr lang="en-GB" sz="4800" b="1" dirty="0"/>
          </a:p>
        </p:txBody>
      </p:sp>
      <p:sp>
        <p:nvSpPr>
          <p:cNvPr id="3" name="Content Placeholder 2"/>
          <p:cNvSpPr>
            <a:spLocks noGrp="1"/>
          </p:cNvSpPr>
          <p:nvPr>
            <p:ph idx="1"/>
          </p:nvPr>
        </p:nvSpPr>
        <p:spPr>
          <a:xfrm>
            <a:off x="395536" y="1628800"/>
            <a:ext cx="8424936" cy="4824536"/>
          </a:xfrm>
        </p:spPr>
        <p:txBody>
          <a:bodyPr>
            <a:normAutofit fontScale="70000" lnSpcReduction="20000"/>
          </a:bodyPr>
          <a:lstStyle/>
          <a:p>
            <a:r>
              <a:rPr lang="en-US" b="1" dirty="0"/>
              <a:t>Causal Agent:</a:t>
            </a:r>
            <a:r>
              <a:rPr lang="en-US" dirty="0"/>
              <a:t/>
            </a:r>
            <a:br>
              <a:rPr lang="en-US" dirty="0"/>
            </a:br>
            <a:r>
              <a:rPr lang="en-US" dirty="0"/>
              <a:t>The taxonomic classification of </a:t>
            </a:r>
            <a:r>
              <a:rPr lang="en-US" i="1" dirty="0" err="1"/>
              <a:t>Blastocystis</a:t>
            </a:r>
            <a:r>
              <a:rPr lang="en-US" i="1" dirty="0"/>
              <a:t> </a:t>
            </a:r>
            <a:r>
              <a:rPr lang="en-US" i="1" dirty="0" err="1"/>
              <a:t>hominis</a:t>
            </a:r>
            <a:r>
              <a:rPr lang="en-US" dirty="0"/>
              <a:t> is mired in controversy.  It has been previously considered as yeasts, fungi, or </a:t>
            </a:r>
            <a:r>
              <a:rPr lang="en-US" dirty="0" err="1"/>
              <a:t>ameboid</a:t>
            </a:r>
            <a:r>
              <a:rPr lang="en-US" dirty="0"/>
              <a:t>, flagellated, or </a:t>
            </a:r>
            <a:r>
              <a:rPr lang="en-US" dirty="0" err="1"/>
              <a:t>sporozoan</a:t>
            </a:r>
            <a:r>
              <a:rPr lang="en-US" dirty="0"/>
              <a:t> protozoa.  Recently, however, based on molecular studies, especially dealing with the sequence information on the complete </a:t>
            </a:r>
            <a:r>
              <a:rPr lang="en-US" dirty="0" err="1"/>
              <a:t>SSUrRNA</a:t>
            </a:r>
            <a:r>
              <a:rPr lang="en-US" dirty="0"/>
              <a:t> gene, </a:t>
            </a:r>
            <a:r>
              <a:rPr lang="en-US" i="1" dirty="0"/>
              <a:t>B. </a:t>
            </a:r>
            <a:r>
              <a:rPr lang="en-US" i="1" dirty="0" err="1"/>
              <a:t>hominis</a:t>
            </a:r>
            <a:r>
              <a:rPr lang="en-US" dirty="0"/>
              <a:t> has been placed within an informal group, the </a:t>
            </a:r>
            <a:r>
              <a:rPr lang="en-US" dirty="0" err="1"/>
              <a:t>stramenopiles</a:t>
            </a:r>
            <a:r>
              <a:rPr lang="en-US" dirty="0"/>
              <a:t> (</a:t>
            </a:r>
            <a:r>
              <a:rPr lang="en-US" dirty="0" err="1"/>
              <a:t>Silberman</a:t>
            </a:r>
            <a:r>
              <a:rPr lang="en-US" dirty="0"/>
              <a:t> et al. 1996).  </a:t>
            </a:r>
            <a:r>
              <a:rPr lang="en-US" dirty="0" err="1"/>
              <a:t>Stramenopiles</a:t>
            </a:r>
            <a:r>
              <a:rPr lang="en-US" dirty="0"/>
              <a:t> are defined, based on molecular phylogenies, as a heterogeneous evolutionary assemblage of unicellular and multicellular </a:t>
            </a:r>
            <a:r>
              <a:rPr lang="en-US" dirty="0" err="1"/>
              <a:t>protists</a:t>
            </a:r>
            <a:r>
              <a:rPr lang="en-US" dirty="0"/>
              <a:t> including brown algae, diatoms, </a:t>
            </a:r>
            <a:r>
              <a:rPr lang="en-US" dirty="0" err="1"/>
              <a:t>chrysophytes</a:t>
            </a:r>
            <a:r>
              <a:rPr lang="en-US" dirty="0"/>
              <a:t>, water molds, slime nets, etc. (Patterson, 1994).  Cavalier-Smith (1998) considers </a:t>
            </a:r>
            <a:r>
              <a:rPr lang="en-US" dirty="0" err="1"/>
              <a:t>stramenopiles</a:t>
            </a:r>
            <a:r>
              <a:rPr lang="en-US" dirty="0"/>
              <a:t> to be identical to his </a:t>
            </a:r>
            <a:r>
              <a:rPr lang="en-US" dirty="0" err="1"/>
              <a:t>infrakingdom</a:t>
            </a:r>
            <a:r>
              <a:rPr lang="en-US" dirty="0"/>
              <a:t> </a:t>
            </a:r>
            <a:r>
              <a:rPr lang="en-US" dirty="0" err="1"/>
              <a:t>Heterokonta</a:t>
            </a:r>
            <a:r>
              <a:rPr lang="en-US" dirty="0"/>
              <a:t> under the kingdom </a:t>
            </a:r>
            <a:r>
              <a:rPr lang="en-US" dirty="0" err="1"/>
              <a:t>Chromista</a:t>
            </a:r>
            <a:r>
              <a:rPr lang="en-US" dirty="0"/>
              <a:t>.  Therefore, according to Cavalier-Smith, </a:t>
            </a:r>
            <a:r>
              <a:rPr lang="en-US" i="1" dirty="0"/>
              <a:t>B. </a:t>
            </a:r>
            <a:r>
              <a:rPr lang="en-US" i="1" dirty="0" err="1"/>
              <a:t>hominis</a:t>
            </a:r>
            <a:r>
              <a:rPr lang="en-US" dirty="0"/>
              <a:t> is a </a:t>
            </a:r>
            <a:r>
              <a:rPr lang="en-US" dirty="0" err="1"/>
              <a:t>heterokontid</a:t>
            </a:r>
            <a:r>
              <a:rPr lang="en-US" dirty="0"/>
              <a:t> </a:t>
            </a:r>
            <a:r>
              <a:rPr lang="en-US" dirty="0" err="1"/>
              <a:t>chromista</a:t>
            </a:r>
            <a:r>
              <a:rPr lang="en-US" dirty="0" smtClean="0"/>
              <a:t>.</a:t>
            </a:r>
          </a:p>
          <a:p>
            <a:r>
              <a:rPr lang="en-US" dirty="0" smtClean="0"/>
              <a:t>Worldwide distribution</a:t>
            </a:r>
            <a:endParaRPr lang="en-GB" dirty="0"/>
          </a:p>
        </p:txBody>
      </p:sp>
    </p:spTree>
    <p:extLst>
      <p:ext uri="{BB962C8B-B14F-4D97-AF65-F5344CB8AC3E}">
        <p14:creationId xmlns:p14="http://schemas.microsoft.com/office/powerpoint/2010/main" val="2032758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68952" cy="1008112"/>
          </a:xfrm>
        </p:spPr>
        <p:txBody>
          <a:bodyPr/>
          <a:lstStyle/>
          <a:p>
            <a:r>
              <a:rPr lang="en-GB" dirty="0" smtClean="0"/>
              <a:t>Morphology</a:t>
            </a:r>
            <a:endParaRPr lang="en-GB" dirty="0"/>
          </a:p>
        </p:txBody>
      </p:sp>
      <p:sp>
        <p:nvSpPr>
          <p:cNvPr id="3" name="Content Placeholder 2"/>
          <p:cNvSpPr>
            <a:spLocks noGrp="1"/>
          </p:cNvSpPr>
          <p:nvPr>
            <p:ph idx="1"/>
          </p:nvPr>
        </p:nvSpPr>
        <p:spPr>
          <a:xfrm>
            <a:off x="395536" y="1628800"/>
            <a:ext cx="8424936" cy="4824536"/>
          </a:xfrm>
        </p:spPr>
        <p:txBody>
          <a:bodyPr/>
          <a:lstStyle/>
          <a:p>
            <a:r>
              <a:rPr lang="en-US" i="1" dirty="0" err="1"/>
              <a:t>Blastocystis</a:t>
            </a:r>
            <a:r>
              <a:rPr lang="en-US" i="1" dirty="0"/>
              <a:t> </a:t>
            </a:r>
            <a:r>
              <a:rPr lang="en-US" i="1" dirty="0" err="1"/>
              <a:t>hominis</a:t>
            </a:r>
            <a:r>
              <a:rPr lang="en-US" dirty="0"/>
              <a:t> appear as spherical to oval cyst-like structures.  They vary widely in size (5 to 30 µm; usual range 8 to 10 µm), and typically consist of a central body, or "vacuole," surrounded by a thin rim of cytoplasm containing up to six nuclei.  The vacuoles stain variably from red to blue in </a:t>
            </a:r>
            <a:r>
              <a:rPr lang="en-US" dirty="0" err="1"/>
              <a:t>trichrome</a:t>
            </a:r>
            <a:r>
              <a:rPr lang="en-US" dirty="0"/>
              <a:t> stain, which is preferred to wet mounts as the organisms can be overlooked as debris.</a:t>
            </a:r>
            <a:endParaRPr lang="en-GB" dirty="0"/>
          </a:p>
        </p:txBody>
      </p:sp>
    </p:spTree>
    <p:extLst>
      <p:ext uri="{BB962C8B-B14F-4D97-AF65-F5344CB8AC3E}">
        <p14:creationId xmlns:p14="http://schemas.microsoft.com/office/powerpoint/2010/main" val="1466494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68952" cy="1008112"/>
          </a:xfrm>
        </p:spPr>
        <p:txBody>
          <a:bodyPr/>
          <a:lstStyle/>
          <a:p>
            <a:r>
              <a:rPr lang="en-US" b="1" dirty="0" smtClean="0"/>
              <a:t>CRYPTOSPORIDIUM PARVUM</a:t>
            </a:r>
            <a:endParaRPr lang="en-GB" dirty="0"/>
          </a:p>
        </p:txBody>
      </p:sp>
      <p:sp>
        <p:nvSpPr>
          <p:cNvPr id="3" name="Content Placeholder 2"/>
          <p:cNvSpPr>
            <a:spLocks noGrp="1"/>
          </p:cNvSpPr>
          <p:nvPr>
            <p:ph idx="1"/>
          </p:nvPr>
        </p:nvSpPr>
        <p:spPr>
          <a:xfrm>
            <a:off x="395536" y="1628800"/>
            <a:ext cx="8424936" cy="4824536"/>
          </a:xfrm>
        </p:spPr>
        <p:txBody>
          <a:bodyPr/>
          <a:lstStyle/>
          <a:p>
            <a:pPr lvl="0"/>
            <a:r>
              <a:rPr lang="en-US" dirty="0" smtClean="0"/>
              <a:t>It </a:t>
            </a:r>
            <a:r>
              <a:rPr lang="en-US" dirty="0"/>
              <a:t>infects </a:t>
            </a:r>
            <a:r>
              <a:rPr lang="en-US" b="1" dirty="0"/>
              <a:t>warm-blooded vertebrates</a:t>
            </a:r>
            <a:r>
              <a:rPr lang="en-US" dirty="0"/>
              <a:t>, the developmental stages do not occur deep within host cells but are confined to an </a:t>
            </a:r>
            <a:r>
              <a:rPr lang="en-US" b="1" dirty="0"/>
              <a:t>intracellular; </a:t>
            </a:r>
            <a:r>
              <a:rPr lang="en-US" b="1" dirty="0" err="1"/>
              <a:t>extracytoplasmic</a:t>
            </a:r>
            <a:r>
              <a:rPr lang="en-US" b="1" dirty="0"/>
              <a:t> location</a:t>
            </a:r>
            <a:endParaRPr lang="en-GB" dirty="0"/>
          </a:p>
          <a:p>
            <a:pPr lvl="0"/>
            <a:r>
              <a:rPr lang="en-US" dirty="0"/>
              <a:t>Each stage is within a </a:t>
            </a:r>
            <a:r>
              <a:rPr lang="en-US" dirty="0" err="1"/>
              <a:t>parasitophorous</a:t>
            </a:r>
            <a:r>
              <a:rPr lang="en-US" dirty="0"/>
              <a:t> vacuole in the </a:t>
            </a:r>
            <a:r>
              <a:rPr lang="en-US" dirty="0" err="1"/>
              <a:t>microvillous</a:t>
            </a:r>
            <a:r>
              <a:rPr lang="en-US" dirty="0"/>
              <a:t> region of epithelial cells of the </a:t>
            </a:r>
            <a:r>
              <a:rPr lang="en-US" b="1" dirty="0"/>
              <a:t>S.I</a:t>
            </a:r>
            <a:endParaRPr lang="en-GB" dirty="0"/>
          </a:p>
          <a:p>
            <a:pPr lvl="0"/>
            <a:r>
              <a:rPr lang="en-US" dirty="0"/>
              <a:t>Less frequently found in the stomach and L.I &amp; lungs. </a:t>
            </a:r>
            <a:endParaRPr lang="en-GB" dirty="0"/>
          </a:p>
          <a:p>
            <a:endParaRPr lang="en-GB" dirty="0"/>
          </a:p>
        </p:txBody>
      </p:sp>
    </p:spTree>
    <p:extLst>
      <p:ext uri="{BB962C8B-B14F-4D97-AF65-F5344CB8AC3E}">
        <p14:creationId xmlns:p14="http://schemas.microsoft.com/office/powerpoint/2010/main" val="720089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938" y="1593850"/>
            <a:ext cx="5824537"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327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938" y="1682750"/>
            <a:ext cx="5824537"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941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000" b="13468"/>
          <a:stretch/>
        </p:blipFill>
        <p:spPr bwMode="auto">
          <a:xfrm>
            <a:off x="1658939" y="1479550"/>
            <a:ext cx="2912268" cy="337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30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68952" cy="1008112"/>
          </a:xfrm>
        </p:spPr>
        <p:txBody>
          <a:bodyPr/>
          <a:lstStyle/>
          <a:p>
            <a:r>
              <a:rPr lang="en-US" b="1" dirty="0"/>
              <a:t>Life Cycle</a:t>
            </a:r>
            <a:r>
              <a:rPr lang="en-US" b="1" dirty="0" smtClean="0"/>
              <a:t>:</a:t>
            </a:r>
            <a:endParaRPr lang="en-GB" dirty="0"/>
          </a:p>
        </p:txBody>
      </p:sp>
      <p:sp>
        <p:nvSpPr>
          <p:cNvPr id="3" name="Content Placeholder 2"/>
          <p:cNvSpPr>
            <a:spLocks noGrp="1"/>
          </p:cNvSpPr>
          <p:nvPr>
            <p:ph idx="1"/>
          </p:nvPr>
        </p:nvSpPr>
        <p:spPr>
          <a:xfrm>
            <a:off x="395536" y="1628800"/>
            <a:ext cx="8424936" cy="4824536"/>
          </a:xfrm>
        </p:spPr>
        <p:txBody>
          <a:bodyPr>
            <a:normAutofit fontScale="77500" lnSpcReduction="20000"/>
          </a:bodyPr>
          <a:lstStyle/>
          <a:p>
            <a:r>
              <a:rPr lang="en-US" dirty="0"/>
              <a:t>Knowledge of the life cycle and transmission is still under investigation, therefore this is a proposed life cycle for </a:t>
            </a:r>
            <a:r>
              <a:rPr lang="en-US" i="1" dirty="0"/>
              <a:t>B. </a:t>
            </a:r>
            <a:r>
              <a:rPr lang="en-US" i="1" dirty="0" err="1"/>
              <a:t>hominis</a:t>
            </a:r>
            <a:r>
              <a:rPr lang="en-US" dirty="0"/>
              <a:t>.  The classic form found in human stools is the cyst, which varies tremendously in size from 6 to 40 </a:t>
            </a:r>
            <a:r>
              <a:rPr lang="en-US" dirty="0" err="1"/>
              <a:t>μm</a:t>
            </a:r>
            <a:r>
              <a:rPr lang="en-US" dirty="0"/>
              <a:t> .  The thick-walled cyst present in the stools is believed to be responsible for external transmission, possibly by the fecal-oral route through ingestion of contaminated water or </a:t>
            </a:r>
            <a:r>
              <a:rPr lang="en-US" dirty="0" smtClean="0"/>
              <a:t>food</a:t>
            </a:r>
          </a:p>
          <a:p>
            <a:r>
              <a:rPr lang="en-US" dirty="0" smtClean="0"/>
              <a:t>The </a:t>
            </a:r>
            <a:r>
              <a:rPr lang="en-US" dirty="0"/>
              <a:t>cysts infect epithelial cells of the digestive tract and multiply asexually (</a:t>
            </a:r>
            <a:r>
              <a:rPr lang="en-GB" dirty="0"/>
              <a:t> </a:t>
            </a:r>
            <a:r>
              <a:rPr lang="en-US" dirty="0"/>
              <a:t>, ).  Vacuolar forms of the parasite give origin to multi vacuolar and </a:t>
            </a:r>
            <a:r>
              <a:rPr lang="en-US" dirty="0" err="1"/>
              <a:t>ameboid</a:t>
            </a:r>
            <a:r>
              <a:rPr lang="en-US" dirty="0"/>
              <a:t> forms.  The multi-vacuolar develops into a pre-cyst that gives origin to a thin-walled cyst , thought to be responsible for autoinfection.  The </a:t>
            </a:r>
            <a:r>
              <a:rPr lang="en-US" dirty="0" err="1"/>
              <a:t>ameboid</a:t>
            </a:r>
            <a:r>
              <a:rPr lang="en-US" dirty="0"/>
              <a:t> form gives origin to a pre-cyst , which develops into thick-walled cyst by </a:t>
            </a:r>
            <a:r>
              <a:rPr lang="en-US" dirty="0" err="1"/>
              <a:t>schizogony</a:t>
            </a:r>
            <a:r>
              <a:rPr lang="en-US" dirty="0"/>
              <a:t> .  The thick-walled cyst is excreted in feces .</a:t>
            </a:r>
            <a:endParaRPr lang="en-GB" dirty="0"/>
          </a:p>
          <a:p>
            <a:endParaRPr lang="en-GB" dirty="0"/>
          </a:p>
        </p:txBody>
      </p:sp>
    </p:spTree>
    <p:extLst>
      <p:ext uri="{BB962C8B-B14F-4D97-AF65-F5344CB8AC3E}">
        <p14:creationId xmlns:p14="http://schemas.microsoft.com/office/powerpoint/2010/main" val="1623907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posed life cycle of Blastocystis hominis"/>
          <p:cNvPicPr/>
          <p:nvPr/>
        </p:nvPicPr>
        <p:blipFill>
          <a:blip r:embed="rId2"/>
          <a:srcRect/>
          <a:stretch>
            <a:fillRect/>
          </a:stretch>
        </p:blipFill>
        <p:spPr bwMode="auto">
          <a:xfrm>
            <a:off x="179512" y="0"/>
            <a:ext cx="8964488" cy="6858000"/>
          </a:xfrm>
          <a:prstGeom prst="rect">
            <a:avLst/>
          </a:prstGeom>
          <a:noFill/>
          <a:ln w="9525">
            <a:noFill/>
            <a:miter lim="800000"/>
            <a:headEnd/>
            <a:tailEnd/>
          </a:ln>
        </p:spPr>
      </p:pic>
    </p:spTree>
    <p:extLst>
      <p:ext uri="{BB962C8B-B14F-4D97-AF65-F5344CB8AC3E}">
        <p14:creationId xmlns:p14="http://schemas.microsoft.com/office/powerpoint/2010/main" val="3083322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68952" cy="1008112"/>
          </a:xfrm>
        </p:spPr>
        <p:txBody>
          <a:bodyPr/>
          <a:lstStyle/>
          <a:p>
            <a:r>
              <a:rPr lang="en-US" b="1" dirty="0"/>
              <a:t>Clinical </a:t>
            </a:r>
            <a:r>
              <a:rPr lang="en-US" b="1" dirty="0" smtClean="0"/>
              <a:t>Features</a:t>
            </a:r>
            <a:endParaRPr lang="en-GB" dirty="0"/>
          </a:p>
        </p:txBody>
      </p:sp>
      <p:sp>
        <p:nvSpPr>
          <p:cNvPr id="3" name="Content Placeholder 2"/>
          <p:cNvSpPr>
            <a:spLocks noGrp="1"/>
          </p:cNvSpPr>
          <p:nvPr>
            <p:ph idx="1"/>
          </p:nvPr>
        </p:nvSpPr>
        <p:spPr>
          <a:xfrm>
            <a:off x="395536" y="1628800"/>
            <a:ext cx="8424936" cy="4824536"/>
          </a:xfrm>
        </p:spPr>
        <p:txBody>
          <a:bodyPr/>
          <a:lstStyle/>
          <a:p>
            <a:r>
              <a:rPr lang="en-US" dirty="0" smtClean="0"/>
              <a:t>Whether </a:t>
            </a:r>
            <a:r>
              <a:rPr lang="en-US" i="1" dirty="0" err="1"/>
              <a:t>Blastocystis</a:t>
            </a:r>
            <a:r>
              <a:rPr lang="en-US" i="1" dirty="0"/>
              <a:t> </a:t>
            </a:r>
            <a:r>
              <a:rPr lang="en-US" i="1" dirty="0" err="1"/>
              <a:t>hominis</a:t>
            </a:r>
            <a:r>
              <a:rPr lang="en-US" dirty="0"/>
              <a:t> can cause symptomatic infection in humans is a point of active debate.  This is because of the common occurrence of the organism in both asymptomatic and symptomatic persons.  Those who believe symptoms could be related to infection with this parasite have described a spectrum of illness including watery diarrhea, abdominal pain, perianal pruritus, and excessive flatulence.</a:t>
            </a:r>
            <a:endParaRPr lang="en-GB" dirty="0"/>
          </a:p>
        </p:txBody>
      </p:sp>
    </p:spTree>
    <p:extLst>
      <p:ext uri="{BB962C8B-B14F-4D97-AF65-F5344CB8AC3E}">
        <p14:creationId xmlns:p14="http://schemas.microsoft.com/office/powerpoint/2010/main" val="677194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68952" cy="1008112"/>
          </a:xfrm>
        </p:spPr>
        <p:txBody>
          <a:bodyPr/>
          <a:lstStyle/>
          <a:p>
            <a:r>
              <a:rPr lang="en-US" b="1" dirty="0"/>
              <a:t>Laboratory Diagnosis</a:t>
            </a:r>
            <a:r>
              <a:rPr lang="en-US" b="1" dirty="0" smtClean="0"/>
              <a:t>:</a:t>
            </a:r>
            <a:endParaRPr lang="en-GB" dirty="0"/>
          </a:p>
        </p:txBody>
      </p:sp>
      <p:sp>
        <p:nvSpPr>
          <p:cNvPr id="3" name="Content Placeholder 2"/>
          <p:cNvSpPr>
            <a:spLocks noGrp="1"/>
          </p:cNvSpPr>
          <p:nvPr>
            <p:ph idx="1"/>
          </p:nvPr>
        </p:nvSpPr>
        <p:spPr>
          <a:xfrm>
            <a:off x="395536" y="1628800"/>
            <a:ext cx="8424936" cy="4824536"/>
          </a:xfrm>
        </p:spPr>
        <p:txBody>
          <a:bodyPr/>
          <a:lstStyle/>
          <a:p>
            <a:r>
              <a:rPr lang="en-US" dirty="0" smtClean="0"/>
              <a:t>Diagnosis </a:t>
            </a:r>
            <a:r>
              <a:rPr lang="en-US" dirty="0"/>
              <a:t>is based on finding the cyst-like stage in feces.  Permanently stained smears are preferred over wet mount preparations because fecal debris may be mistaken for the organisms in the latter.  Do not wash specimens in water (e.g., during concentration procedures) as this will lyse the organisms, resulting in false negatives.</a:t>
            </a:r>
            <a:endParaRPr lang="en-GB" dirty="0"/>
          </a:p>
          <a:p>
            <a:endParaRPr lang="en-GB" dirty="0"/>
          </a:p>
        </p:txBody>
      </p:sp>
    </p:spTree>
    <p:extLst>
      <p:ext uri="{BB962C8B-B14F-4D97-AF65-F5344CB8AC3E}">
        <p14:creationId xmlns:p14="http://schemas.microsoft.com/office/powerpoint/2010/main" val="397324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Treatment</a:t>
            </a:r>
            <a:endParaRPr lang="en-GB" dirty="0"/>
          </a:p>
        </p:txBody>
      </p:sp>
      <p:sp>
        <p:nvSpPr>
          <p:cNvPr id="3" name="Content Placeholder 2"/>
          <p:cNvSpPr>
            <a:spLocks noGrp="1"/>
          </p:cNvSpPr>
          <p:nvPr>
            <p:ph idx="1"/>
          </p:nvPr>
        </p:nvSpPr>
        <p:spPr/>
        <p:txBody>
          <a:bodyPr/>
          <a:lstStyle/>
          <a:p>
            <a:r>
              <a:rPr lang="en-US" dirty="0" smtClean="0"/>
              <a:t>Despite </a:t>
            </a:r>
            <a:r>
              <a:rPr lang="en-US" dirty="0"/>
              <a:t>the controversial clinical significance of this organism, metronidazole or </a:t>
            </a:r>
            <a:r>
              <a:rPr lang="en-US" dirty="0" err="1"/>
              <a:t>iodoquinol</a:t>
            </a:r>
            <a:r>
              <a:rPr lang="en-US" dirty="0"/>
              <a:t> has been reported to be effective</a:t>
            </a:r>
            <a:endParaRPr lang="en-GB" dirty="0"/>
          </a:p>
        </p:txBody>
      </p:sp>
    </p:spTree>
    <p:extLst>
      <p:ext uri="{BB962C8B-B14F-4D97-AF65-F5344CB8AC3E}">
        <p14:creationId xmlns:p14="http://schemas.microsoft.com/office/powerpoint/2010/main" val="1523002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68952" cy="1008112"/>
          </a:xfrm>
        </p:spPr>
        <p:txBody>
          <a:bodyPr/>
          <a:lstStyle/>
          <a:p>
            <a:r>
              <a:rPr lang="en-US" b="1" dirty="0" smtClean="0"/>
              <a:t>SARCOCYSTIS HOMINIS </a:t>
            </a:r>
            <a:endParaRPr lang="en-GB" b="1" dirty="0"/>
          </a:p>
        </p:txBody>
      </p:sp>
      <p:sp>
        <p:nvSpPr>
          <p:cNvPr id="3" name="Content Placeholder 2"/>
          <p:cNvSpPr>
            <a:spLocks noGrp="1"/>
          </p:cNvSpPr>
          <p:nvPr>
            <p:ph idx="1"/>
          </p:nvPr>
        </p:nvSpPr>
        <p:spPr>
          <a:xfrm>
            <a:off x="395536" y="1628800"/>
            <a:ext cx="8424936" cy="4824536"/>
          </a:xfrm>
        </p:spPr>
        <p:txBody>
          <a:bodyPr/>
          <a:lstStyle/>
          <a:p>
            <a:r>
              <a:rPr lang="en-US" b="1" dirty="0"/>
              <a:t>Causal </a:t>
            </a:r>
            <a:r>
              <a:rPr lang="en-US" b="1" dirty="0" smtClean="0"/>
              <a:t>Agent:</a:t>
            </a:r>
            <a:endParaRPr lang="en-US" dirty="0"/>
          </a:p>
          <a:p>
            <a:pPr lvl="1"/>
            <a:r>
              <a:rPr lang="en-US" i="1" dirty="0" err="1" smtClean="0"/>
              <a:t>Sarcocystis</a:t>
            </a:r>
            <a:r>
              <a:rPr lang="en-US" i="1" dirty="0" smtClean="0"/>
              <a:t> </a:t>
            </a:r>
            <a:r>
              <a:rPr lang="en-US" i="1" dirty="0" err="1"/>
              <a:t>hominis</a:t>
            </a:r>
            <a:r>
              <a:rPr lang="en-US" dirty="0"/>
              <a:t> and </a:t>
            </a:r>
            <a:r>
              <a:rPr lang="en-US" i="1" dirty="0"/>
              <a:t>S. </a:t>
            </a:r>
            <a:r>
              <a:rPr lang="en-US" i="1" dirty="0" err="1"/>
              <a:t>suihominis</a:t>
            </a:r>
            <a:r>
              <a:rPr lang="en-US" dirty="0"/>
              <a:t> use humans as definitive hosts and are responsible for intestinal </a:t>
            </a:r>
            <a:r>
              <a:rPr lang="en-US" dirty="0" err="1"/>
              <a:t>sarcocystosis</a:t>
            </a:r>
            <a:r>
              <a:rPr lang="en-US" dirty="0"/>
              <a:t> in the human host.  </a:t>
            </a:r>
            <a:endParaRPr lang="en-US" dirty="0" smtClean="0"/>
          </a:p>
          <a:p>
            <a:pPr lvl="1"/>
            <a:r>
              <a:rPr lang="en-US" dirty="0" smtClean="0"/>
              <a:t>Humans </a:t>
            </a:r>
            <a:r>
              <a:rPr lang="en-US" dirty="0"/>
              <a:t>may also become dead-end hosts for non-human </a:t>
            </a:r>
            <a:r>
              <a:rPr lang="en-US" i="1" dirty="0" err="1"/>
              <a:t>Sarcocystis</a:t>
            </a:r>
            <a:r>
              <a:rPr lang="en-US" i="1" dirty="0"/>
              <a:t> </a:t>
            </a:r>
            <a:r>
              <a:rPr lang="en-US" dirty="0"/>
              <a:t>spp. after the accidental ingestion of </a:t>
            </a:r>
            <a:r>
              <a:rPr lang="en-US" dirty="0" err="1"/>
              <a:t>oocysts</a:t>
            </a:r>
            <a:r>
              <a:rPr lang="en-US" dirty="0"/>
              <a:t>.</a:t>
            </a:r>
            <a:endParaRPr lang="en-GB" dirty="0"/>
          </a:p>
          <a:p>
            <a:r>
              <a:rPr lang="en-US" b="1" dirty="0"/>
              <a:t>Geographic </a:t>
            </a:r>
            <a:r>
              <a:rPr lang="en-US" b="1" dirty="0" smtClean="0"/>
              <a:t>Distribution</a:t>
            </a:r>
          </a:p>
          <a:p>
            <a:pPr lvl="1"/>
            <a:r>
              <a:rPr lang="en-US" dirty="0" smtClean="0"/>
              <a:t>Worldwide</a:t>
            </a:r>
            <a:r>
              <a:rPr lang="en-US" dirty="0"/>
              <a:t>, but more common in areas where livestock is raised.</a:t>
            </a:r>
            <a:endParaRPr lang="en-GB" dirty="0"/>
          </a:p>
          <a:p>
            <a:endParaRPr lang="en-GB" dirty="0"/>
          </a:p>
        </p:txBody>
      </p:sp>
    </p:spTree>
    <p:extLst>
      <p:ext uri="{BB962C8B-B14F-4D97-AF65-F5344CB8AC3E}">
        <p14:creationId xmlns:p14="http://schemas.microsoft.com/office/powerpoint/2010/main" val="1810335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68952" cy="1008112"/>
          </a:xfrm>
        </p:spPr>
        <p:txBody>
          <a:bodyPr/>
          <a:lstStyle/>
          <a:p>
            <a:r>
              <a:rPr lang="en-US" b="1" dirty="0" smtClean="0"/>
              <a:t>Morphology</a:t>
            </a:r>
            <a:endParaRPr lang="en-GB" dirty="0"/>
          </a:p>
        </p:txBody>
      </p:sp>
      <p:sp>
        <p:nvSpPr>
          <p:cNvPr id="3" name="Content Placeholder 2"/>
          <p:cNvSpPr>
            <a:spLocks noGrp="1"/>
          </p:cNvSpPr>
          <p:nvPr>
            <p:ph idx="1"/>
          </p:nvPr>
        </p:nvSpPr>
        <p:spPr>
          <a:xfrm>
            <a:off x="395536" y="1628800"/>
            <a:ext cx="8424936" cy="4824536"/>
          </a:xfrm>
        </p:spPr>
        <p:txBody>
          <a:bodyPr/>
          <a:lstStyle/>
          <a:p>
            <a:r>
              <a:rPr lang="en-US" dirty="0" err="1" smtClean="0"/>
              <a:t>Oocysts</a:t>
            </a:r>
            <a:r>
              <a:rPr lang="en-US" dirty="0" smtClean="0"/>
              <a:t> </a:t>
            </a:r>
            <a:r>
              <a:rPr lang="en-US" dirty="0"/>
              <a:t>of </a:t>
            </a:r>
            <a:r>
              <a:rPr lang="en-US" i="1" dirty="0" err="1"/>
              <a:t>Sarcocystis</a:t>
            </a:r>
            <a:r>
              <a:rPr lang="en-US" dirty="0"/>
              <a:t> in human feces measure 15-20 µm long by 15-20 µm wide.  </a:t>
            </a:r>
            <a:r>
              <a:rPr lang="en-US" dirty="0" err="1"/>
              <a:t>Oocysts</a:t>
            </a:r>
            <a:r>
              <a:rPr lang="en-US" dirty="0"/>
              <a:t> </a:t>
            </a:r>
            <a:r>
              <a:rPr lang="en-US" dirty="0" err="1"/>
              <a:t>sporulate</a:t>
            </a:r>
            <a:r>
              <a:rPr lang="en-US" dirty="0"/>
              <a:t> in the intestinal epithelium and contain two </a:t>
            </a:r>
            <a:r>
              <a:rPr lang="en-US" dirty="0" err="1"/>
              <a:t>sporocysts</a:t>
            </a:r>
            <a:r>
              <a:rPr lang="en-US" dirty="0"/>
              <a:t>, each of which contains four </a:t>
            </a:r>
            <a:r>
              <a:rPr lang="en-US" dirty="0" err="1"/>
              <a:t>sporozoites</a:t>
            </a:r>
            <a:r>
              <a:rPr lang="en-US" dirty="0"/>
              <a:t> and a </a:t>
            </a:r>
            <a:r>
              <a:rPr lang="en-US" dirty="0" err="1"/>
              <a:t>refractile</a:t>
            </a:r>
            <a:r>
              <a:rPr lang="en-US" dirty="0"/>
              <a:t> residual body.  Due to the fragile nature of mature </a:t>
            </a:r>
            <a:r>
              <a:rPr lang="en-US" dirty="0" err="1"/>
              <a:t>oocysts</a:t>
            </a:r>
            <a:r>
              <a:rPr lang="en-US" dirty="0"/>
              <a:t>, both </a:t>
            </a:r>
            <a:r>
              <a:rPr lang="en-US" dirty="0" err="1"/>
              <a:t>sporulated</a:t>
            </a:r>
            <a:r>
              <a:rPr lang="en-US" dirty="0"/>
              <a:t> </a:t>
            </a:r>
            <a:r>
              <a:rPr lang="en-US" dirty="0" err="1"/>
              <a:t>oocysts</a:t>
            </a:r>
            <a:r>
              <a:rPr lang="en-US" dirty="0"/>
              <a:t> and individual </a:t>
            </a:r>
            <a:r>
              <a:rPr lang="en-US" dirty="0" err="1"/>
              <a:t>sporocysts</a:t>
            </a:r>
            <a:r>
              <a:rPr lang="en-US" dirty="0"/>
              <a:t> may be shed in feces.  </a:t>
            </a:r>
            <a:r>
              <a:rPr lang="en-US" dirty="0" err="1"/>
              <a:t>Sporocysts</a:t>
            </a:r>
            <a:r>
              <a:rPr lang="en-US" dirty="0"/>
              <a:t> will </a:t>
            </a:r>
            <a:r>
              <a:rPr lang="en-US" dirty="0" err="1"/>
              <a:t>autofluoresce</a:t>
            </a:r>
            <a:r>
              <a:rPr lang="en-US" dirty="0"/>
              <a:t> under ultraviolet (UV) microscopy.</a:t>
            </a:r>
            <a:endParaRPr lang="en-GB" dirty="0"/>
          </a:p>
        </p:txBody>
      </p:sp>
    </p:spTree>
    <p:extLst>
      <p:ext uri="{BB962C8B-B14F-4D97-AF65-F5344CB8AC3E}">
        <p14:creationId xmlns:p14="http://schemas.microsoft.com/office/powerpoint/2010/main" val="499292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68952" cy="1008112"/>
          </a:xfrm>
        </p:spPr>
        <p:txBody>
          <a:bodyPr/>
          <a:lstStyle/>
          <a:p>
            <a:r>
              <a:rPr lang="en-GB" b="1" dirty="0" smtClean="0"/>
              <a:t>Life cycle</a:t>
            </a:r>
            <a:endParaRPr lang="en-GB" b="1" dirty="0"/>
          </a:p>
        </p:txBody>
      </p:sp>
      <p:sp>
        <p:nvSpPr>
          <p:cNvPr id="3" name="Content Placeholder 2"/>
          <p:cNvSpPr>
            <a:spLocks noGrp="1"/>
          </p:cNvSpPr>
          <p:nvPr>
            <p:ph idx="1"/>
          </p:nvPr>
        </p:nvSpPr>
        <p:spPr>
          <a:xfrm>
            <a:off x="395536" y="1628800"/>
            <a:ext cx="8424936" cy="4824536"/>
          </a:xfrm>
        </p:spPr>
        <p:txBody>
          <a:bodyPr>
            <a:normAutofit fontScale="77500" lnSpcReduction="20000"/>
          </a:bodyPr>
          <a:lstStyle/>
          <a:p>
            <a:r>
              <a:rPr lang="en-US" dirty="0" err="1"/>
              <a:t>Sporulated</a:t>
            </a:r>
            <a:r>
              <a:rPr lang="en-US" dirty="0"/>
              <a:t> </a:t>
            </a:r>
            <a:r>
              <a:rPr lang="en-US" dirty="0" err="1"/>
              <a:t>oocysts</a:t>
            </a:r>
            <a:r>
              <a:rPr lang="en-US" dirty="0"/>
              <a:t>, containing 4 </a:t>
            </a:r>
            <a:r>
              <a:rPr lang="en-US" dirty="0" err="1"/>
              <a:t>sporozoites</a:t>
            </a:r>
            <a:r>
              <a:rPr lang="en-US" dirty="0"/>
              <a:t>, are excreted by the infected host through feces and possibly other routes such as respiratory secretions </a:t>
            </a:r>
            <a:r>
              <a:rPr lang="en-US" dirty="0" smtClean="0"/>
              <a:t>.</a:t>
            </a:r>
            <a:endParaRPr lang="en-US" dirty="0"/>
          </a:p>
          <a:p>
            <a:r>
              <a:rPr lang="en-US" dirty="0" smtClean="0"/>
              <a:t>Transmission </a:t>
            </a:r>
            <a:r>
              <a:rPr lang="en-US" dirty="0"/>
              <a:t>of </a:t>
            </a:r>
            <a:r>
              <a:rPr lang="en-US" i="1" dirty="0"/>
              <a:t>Cryptosporidium </a:t>
            </a:r>
            <a:r>
              <a:rPr lang="en-US" i="1" dirty="0" err="1"/>
              <a:t>parvum</a:t>
            </a:r>
            <a:r>
              <a:rPr lang="en-US" dirty="0"/>
              <a:t> and </a:t>
            </a:r>
            <a:r>
              <a:rPr lang="en-US" i="1" dirty="0"/>
              <a:t>C. </a:t>
            </a:r>
            <a:r>
              <a:rPr lang="en-US" i="1" dirty="0" err="1"/>
              <a:t>hominis</a:t>
            </a:r>
            <a:r>
              <a:rPr lang="en-US" dirty="0"/>
              <a:t> occurs mainly through contact with contaminated water (e.g., drinking or recreational water).  </a:t>
            </a:r>
            <a:endParaRPr lang="en-US" dirty="0" smtClean="0"/>
          </a:p>
          <a:p>
            <a:r>
              <a:rPr lang="en-US" dirty="0" smtClean="0"/>
              <a:t>Occasionally </a:t>
            </a:r>
            <a:r>
              <a:rPr lang="en-US" dirty="0"/>
              <a:t>food sources, such as chicken salad, may serve as vehicles for transmission.  Many outbreaks </a:t>
            </a:r>
            <a:r>
              <a:rPr lang="en-US" dirty="0" smtClean="0"/>
              <a:t>have </a:t>
            </a:r>
            <a:r>
              <a:rPr lang="en-US" dirty="0"/>
              <a:t>occurred in waterparks, community swimming pools, and day care centers.  </a:t>
            </a:r>
            <a:endParaRPr lang="en-US" dirty="0" smtClean="0"/>
          </a:p>
          <a:p>
            <a:r>
              <a:rPr lang="en-US" dirty="0" smtClean="0"/>
              <a:t>Zoonotic </a:t>
            </a:r>
            <a:r>
              <a:rPr lang="en-US" dirty="0"/>
              <a:t>and </a:t>
            </a:r>
            <a:r>
              <a:rPr lang="en-US" dirty="0" err="1"/>
              <a:t>anthroponotic</a:t>
            </a:r>
            <a:r>
              <a:rPr lang="en-US" dirty="0"/>
              <a:t> transmission of </a:t>
            </a:r>
            <a:r>
              <a:rPr lang="en-US" i="1" dirty="0"/>
              <a:t>C. </a:t>
            </a:r>
            <a:r>
              <a:rPr lang="en-US" i="1" dirty="0" err="1"/>
              <a:t>parvum</a:t>
            </a:r>
            <a:r>
              <a:rPr lang="en-US" dirty="0"/>
              <a:t> and </a:t>
            </a:r>
            <a:r>
              <a:rPr lang="en-US" dirty="0" err="1"/>
              <a:t>anthroponotic</a:t>
            </a:r>
            <a:r>
              <a:rPr lang="en-US" dirty="0"/>
              <a:t> transmission of </a:t>
            </a:r>
            <a:r>
              <a:rPr lang="en-US" i="1" dirty="0"/>
              <a:t>C. </a:t>
            </a:r>
            <a:r>
              <a:rPr lang="en-US" i="1" dirty="0" err="1"/>
              <a:t>hominis</a:t>
            </a:r>
            <a:r>
              <a:rPr lang="en-US" dirty="0"/>
              <a:t> occur through exposure to infected animals or exposure to water contaminated by feces of infected animals .  </a:t>
            </a:r>
            <a:endParaRPr lang="en-GB" dirty="0"/>
          </a:p>
        </p:txBody>
      </p:sp>
    </p:spTree>
    <p:extLst>
      <p:ext uri="{BB962C8B-B14F-4D97-AF65-F5344CB8AC3E}">
        <p14:creationId xmlns:p14="http://schemas.microsoft.com/office/powerpoint/2010/main" val="1906678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938" y="1504950"/>
            <a:ext cx="5824537"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845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339"/>
            <a:ext cx="5824537" cy="348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286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938" y="1603375"/>
            <a:ext cx="5824537"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831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938" y="1509713"/>
            <a:ext cx="5824537" cy="383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346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68952" cy="1008112"/>
          </a:xfrm>
        </p:spPr>
        <p:txBody>
          <a:bodyPr/>
          <a:lstStyle/>
          <a:p>
            <a:r>
              <a:rPr lang="en-US" b="1" dirty="0"/>
              <a:t>Life Cycle</a:t>
            </a:r>
            <a:endParaRPr lang="en-GB" dirty="0"/>
          </a:p>
        </p:txBody>
      </p:sp>
      <p:sp>
        <p:nvSpPr>
          <p:cNvPr id="3" name="Content Placeholder 2"/>
          <p:cNvSpPr>
            <a:spLocks noGrp="1"/>
          </p:cNvSpPr>
          <p:nvPr>
            <p:ph idx="1"/>
          </p:nvPr>
        </p:nvSpPr>
        <p:spPr>
          <a:xfrm>
            <a:off x="395536" y="1628800"/>
            <a:ext cx="8424936" cy="4824536"/>
          </a:xfrm>
        </p:spPr>
        <p:txBody>
          <a:bodyPr>
            <a:normAutofit fontScale="92500" lnSpcReduction="20000"/>
          </a:bodyPr>
          <a:lstStyle/>
          <a:p>
            <a:r>
              <a:rPr lang="en-US" dirty="0"/>
              <a:t>Both </a:t>
            </a:r>
            <a:r>
              <a:rPr lang="en-US" dirty="0" err="1"/>
              <a:t>sporulated</a:t>
            </a:r>
            <a:r>
              <a:rPr lang="en-US" dirty="0"/>
              <a:t> </a:t>
            </a:r>
            <a:r>
              <a:rPr lang="en-US" dirty="0" err="1"/>
              <a:t>oocysts</a:t>
            </a:r>
            <a:r>
              <a:rPr lang="en-US" dirty="0"/>
              <a:t> (containing two </a:t>
            </a:r>
            <a:r>
              <a:rPr lang="en-US" dirty="0" err="1"/>
              <a:t>sporocysts</a:t>
            </a:r>
            <a:r>
              <a:rPr lang="en-US" dirty="0"/>
              <a:t>) and individual </a:t>
            </a:r>
            <a:r>
              <a:rPr lang="en-US" dirty="0" err="1"/>
              <a:t>sporocysts</a:t>
            </a:r>
            <a:r>
              <a:rPr lang="en-US" dirty="0"/>
              <a:t> can be passed in stool .  </a:t>
            </a:r>
            <a:r>
              <a:rPr lang="en-US" dirty="0" err="1"/>
              <a:t>Sporocysts</a:t>
            </a:r>
            <a:r>
              <a:rPr lang="en-US" dirty="0"/>
              <a:t> contain four </a:t>
            </a:r>
            <a:r>
              <a:rPr lang="en-US" dirty="0" err="1"/>
              <a:t>sporozoites</a:t>
            </a:r>
            <a:r>
              <a:rPr lang="en-US" dirty="0"/>
              <a:t> and a </a:t>
            </a:r>
            <a:r>
              <a:rPr lang="en-US" dirty="0" err="1"/>
              <a:t>refractile</a:t>
            </a:r>
            <a:r>
              <a:rPr lang="en-US" dirty="0"/>
              <a:t> residual body.  </a:t>
            </a:r>
            <a:r>
              <a:rPr lang="en-US" dirty="0" err="1"/>
              <a:t>Sporocysts</a:t>
            </a:r>
            <a:r>
              <a:rPr lang="en-US" dirty="0"/>
              <a:t> ingested by the intermediate host (cattle for </a:t>
            </a:r>
            <a:r>
              <a:rPr lang="en-US" i="1" dirty="0"/>
              <a:t>S. </a:t>
            </a:r>
            <a:r>
              <a:rPr lang="en-US" i="1" dirty="0" err="1"/>
              <a:t>hominis</a:t>
            </a:r>
            <a:r>
              <a:rPr lang="en-US" dirty="0"/>
              <a:t> and pigs for </a:t>
            </a:r>
            <a:r>
              <a:rPr lang="en-US" i="1" dirty="0"/>
              <a:t>S</a:t>
            </a:r>
            <a:r>
              <a:rPr lang="en-US" dirty="0"/>
              <a:t>. </a:t>
            </a:r>
            <a:r>
              <a:rPr lang="en-US" i="1" dirty="0" err="1"/>
              <a:t>suihominis</a:t>
            </a:r>
            <a:r>
              <a:rPr lang="en-US" dirty="0"/>
              <a:t>) rupture, releasing </a:t>
            </a:r>
            <a:r>
              <a:rPr lang="en-US" dirty="0" err="1"/>
              <a:t>sporozoites</a:t>
            </a:r>
            <a:r>
              <a:rPr lang="en-US" dirty="0"/>
              <a:t>.  </a:t>
            </a:r>
            <a:r>
              <a:rPr lang="en-US" dirty="0" err="1"/>
              <a:t>Sporozoites</a:t>
            </a:r>
            <a:r>
              <a:rPr lang="en-US" dirty="0"/>
              <a:t> enter endothelial cells of blood vessels and undergo </a:t>
            </a:r>
            <a:r>
              <a:rPr lang="en-US" dirty="0" err="1"/>
              <a:t>schizogony</a:t>
            </a:r>
            <a:r>
              <a:rPr lang="en-US" dirty="0"/>
              <a:t>, resulting in first-generation </a:t>
            </a:r>
            <a:r>
              <a:rPr lang="en-US" dirty="0" err="1"/>
              <a:t>schizonts</a:t>
            </a:r>
            <a:r>
              <a:rPr lang="en-US" dirty="0"/>
              <a:t>.  </a:t>
            </a:r>
            <a:r>
              <a:rPr lang="en-US" dirty="0" err="1"/>
              <a:t>Merozoites</a:t>
            </a:r>
            <a:r>
              <a:rPr lang="en-US" dirty="0"/>
              <a:t> derived from the first-generation invade small capillaries and blood vessels, becoming second-generation </a:t>
            </a:r>
            <a:r>
              <a:rPr lang="en-US" dirty="0" err="1"/>
              <a:t>schizonts</a:t>
            </a:r>
            <a:r>
              <a:rPr lang="en-US" dirty="0"/>
              <a:t>.  </a:t>
            </a:r>
            <a:endParaRPr lang="en-GB" dirty="0"/>
          </a:p>
        </p:txBody>
      </p:sp>
    </p:spTree>
    <p:extLst>
      <p:ext uri="{BB962C8B-B14F-4D97-AF65-F5344CB8AC3E}">
        <p14:creationId xmlns:p14="http://schemas.microsoft.com/office/powerpoint/2010/main" val="499292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424936" cy="5976664"/>
          </a:xfrm>
        </p:spPr>
        <p:txBody>
          <a:bodyPr>
            <a:normAutofit fontScale="92500" lnSpcReduction="20000"/>
          </a:bodyPr>
          <a:lstStyle/>
          <a:p>
            <a:r>
              <a:rPr lang="en-US" dirty="0"/>
              <a:t>The second generation </a:t>
            </a:r>
            <a:r>
              <a:rPr lang="en-US" dirty="0" err="1"/>
              <a:t>merozoites</a:t>
            </a:r>
            <a:r>
              <a:rPr lang="en-US" dirty="0"/>
              <a:t> invade muscle cells and develop into </a:t>
            </a:r>
            <a:r>
              <a:rPr lang="en-US" dirty="0" err="1"/>
              <a:t>sarcocysts</a:t>
            </a:r>
            <a:r>
              <a:rPr lang="en-US" dirty="0"/>
              <a:t> containing </a:t>
            </a:r>
            <a:r>
              <a:rPr lang="en-US" dirty="0" err="1"/>
              <a:t>bradyzoites</a:t>
            </a:r>
            <a:r>
              <a:rPr lang="en-US" dirty="0"/>
              <a:t>, which are the infective stage for the definitive host .  Humans become infected when they eat undercooked meat containing these </a:t>
            </a:r>
            <a:r>
              <a:rPr lang="en-US" dirty="0" err="1"/>
              <a:t>sarcocysts</a:t>
            </a:r>
            <a:r>
              <a:rPr lang="en-US" dirty="0"/>
              <a:t>.  </a:t>
            </a:r>
            <a:r>
              <a:rPr lang="en-US" dirty="0" err="1"/>
              <a:t>Bradyzoites</a:t>
            </a:r>
            <a:r>
              <a:rPr lang="en-US" dirty="0"/>
              <a:t> are released from ruptured cysts in the small intestine and invade the lamina </a:t>
            </a:r>
            <a:r>
              <a:rPr lang="en-US" dirty="0" err="1"/>
              <a:t>propria</a:t>
            </a:r>
            <a:r>
              <a:rPr lang="en-US" dirty="0"/>
              <a:t> of the intestinal epithelium .  There, they differentiate into macro- and microgametocytes.  Fusion of male and female gametes results in the formation of </a:t>
            </a:r>
            <a:r>
              <a:rPr lang="en-US" dirty="0" err="1"/>
              <a:t>oocysts</a:t>
            </a:r>
            <a:r>
              <a:rPr lang="en-US" dirty="0"/>
              <a:t> .  </a:t>
            </a:r>
            <a:r>
              <a:rPr lang="en-US" dirty="0" err="1"/>
              <a:t>Oocysts</a:t>
            </a:r>
            <a:r>
              <a:rPr lang="en-US" dirty="0"/>
              <a:t> </a:t>
            </a:r>
            <a:r>
              <a:rPr lang="en-US" dirty="0" err="1"/>
              <a:t>sporulate</a:t>
            </a:r>
            <a:r>
              <a:rPr lang="en-US" dirty="0"/>
              <a:t> in the intestinal epithelium and are shed from the host in feces .   Due to the fragile nature of the </a:t>
            </a:r>
            <a:r>
              <a:rPr lang="en-US" dirty="0" err="1"/>
              <a:t>oocyst</a:t>
            </a:r>
            <a:r>
              <a:rPr lang="en-US" dirty="0"/>
              <a:t> wall, individual </a:t>
            </a:r>
            <a:r>
              <a:rPr lang="en-US" dirty="0" err="1"/>
              <a:t>sporocysts</a:t>
            </a:r>
            <a:r>
              <a:rPr lang="en-US" dirty="0"/>
              <a:t> may also be detected in feces</a:t>
            </a:r>
            <a:r>
              <a:rPr lang="en-US" dirty="0" smtClean="0"/>
              <a:t>.</a:t>
            </a:r>
            <a:endParaRPr lang="en-GB" dirty="0"/>
          </a:p>
        </p:txBody>
      </p:sp>
    </p:spTree>
    <p:extLst>
      <p:ext uri="{BB962C8B-B14F-4D97-AF65-F5344CB8AC3E}">
        <p14:creationId xmlns:p14="http://schemas.microsoft.com/office/powerpoint/2010/main" val="754073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fe Cycle of Sarcocystis species"/>
          <p:cNvPicPr/>
          <p:nvPr/>
        </p:nvPicPr>
        <p:blipFill>
          <a:blip r:embed="rId2"/>
          <a:srcRect/>
          <a:stretch>
            <a:fillRect/>
          </a:stretch>
        </p:blipFill>
        <p:spPr bwMode="auto">
          <a:xfrm>
            <a:off x="0" y="0"/>
            <a:ext cx="9144000" cy="6871356"/>
          </a:xfrm>
          <a:prstGeom prst="rect">
            <a:avLst/>
          </a:prstGeom>
          <a:noFill/>
          <a:ln w="9525">
            <a:noFill/>
            <a:miter lim="800000"/>
            <a:headEnd/>
            <a:tailEnd/>
          </a:ln>
        </p:spPr>
      </p:pic>
    </p:spTree>
    <p:extLst>
      <p:ext uri="{BB962C8B-B14F-4D97-AF65-F5344CB8AC3E}">
        <p14:creationId xmlns:p14="http://schemas.microsoft.com/office/powerpoint/2010/main" val="3372842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68952" cy="1008112"/>
          </a:xfrm>
        </p:spPr>
        <p:txBody>
          <a:bodyPr/>
          <a:lstStyle/>
          <a:p>
            <a:r>
              <a:rPr lang="en-US" b="1" dirty="0"/>
              <a:t>Clinical Features:</a:t>
            </a:r>
            <a:endParaRPr lang="en-GB" dirty="0"/>
          </a:p>
        </p:txBody>
      </p:sp>
      <p:sp>
        <p:nvSpPr>
          <p:cNvPr id="3" name="Content Placeholder 2"/>
          <p:cNvSpPr>
            <a:spLocks noGrp="1"/>
          </p:cNvSpPr>
          <p:nvPr>
            <p:ph idx="1"/>
          </p:nvPr>
        </p:nvSpPr>
        <p:spPr>
          <a:xfrm>
            <a:off x="395536" y="1628800"/>
            <a:ext cx="8424936" cy="4824536"/>
          </a:xfrm>
        </p:spPr>
        <p:txBody>
          <a:bodyPr>
            <a:normAutofit fontScale="92500" lnSpcReduction="10000"/>
          </a:bodyPr>
          <a:lstStyle/>
          <a:p>
            <a:r>
              <a:rPr lang="en-US" dirty="0"/>
              <a:t>In cases of intestinal </a:t>
            </a:r>
            <a:r>
              <a:rPr lang="en-US" dirty="0" err="1"/>
              <a:t>sarcocystosis</a:t>
            </a:r>
            <a:r>
              <a:rPr lang="en-US" dirty="0"/>
              <a:t>, when humans serve as the definitive hosts, infections are often asymptomatic and clear spontaneously.  Occasionally, mild fever, diarrhea, chills, vomiting and respiratory problems may occur.  When humans become infected with </a:t>
            </a:r>
            <a:r>
              <a:rPr lang="en-US" dirty="0" err="1"/>
              <a:t>sarcocysts</a:t>
            </a:r>
            <a:r>
              <a:rPr lang="en-US" dirty="0"/>
              <a:t> of non-human species, the infections are not intestinal but rather result in muscle cysts; symptoms such as myalgia, muscle weakness and transitory edema may occur.  In these cases, humans are dead-end intermediate hosts.</a:t>
            </a:r>
            <a:endParaRPr lang="en-GB" dirty="0"/>
          </a:p>
        </p:txBody>
      </p:sp>
    </p:spTree>
    <p:extLst>
      <p:ext uri="{BB962C8B-B14F-4D97-AF65-F5344CB8AC3E}">
        <p14:creationId xmlns:p14="http://schemas.microsoft.com/office/powerpoint/2010/main" val="3253983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68952" cy="1008112"/>
          </a:xfrm>
        </p:spPr>
        <p:txBody>
          <a:bodyPr/>
          <a:lstStyle/>
          <a:p>
            <a:r>
              <a:rPr lang="en-US" b="1" dirty="0"/>
              <a:t>Laboratory diagnosis:</a:t>
            </a:r>
            <a:endParaRPr lang="en-GB" dirty="0"/>
          </a:p>
        </p:txBody>
      </p:sp>
      <p:sp>
        <p:nvSpPr>
          <p:cNvPr id="3" name="Content Placeholder 2"/>
          <p:cNvSpPr>
            <a:spLocks noGrp="1"/>
          </p:cNvSpPr>
          <p:nvPr>
            <p:ph idx="1"/>
          </p:nvPr>
        </p:nvSpPr>
        <p:spPr>
          <a:xfrm>
            <a:off x="395536" y="1628800"/>
            <a:ext cx="8424936" cy="4824536"/>
          </a:xfrm>
        </p:spPr>
        <p:txBody>
          <a:bodyPr>
            <a:normAutofit lnSpcReduction="10000"/>
          </a:bodyPr>
          <a:lstStyle/>
          <a:p>
            <a:r>
              <a:rPr lang="en-US" dirty="0" smtClean="0"/>
              <a:t>For </a:t>
            </a:r>
            <a:r>
              <a:rPr lang="en-US" dirty="0"/>
              <a:t>intestinal </a:t>
            </a:r>
            <a:r>
              <a:rPr lang="en-US" dirty="0" err="1"/>
              <a:t>sarcocystosis</a:t>
            </a:r>
            <a:r>
              <a:rPr lang="en-US" dirty="0"/>
              <a:t> caused by </a:t>
            </a:r>
            <a:r>
              <a:rPr lang="en-US" i="1" dirty="0"/>
              <a:t>S. </a:t>
            </a:r>
            <a:r>
              <a:rPr lang="en-US" i="1" dirty="0" err="1"/>
              <a:t>hominis</a:t>
            </a:r>
            <a:r>
              <a:rPr lang="en-US" i="1" dirty="0"/>
              <a:t> </a:t>
            </a:r>
            <a:r>
              <a:rPr lang="en-US" dirty="0"/>
              <a:t>and </a:t>
            </a:r>
            <a:r>
              <a:rPr lang="en-US" i="1" dirty="0"/>
              <a:t>S. </a:t>
            </a:r>
            <a:r>
              <a:rPr lang="en-US" i="1" dirty="0" err="1"/>
              <a:t>suihominis</a:t>
            </a:r>
            <a:r>
              <a:rPr lang="en-US" dirty="0"/>
              <a:t>, diagnosis is made by the observation of </a:t>
            </a:r>
            <a:r>
              <a:rPr lang="en-US" dirty="0" err="1"/>
              <a:t>oocysts</a:t>
            </a:r>
            <a:r>
              <a:rPr lang="en-US" dirty="0"/>
              <a:t> or </a:t>
            </a:r>
            <a:r>
              <a:rPr lang="en-US" dirty="0" err="1"/>
              <a:t>sporocysts</a:t>
            </a:r>
            <a:r>
              <a:rPr lang="en-US" dirty="0"/>
              <a:t> in stool.  They are easily overlooked as they are often shed in small numbers.  Also, the two species cannot be separated by </a:t>
            </a:r>
            <a:r>
              <a:rPr lang="en-US" dirty="0" err="1"/>
              <a:t>oocyst</a:t>
            </a:r>
            <a:r>
              <a:rPr lang="en-US" dirty="0"/>
              <a:t> or </a:t>
            </a:r>
            <a:r>
              <a:rPr lang="en-US" dirty="0" err="1"/>
              <a:t>sporocyst</a:t>
            </a:r>
            <a:r>
              <a:rPr lang="en-US" dirty="0"/>
              <a:t> morphology.  When humans serve as dead-end hosts for non-human </a:t>
            </a:r>
            <a:r>
              <a:rPr lang="en-US" i="1" dirty="0" err="1"/>
              <a:t>Sarcocystis</a:t>
            </a:r>
            <a:r>
              <a:rPr lang="en-US" i="1" dirty="0"/>
              <a:t> </a:t>
            </a:r>
            <a:r>
              <a:rPr lang="en-US" dirty="0"/>
              <a:t>spp., diagnosis is made by the finding of </a:t>
            </a:r>
            <a:r>
              <a:rPr lang="en-US" dirty="0" err="1"/>
              <a:t>sarcocysts</a:t>
            </a:r>
            <a:r>
              <a:rPr lang="en-US" dirty="0"/>
              <a:t> in tissue specimens.</a:t>
            </a:r>
            <a:endParaRPr lang="en-GB" dirty="0"/>
          </a:p>
          <a:p>
            <a:endParaRPr lang="en-GB" dirty="0"/>
          </a:p>
        </p:txBody>
      </p:sp>
    </p:spTree>
    <p:extLst>
      <p:ext uri="{BB962C8B-B14F-4D97-AF65-F5344CB8AC3E}">
        <p14:creationId xmlns:p14="http://schemas.microsoft.com/office/powerpoint/2010/main" val="3253983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Treatment:</a:t>
            </a:r>
            <a:endParaRPr lang="en-GB" dirty="0"/>
          </a:p>
        </p:txBody>
      </p:sp>
      <p:sp>
        <p:nvSpPr>
          <p:cNvPr id="3" name="Content Placeholder 2"/>
          <p:cNvSpPr>
            <a:spLocks noGrp="1"/>
          </p:cNvSpPr>
          <p:nvPr>
            <p:ph idx="1"/>
          </p:nvPr>
        </p:nvSpPr>
        <p:spPr/>
        <p:txBody>
          <a:bodyPr/>
          <a:lstStyle/>
          <a:p>
            <a:r>
              <a:rPr lang="en-US" dirty="0" smtClean="0"/>
              <a:t>Currently</a:t>
            </a:r>
            <a:r>
              <a:rPr lang="en-US" dirty="0"/>
              <a:t>, there is no prophylaxis or therapeutic treatment for either intestinal or tissue </a:t>
            </a:r>
            <a:r>
              <a:rPr lang="en-US" dirty="0" err="1"/>
              <a:t>sarcocystosis</a:t>
            </a:r>
            <a:r>
              <a:rPr lang="en-US" dirty="0"/>
              <a:t>.</a:t>
            </a:r>
            <a:endParaRPr lang="en-GB" dirty="0"/>
          </a:p>
          <a:p>
            <a:endParaRPr lang="en-GB" dirty="0"/>
          </a:p>
        </p:txBody>
      </p:sp>
    </p:spTree>
    <p:extLst>
      <p:ext uri="{BB962C8B-B14F-4D97-AF65-F5344CB8AC3E}">
        <p14:creationId xmlns:p14="http://schemas.microsoft.com/office/powerpoint/2010/main" val="4087152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424936" cy="5976664"/>
          </a:xfrm>
        </p:spPr>
        <p:txBody>
          <a:bodyPr>
            <a:normAutofit fontScale="77500" lnSpcReduction="20000"/>
          </a:bodyPr>
          <a:lstStyle/>
          <a:p>
            <a:r>
              <a:rPr lang="en-US" dirty="0"/>
              <a:t>Following ingestion (and possibly inhalation) by a suitable host , </a:t>
            </a:r>
            <a:r>
              <a:rPr lang="en-US" dirty="0" err="1"/>
              <a:t>excystation</a:t>
            </a:r>
            <a:r>
              <a:rPr lang="en-US" dirty="0"/>
              <a:t> occurs.  The </a:t>
            </a:r>
            <a:r>
              <a:rPr lang="en-US" dirty="0" err="1"/>
              <a:t>sporozoites</a:t>
            </a:r>
            <a:r>
              <a:rPr lang="en-US" dirty="0"/>
              <a:t> are released and parasitize epithelial cells </a:t>
            </a:r>
            <a:r>
              <a:rPr lang="en-US" dirty="0" smtClean="0"/>
              <a:t>of </a:t>
            </a:r>
            <a:r>
              <a:rPr lang="en-US" dirty="0"/>
              <a:t>the gastrointestinal tract or other tissues such as the respiratory tract.  </a:t>
            </a:r>
            <a:endParaRPr lang="en-US" dirty="0" smtClean="0"/>
          </a:p>
          <a:p>
            <a:r>
              <a:rPr lang="en-US" dirty="0" smtClean="0"/>
              <a:t>In </a:t>
            </a:r>
            <a:r>
              <a:rPr lang="en-US" dirty="0"/>
              <a:t>these cells, the parasites undergo asexual multiplication (</a:t>
            </a:r>
            <a:r>
              <a:rPr lang="en-US" dirty="0" err="1"/>
              <a:t>schizogony</a:t>
            </a:r>
            <a:r>
              <a:rPr lang="en-US" dirty="0"/>
              <a:t> or </a:t>
            </a:r>
            <a:r>
              <a:rPr lang="en-US" dirty="0" err="1"/>
              <a:t>merogony</a:t>
            </a:r>
            <a:r>
              <a:rPr lang="en-US" dirty="0"/>
              <a:t>) </a:t>
            </a:r>
            <a:r>
              <a:rPr lang="en-US" dirty="0" smtClean="0"/>
              <a:t>and </a:t>
            </a:r>
            <a:r>
              <a:rPr lang="en-US" dirty="0"/>
              <a:t>then sexual multiplication (</a:t>
            </a:r>
            <a:r>
              <a:rPr lang="en-US" dirty="0" err="1"/>
              <a:t>gametogony</a:t>
            </a:r>
            <a:r>
              <a:rPr lang="en-US" dirty="0"/>
              <a:t>) producing </a:t>
            </a:r>
            <a:r>
              <a:rPr lang="en-US" dirty="0" err="1"/>
              <a:t>microgamonts</a:t>
            </a:r>
            <a:r>
              <a:rPr lang="en-US" dirty="0"/>
              <a:t> (male) and </a:t>
            </a:r>
            <a:r>
              <a:rPr lang="en-US" dirty="0" err="1"/>
              <a:t>macrogamonts</a:t>
            </a:r>
            <a:r>
              <a:rPr lang="en-US" dirty="0"/>
              <a:t> (female</a:t>
            </a:r>
            <a:r>
              <a:rPr lang="en-US" dirty="0" smtClean="0"/>
              <a:t>).</a:t>
            </a:r>
            <a:endParaRPr lang="en-US" dirty="0"/>
          </a:p>
          <a:p>
            <a:r>
              <a:rPr lang="en-US" dirty="0" smtClean="0"/>
              <a:t>Upon </a:t>
            </a:r>
            <a:r>
              <a:rPr lang="en-US" dirty="0"/>
              <a:t>fertilization of the </a:t>
            </a:r>
            <a:r>
              <a:rPr lang="en-US" dirty="0" err="1"/>
              <a:t>macrogamonts</a:t>
            </a:r>
            <a:r>
              <a:rPr lang="en-US" dirty="0"/>
              <a:t> by the microgametes </a:t>
            </a:r>
            <a:r>
              <a:rPr lang="en-US" dirty="0" err="1" smtClean="0"/>
              <a:t>oocysts</a:t>
            </a:r>
            <a:r>
              <a:rPr lang="en-US" dirty="0" smtClean="0"/>
              <a:t> develop </a:t>
            </a:r>
            <a:r>
              <a:rPr lang="en-US" dirty="0"/>
              <a:t>that </a:t>
            </a:r>
            <a:r>
              <a:rPr lang="en-US" dirty="0" err="1"/>
              <a:t>sporulate</a:t>
            </a:r>
            <a:r>
              <a:rPr lang="en-US" dirty="0"/>
              <a:t> in the infected host.  </a:t>
            </a:r>
            <a:endParaRPr lang="en-US" dirty="0" smtClean="0"/>
          </a:p>
          <a:p>
            <a:r>
              <a:rPr lang="en-US" dirty="0" smtClean="0"/>
              <a:t>Two </a:t>
            </a:r>
            <a:r>
              <a:rPr lang="en-US" dirty="0"/>
              <a:t>different types of </a:t>
            </a:r>
            <a:r>
              <a:rPr lang="en-US" dirty="0" err="1"/>
              <a:t>oocysts</a:t>
            </a:r>
            <a:r>
              <a:rPr lang="en-US" dirty="0"/>
              <a:t> are produced, the thick-walled, which is commonly excreted from the host , and the thin-walled </a:t>
            </a:r>
            <a:r>
              <a:rPr lang="en-US" dirty="0" err="1"/>
              <a:t>oocyst</a:t>
            </a:r>
            <a:r>
              <a:rPr lang="en-US" dirty="0"/>
              <a:t> , which is primarily involved in autoinfection.  </a:t>
            </a:r>
            <a:endParaRPr lang="en-US" dirty="0" smtClean="0"/>
          </a:p>
          <a:p>
            <a:r>
              <a:rPr lang="en-US" dirty="0" err="1" smtClean="0"/>
              <a:t>Oocysts</a:t>
            </a:r>
            <a:r>
              <a:rPr lang="en-US" dirty="0" smtClean="0"/>
              <a:t> </a:t>
            </a:r>
            <a:r>
              <a:rPr lang="en-US" dirty="0"/>
              <a:t>are infective upon excretion, thus permitting direct and immediate fecal-oral </a:t>
            </a:r>
            <a:r>
              <a:rPr lang="en-US" dirty="0" smtClean="0"/>
              <a:t>transmission.</a:t>
            </a:r>
            <a:endParaRPr lang="en-GB" dirty="0"/>
          </a:p>
        </p:txBody>
      </p:sp>
    </p:spTree>
    <p:extLst>
      <p:ext uri="{BB962C8B-B14F-4D97-AF65-F5344CB8AC3E}">
        <p14:creationId xmlns:p14="http://schemas.microsoft.com/office/powerpoint/2010/main" val="59901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fe cycle of Cryptosporidium parvum and C. hominis">
            <a:hlinkClick r:id="rId2" tgtFrame="_self"/>
          </p:cNvPr>
          <p:cNvPicPr/>
          <p:nvPr/>
        </p:nvPicPr>
        <p:blipFill>
          <a:blip r:embed="rId3"/>
          <a:srcRect/>
          <a:stretch>
            <a:fillRect/>
          </a:stretch>
        </p:blipFill>
        <p:spPr bwMode="auto">
          <a:xfrm>
            <a:off x="4228" y="20924"/>
            <a:ext cx="9139772" cy="6837076"/>
          </a:xfrm>
          <a:prstGeom prst="rect">
            <a:avLst/>
          </a:prstGeom>
          <a:noFill/>
          <a:ln w="9525">
            <a:noFill/>
            <a:miter lim="800000"/>
            <a:headEnd/>
            <a:tailEnd/>
          </a:ln>
        </p:spPr>
      </p:pic>
    </p:spTree>
    <p:extLst>
      <p:ext uri="{BB962C8B-B14F-4D97-AF65-F5344CB8AC3E}">
        <p14:creationId xmlns:p14="http://schemas.microsoft.com/office/powerpoint/2010/main" val="78478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68952" cy="1008112"/>
          </a:xfrm>
        </p:spPr>
        <p:txBody>
          <a:bodyPr/>
          <a:lstStyle/>
          <a:p>
            <a:r>
              <a:rPr lang="en-US" b="1" dirty="0"/>
              <a:t>Pathogenesis</a:t>
            </a:r>
            <a:endParaRPr lang="en-GB" dirty="0"/>
          </a:p>
        </p:txBody>
      </p:sp>
      <p:sp>
        <p:nvSpPr>
          <p:cNvPr id="3" name="Content Placeholder 2"/>
          <p:cNvSpPr>
            <a:spLocks noGrp="1"/>
          </p:cNvSpPr>
          <p:nvPr>
            <p:ph idx="1"/>
          </p:nvPr>
        </p:nvSpPr>
        <p:spPr>
          <a:xfrm>
            <a:off x="395536" y="1628800"/>
            <a:ext cx="8424936" cy="4824536"/>
          </a:xfrm>
        </p:spPr>
        <p:txBody>
          <a:bodyPr>
            <a:normAutofit fontScale="77500" lnSpcReduction="20000"/>
          </a:bodyPr>
          <a:lstStyle/>
          <a:p>
            <a:pPr lvl="0"/>
            <a:r>
              <a:rPr lang="en-US" dirty="0"/>
              <a:t>Humans are infected either from direct contact with infected animals or from ingestion of </a:t>
            </a:r>
            <a:r>
              <a:rPr lang="en-US" dirty="0" err="1"/>
              <a:t>fecally</a:t>
            </a:r>
            <a:r>
              <a:rPr lang="en-US" dirty="0"/>
              <a:t> contaminated food or water</a:t>
            </a:r>
            <a:endParaRPr lang="en-GB" dirty="0"/>
          </a:p>
          <a:p>
            <a:pPr lvl="0"/>
            <a:r>
              <a:rPr lang="en-US" dirty="0"/>
              <a:t>Human to human transmission can occur</a:t>
            </a:r>
            <a:endParaRPr lang="en-GB" dirty="0"/>
          </a:p>
          <a:p>
            <a:pPr lvl="0"/>
            <a:r>
              <a:rPr lang="en-US" dirty="0"/>
              <a:t>In </a:t>
            </a:r>
            <a:r>
              <a:rPr lang="en-US" dirty="0" err="1"/>
              <a:t>immunocompetent</a:t>
            </a:r>
            <a:r>
              <a:rPr lang="en-US" dirty="0"/>
              <a:t>: 1-2 weeks mild and self-limiting diarrhea</a:t>
            </a:r>
            <a:endParaRPr lang="en-GB" dirty="0"/>
          </a:p>
          <a:p>
            <a:pPr lvl="0"/>
            <a:r>
              <a:rPr lang="en-US" dirty="0"/>
              <a:t>In </a:t>
            </a:r>
            <a:r>
              <a:rPr lang="en-US" dirty="0" err="1"/>
              <a:t>immunocompromised</a:t>
            </a:r>
            <a:r>
              <a:rPr lang="en-US" dirty="0"/>
              <a:t>: prolonged life-threatening, cholera-like illness 3-6 </a:t>
            </a:r>
            <a:r>
              <a:rPr lang="en-US" dirty="0" err="1"/>
              <a:t>lts</a:t>
            </a:r>
            <a:r>
              <a:rPr lang="en-US" dirty="0"/>
              <a:t> of watery stool per day</a:t>
            </a:r>
            <a:endParaRPr lang="en-GB" dirty="0"/>
          </a:p>
          <a:p>
            <a:pPr lvl="0"/>
            <a:r>
              <a:rPr lang="en-US" dirty="0"/>
              <a:t>May also have </a:t>
            </a:r>
            <a:r>
              <a:rPr lang="en-US" dirty="0" err="1"/>
              <a:t>abd</a:t>
            </a:r>
            <a:r>
              <a:rPr lang="en-US" dirty="0"/>
              <a:t> pain, vomiting, nausea, low grade fever &amp; h/ache</a:t>
            </a:r>
            <a:endParaRPr lang="en-GB" dirty="0"/>
          </a:p>
          <a:p>
            <a:pPr lvl="0"/>
            <a:r>
              <a:rPr lang="en-US" dirty="0"/>
              <a:t>Additional symptoms in ISS (immunosuppressed): </a:t>
            </a:r>
            <a:r>
              <a:rPr lang="en-US" b="1" dirty="0"/>
              <a:t>respiratory cryptosporidiosis, </a:t>
            </a:r>
            <a:r>
              <a:rPr lang="en-US" b="1" dirty="0" err="1"/>
              <a:t>cholecystitis</a:t>
            </a:r>
            <a:r>
              <a:rPr lang="en-US" b="1" dirty="0"/>
              <a:t>, hepatitis, &amp; pancreatitis. </a:t>
            </a:r>
            <a:endParaRPr lang="en-GB" dirty="0"/>
          </a:p>
          <a:p>
            <a:pPr lvl="0"/>
            <a:r>
              <a:rPr lang="en-US" dirty="0"/>
              <a:t>NB: </a:t>
            </a:r>
            <a:r>
              <a:rPr lang="en-US" i="1" dirty="0"/>
              <a:t>C. </a:t>
            </a:r>
            <a:r>
              <a:rPr lang="en-US" i="1" dirty="0" err="1"/>
              <a:t>parvum</a:t>
            </a:r>
            <a:r>
              <a:rPr lang="en-US" dirty="0"/>
              <a:t> is a multisystem dx </a:t>
            </a:r>
            <a:r>
              <a:rPr lang="en-US" dirty="0" err="1"/>
              <a:t>esp</a:t>
            </a:r>
            <a:r>
              <a:rPr lang="en-US" dirty="0"/>
              <a:t> in ISS</a:t>
            </a:r>
            <a:endParaRPr lang="en-GB" dirty="0"/>
          </a:p>
          <a:p>
            <a:endParaRPr lang="en-GB" dirty="0"/>
          </a:p>
        </p:txBody>
      </p:sp>
    </p:spTree>
    <p:extLst>
      <p:ext uri="{BB962C8B-B14F-4D97-AF65-F5344CB8AC3E}">
        <p14:creationId xmlns:p14="http://schemas.microsoft.com/office/powerpoint/2010/main" val="3004733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68952" cy="1008112"/>
          </a:xfrm>
        </p:spPr>
        <p:txBody>
          <a:bodyPr/>
          <a:lstStyle/>
          <a:p>
            <a:r>
              <a:rPr lang="en-US" b="1" dirty="0"/>
              <a:t>Lab </a:t>
            </a:r>
            <a:r>
              <a:rPr lang="en-US" b="1" dirty="0" smtClean="0"/>
              <a:t>diagnosis</a:t>
            </a:r>
            <a:endParaRPr lang="en-GB" dirty="0"/>
          </a:p>
        </p:txBody>
      </p:sp>
      <p:sp>
        <p:nvSpPr>
          <p:cNvPr id="3" name="Content Placeholder 2"/>
          <p:cNvSpPr>
            <a:spLocks noGrp="1"/>
          </p:cNvSpPr>
          <p:nvPr>
            <p:ph idx="1"/>
          </p:nvPr>
        </p:nvSpPr>
        <p:spPr>
          <a:xfrm>
            <a:off x="395536" y="1628800"/>
            <a:ext cx="8424936" cy="4824536"/>
          </a:xfrm>
        </p:spPr>
        <p:txBody>
          <a:bodyPr>
            <a:normAutofit fontScale="92500" lnSpcReduction="20000"/>
          </a:bodyPr>
          <a:lstStyle/>
          <a:p>
            <a:pPr lvl="0"/>
            <a:r>
              <a:rPr lang="en-US" dirty="0" smtClean="0"/>
              <a:t>Stool </a:t>
            </a:r>
            <a:r>
              <a:rPr lang="en-US" dirty="0"/>
              <a:t>examination</a:t>
            </a:r>
            <a:endParaRPr lang="en-GB" dirty="0"/>
          </a:p>
          <a:p>
            <a:pPr lvl="1"/>
            <a:r>
              <a:rPr lang="en-US" dirty="0"/>
              <a:t>Wet mount shows </a:t>
            </a:r>
            <a:r>
              <a:rPr lang="en-US" dirty="0" err="1"/>
              <a:t>oocysts</a:t>
            </a:r>
            <a:r>
              <a:rPr lang="en-US" dirty="0"/>
              <a:t> using stool concentration techniques. Modified acid-fast staining is the method of choice for staining. However, </a:t>
            </a:r>
            <a:r>
              <a:rPr lang="en-US" dirty="0" err="1"/>
              <a:t>auramine-rhodamine</a:t>
            </a:r>
            <a:r>
              <a:rPr lang="en-US" dirty="0"/>
              <a:t> and </a:t>
            </a:r>
            <a:r>
              <a:rPr lang="en-US" dirty="0" err="1"/>
              <a:t>acridinne</a:t>
            </a:r>
            <a:r>
              <a:rPr lang="en-US" dirty="0"/>
              <a:t> orange can be used.</a:t>
            </a:r>
            <a:endParaRPr lang="en-GB" dirty="0"/>
          </a:p>
          <a:p>
            <a:pPr lvl="1"/>
            <a:r>
              <a:rPr lang="en-US" dirty="0"/>
              <a:t>IFA for antibodies</a:t>
            </a:r>
            <a:endParaRPr lang="en-GB" dirty="0"/>
          </a:p>
          <a:p>
            <a:pPr lvl="0"/>
            <a:r>
              <a:rPr lang="en-US" dirty="0"/>
              <a:t>Sputum examination</a:t>
            </a:r>
            <a:endParaRPr lang="en-GB" dirty="0"/>
          </a:p>
          <a:p>
            <a:pPr lvl="1"/>
            <a:r>
              <a:rPr lang="en-US" dirty="0" err="1"/>
              <a:t>Oocyst</a:t>
            </a:r>
            <a:r>
              <a:rPr lang="en-US" dirty="0"/>
              <a:t> examined as for stool</a:t>
            </a:r>
            <a:endParaRPr lang="en-GB" dirty="0"/>
          </a:p>
          <a:p>
            <a:pPr lvl="0"/>
            <a:r>
              <a:rPr lang="en-US" dirty="0" err="1"/>
              <a:t>Serodiagnosis</a:t>
            </a:r>
            <a:r>
              <a:rPr lang="en-US" dirty="0"/>
              <a:t>: </a:t>
            </a:r>
            <a:r>
              <a:rPr lang="en-US" dirty="0" err="1"/>
              <a:t>IgG</a:t>
            </a:r>
            <a:r>
              <a:rPr lang="en-US" dirty="0"/>
              <a:t> &amp; </a:t>
            </a:r>
            <a:r>
              <a:rPr lang="en-US" dirty="0" err="1" smtClean="0"/>
              <a:t>IgM</a:t>
            </a:r>
            <a:endParaRPr lang="en-US" dirty="0" smtClean="0"/>
          </a:p>
          <a:p>
            <a:r>
              <a:rPr lang="en-US" altLang="en-US" dirty="0"/>
              <a:t>Molecular methods (e.g., polymerase chain reaction – PCR) to identify </a:t>
            </a:r>
            <a:r>
              <a:rPr lang="en-US" altLang="en-US" i="1" dirty="0"/>
              <a:t>Cryptosporidium</a:t>
            </a:r>
            <a:r>
              <a:rPr lang="en-US" altLang="en-US" dirty="0"/>
              <a:t> sp. at the species level. </a:t>
            </a:r>
          </a:p>
        </p:txBody>
      </p:sp>
    </p:spTree>
    <p:extLst>
      <p:ext uri="{BB962C8B-B14F-4D97-AF65-F5344CB8AC3E}">
        <p14:creationId xmlns:p14="http://schemas.microsoft.com/office/powerpoint/2010/main" val="3229926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7571" b="5737"/>
          <a:stretch/>
        </p:blipFill>
        <p:spPr bwMode="auto">
          <a:xfrm>
            <a:off x="0" y="3024668"/>
            <a:ext cx="4383967" cy="3980756"/>
          </a:xfrm>
          <a:prstGeom prst="rect">
            <a:avLst/>
          </a:prstGeom>
          <a:solidFill>
            <a:schemeClr val="tx1"/>
          </a:solidFill>
          <a:ln>
            <a:noFill/>
          </a:ln>
          <a:effectLst/>
        </p:spPr>
      </p:pic>
      <p:pic>
        <p:nvPicPr>
          <p:cNvPr id="7" name="Picture 6" descr="E:\Bachelor of Medicine And Bachelor of Surgery (MBChB)  Year  2\MEDICAL MICROBIOLOGY\4. MYCOLOGY\Mycology PICS\Oocysts Cryptosporidium sp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6632"/>
            <a:ext cx="4139952" cy="2908036"/>
          </a:xfrm>
          <a:prstGeom prst="rect">
            <a:avLst/>
          </a:prstGeom>
          <a:noFill/>
          <a:ln>
            <a:noFill/>
          </a:ln>
        </p:spPr>
      </p:pic>
      <p:pic>
        <p:nvPicPr>
          <p:cNvPr id="8" name="Picture 7" descr="E:\Bachelor of Medicine And Bachelor of Surgery (MBChB)  Year  2\MEDICAL MICROBIOLOGY\4. MYCOLOGY\Mycology PICS\Cysts Cryptosporidium spp.jpg"/>
          <p:cNvPicPr/>
          <p:nvPr/>
        </p:nvPicPr>
        <p:blipFill rotWithShape="1">
          <a:blip r:embed="rId4" cstate="print">
            <a:extLst>
              <a:ext uri="{28A0092B-C50C-407E-A947-70E740481C1C}">
                <a14:useLocalDpi xmlns:a14="http://schemas.microsoft.com/office/drawing/2010/main" val="0"/>
              </a:ext>
            </a:extLst>
          </a:blip>
          <a:srcRect l="9384" r="18001" b="15026"/>
          <a:stretch/>
        </p:blipFill>
        <p:spPr bwMode="auto">
          <a:xfrm>
            <a:off x="4804024" y="154360"/>
            <a:ext cx="4315968" cy="3784114"/>
          </a:xfrm>
          <a:prstGeom prst="rect">
            <a:avLst/>
          </a:prstGeom>
          <a:noFill/>
          <a:ln>
            <a:noFill/>
          </a:ln>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0000" b="9317"/>
          <a:stretch/>
        </p:blipFill>
        <p:spPr bwMode="auto">
          <a:xfrm>
            <a:off x="6185223" y="3320917"/>
            <a:ext cx="2912268" cy="3537083"/>
          </a:xfrm>
          <a:prstGeom prst="rect">
            <a:avLst/>
          </a:prstGeom>
          <a:solidFill>
            <a:schemeClr val="tx1"/>
          </a:solidFill>
          <a:ln>
            <a:noFill/>
          </a:ln>
          <a:effectLst/>
        </p:spPr>
      </p:pic>
    </p:spTree>
    <p:extLst>
      <p:ext uri="{BB962C8B-B14F-4D97-AF65-F5344CB8AC3E}">
        <p14:creationId xmlns:p14="http://schemas.microsoft.com/office/powerpoint/2010/main" val="1497127624"/>
      </p:ext>
    </p:extLst>
  </p:cSld>
  <p:clrMapOvr>
    <a:masterClrMapping/>
  </p:clrMapOvr>
</p:sld>
</file>

<file path=ppt/theme/theme1.xml><?xml version="1.0" encoding="utf-8"?>
<a:theme xmlns:a="http://schemas.openxmlformats.org/drawingml/2006/main" name="1_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57</TotalTime>
  <Words>930</Words>
  <Application>Microsoft Office PowerPoint</Application>
  <PresentationFormat>On-screen Show (4:3)</PresentationFormat>
  <Paragraphs>121</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1_Ribbons</vt:lpstr>
      <vt:lpstr>NON-MOTILE PROTOZOA</vt:lpstr>
      <vt:lpstr>NON-MOTILE PROTOZOA</vt:lpstr>
      <vt:lpstr>CRYPTOSPORIDIUM PARVUM</vt:lpstr>
      <vt:lpstr>Life cycle</vt:lpstr>
      <vt:lpstr>PowerPoint Presentation</vt:lpstr>
      <vt:lpstr>PowerPoint Presentation</vt:lpstr>
      <vt:lpstr>Pathogenesis</vt:lpstr>
      <vt:lpstr>Lab diagnosis</vt:lpstr>
      <vt:lpstr>PowerPoint Presentation</vt:lpstr>
      <vt:lpstr>Rx</vt:lpstr>
      <vt:lpstr>Preventive measures</vt:lpstr>
      <vt:lpstr>ISOSPORA BELLI</vt:lpstr>
      <vt:lpstr>Geographic Distribution</vt:lpstr>
      <vt:lpstr>Morphology</vt:lpstr>
      <vt:lpstr>PowerPoint Presentation</vt:lpstr>
      <vt:lpstr>PowerPoint Presentation</vt:lpstr>
      <vt:lpstr>PowerPoint Presentation</vt:lpstr>
      <vt:lpstr>PowerPoint Presentation</vt:lpstr>
      <vt:lpstr>PowerPoint Presentation</vt:lpstr>
      <vt:lpstr>PowerPoint Presentation</vt:lpstr>
      <vt:lpstr>Life Cycle</vt:lpstr>
      <vt:lpstr>PowerPoint Presentation</vt:lpstr>
      <vt:lpstr>PowerPoint Presentation</vt:lpstr>
      <vt:lpstr>Pathogenesis</vt:lpstr>
      <vt:lpstr>Lab diagnosis</vt:lpstr>
      <vt:lpstr>Rx</vt:lpstr>
      <vt:lpstr>Prevention &amp; control</vt:lpstr>
      <vt:lpstr>BLASTOCYSTIS HOMINIS </vt:lpstr>
      <vt:lpstr>Morphology</vt:lpstr>
      <vt:lpstr>PowerPoint Presentation</vt:lpstr>
      <vt:lpstr>PowerPoint Presentation</vt:lpstr>
      <vt:lpstr>PowerPoint Presentation</vt:lpstr>
      <vt:lpstr>Life Cycle:</vt:lpstr>
      <vt:lpstr>PowerPoint Presentation</vt:lpstr>
      <vt:lpstr>Clinical Features</vt:lpstr>
      <vt:lpstr>Laboratory Diagnosis:</vt:lpstr>
      <vt:lpstr>Treatment</vt:lpstr>
      <vt:lpstr>SARCOCYSTIS HOMINIS </vt:lpstr>
      <vt:lpstr>Morphology</vt:lpstr>
      <vt:lpstr>PowerPoint Presentation</vt:lpstr>
      <vt:lpstr>PowerPoint Presentation</vt:lpstr>
      <vt:lpstr>PowerPoint Presentation</vt:lpstr>
      <vt:lpstr>PowerPoint Presentation</vt:lpstr>
      <vt:lpstr>Life Cycle</vt:lpstr>
      <vt:lpstr>PowerPoint Presentation</vt:lpstr>
      <vt:lpstr>PowerPoint Presentation</vt:lpstr>
      <vt:lpstr>Clinical Features:</vt:lpstr>
      <vt:lpstr>Laboratory diagnosis:</vt:lpstr>
      <vt:lpstr>Treatment: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NON-MOTILE PROTOZOA</dc:title>
  <dc:creator>Dr. Kimaiga H.O. MBChB (UoN)</dc:creator>
  <cp:lastModifiedBy>Dr. Kimaiga H.O. MBChB (UoN)</cp:lastModifiedBy>
  <cp:revision>8</cp:revision>
  <dcterms:created xsi:type="dcterms:W3CDTF">2013-09-09T20:09:08Z</dcterms:created>
  <dcterms:modified xsi:type="dcterms:W3CDTF">2013-12-05T23:13:28Z</dcterms:modified>
</cp:coreProperties>
</file>