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02"/>
  </p:notesMasterIdLst>
  <p:sldIdLst>
    <p:sldId id="395" r:id="rId2"/>
    <p:sldId id="458" r:id="rId3"/>
    <p:sldId id="482" r:id="rId4"/>
    <p:sldId id="457" r:id="rId5"/>
    <p:sldId id="460" r:id="rId6"/>
    <p:sldId id="484" r:id="rId7"/>
    <p:sldId id="459" r:id="rId8"/>
    <p:sldId id="397" r:id="rId9"/>
    <p:sldId id="398" r:id="rId10"/>
    <p:sldId id="401" r:id="rId11"/>
    <p:sldId id="402" r:id="rId12"/>
    <p:sldId id="403" r:id="rId13"/>
    <p:sldId id="404" r:id="rId14"/>
    <p:sldId id="405" r:id="rId15"/>
    <p:sldId id="406" r:id="rId16"/>
    <p:sldId id="407" r:id="rId17"/>
    <p:sldId id="408" r:id="rId18"/>
    <p:sldId id="409" r:id="rId19"/>
    <p:sldId id="410" r:id="rId20"/>
    <p:sldId id="411" r:id="rId21"/>
    <p:sldId id="483" r:id="rId22"/>
    <p:sldId id="485" r:id="rId23"/>
    <p:sldId id="412" r:id="rId24"/>
    <p:sldId id="461" r:id="rId25"/>
    <p:sldId id="413" r:id="rId26"/>
    <p:sldId id="414" r:id="rId27"/>
    <p:sldId id="473" r:id="rId28"/>
    <p:sldId id="474" r:id="rId29"/>
    <p:sldId id="475" r:id="rId30"/>
    <p:sldId id="476" r:id="rId31"/>
    <p:sldId id="477" r:id="rId32"/>
    <p:sldId id="478" r:id="rId33"/>
    <p:sldId id="479" r:id="rId34"/>
    <p:sldId id="480" r:id="rId35"/>
    <p:sldId id="481" r:id="rId36"/>
    <p:sldId id="464" r:id="rId37"/>
    <p:sldId id="416" r:id="rId38"/>
    <p:sldId id="417" r:id="rId39"/>
    <p:sldId id="418" r:id="rId40"/>
    <p:sldId id="468" r:id="rId41"/>
    <p:sldId id="472" r:id="rId42"/>
    <p:sldId id="419" r:id="rId43"/>
    <p:sldId id="463" r:id="rId44"/>
    <p:sldId id="486" r:id="rId45"/>
    <p:sldId id="465" r:id="rId46"/>
    <p:sldId id="466" r:id="rId47"/>
    <p:sldId id="467" r:id="rId48"/>
    <p:sldId id="421" r:id="rId49"/>
    <p:sldId id="422" r:id="rId50"/>
    <p:sldId id="500" r:id="rId51"/>
    <p:sldId id="501" r:id="rId52"/>
    <p:sldId id="502" r:id="rId53"/>
    <p:sldId id="503" r:id="rId54"/>
    <p:sldId id="504" r:id="rId55"/>
    <p:sldId id="423" r:id="rId56"/>
    <p:sldId id="487" r:id="rId57"/>
    <p:sldId id="488" r:id="rId58"/>
    <p:sldId id="489" r:id="rId59"/>
    <p:sldId id="490" r:id="rId60"/>
    <p:sldId id="491" r:id="rId61"/>
    <p:sldId id="492" r:id="rId62"/>
    <p:sldId id="493" r:id="rId63"/>
    <p:sldId id="494" r:id="rId64"/>
    <p:sldId id="495" r:id="rId65"/>
    <p:sldId id="496" r:id="rId66"/>
    <p:sldId id="497" r:id="rId67"/>
    <p:sldId id="498" r:id="rId68"/>
    <p:sldId id="499" r:id="rId69"/>
    <p:sldId id="424" r:id="rId70"/>
    <p:sldId id="425" r:id="rId71"/>
    <p:sldId id="426" r:id="rId72"/>
    <p:sldId id="427" r:id="rId73"/>
    <p:sldId id="428" r:id="rId74"/>
    <p:sldId id="429" r:id="rId75"/>
    <p:sldId id="430" r:id="rId76"/>
    <p:sldId id="431" r:id="rId77"/>
    <p:sldId id="432" r:id="rId78"/>
    <p:sldId id="433" r:id="rId79"/>
    <p:sldId id="434" r:id="rId80"/>
    <p:sldId id="435" r:id="rId81"/>
    <p:sldId id="436" r:id="rId82"/>
    <p:sldId id="437" r:id="rId83"/>
    <p:sldId id="438" r:id="rId84"/>
    <p:sldId id="439" r:id="rId85"/>
    <p:sldId id="440" r:id="rId86"/>
    <p:sldId id="443" r:id="rId87"/>
    <p:sldId id="444" r:id="rId88"/>
    <p:sldId id="445" r:id="rId89"/>
    <p:sldId id="446" r:id="rId90"/>
    <p:sldId id="447" r:id="rId91"/>
    <p:sldId id="448" r:id="rId92"/>
    <p:sldId id="449" r:id="rId93"/>
    <p:sldId id="462" r:id="rId94"/>
    <p:sldId id="450" r:id="rId95"/>
    <p:sldId id="451" r:id="rId96"/>
    <p:sldId id="452" r:id="rId97"/>
    <p:sldId id="453" r:id="rId98"/>
    <p:sldId id="454" r:id="rId99"/>
    <p:sldId id="455" r:id="rId100"/>
    <p:sldId id="456"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1" d="100"/>
          <a:sy n="51" d="100"/>
        </p:scale>
        <p:origin x="-108"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6395BC-48BD-4B75-9A2C-A6A930C4FF96}" type="datetimeFigureOut">
              <a:rPr lang="en-GB" smtClean="0"/>
              <a:t>05/12/2013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E77E40-7199-4C3F-A82B-067495AC7392}" type="slidenum">
              <a:rPr lang="en-GB" smtClean="0"/>
              <a:t>‹#›</a:t>
            </a:fld>
            <a:endParaRPr lang="en-GB"/>
          </a:p>
        </p:txBody>
      </p:sp>
    </p:spTree>
    <p:extLst>
      <p:ext uri="{BB962C8B-B14F-4D97-AF65-F5344CB8AC3E}">
        <p14:creationId xmlns:p14="http://schemas.microsoft.com/office/powerpoint/2010/main" val="218215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9DC7930-503D-41F8-A758-044FFAEFBD98}" type="slidenum">
              <a:rPr lang="en-US" altLang="en-US" sz="1200" smtClean="0"/>
              <a:pPr/>
              <a:t>3</a:t>
            </a:fld>
            <a:endParaRPr lang="en-US" alt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184E1979-86A2-46B2-8B91-73D5253DB376}" type="slidenum">
              <a:rPr lang="en-GB" altLang="en-US" sz="1200" b="0">
                <a:solidFill>
                  <a:prstClr val="black"/>
                </a:solidFill>
              </a:rPr>
              <a:pPr eaLnBrk="1" hangingPunct="1"/>
              <a:t>34</a:t>
            </a:fld>
            <a:endParaRPr lang="en-GB" altLang="en-US" sz="1200" b="0">
              <a:solidFill>
                <a:prstClr val="black"/>
              </a:solidFill>
            </a:endParaRPr>
          </a:p>
        </p:txBody>
      </p:sp>
      <p:sp>
        <p:nvSpPr>
          <p:cNvPr id="77827" name="Rectangle 2"/>
          <p:cNvSpPr>
            <a:spLocks noGrp="1" noRot="1" noChangeAspect="1" noChangeArrowheads="1" noTextEdit="1"/>
          </p:cNvSpPr>
          <p:nvPr>
            <p:ph type="sldImg"/>
          </p:nvPr>
        </p:nvSpPr>
        <p:spPr>
          <a:xfrm>
            <a:off x="1143000" y="685800"/>
            <a:ext cx="4572000" cy="3429000"/>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F67DA0CB-E438-4853-B8A4-F428909E3FAD}" type="slidenum">
              <a:rPr lang="en-GB" altLang="en-US" sz="1200" b="0">
                <a:solidFill>
                  <a:prstClr val="black"/>
                </a:solidFill>
              </a:rPr>
              <a:pPr eaLnBrk="1" hangingPunct="1"/>
              <a:t>35</a:t>
            </a:fld>
            <a:endParaRPr lang="en-GB" altLang="en-US" sz="1200" b="0">
              <a:solidFill>
                <a:prstClr val="black"/>
              </a:solidFill>
            </a:endParaRPr>
          </a:p>
        </p:txBody>
      </p:sp>
      <p:sp>
        <p:nvSpPr>
          <p:cNvPr id="78851" name="Rectangle 2"/>
          <p:cNvSpPr>
            <a:spLocks noGrp="1" noRot="1" noChangeAspect="1" noChangeArrowheads="1" noTextEdit="1"/>
          </p:cNvSpPr>
          <p:nvPr>
            <p:ph type="sldImg"/>
          </p:nvPr>
        </p:nvSpPr>
        <p:spPr>
          <a:xfrm>
            <a:off x="1143000" y="685800"/>
            <a:ext cx="4572000" cy="3429000"/>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055FD1D0-5455-4C59-84A8-A88EC545C8EA}" type="slidenum">
              <a:rPr lang="en-GB" altLang="en-US" sz="1200" b="0"/>
              <a:pPr eaLnBrk="1" hangingPunct="1"/>
              <a:t>36</a:t>
            </a:fld>
            <a:endParaRPr lang="en-GB" altLang="en-US" sz="1200" b="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30171" indent="-280835" eaLnBrk="0" hangingPunct="0">
              <a:defRPr>
                <a:solidFill>
                  <a:schemeClr val="tx1"/>
                </a:solidFill>
                <a:latin typeface="Arial" pitchFamily="34" charset="0"/>
              </a:defRPr>
            </a:lvl2pPr>
            <a:lvl3pPr marL="1123340" indent="-224668" eaLnBrk="0" hangingPunct="0">
              <a:defRPr>
                <a:solidFill>
                  <a:schemeClr val="tx1"/>
                </a:solidFill>
                <a:latin typeface="Arial" pitchFamily="34" charset="0"/>
              </a:defRPr>
            </a:lvl3pPr>
            <a:lvl4pPr marL="1572677" indent="-224668" eaLnBrk="0" hangingPunct="0">
              <a:defRPr>
                <a:solidFill>
                  <a:schemeClr val="tx1"/>
                </a:solidFill>
                <a:latin typeface="Arial" pitchFamily="34" charset="0"/>
              </a:defRPr>
            </a:lvl4pPr>
            <a:lvl5pPr marL="2022013" indent="-224668" eaLnBrk="0" hangingPunct="0">
              <a:defRPr>
                <a:solidFill>
                  <a:schemeClr val="tx1"/>
                </a:solidFill>
                <a:latin typeface="Arial" pitchFamily="34" charset="0"/>
              </a:defRPr>
            </a:lvl5pPr>
            <a:lvl6pPr marL="2471349" indent="-224668" eaLnBrk="0" fontAlgn="base" hangingPunct="0">
              <a:spcBef>
                <a:spcPct val="0"/>
              </a:spcBef>
              <a:spcAft>
                <a:spcPct val="0"/>
              </a:spcAft>
              <a:defRPr>
                <a:solidFill>
                  <a:schemeClr val="tx1"/>
                </a:solidFill>
                <a:latin typeface="Arial" pitchFamily="34" charset="0"/>
              </a:defRPr>
            </a:lvl6pPr>
            <a:lvl7pPr marL="2920685" indent="-224668" eaLnBrk="0" fontAlgn="base" hangingPunct="0">
              <a:spcBef>
                <a:spcPct val="0"/>
              </a:spcBef>
              <a:spcAft>
                <a:spcPct val="0"/>
              </a:spcAft>
              <a:defRPr>
                <a:solidFill>
                  <a:schemeClr val="tx1"/>
                </a:solidFill>
                <a:latin typeface="Arial" pitchFamily="34" charset="0"/>
              </a:defRPr>
            </a:lvl7pPr>
            <a:lvl8pPr marL="3370021" indent="-224668" eaLnBrk="0" fontAlgn="base" hangingPunct="0">
              <a:spcBef>
                <a:spcPct val="0"/>
              </a:spcBef>
              <a:spcAft>
                <a:spcPct val="0"/>
              </a:spcAft>
              <a:defRPr>
                <a:solidFill>
                  <a:schemeClr val="tx1"/>
                </a:solidFill>
                <a:latin typeface="Arial" pitchFamily="34" charset="0"/>
              </a:defRPr>
            </a:lvl8pPr>
            <a:lvl9pPr marL="3819357" indent="-224668" eaLnBrk="0" fontAlgn="base" hangingPunct="0">
              <a:spcBef>
                <a:spcPct val="0"/>
              </a:spcBef>
              <a:spcAft>
                <a:spcPct val="0"/>
              </a:spcAft>
              <a:defRPr>
                <a:solidFill>
                  <a:schemeClr val="tx1"/>
                </a:solidFill>
                <a:latin typeface="Arial" pitchFamily="34" charset="0"/>
              </a:defRPr>
            </a:lvl9pPr>
          </a:lstStyle>
          <a:p>
            <a:pPr eaLnBrk="1" hangingPunct="1"/>
            <a:fld id="{92D12B55-402F-4015-88ED-29530A05F27F}" type="slidenum">
              <a:rPr lang="en-US" altLang="en-US" smtClean="0">
                <a:solidFill>
                  <a:prstClr val="black"/>
                </a:solidFill>
              </a:rPr>
              <a:pPr eaLnBrk="1" hangingPunct="1"/>
              <a:t>38</a:t>
            </a:fld>
            <a:endParaRPr lang="en-US" altLang="en-US" smtClean="0">
              <a:solidFill>
                <a:prstClr val="black"/>
              </a:solidFill>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Univ. Michigan, Global Change Program and VCU Dept. Pediatrics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0B81CF2E-DAA7-427F-9232-89876843EDF4}" type="slidenum">
              <a:rPr lang="en-GB" altLang="en-US" sz="1200" b="0"/>
              <a:pPr eaLnBrk="1" hangingPunct="1"/>
              <a:t>40</a:t>
            </a:fld>
            <a:endParaRPr lang="en-GB" altLang="en-US" sz="1200" b="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C6D0333E-AD2A-45CF-A55C-112E14F23097}" type="slidenum">
              <a:rPr lang="en-GB" altLang="en-US" sz="1200" b="0"/>
              <a:pPr eaLnBrk="1" hangingPunct="1"/>
              <a:t>45</a:t>
            </a:fld>
            <a:endParaRPr lang="en-GB" altLang="en-US" sz="1200" b="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b="0" i="1" dirty="0" smtClean="0">
                <a:solidFill>
                  <a:srgbClr val="000000"/>
                </a:solidFill>
              </a:rPr>
              <a:t>Sequestration of </a:t>
            </a:r>
            <a:r>
              <a:rPr lang="en-GB" altLang="en-US" sz="1200" b="0" i="1" dirty="0" err="1" smtClean="0">
                <a:solidFill>
                  <a:srgbClr val="000000"/>
                </a:solidFill>
              </a:rPr>
              <a:t>parasitised</a:t>
            </a:r>
            <a:r>
              <a:rPr lang="en-GB" altLang="en-US" sz="1200" b="0" i="1" dirty="0" smtClean="0">
                <a:solidFill>
                  <a:srgbClr val="000000"/>
                </a:solidFill>
              </a:rPr>
              <a:t> red cells in different tissues probably underlies most severe manifestations of malaria</a:t>
            </a:r>
          </a:p>
        </p:txBody>
      </p:sp>
      <p:sp>
        <p:nvSpPr>
          <p:cNvPr id="4" name="Slide Number Placeholder 3"/>
          <p:cNvSpPr>
            <a:spLocks noGrp="1"/>
          </p:cNvSpPr>
          <p:nvPr>
            <p:ph type="sldNum" sz="quarter" idx="10"/>
          </p:nvPr>
        </p:nvSpPr>
        <p:spPr/>
        <p:txBody>
          <a:bodyPr/>
          <a:lstStyle/>
          <a:p>
            <a:fld id="{FBE77E40-7199-4C3F-A82B-067495AC7392}" type="slidenum">
              <a:rPr lang="en-GB" smtClean="0"/>
              <a:t>26</a:t>
            </a:fld>
            <a:endParaRPr lang="en-GB"/>
          </a:p>
        </p:txBody>
      </p:sp>
    </p:spTree>
    <p:extLst>
      <p:ext uri="{BB962C8B-B14F-4D97-AF65-F5344CB8AC3E}">
        <p14:creationId xmlns:p14="http://schemas.microsoft.com/office/powerpoint/2010/main" val="102545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8E1DB8E0-3CCC-4CC8-B877-547637337577}" type="slidenum">
              <a:rPr lang="en-GB" altLang="en-US" sz="1200" b="0">
                <a:solidFill>
                  <a:prstClr val="black"/>
                </a:solidFill>
              </a:rPr>
              <a:pPr eaLnBrk="1" hangingPunct="1"/>
              <a:t>27</a:t>
            </a:fld>
            <a:endParaRPr lang="en-GB" altLang="en-US" sz="1200" b="0">
              <a:solidFill>
                <a:prstClr val="black"/>
              </a:solidFill>
            </a:endParaRPr>
          </a:p>
        </p:txBody>
      </p:sp>
      <p:sp>
        <p:nvSpPr>
          <p:cNvPr id="70659" name="Rectangle 2"/>
          <p:cNvSpPr>
            <a:spLocks noGrp="1" noRot="1" noChangeAspect="1" noChangeArrowheads="1" noTextEdit="1"/>
          </p:cNvSpPr>
          <p:nvPr>
            <p:ph type="sldImg"/>
          </p:nvPr>
        </p:nvSpPr>
        <p:spPr>
          <a:xfrm>
            <a:off x="1143000" y="685800"/>
            <a:ext cx="4572000" cy="3429000"/>
          </a:xfrm>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382F299D-2F76-4F57-B9B4-F016BB0584B7}" type="slidenum">
              <a:rPr lang="en-GB" altLang="en-US" sz="1200" b="0">
                <a:solidFill>
                  <a:prstClr val="black"/>
                </a:solidFill>
              </a:rPr>
              <a:pPr eaLnBrk="1" hangingPunct="1"/>
              <a:t>28</a:t>
            </a:fld>
            <a:endParaRPr lang="en-GB" altLang="en-US" sz="1200" b="0">
              <a:solidFill>
                <a:prstClr val="black"/>
              </a:solidFill>
            </a:endParaRPr>
          </a:p>
        </p:txBody>
      </p:sp>
      <p:sp>
        <p:nvSpPr>
          <p:cNvPr id="71683" name="Rectangle 2"/>
          <p:cNvSpPr>
            <a:spLocks noGrp="1" noRot="1" noChangeAspect="1" noChangeArrowheads="1" noTextEdit="1"/>
          </p:cNvSpPr>
          <p:nvPr>
            <p:ph type="sldImg"/>
          </p:nvPr>
        </p:nvSpPr>
        <p:spPr>
          <a:xfrm>
            <a:off x="1143000" y="685800"/>
            <a:ext cx="4572000" cy="3429000"/>
          </a:xfrm>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7A54F2CD-9572-4319-8D5A-0379CC1610CB}" type="slidenum">
              <a:rPr lang="en-GB" altLang="en-US" sz="1200" b="0">
                <a:solidFill>
                  <a:prstClr val="black"/>
                </a:solidFill>
              </a:rPr>
              <a:pPr eaLnBrk="1" hangingPunct="1"/>
              <a:t>29</a:t>
            </a:fld>
            <a:endParaRPr lang="en-GB" altLang="en-US" sz="1200" b="0">
              <a:solidFill>
                <a:prstClr val="black"/>
              </a:solidFill>
            </a:endParaRPr>
          </a:p>
        </p:txBody>
      </p:sp>
      <p:sp>
        <p:nvSpPr>
          <p:cNvPr id="72707" name="Rectangle 2"/>
          <p:cNvSpPr>
            <a:spLocks noGrp="1" noRot="1" noChangeAspect="1" noChangeArrowheads="1" noTextEdit="1"/>
          </p:cNvSpPr>
          <p:nvPr>
            <p:ph type="sldImg"/>
          </p:nvPr>
        </p:nvSpPr>
        <p:spPr>
          <a:xfrm>
            <a:off x="1143000" y="685800"/>
            <a:ext cx="4572000" cy="3429000"/>
          </a:xfrm>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DF426688-A296-4BBB-A6A5-0E2A09CD6F46}" type="slidenum">
              <a:rPr lang="en-GB" altLang="en-US" sz="1200" b="0">
                <a:solidFill>
                  <a:prstClr val="black"/>
                </a:solidFill>
              </a:rPr>
              <a:pPr eaLnBrk="1" hangingPunct="1"/>
              <a:t>30</a:t>
            </a:fld>
            <a:endParaRPr lang="en-GB" altLang="en-US" sz="1200" b="0">
              <a:solidFill>
                <a:prstClr val="black"/>
              </a:solidFill>
            </a:endParaRPr>
          </a:p>
        </p:txBody>
      </p:sp>
      <p:sp>
        <p:nvSpPr>
          <p:cNvPr id="73731" name="Rectangle 2"/>
          <p:cNvSpPr>
            <a:spLocks noGrp="1" noRot="1" noChangeAspect="1" noChangeArrowheads="1" noTextEdit="1"/>
          </p:cNvSpPr>
          <p:nvPr>
            <p:ph type="sldImg"/>
          </p:nvPr>
        </p:nvSpPr>
        <p:spPr>
          <a:xfrm>
            <a:off x="1143000" y="685800"/>
            <a:ext cx="4572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71123126-9610-48C8-AF23-E081F1D7794E}" type="slidenum">
              <a:rPr lang="en-GB" altLang="en-US" sz="1200" b="0">
                <a:solidFill>
                  <a:prstClr val="black"/>
                </a:solidFill>
              </a:rPr>
              <a:pPr eaLnBrk="1" hangingPunct="1"/>
              <a:t>31</a:t>
            </a:fld>
            <a:endParaRPr lang="en-GB" altLang="en-US" sz="1200" b="0">
              <a:solidFill>
                <a:prstClr val="black"/>
              </a:solidFill>
            </a:endParaRPr>
          </a:p>
        </p:txBody>
      </p:sp>
      <p:sp>
        <p:nvSpPr>
          <p:cNvPr id="74755" name="Rectangle 2"/>
          <p:cNvSpPr>
            <a:spLocks noGrp="1" noRot="1" noChangeAspect="1" noChangeArrowheads="1" noTextEdit="1"/>
          </p:cNvSpPr>
          <p:nvPr>
            <p:ph type="sldImg"/>
          </p:nvPr>
        </p:nvSpPr>
        <p:spPr>
          <a:xfrm>
            <a:off x="1143000" y="685800"/>
            <a:ext cx="4572000" cy="34290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E0A95024-5AF8-40DE-96BC-670BA1ABD313}" type="slidenum">
              <a:rPr lang="en-GB" altLang="en-US" sz="1200" b="0">
                <a:solidFill>
                  <a:prstClr val="black"/>
                </a:solidFill>
              </a:rPr>
              <a:pPr eaLnBrk="1" hangingPunct="1"/>
              <a:t>32</a:t>
            </a:fld>
            <a:endParaRPr lang="en-GB" altLang="en-US" sz="1200" b="0">
              <a:solidFill>
                <a:prstClr val="black"/>
              </a:solidFill>
            </a:endParaRPr>
          </a:p>
        </p:txBody>
      </p:sp>
      <p:sp>
        <p:nvSpPr>
          <p:cNvPr id="75779" name="Rectangle 2"/>
          <p:cNvSpPr>
            <a:spLocks noGrp="1" noRot="1" noChangeAspect="1" noChangeArrowheads="1" noTextEdit="1"/>
          </p:cNvSpPr>
          <p:nvPr>
            <p:ph type="sldImg"/>
          </p:nvPr>
        </p:nvSpPr>
        <p:spPr>
          <a:xfrm>
            <a:off x="1143000" y="685800"/>
            <a:ext cx="4572000" cy="342900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ECBC0506-4CBE-4F30-9CBC-6AC0FDB47C99}" type="slidenum">
              <a:rPr lang="en-GB" altLang="en-US" sz="1200" b="0">
                <a:solidFill>
                  <a:prstClr val="black"/>
                </a:solidFill>
              </a:rPr>
              <a:pPr eaLnBrk="1" hangingPunct="1"/>
              <a:t>33</a:t>
            </a:fld>
            <a:endParaRPr lang="en-GB" altLang="en-US" sz="1200" b="0">
              <a:solidFill>
                <a:prstClr val="black"/>
              </a:solidFill>
            </a:endParaRPr>
          </a:p>
        </p:txBody>
      </p:sp>
      <p:sp>
        <p:nvSpPr>
          <p:cNvPr id="76803" name="Rectangle 2"/>
          <p:cNvSpPr>
            <a:spLocks noGrp="1" noRot="1" noChangeAspect="1" noChangeArrowheads="1" noTextEdit="1"/>
          </p:cNvSpPr>
          <p:nvPr>
            <p:ph type="sldImg"/>
          </p:nvPr>
        </p:nvSpPr>
        <p:spPr>
          <a:xfrm>
            <a:off x="1143000" y="685800"/>
            <a:ext cx="4572000" cy="342900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5"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6"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7"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8" name="Freeform 6"/>
          <p:cNvSpPr>
            <a:spLocks/>
          </p:cNvSpPr>
          <p:nvPr/>
        </p:nvSpPr>
        <p:spPr bwMode="hidden">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9"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10" name="Freeform 8"/>
          <p:cNvSpPr>
            <a:spLocks/>
          </p:cNvSpPr>
          <p:nvPr/>
        </p:nvSpPr>
        <p:spPr bwMode="invGray">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11"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3082" name="Rectangle 10"/>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83"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2" name="Rectangle 12"/>
          <p:cNvSpPr>
            <a:spLocks noGrp="1" noChangeArrowheads="1"/>
          </p:cNvSpPr>
          <p:nvPr>
            <p:ph type="dt" sz="half" idx="10"/>
          </p:nvPr>
        </p:nvSpPr>
        <p:spPr/>
        <p:txBody>
          <a:bodyPr/>
          <a:lstStyle>
            <a:lvl1pPr>
              <a:defRPr>
                <a:solidFill>
                  <a:srgbClr val="FFFFCC"/>
                </a:solidFill>
              </a:defRPr>
            </a:lvl1pPr>
          </a:lstStyle>
          <a:p>
            <a:pPr>
              <a:defRPr/>
            </a:pPr>
            <a:endParaRPr lang="en-US"/>
          </a:p>
        </p:txBody>
      </p:sp>
      <p:sp>
        <p:nvSpPr>
          <p:cNvPr id="13" name="Rectangle 13"/>
          <p:cNvSpPr>
            <a:spLocks noGrp="1" noChangeArrowheads="1"/>
          </p:cNvSpPr>
          <p:nvPr>
            <p:ph type="ftr" sz="quarter" idx="11"/>
          </p:nvPr>
        </p:nvSpPr>
        <p:spPr/>
        <p:txBody>
          <a:bodyPr/>
          <a:lstStyle>
            <a:lvl1pPr>
              <a:defRPr>
                <a:solidFill>
                  <a:srgbClr val="FFFFCC"/>
                </a:solidFill>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solidFill>
                  <a:srgbClr val="FFFFCC"/>
                </a:solidFill>
              </a:defRPr>
            </a:lvl1pPr>
          </a:lstStyle>
          <a:p>
            <a:pPr>
              <a:defRPr/>
            </a:pPr>
            <a:fld id="{DA4ECD05-BF53-4B28-BB30-78FEB546C017}" type="slidenum">
              <a:rPr lang="en-US"/>
              <a:pPr>
                <a:defRPr/>
              </a:pPr>
              <a:t>‹#›</a:t>
            </a:fld>
            <a:endParaRPr lang="en-US"/>
          </a:p>
        </p:txBody>
      </p:sp>
    </p:spTree>
    <p:extLst>
      <p:ext uri="{BB962C8B-B14F-4D97-AF65-F5344CB8AC3E}">
        <p14:creationId xmlns:p14="http://schemas.microsoft.com/office/powerpoint/2010/main" val="270989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0-#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1C7580-A3ED-41E0-9436-A97A4521964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0723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C8357FB-4814-41F9-AAD3-528AD9D0943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5907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solidFill>
                <a:srgbClr val="FFFFCC"/>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solidFill>
                <a:srgbClr val="FFFFCC"/>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9272636-554A-417B-A96A-D06DFADF0CB9}" type="slidenum">
              <a:rPr lang="en-US" altLang="zh-CN">
                <a:solidFill>
                  <a:srgbClr val="FFFFCC"/>
                </a:solidFill>
              </a:rPr>
              <a:pPr>
                <a:defRPr/>
              </a:pPr>
              <a:t>‹#›</a:t>
            </a:fld>
            <a:endParaRPr lang="en-US" altLang="zh-CN">
              <a:solidFill>
                <a:srgbClr val="FFFFCC"/>
              </a:solidFill>
            </a:endParaRPr>
          </a:p>
        </p:txBody>
      </p:sp>
    </p:spTree>
    <p:extLst>
      <p:ext uri="{BB962C8B-B14F-4D97-AF65-F5344CB8AC3E}">
        <p14:creationId xmlns:p14="http://schemas.microsoft.com/office/powerpoint/2010/main" val="717546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n-GB">
              <a:solidFill>
                <a:srgbClr val="FFFFCC"/>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GB">
              <a:solidFill>
                <a:srgbClr val="FFFFCC"/>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2A10518D-F7FE-4C59-BA57-DB6349988FC7}" type="slidenum">
              <a:rPr lang="en-GB">
                <a:solidFill>
                  <a:srgbClr val="FFFFCC"/>
                </a:solidFill>
              </a:rPr>
              <a:pPr>
                <a:defRPr/>
              </a:pPr>
              <a:t>‹#›</a:t>
            </a:fld>
            <a:endParaRPr lang="en-GB">
              <a:solidFill>
                <a:srgbClr val="FFFFCC"/>
              </a:solidFill>
            </a:endParaRPr>
          </a:p>
        </p:txBody>
      </p:sp>
    </p:spTree>
    <p:extLst>
      <p:ext uri="{BB962C8B-B14F-4D97-AF65-F5344CB8AC3E}">
        <p14:creationId xmlns:p14="http://schemas.microsoft.com/office/powerpoint/2010/main" val="157729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F7206D5-2BD9-4466-B0E8-5600C52120F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87907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FA79BBE-A784-4BD6-BB13-0AFE8269DF8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10845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8910A534-9D14-4032-9DC9-7B94C46025A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22093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32A69695-303E-4636-B0AC-935A2CBB91A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94907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0B4F0713-9C33-4125-AF27-F24C23A6F0E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14791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E838C3F-F7AB-4389-9E72-49DCD61B4B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94826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DCE950-8786-47FF-BAA9-8A57D57766D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41746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1C9F947-C3E9-4938-A9C2-65A14D8ABA4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41069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1"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2"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3"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4" name="Freeform 6"/>
          <p:cNvSpPr>
            <a:spLocks/>
          </p:cNvSpPr>
          <p:nvPr/>
        </p:nvSpPr>
        <p:spPr bwMode="invGray">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5"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6" name="Freeform 8"/>
          <p:cNvSpPr>
            <a:spLocks/>
          </p:cNvSpPr>
          <p:nvPr/>
        </p:nvSpPr>
        <p:spPr bwMode="white">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7"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1034" name="Rectangle 10"/>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p:txBody>
      </p:sp>
      <p:sp>
        <p:nvSpPr>
          <p:cNvPr id="2060"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pPr eaLnBrk="0" fontAlgn="base" hangingPunct="0">
              <a:spcAft>
                <a:spcPct val="0"/>
              </a:spcAft>
              <a:defRPr/>
            </a:pPr>
            <a:endParaRPr lang="en-US">
              <a:solidFill>
                <a:srgbClr val="FFFFCC"/>
              </a:solidFill>
            </a:endParaRPr>
          </a:p>
        </p:txBody>
      </p:sp>
      <p:sp>
        <p:nvSpPr>
          <p:cNvPr id="20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eaLnBrk="0" fontAlgn="base" hangingPunct="0">
              <a:spcAft>
                <a:spcPct val="0"/>
              </a:spcAft>
              <a:defRPr/>
            </a:pPr>
            <a:endParaRPr lang="en-US">
              <a:solidFill>
                <a:srgbClr val="FFFFCC"/>
              </a:solidFill>
            </a:endParaRPr>
          </a:p>
        </p:txBody>
      </p:sp>
      <p:sp>
        <p:nvSpPr>
          <p:cNvPr id="2062"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0" fontAlgn="base" hangingPunct="0">
              <a:spcAft>
                <a:spcPct val="0"/>
              </a:spcAft>
              <a:defRPr/>
            </a:pPr>
            <a:fld id="{69402479-71D7-4A3C-8B7A-2E9F7D866F1C}" type="slidenum">
              <a:rPr lang="en-US">
                <a:solidFill>
                  <a:srgbClr val="FFFFCC"/>
                </a:solidFill>
              </a:rPr>
              <a:pPr eaLnBrk="0" fontAlgn="base" hangingPunct="0">
                <a:spcAft>
                  <a:spcPct val="0"/>
                </a:spcAft>
                <a:defRPr/>
              </a:pPr>
              <a:t>‹#›</a:t>
            </a:fld>
            <a:endParaRPr lang="en-US">
              <a:solidFill>
                <a:srgbClr val="FFFFCC"/>
              </a:solidFill>
            </a:endParaRPr>
          </a:p>
        </p:txBody>
      </p:sp>
    </p:spTree>
    <p:extLst>
      <p:ext uri="{BB962C8B-B14F-4D97-AF65-F5344CB8AC3E}">
        <p14:creationId xmlns:p14="http://schemas.microsoft.com/office/powerpoint/2010/main" val="276350604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0" r:id="rId1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0" fill="hold"/>
                                        <p:tgtEl>
                                          <p:spTgt spid="2050"/>
                                        </p:tgtEl>
                                        <p:attrNameLst>
                                          <p:attrName>ppt_x</p:attrName>
                                        </p:attrNameLst>
                                      </p:cBhvr>
                                      <p:tavLst>
                                        <p:tav tm="0">
                                          <p:val>
                                            <p:strVal val="0-#ppt_w/2"/>
                                          </p:val>
                                        </p:tav>
                                        <p:tav tm="100000">
                                          <p:val>
                                            <p:strVal val="#ppt_x"/>
                                          </p:val>
                                        </p:tav>
                                      </p:tavLst>
                                    </p:anim>
                                    <p:anim calcmode="lin" valueType="num">
                                      <p:cBhvr additive="base">
                                        <p:cTn id="8" dur="50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www.dpd.cdc.gov/dpdx/HTML/Frames/M-R/Malaria/falciparum/body_malariadffalcring.htm" TargetMode="External"/><Relationship Id="rId2" Type="http://schemas.openxmlformats.org/officeDocument/2006/relationships/hyperlink" Target="http://www.dpd.cdc.gov/dpdx/HTML/Frames/M-R/Malaria/falciparum/body_malariadffalcipar.htm" TargetMode="External"/><Relationship Id="rId1" Type="http://schemas.openxmlformats.org/officeDocument/2006/relationships/slideLayout" Target="../slideLayouts/slideLayout7.xml"/><Relationship Id="rId6" Type="http://schemas.openxmlformats.org/officeDocument/2006/relationships/hyperlink" Target="http://www.dpd.cdc.gov/dpdx/HTML/Frames/M-R/Malaria/falciparum/body_malariadffalcgame.htm" TargetMode="External"/><Relationship Id="rId5" Type="http://schemas.openxmlformats.org/officeDocument/2006/relationships/hyperlink" Target="http://www.dpd.cdc.gov/dpdx/HTML/Frames/M-R/Malaria/falciparum/body_malariadffalcschi.htm" TargetMode="External"/><Relationship Id="rId4" Type="http://schemas.openxmlformats.org/officeDocument/2006/relationships/hyperlink" Target="http://www.dpd.cdc.gov/dpdx/HTML/Frames/M-R/Malaria/falciparum/body_malariadffalctrop.htm"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dpd.cdc.gov/dpdx/HTML/Frames/M-R/Malaria/vivax/body_malariadfvivring.htm" TargetMode="External"/><Relationship Id="rId2" Type="http://schemas.openxmlformats.org/officeDocument/2006/relationships/hyperlink" Target="http://www.dpd.cdc.gov/dpdx/HTML/Frames/M-R/Malaria/vivax/body_malariadf_vivax.htm" TargetMode="External"/><Relationship Id="rId1" Type="http://schemas.openxmlformats.org/officeDocument/2006/relationships/slideLayout" Target="../slideLayouts/slideLayout7.xml"/><Relationship Id="rId6" Type="http://schemas.openxmlformats.org/officeDocument/2006/relationships/hyperlink" Target="http://www.dpd.cdc.gov/dpdx/HTML/Frames/M-R/Malaria/vivax/body_malariadfvivgame.htm" TargetMode="External"/><Relationship Id="rId5" Type="http://schemas.openxmlformats.org/officeDocument/2006/relationships/hyperlink" Target="http://www.dpd.cdc.gov/dpdx/HTML/Frames/M-R/Malaria/vivax/body_malariadfvivschiz.htm" TargetMode="External"/><Relationship Id="rId4" Type="http://schemas.openxmlformats.org/officeDocument/2006/relationships/hyperlink" Target="http://www.dpd.cdc.gov/dpdx/HTML/Frames/M-R/Malaria/vivax/body_malariadfvivtroph.htm"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dpd.cdc.gov/dpdx/HTML/Frames/M-R/Malaria/ovale/body_malariadfovaring.htm" TargetMode="External"/><Relationship Id="rId2" Type="http://schemas.openxmlformats.org/officeDocument/2006/relationships/hyperlink" Target="http://www.dpd.cdc.gov/dpdx/HTML/Frames/M-R/Malaria/ovale/body_malariadf_ovale.htm" TargetMode="External"/><Relationship Id="rId1" Type="http://schemas.openxmlformats.org/officeDocument/2006/relationships/slideLayout" Target="../slideLayouts/slideLayout7.xml"/><Relationship Id="rId6" Type="http://schemas.openxmlformats.org/officeDocument/2006/relationships/hyperlink" Target="http://www.dpd.cdc.gov/dpdx/HTML/Frames/M-R/Malaria/ovale/body_malariadfovagame.htm" TargetMode="External"/><Relationship Id="rId5" Type="http://schemas.openxmlformats.org/officeDocument/2006/relationships/hyperlink" Target="http://www.dpd.cdc.gov/dpdx/HTML/Frames/M-R/Malaria/ovale/body_malariadfovaschiz.htm" TargetMode="External"/><Relationship Id="rId4" Type="http://schemas.openxmlformats.org/officeDocument/2006/relationships/hyperlink" Target="http://www.dpd.cdc.gov/dpdx/HTML/Frames/M-R/Malaria/ovale/body_malariadfovatroph.ht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dpd.cdc.gov/dpdx/HTML/Frames/M-R/Malaria/malariae/body_malariadfmalring.htm" TargetMode="External"/><Relationship Id="rId2" Type="http://schemas.openxmlformats.org/officeDocument/2006/relationships/hyperlink" Target="http://www.dpd.cdc.gov/dpdx/HTML/Frames/M-R/Malaria/malariae/body_malariadf_malar.htm" TargetMode="External"/><Relationship Id="rId1" Type="http://schemas.openxmlformats.org/officeDocument/2006/relationships/slideLayout" Target="../slideLayouts/slideLayout7.xml"/><Relationship Id="rId6" Type="http://schemas.openxmlformats.org/officeDocument/2006/relationships/hyperlink" Target="http://www.dpd.cdc.gov/dpdx/HTML/Frames/M-R/Malaria/malariae/body_malariadfmalgame.htm" TargetMode="External"/><Relationship Id="rId5" Type="http://schemas.openxmlformats.org/officeDocument/2006/relationships/hyperlink" Target="http://www.dpd.cdc.gov/dpdx/HTML/Frames/M-R/Malaria/malariae/body_malariadfmalschiz.htm" TargetMode="External"/><Relationship Id="rId4" Type="http://schemas.openxmlformats.org/officeDocument/2006/relationships/hyperlink" Target="http://www.dpd.cdc.gov/dpdx/HTML/Frames/M-R/Malaria/malariae/body_malariadfmaltroph.htm"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dpd.cdc.gov/dpdx/HTML/Frames/M-R/Malaria/knowlesi/body_malariadfknoring.htm" TargetMode="External"/><Relationship Id="rId2" Type="http://schemas.openxmlformats.org/officeDocument/2006/relationships/hyperlink" Target="http://www.dpd.cdc.gov/dpdx/HTML/Frames/M-R/Malaria/knowlesi/body_malariadf_knowlesi.htm" TargetMode="External"/><Relationship Id="rId1" Type="http://schemas.openxmlformats.org/officeDocument/2006/relationships/slideLayout" Target="../slideLayouts/slideLayout7.xml"/><Relationship Id="rId6" Type="http://schemas.openxmlformats.org/officeDocument/2006/relationships/hyperlink" Target="http://www.dpd.cdc.gov/dpdx/HTML/Frames/M-R/Malaria/knowlesi/body_malariadfknogame.htm" TargetMode="External"/><Relationship Id="rId5" Type="http://schemas.openxmlformats.org/officeDocument/2006/relationships/hyperlink" Target="http://www.dpd.cdc.gov/dpdx/HTML/Frames/M-R/Malaria/knowlesi/body_malariadfknoschiz.htm" TargetMode="External"/><Relationship Id="rId4" Type="http://schemas.openxmlformats.org/officeDocument/2006/relationships/hyperlink" Target="http://www.dpd.cdc.gov/dpdx/HTML/Frames/M-R/Malaria/knowlesi/body_malariadfknotroph.ht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 Id="rId5" Type="http://schemas.openxmlformats.org/officeDocument/2006/relationships/image" Target="../media/image87.jpeg"/><Relationship Id="rId4" Type="http://schemas.openxmlformats.org/officeDocument/2006/relationships/image" Target="../media/image86.jpeg"/></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980728"/>
            <a:ext cx="8496944" cy="2880320"/>
          </a:xfrm>
        </p:spPr>
        <p:txBody>
          <a:bodyPr/>
          <a:lstStyle/>
          <a:p>
            <a:r>
              <a:rPr lang="en-US" sz="6000" b="1" smtClean="0"/>
              <a:t>MALARIA</a:t>
            </a:r>
            <a:endParaRPr lang="en-US" sz="6000" b="1" dirty="0"/>
          </a:p>
        </p:txBody>
      </p:sp>
      <p:sp>
        <p:nvSpPr>
          <p:cNvPr id="3" name="Subtitle 2"/>
          <p:cNvSpPr>
            <a:spLocks noGrp="1"/>
          </p:cNvSpPr>
          <p:nvPr>
            <p:ph type="subTitle" idx="1"/>
          </p:nvPr>
        </p:nvSpPr>
        <p:spPr/>
        <p:txBody>
          <a:bodyPr/>
          <a:lstStyle/>
          <a:p>
            <a:r>
              <a:rPr lang="en-US" b="1" dirty="0" smtClean="0"/>
              <a:t>KIMAIGA H.O</a:t>
            </a:r>
          </a:p>
          <a:p>
            <a:r>
              <a:rPr lang="en-US" b="1" dirty="0" smtClean="0"/>
              <a:t>MBChB (University of Nairobi)</a:t>
            </a:r>
          </a:p>
        </p:txBody>
      </p:sp>
    </p:spTree>
    <p:extLst>
      <p:ext uri="{BB962C8B-B14F-4D97-AF65-F5344CB8AC3E}">
        <p14:creationId xmlns:p14="http://schemas.microsoft.com/office/powerpoint/2010/main" val="3254693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Morphology</a:t>
            </a:r>
            <a:endParaRPr lang="en-GB" dirty="0"/>
          </a:p>
        </p:txBody>
      </p:sp>
      <p:sp>
        <p:nvSpPr>
          <p:cNvPr id="3" name="Content Placeholder 2"/>
          <p:cNvSpPr>
            <a:spLocks noGrp="1"/>
          </p:cNvSpPr>
          <p:nvPr>
            <p:ph idx="1"/>
          </p:nvPr>
        </p:nvSpPr>
        <p:spPr/>
        <p:txBody>
          <a:bodyPr/>
          <a:lstStyle/>
          <a:p>
            <a:pPr lvl="0"/>
            <a:r>
              <a:rPr lang="en-US" dirty="0" err="1" smtClean="0"/>
              <a:t>Sporozoites</a:t>
            </a:r>
            <a:r>
              <a:rPr lang="en-US" dirty="0" smtClean="0"/>
              <a:t> </a:t>
            </a:r>
            <a:r>
              <a:rPr lang="en-US" dirty="0"/>
              <a:t>– infective stages of malaria</a:t>
            </a:r>
            <a:endParaRPr lang="en-GB" sz="2000" dirty="0"/>
          </a:p>
          <a:p>
            <a:pPr lvl="0"/>
            <a:r>
              <a:rPr lang="en-US" dirty="0" err="1"/>
              <a:t>Schizonts</a:t>
            </a:r>
            <a:endParaRPr lang="en-GB" sz="2000" dirty="0"/>
          </a:p>
          <a:p>
            <a:pPr lvl="1"/>
            <a:r>
              <a:rPr lang="en-US" dirty="0" err="1"/>
              <a:t>Merozoites</a:t>
            </a:r>
            <a:r>
              <a:rPr lang="en-US" dirty="0"/>
              <a:t> - within </a:t>
            </a:r>
            <a:r>
              <a:rPr lang="en-US" dirty="0" err="1"/>
              <a:t>schizonts</a:t>
            </a:r>
            <a:endParaRPr lang="en-GB" sz="1800" dirty="0"/>
          </a:p>
          <a:p>
            <a:pPr lvl="0"/>
            <a:r>
              <a:rPr lang="en-US" dirty="0"/>
              <a:t>Gametocytes</a:t>
            </a:r>
            <a:endParaRPr lang="en-GB" sz="2000" dirty="0"/>
          </a:p>
          <a:p>
            <a:pPr lvl="1"/>
            <a:r>
              <a:rPr lang="en-US" dirty="0"/>
              <a:t>picked by mosquitoes</a:t>
            </a:r>
            <a:endParaRPr lang="en-GB" sz="1800" dirty="0"/>
          </a:p>
          <a:p>
            <a:pPr lvl="0"/>
            <a:r>
              <a:rPr lang="en-US" dirty="0" err="1"/>
              <a:t>Trophozoites</a:t>
            </a:r>
            <a:endParaRPr lang="en-GB" sz="2000" dirty="0"/>
          </a:p>
          <a:p>
            <a:pPr lvl="1"/>
            <a:r>
              <a:rPr lang="en-US" dirty="0"/>
              <a:t>used by </a:t>
            </a:r>
            <a:r>
              <a:rPr lang="en-US" dirty="0" err="1"/>
              <a:t>Dx</a:t>
            </a:r>
            <a:r>
              <a:rPr lang="en-US" dirty="0"/>
              <a:t> (found in RBCs)</a:t>
            </a:r>
            <a:endParaRPr lang="en-GB" sz="1800" dirty="0"/>
          </a:p>
        </p:txBody>
      </p:sp>
    </p:spTree>
    <p:extLst>
      <p:ext uri="{BB962C8B-B14F-4D97-AF65-F5344CB8AC3E}">
        <p14:creationId xmlns:p14="http://schemas.microsoft.com/office/powerpoint/2010/main" val="12002396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C:\My Pictures\bednet dipp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91" y="19049"/>
            <a:ext cx="2724017" cy="403960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4" descr="C:\My Pictures\bednet - malar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58655"/>
            <a:ext cx="4145608" cy="279792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1" name="Picture 5" descr="C:\My Pictures\malaria po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7387"/>
            <a:ext cx="4644008" cy="68853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932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576" y="236376"/>
            <a:ext cx="8579904" cy="960376"/>
          </a:xfrm>
        </p:spPr>
        <p:txBody>
          <a:bodyPr/>
          <a:lstStyle/>
          <a:p>
            <a:r>
              <a:rPr lang="en-GB" b="1" dirty="0" smtClean="0"/>
              <a:t>Life cycle</a:t>
            </a:r>
            <a:endParaRPr lang="en-GB" b="1" dirty="0"/>
          </a:p>
        </p:txBody>
      </p:sp>
      <p:sp>
        <p:nvSpPr>
          <p:cNvPr id="3" name="Content Placeholder 2"/>
          <p:cNvSpPr>
            <a:spLocks noGrp="1"/>
          </p:cNvSpPr>
          <p:nvPr>
            <p:ph idx="1"/>
          </p:nvPr>
        </p:nvSpPr>
        <p:spPr>
          <a:xfrm>
            <a:off x="323528" y="1484784"/>
            <a:ext cx="8640960" cy="5112568"/>
          </a:xfrm>
        </p:spPr>
        <p:txBody>
          <a:bodyPr>
            <a:normAutofit/>
          </a:bodyPr>
          <a:lstStyle/>
          <a:p>
            <a:r>
              <a:rPr lang="en-US" dirty="0"/>
              <a:t>Human (Intermediate </a:t>
            </a:r>
            <a:r>
              <a:rPr lang="en-US" dirty="0" smtClean="0"/>
              <a:t>host)</a:t>
            </a:r>
          </a:p>
          <a:p>
            <a:r>
              <a:rPr lang="en-US" dirty="0" smtClean="0"/>
              <a:t>Female </a:t>
            </a:r>
            <a:r>
              <a:rPr lang="en-US" dirty="0"/>
              <a:t>Anopheles mosquito (definitive host)</a:t>
            </a:r>
          </a:p>
          <a:p>
            <a:pPr lvl="0"/>
            <a:r>
              <a:rPr lang="en-US" dirty="0" smtClean="0"/>
              <a:t>Infective </a:t>
            </a:r>
            <a:r>
              <a:rPr lang="en-US" dirty="0"/>
              <a:t>stage is the </a:t>
            </a:r>
            <a:r>
              <a:rPr lang="en-US" dirty="0" err="1" smtClean="0"/>
              <a:t>sporozoites</a:t>
            </a:r>
            <a:endParaRPr lang="en-US" dirty="0" smtClean="0"/>
          </a:p>
          <a:p>
            <a:pPr lvl="0"/>
            <a:r>
              <a:rPr lang="en-US" dirty="0" smtClean="0"/>
              <a:t>Mosquitoes </a:t>
            </a:r>
            <a:r>
              <a:rPr lang="en-US" dirty="0"/>
              <a:t>deposit them from their salivary glands during the bites</a:t>
            </a:r>
            <a:endParaRPr lang="en-GB" dirty="0"/>
          </a:p>
          <a:p>
            <a:pPr lvl="0"/>
            <a:r>
              <a:rPr lang="en-US" dirty="0" err="1" smtClean="0"/>
              <a:t>Sporozoites</a:t>
            </a:r>
            <a:r>
              <a:rPr lang="en-GB" dirty="0" smtClean="0"/>
              <a:t> get picked up by macrophages &amp; </a:t>
            </a:r>
            <a:r>
              <a:rPr lang="en-US" dirty="0"/>
              <a:t>circulate in the blood for about 30 minutes after which they go to the liver and get trapped by liver (receptor-ligand</a:t>
            </a:r>
            <a:r>
              <a:rPr lang="en-US" dirty="0" smtClean="0"/>
              <a:t>). </a:t>
            </a:r>
          </a:p>
        </p:txBody>
      </p:sp>
    </p:spTree>
    <p:extLst>
      <p:ext uri="{BB962C8B-B14F-4D97-AF65-F5344CB8AC3E}">
        <p14:creationId xmlns:p14="http://schemas.microsoft.com/office/powerpoint/2010/main" val="1544049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51520" y="332656"/>
            <a:ext cx="4680520" cy="6192688"/>
          </a:xfrm>
        </p:spPr>
        <p:txBody>
          <a:bodyPr/>
          <a:lstStyle/>
          <a:p>
            <a:r>
              <a:rPr lang="en-US" dirty="0"/>
              <a:t>In the liver they evade and infect the hepatocytes. This is the pre-</a:t>
            </a:r>
            <a:r>
              <a:rPr lang="en-US" dirty="0" err="1"/>
              <a:t>erythrocytic</a:t>
            </a:r>
            <a:r>
              <a:rPr lang="en-US" dirty="0"/>
              <a:t> phase/ </a:t>
            </a:r>
            <a:r>
              <a:rPr lang="en-US" dirty="0" err="1"/>
              <a:t>Exoerythrocytic</a:t>
            </a:r>
            <a:r>
              <a:rPr lang="en-US" dirty="0"/>
              <a:t> </a:t>
            </a:r>
            <a:r>
              <a:rPr lang="en-US" dirty="0" err="1"/>
              <a:t>Schizogony</a:t>
            </a:r>
            <a:endParaRPr lang="en-US" dirty="0"/>
          </a:p>
          <a:p>
            <a:r>
              <a:rPr lang="en-US" dirty="0" smtClean="0"/>
              <a:t>This phase has no fever</a:t>
            </a:r>
            <a:endParaRPr lang="en-GB" dirty="0" smtClean="0"/>
          </a:p>
          <a:p>
            <a:r>
              <a:rPr lang="en-US" dirty="0" smtClean="0"/>
              <a:t>They </a:t>
            </a:r>
            <a:r>
              <a:rPr lang="en-US" dirty="0"/>
              <a:t>develop by asexual replication to </a:t>
            </a:r>
            <a:r>
              <a:rPr lang="en-US" dirty="0" err="1"/>
              <a:t>schizonts</a:t>
            </a:r>
            <a:r>
              <a:rPr lang="en-US" dirty="0"/>
              <a:t> (circular structures with 1000-10,000 </a:t>
            </a:r>
            <a:r>
              <a:rPr lang="en-US" dirty="0" err="1"/>
              <a:t>merozoites</a:t>
            </a:r>
            <a:r>
              <a:rPr lang="en-US" dirty="0"/>
              <a:t> inside)</a:t>
            </a:r>
            <a:r>
              <a:rPr lang="en-US" altLang="en-US" b="1" dirty="0">
                <a:solidFill>
                  <a:srgbClr val="FFFFFF"/>
                </a:solidFill>
                <a:latin typeface="Times New Roman" pitchFamily="18" charset="0"/>
              </a:rPr>
              <a:t> </a:t>
            </a:r>
            <a:r>
              <a:rPr lang="en-US" altLang="en-US" dirty="0">
                <a:solidFill>
                  <a:srgbClr val="FFFFFF"/>
                </a:solidFill>
                <a:latin typeface="Times New Roman" pitchFamily="18" charset="0"/>
              </a:rPr>
              <a:t>6-15 days</a:t>
            </a:r>
            <a:r>
              <a:rPr lang="en-US" dirty="0"/>
              <a:t>. </a:t>
            </a:r>
          </a:p>
          <a:p>
            <a:pPr lvl="0"/>
            <a:r>
              <a:rPr lang="en-US" dirty="0"/>
              <a:t>These are known as the liver </a:t>
            </a:r>
            <a:r>
              <a:rPr lang="en-US" dirty="0" err="1"/>
              <a:t>schizonts</a:t>
            </a:r>
            <a:r>
              <a:rPr lang="en-US" dirty="0"/>
              <a:t> formed from the </a:t>
            </a:r>
            <a:r>
              <a:rPr lang="en-US" dirty="0" err="1"/>
              <a:t>sprozoites</a:t>
            </a:r>
            <a:r>
              <a:rPr lang="en-US" dirty="0"/>
              <a:t>.</a:t>
            </a:r>
            <a:endParaRPr lang="en-GB" dirty="0"/>
          </a:p>
          <a:p>
            <a:endParaRPr lang="en-GB" dirty="0"/>
          </a:p>
        </p:txBody>
      </p:sp>
      <p:pic>
        <p:nvPicPr>
          <p:cNvPr id="7" name="Picture 3" descr="live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2748200"/>
            <a:ext cx="2987824" cy="41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ee1a"/>
          <p:cNvPicPr>
            <a:picLocks noChangeAspect="1" noChangeArrowheads="1"/>
          </p:cNvPicPr>
          <p:nvPr/>
        </p:nvPicPr>
        <p:blipFill>
          <a:blip r:embed="rId3" cstate="print">
            <a:lum bright="-6000" contrast="2000"/>
            <a:extLst>
              <a:ext uri="{28A0092B-C50C-407E-A947-70E740481C1C}">
                <a14:useLocalDpi xmlns:a14="http://schemas.microsoft.com/office/drawing/2010/main" val="0"/>
              </a:ext>
            </a:extLst>
          </a:blip>
          <a:srcRect/>
          <a:stretch>
            <a:fillRect/>
          </a:stretch>
        </p:blipFill>
        <p:spPr bwMode="auto">
          <a:xfrm>
            <a:off x="5796136" y="188640"/>
            <a:ext cx="3031029" cy="236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999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568952" cy="6192688"/>
          </a:xfrm>
        </p:spPr>
        <p:txBody>
          <a:bodyPr>
            <a:normAutofit/>
          </a:bodyPr>
          <a:lstStyle/>
          <a:p>
            <a:pPr lvl="0"/>
            <a:r>
              <a:rPr lang="en-US" dirty="0" err="1"/>
              <a:t>Schizonts</a:t>
            </a:r>
            <a:r>
              <a:rPr lang="en-US" dirty="0"/>
              <a:t> rupture to release </a:t>
            </a:r>
            <a:r>
              <a:rPr lang="en-US" dirty="0" err="1"/>
              <a:t>merozoites</a:t>
            </a:r>
            <a:r>
              <a:rPr lang="en-US" dirty="0"/>
              <a:t> that get to the circulation </a:t>
            </a:r>
          </a:p>
          <a:p>
            <a:pPr lvl="0"/>
            <a:r>
              <a:rPr lang="en-US" dirty="0" err="1" smtClean="0"/>
              <a:t>Merozoites</a:t>
            </a:r>
            <a:r>
              <a:rPr lang="en-US" dirty="0" smtClean="0"/>
              <a:t> </a:t>
            </a:r>
            <a:r>
              <a:rPr lang="en-GB" dirty="0" smtClean="0"/>
              <a:t>invade (using receptors) </a:t>
            </a:r>
            <a:r>
              <a:rPr lang="en-US" dirty="0"/>
              <a:t> RBC </a:t>
            </a:r>
            <a:r>
              <a:rPr lang="en-US" dirty="0" smtClean="0"/>
              <a:t>-</a:t>
            </a:r>
            <a:r>
              <a:rPr lang="en-US" b="1" dirty="0" err="1" smtClean="0"/>
              <a:t>Erythrocytic</a:t>
            </a:r>
            <a:r>
              <a:rPr lang="en-US" b="1" dirty="0" smtClean="0"/>
              <a:t> Stage</a:t>
            </a:r>
          </a:p>
          <a:p>
            <a:pPr lvl="0"/>
            <a:r>
              <a:rPr lang="en-GB" dirty="0" smtClean="0"/>
              <a:t>Within </a:t>
            </a:r>
            <a:r>
              <a:rPr lang="en-GB" dirty="0"/>
              <a:t>RBCs they develop into </a:t>
            </a:r>
            <a:r>
              <a:rPr lang="en-GB" dirty="0" err="1"/>
              <a:t>trophozoites</a:t>
            </a:r>
            <a:endParaRPr lang="en-GB" dirty="0"/>
          </a:p>
          <a:p>
            <a:pPr lvl="0"/>
            <a:r>
              <a:rPr lang="en-GB" dirty="0"/>
              <a:t>The young </a:t>
            </a:r>
            <a:r>
              <a:rPr lang="en-GB" dirty="0" err="1"/>
              <a:t>trophozoite</a:t>
            </a:r>
            <a:r>
              <a:rPr lang="en-GB" dirty="0"/>
              <a:t> called ‘ring </a:t>
            </a:r>
            <a:r>
              <a:rPr lang="en-GB" dirty="0" smtClean="0"/>
              <a:t>form’ mature into </a:t>
            </a:r>
            <a:r>
              <a:rPr lang="en-US" dirty="0" err="1" smtClean="0"/>
              <a:t>erythrocytic</a:t>
            </a:r>
            <a:r>
              <a:rPr lang="en-US" dirty="0" smtClean="0"/>
              <a:t> </a:t>
            </a:r>
            <a:r>
              <a:rPr lang="en-US" dirty="0" err="1" smtClean="0"/>
              <a:t>schizonts</a:t>
            </a:r>
            <a:endParaRPr lang="en-US" dirty="0" smtClean="0"/>
          </a:p>
          <a:p>
            <a:r>
              <a:rPr lang="en-US" dirty="0" err="1"/>
              <a:t>Merozoites</a:t>
            </a:r>
            <a:r>
              <a:rPr lang="en-US" dirty="0"/>
              <a:t> inside the </a:t>
            </a:r>
            <a:r>
              <a:rPr lang="en-US" dirty="0" err="1"/>
              <a:t>erythrocytic</a:t>
            </a:r>
            <a:r>
              <a:rPr lang="en-US" dirty="0"/>
              <a:t> </a:t>
            </a:r>
            <a:r>
              <a:rPr lang="en-US" dirty="0" err="1"/>
              <a:t>schizonts</a:t>
            </a:r>
            <a:r>
              <a:rPr lang="en-US" dirty="0"/>
              <a:t> keep on multiplying </a:t>
            </a:r>
            <a:endParaRPr lang="en-GB" dirty="0" smtClean="0"/>
          </a:p>
          <a:p>
            <a:pPr marL="0" lvl="0" indent="0">
              <a:buNone/>
            </a:pPr>
            <a:endParaRPr lang="en-GB" dirty="0"/>
          </a:p>
          <a:p>
            <a:endParaRPr lang="en-GB" dirty="0"/>
          </a:p>
        </p:txBody>
      </p:sp>
    </p:spTree>
    <p:extLst>
      <p:ext uri="{BB962C8B-B14F-4D97-AF65-F5344CB8AC3E}">
        <p14:creationId xmlns:p14="http://schemas.microsoft.com/office/powerpoint/2010/main" val="1308645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23528" y="404664"/>
            <a:ext cx="4248472" cy="6120680"/>
          </a:xfrm>
        </p:spPr>
        <p:txBody>
          <a:bodyPr>
            <a:normAutofit fontScale="92500" lnSpcReduction="20000"/>
          </a:bodyPr>
          <a:lstStyle/>
          <a:p>
            <a:pPr lvl="0"/>
            <a:r>
              <a:rPr lang="en-US" dirty="0" smtClean="0"/>
              <a:t>The </a:t>
            </a:r>
            <a:r>
              <a:rPr lang="en-US" dirty="0" err="1"/>
              <a:t>schizonts</a:t>
            </a:r>
            <a:r>
              <a:rPr lang="en-US" dirty="0"/>
              <a:t> ingests host hemoglobin- </a:t>
            </a:r>
            <a:r>
              <a:rPr lang="en-US" dirty="0" err="1"/>
              <a:t>Cytostome</a:t>
            </a:r>
            <a:r>
              <a:rPr lang="en-US" dirty="0"/>
              <a:t>, food vacuole, </a:t>
            </a:r>
            <a:r>
              <a:rPr lang="en-US" dirty="0" err="1"/>
              <a:t>hemozoin</a:t>
            </a:r>
            <a:r>
              <a:rPr lang="en-US" dirty="0"/>
              <a:t> (malarial pigment)</a:t>
            </a:r>
          </a:p>
          <a:p>
            <a:r>
              <a:rPr lang="en-US" dirty="0" smtClean="0"/>
              <a:t>Requires </a:t>
            </a:r>
            <a:r>
              <a:rPr lang="en-US" dirty="0"/>
              <a:t>haemoglobin from the RBCs of human for </a:t>
            </a:r>
            <a:r>
              <a:rPr lang="en-US" dirty="0" smtClean="0"/>
              <a:t>metabolism transforming it into </a:t>
            </a:r>
            <a:r>
              <a:rPr lang="en-US" dirty="0"/>
              <a:t>malaria pigment which can be used by the parasite.</a:t>
            </a:r>
          </a:p>
          <a:p>
            <a:pPr lvl="0"/>
            <a:r>
              <a:rPr lang="en-US" dirty="0" smtClean="0"/>
              <a:t>Causes </a:t>
            </a:r>
            <a:r>
              <a:rPr lang="en-US" dirty="0"/>
              <a:t>RBC to rupture releasing millions of </a:t>
            </a:r>
            <a:r>
              <a:rPr lang="en-US" dirty="0" err="1"/>
              <a:t>merozoites</a:t>
            </a:r>
            <a:r>
              <a:rPr lang="en-US" dirty="0"/>
              <a:t> that infect other RBCs.</a:t>
            </a:r>
            <a:endParaRPr lang="en-GB" dirty="0"/>
          </a:p>
          <a:p>
            <a:r>
              <a:rPr lang="en-US" dirty="0"/>
              <a:t>It is a cascade of events. In this </a:t>
            </a:r>
            <a:r>
              <a:rPr lang="en-US" dirty="0" err="1"/>
              <a:t>erythrocytic</a:t>
            </a:r>
            <a:r>
              <a:rPr lang="en-US" dirty="0"/>
              <a:t> phase, there is fever that can continue, if not treated, till death</a:t>
            </a:r>
            <a:endParaRPr lang="en-GB" dirty="0"/>
          </a:p>
          <a:p>
            <a:endParaRPr lang="en-GB" dirty="0"/>
          </a:p>
        </p:txBody>
      </p:sp>
      <p:pic>
        <p:nvPicPr>
          <p:cNvPr id="8" name="Picture 4" descr="cytostome"/>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14137" t="3317" r="1418" b="14218"/>
          <a:stretch>
            <a:fillRect/>
          </a:stretch>
        </p:blipFill>
        <p:spPr bwMode="auto">
          <a:xfrm>
            <a:off x="5009930" y="2979912"/>
            <a:ext cx="4114800"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trophs"/>
          <p:cNvPicPr>
            <a:picLocks noChangeAspect="1" noChangeArrowheads="1"/>
          </p:cNvPicPr>
          <p:nvPr/>
        </p:nvPicPr>
        <p:blipFill>
          <a:blip r:embed="rId3">
            <a:lum bright="24000" contrast="-30000"/>
            <a:extLst>
              <a:ext uri="{28A0092B-C50C-407E-A947-70E740481C1C}">
                <a14:useLocalDpi xmlns:a14="http://schemas.microsoft.com/office/drawing/2010/main" val="0"/>
              </a:ext>
            </a:extLst>
          </a:blip>
          <a:srcRect/>
          <a:stretch>
            <a:fillRect/>
          </a:stretch>
        </p:blipFill>
        <p:spPr bwMode="auto">
          <a:xfrm>
            <a:off x="5238530" y="44624"/>
            <a:ext cx="36576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176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84213"/>
            <a:ext cx="6408712" cy="6324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61847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568952" cy="6192688"/>
          </a:xfrm>
        </p:spPr>
        <p:txBody>
          <a:bodyPr>
            <a:normAutofit lnSpcReduction="10000"/>
          </a:bodyPr>
          <a:lstStyle/>
          <a:p>
            <a:pPr lvl="0"/>
            <a:r>
              <a:rPr lang="en-US" dirty="0"/>
              <a:t>Some of the </a:t>
            </a:r>
            <a:r>
              <a:rPr lang="en-US" dirty="0" err="1"/>
              <a:t>schizonts</a:t>
            </a:r>
            <a:r>
              <a:rPr lang="en-US" dirty="0"/>
              <a:t> undergo sexual differentiation with formation of microgametocytes (male gametocytes) &amp; </a:t>
            </a:r>
            <a:r>
              <a:rPr lang="en-US" dirty="0" err="1"/>
              <a:t>macrogametocytes</a:t>
            </a:r>
            <a:r>
              <a:rPr lang="en-US" dirty="0"/>
              <a:t> (female gametocytes) which are then ingested by a mosquito (female Anopheles mosquito)</a:t>
            </a:r>
            <a:endParaRPr lang="en-GB" dirty="0"/>
          </a:p>
          <a:p>
            <a:pPr lvl="0"/>
            <a:r>
              <a:rPr lang="en-US" dirty="0" smtClean="0"/>
              <a:t>When in the mid-gut of the mosquito, fusion of the 2 gametocytes occurs </a:t>
            </a:r>
            <a:r>
              <a:rPr lang="en-GB" dirty="0" smtClean="0"/>
              <a:t>(sexual reproduction)</a:t>
            </a:r>
            <a:r>
              <a:rPr lang="en-US" dirty="0" smtClean="0"/>
              <a:t>.</a:t>
            </a:r>
            <a:r>
              <a:rPr lang="en-GB" dirty="0" smtClean="0"/>
              <a:t> </a:t>
            </a:r>
            <a:r>
              <a:rPr lang="en-GB" dirty="0" err="1" smtClean="0"/>
              <a:t>Gametoctye</a:t>
            </a:r>
            <a:r>
              <a:rPr lang="en-GB" dirty="0" smtClean="0"/>
              <a:t> </a:t>
            </a:r>
            <a:r>
              <a:rPr lang="en-GB" dirty="0"/>
              <a:t>activating factor in </a:t>
            </a:r>
            <a:r>
              <a:rPr lang="en-GB" dirty="0" smtClean="0"/>
              <a:t>mosquito is </a:t>
            </a:r>
            <a:r>
              <a:rPr lang="en-GB" dirty="0" err="1" smtClean="0"/>
              <a:t>xanthurenic</a:t>
            </a:r>
            <a:r>
              <a:rPr lang="en-GB" dirty="0" smtClean="0"/>
              <a:t> </a:t>
            </a:r>
            <a:r>
              <a:rPr lang="en-GB" dirty="0"/>
              <a:t>acid</a:t>
            </a:r>
          </a:p>
          <a:p>
            <a:pPr lvl="0"/>
            <a:r>
              <a:rPr lang="en-US" dirty="0"/>
              <a:t>Fertilization occurs forming a zygote which penetrates from the gut into the thoracic cavity of the mosquito forming a </a:t>
            </a:r>
            <a:r>
              <a:rPr lang="en-US" dirty="0" err="1"/>
              <a:t>ookinite</a:t>
            </a:r>
            <a:r>
              <a:rPr lang="en-US" dirty="0"/>
              <a:t>. (~24 </a:t>
            </a:r>
            <a:r>
              <a:rPr lang="en-US" dirty="0" err="1"/>
              <a:t>hr</a:t>
            </a:r>
            <a:r>
              <a:rPr lang="en-US" dirty="0" smtClean="0"/>
              <a:t>)</a:t>
            </a:r>
          </a:p>
        </p:txBody>
      </p:sp>
    </p:spTree>
    <p:extLst>
      <p:ext uri="{BB962C8B-B14F-4D97-AF65-F5344CB8AC3E}">
        <p14:creationId xmlns:p14="http://schemas.microsoft.com/office/powerpoint/2010/main" val="1037303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568952" cy="2736304"/>
          </a:xfrm>
        </p:spPr>
        <p:txBody>
          <a:bodyPr>
            <a:normAutofit fontScale="85000" lnSpcReduction="10000"/>
          </a:bodyPr>
          <a:lstStyle/>
          <a:p>
            <a:pPr lvl="0"/>
            <a:r>
              <a:rPr lang="en-US" dirty="0"/>
              <a:t>It develops into an oocyte then to </a:t>
            </a:r>
            <a:r>
              <a:rPr lang="en-US" dirty="0" err="1"/>
              <a:t>sporozoites</a:t>
            </a:r>
            <a:r>
              <a:rPr lang="en-US" dirty="0"/>
              <a:t> which then </a:t>
            </a:r>
            <a:r>
              <a:rPr lang="en-US" dirty="0" smtClean="0"/>
              <a:t>migrate through </a:t>
            </a:r>
            <a:r>
              <a:rPr lang="en-US" dirty="0" err="1" smtClean="0"/>
              <a:t>hemocoel</a:t>
            </a:r>
            <a:r>
              <a:rPr lang="en-US" dirty="0" smtClean="0"/>
              <a:t> </a:t>
            </a:r>
            <a:r>
              <a:rPr lang="en-US" dirty="0"/>
              <a:t>to the thorax of the mosquito. </a:t>
            </a:r>
            <a:endParaRPr lang="en-GB" dirty="0"/>
          </a:p>
          <a:p>
            <a:pPr lvl="0"/>
            <a:r>
              <a:rPr lang="en-US" dirty="0"/>
              <a:t>The </a:t>
            </a:r>
            <a:r>
              <a:rPr lang="en-US" dirty="0" err="1"/>
              <a:t>sporozoites</a:t>
            </a:r>
            <a:r>
              <a:rPr lang="en-US" dirty="0"/>
              <a:t> enter the mouth parts of the mosquito (salivary glands) </a:t>
            </a:r>
            <a:endParaRPr lang="en-GB" dirty="0"/>
          </a:p>
          <a:p>
            <a:pPr lvl="0"/>
            <a:r>
              <a:rPr lang="en-US" dirty="0"/>
              <a:t>Mosquito bites deposits </a:t>
            </a:r>
            <a:r>
              <a:rPr lang="en-US" dirty="0" err="1"/>
              <a:t>sporozoites</a:t>
            </a:r>
            <a:r>
              <a:rPr lang="en-US" dirty="0"/>
              <a:t> into another host human beings during a blood meal.</a:t>
            </a:r>
            <a:endParaRPr lang="en-GB" dirty="0"/>
          </a:p>
          <a:p>
            <a:endParaRPr lang="en-GB" dirty="0"/>
          </a:p>
        </p:txBody>
      </p:sp>
      <p:pic>
        <p:nvPicPr>
          <p:cNvPr id="4" name="Picture 3" descr="sporogo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029812"/>
            <a:ext cx="8228715" cy="365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681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568952" cy="6192688"/>
          </a:xfrm>
        </p:spPr>
        <p:txBody>
          <a:bodyPr/>
          <a:lstStyle/>
          <a:p>
            <a:pPr marL="0" indent="0" algn="ctr">
              <a:buNone/>
            </a:pPr>
            <a:r>
              <a:rPr lang="en-US" altLang="en-US" b="1" dirty="0" err="1">
                <a:solidFill>
                  <a:srgbClr val="006600"/>
                </a:solidFill>
              </a:rPr>
              <a:t>Hypnozoite</a:t>
            </a:r>
            <a:r>
              <a:rPr lang="en-US" altLang="en-US" b="1" dirty="0">
                <a:solidFill>
                  <a:srgbClr val="006600"/>
                </a:solidFill>
              </a:rPr>
              <a:t> Forms</a:t>
            </a:r>
          </a:p>
          <a:p>
            <a:pPr lvl="0"/>
            <a:r>
              <a:rPr lang="en-US" dirty="0" smtClean="0"/>
              <a:t>In two </a:t>
            </a:r>
            <a:r>
              <a:rPr lang="en-US" dirty="0" err="1" smtClean="0"/>
              <a:t>spp</a:t>
            </a:r>
            <a:r>
              <a:rPr lang="en-US" dirty="0" smtClean="0"/>
              <a:t>, </a:t>
            </a:r>
            <a:r>
              <a:rPr lang="en-GB" dirty="0"/>
              <a:t>P. </a:t>
            </a:r>
            <a:r>
              <a:rPr lang="en-GB" dirty="0" err="1"/>
              <a:t>vivax</a:t>
            </a:r>
            <a:r>
              <a:rPr lang="en-GB" dirty="0"/>
              <a:t> and P. </a:t>
            </a:r>
            <a:r>
              <a:rPr lang="en-GB" dirty="0" err="1" smtClean="0"/>
              <a:t>ovale</a:t>
            </a:r>
            <a:r>
              <a:rPr lang="en-GB" dirty="0" smtClean="0"/>
              <a:t>, </a:t>
            </a:r>
            <a:r>
              <a:rPr lang="en-US" dirty="0" smtClean="0"/>
              <a:t>the </a:t>
            </a:r>
            <a:r>
              <a:rPr lang="en-US" dirty="0" err="1" smtClean="0"/>
              <a:t>sporozoites</a:t>
            </a:r>
            <a:r>
              <a:rPr lang="en-US" dirty="0" smtClean="0"/>
              <a:t> deposited do not all develop into liver </a:t>
            </a:r>
            <a:r>
              <a:rPr lang="en-US" dirty="0" err="1" smtClean="0"/>
              <a:t>schizonts</a:t>
            </a:r>
            <a:r>
              <a:rPr lang="en-US" dirty="0" smtClean="0"/>
              <a:t>; they develop into </a:t>
            </a:r>
            <a:r>
              <a:rPr lang="en-US" dirty="0" err="1" smtClean="0"/>
              <a:t>hypnozoites</a:t>
            </a:r>
            <a:r>
              <a:rPr lang="en-US" dirty="0" smtClean="0"/>
              <a:t> (dormant stages in the liver) and thus do not progress into the other stages</a:t>
            </a:r>
            <a:endParaRPr lang="en-GB" dirty="0" smtClean="0"/>
          </a:p>
          <a:p>
            <a:pPr lvl="0"/>
            <a:r>
              <a:rPr lang="en-US" dirty="0" smtClean="0"/>
              <a:t>At </a:t>
            </a:r>
            <a:r>
              <a:rPr lang="en-US" dirty="0"/>
              <a:t>some stage in life, they get reactivated and continue the cycle causing disease.</a:t>
            </a:r>
            <a:endParaRPr lang="en-GB" dirty="0"/>
          </a:p>
          <a:p>
            <a:pPr lvl="0"/>
            <a:r>
              <a:rPr lang="en-US" dirty="0"/>
              <a:t>They are responsible for </a:t>
            </a:r>
            <a:r>
              <a:rPr lang="en-US" b="1" dirty="0">
                <a:solidFill>
                  <a:srgbClr val="00B050"/>
                </a:solidFill>
              </a:rPr>
              <a:t>relapse in malaria</a:t>
            </a:r>
            <a:r>
              <a:rPr lang="en-US" b="1" dirty="0" smtClean="0">
                <a:solidFill>
                  <a:srgbClr val="00B050"/>
                </a:solidFill>
              </a:rPr>
              <a:t>.</a:t>
            </a:r>
            <a:endParaRPr lang="en-GB" b="1" dirty="0">
              <a:solidFill>
                <a:srgbClr val="00B050"/>
              </a:solidFill>
            </a:endParaRPr>
          </a:p>
        </p:txBody>
      </p:sp>
    </p:spTree>
    <p:extLst>
      <p:ext uri="{BB962C8B-B14F-4D97-AF65-F5344CB8AC3E}">
        <p14:creationId xmlns:p14="http://schemas.microsoft.com/office/powerpoint/2010/main" val="1648751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c2"/>
          <p:cNvPicPr>
            <a:picLocks noChangeAspect="1" noChangeArrowheads="1"/>
          </p:cNvPicPr>
          <p:nvPr/>
        </p:nvPicPr>
        <p:blipFill>
          <a:blip r:embed="rId2">
            <a:lum bright="-24000" contrast="42000"/>
            <a:extLst>
              <a:ext uri="{28A0092B-C50C-407E-A947-70E740481C1C}">
                <a14:useLocalDpi xmlns:a14="http://schemas.microsoft.com/office/drawing/2010/main" val="0"/>
              </a:ext>
            </a:extLst>
          </a:blip>
          <a:srcRect/>
          <a:stretch>
            <a:fillRect/>
          </a:stretch>
        </p:blipFill>
        <p:spPr bwMode="auto">
          <a:xfrm>
            <a:off x="0" y="0"/>
            <a:ext cx="505669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308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772400" cy="576064"/>
          </a:xfrm>
        </p:spPr>
        <p:txBody>
          <a:bodyPr/>
          <a:lstStyle/>
          <a:p>
            <a:r>
              <a:rPr lang="en-GB" b="1" dirty="0" smtClean="0"/>
              <a:t>INTRODUCTION</a:t>
            </a:r>
            <a:endParaRPr lang="en-GB" b="1" dirty="0"/>
          </a:p>
        </p:txBody>
      </p:sp>
      <p:sp>
        <p:nvSpPr>
          <p:cNvPr id="3" name="Content Placeholder 2"/>
          <p:cNvSpPr>
            <a:spLocks noGrp="1"/>
          </p:cNvSpPr>
          <p:nvPr>
            <p:ph idx="1"/>
          </p:nvPr>
        </p:nvSpPr>
        <p:spPr>
          <a:xfrm>
            <a:off x="395536" y="1124744"/>
            <a:ext cx="8424936" cy="2016224"/>
          </a:xfrm>
        </p:spPr>
        <p:txBody>
          <a:bodyPr>
            <a:normAutofit fontScale="92500" lnSpcReduction="10000"/>
          </a:bodyPr>
          <a:lstStyle/>
          <a:p>
            <a:pPr eaLnBrk="1" hangingPunct="1"/>
            <a:r>
              <a:rPr lang="en-GB" altLang="en-US" dirty="0"/>
              <a:t>Malaria is </a:t>
            </a:r>
            <a:r>
              <a:rPr lang="en-GB" altLang="en-US" dirty="0" smtClean="0"/>
              <a:t>a disease caused </a:t>
            </a:r>
            <a:r>
              <a:rPr lang="en-GB" altLang="en-US" dirty="0"/>
              <a:t>by the protozoan parasites of the genus plasmodium species, </a:t>
            </a:r>
          </a:p>
          <a:p>
            <a:pPr eaLnBrk="1" hangingPunct="1"/>
            <a:r>
              <a:rPr lang="en-GB" altLang="en-US" dirty="0"/>
              <a:t>Member of </a:t>
            </a:r>
            <a:r>
              <a:rPr lang="en-GB" altLang="en-US" dirty="0" err="1"/>
              <a:t>Apicomplexa</a:t>
            </a:r>
            <a:endParaRPr lang="en-GB" altLang="en-US" dirty="0"/>
          </a:p>
          <a:p>
            <a:pPr eaLnBrk="1" hangingPunct="1"/>
            <a:r>
              <a:rPr lang="en-GB" altLang="en-US" dirty="0" smtClean="0"/>
              <a:t>The </a:t>
            </a:r>
            <a:r>
              <a:rPr lang="en-GB" altLang="en-US" dirty="0"/>
              <a:t>4 species that commonly infect man are:</a:t>
            </a:r>
          </a:p>
          <a:p>
            <a:endParaRPr lang="en-GB" dirty="0"/>
          </a:p>
          <a:p>
            <a:endParaRPr lang="en-GB" dirty="0"/>
          </a:p>
        </p:txBody>
      </p:sp>
      <p:graphicFrame>
        <p:nvGraphicFramePr>
          <p:cNvPr id="4" name="Group 77"/>
          <p:cNvGraphicFramePr>
            <a:graphicFrameLocks noGrp="1"/>
          </p:cNvGraphicFramePr>
          <p:nvPr>
            <p:extLst>
              <p:ext uri="{D42A27DB-BD31-4B8C-83A1-F6EECF244321}">
                <p14:modId xmlns:p14="http://schemas.microsoft.com/office/powerpoint/2010/main" val="3345917091"/>
              </p:ext>
            </p:extLst>
          </p:nvPr>
        </p:nvGraphicFramePr>
        <p:xfrm>
          <a:off x="395536" y="3356992"/>
          <a:ext cx="8568952" cy="3383280"/>
        </p:xfrm>
        <a:graphic>
          <a:graphicData uri="http://schemas.openxmlformats.org/drawingml/2006/table">
            <a:tbl>
              <a:tblPr/>
              <a:tblGrid>
                <a:gridCol w="1503005"/>
                <a:gridCol w="7065947"/>
              </a:tblGrid>
              <a:tr h="2835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Species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Major features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396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1" u="none" strike="noStrike" cap="none" normalizeH="0" baseline="0" smtClean="0">
                          <a:ln>
                            <a:noFill/>
                          </a:ln>
                          <a:solidFill>
                            <a:schemeClr val="tx1"/>
                          </a:solidFill>
                          <a:effectLst/>
                          <a:latin typeface="Arial" charset="0"/>
                        </a:rPr>
                        <a:t>P. falciparum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GB" sz="1400" b="0" i="0" u="none" strike="noStrike" cap="none" normalizeH="0" baseline="0" smtClean="0">
                          <a:ln>
                            <a:noFill/>
                          </a:ln>
                          <a:solidFill>
                            <a:schemeClr val="tx1"/>
                          </a:solidFill>
                          <a:effectLst/>
                          <a:latin typeface="Arial" charset="0"/>
                        </a:rPr>
                        <a:t> The most important species as it is responsible for 50% of all malaria cases worldwide and nearly all morbidity and mortality from severe malaria</a:t>
                      </a:r>
                    </a:p>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GB" sz="1400" b="0" i="0" u="none" strike="noStrike" cap="none" normalizeH="0" baseline="0" smtClean="0">
                          <a:ln>
                            <a:noFill/>
                          </a:ln>
                          <a:solidFill>
                            <a:schemeClr val="tx1"/>
                          </a:solidFill>
                          <a:effectLst/>
                          <a:latin typeface="Arial" charset="0"/>
                        </a:rPr>
                        <a:t> Found in the tropics &amp; sub-tropics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45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1" u="none" strike="noStrike" cap="none" normalizeH="0" baseline="0" smtClean="0">
                          <a:ln>
                            <a:noFill/>
                          </a:ln>
                          <a:solidFill>
                            <a:schemeClr val="tx1"/>
                          </a:solidFill>
                          <a:effectLst/>
                          <a:latin typeface="Arial" charset="0"/>
                        </a:rPr>
                        <a:t>P. vivax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GB" sz="1400" b="0" i="0" u="none" strike="noStrike" cap="none" normalizeH="0" baseline="0" smtClean="0">
                          <a:ln>
                            <a:noFill/>
                          </a:ln>
                          <a:solidFill>
                            <a:schemeClr val="tx1"/>
                          </a:solidFill>
                          <a:effectLst/>
                          <a:latin typeface="Arial" charset="0"/>
                        </a:rPr>
                        <a:t> The malaria parasite with the widest geographical distribution</a:t>
                      </a:r>
                    </a:p>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GB" sz="1400" b="0" i="0" u="none" strike="noStrike" cap="none" normalizeH="0" baseline="0" smtClean="0">
                          <a:ln>
                            <a:noFill/>
                          </a:ln>
                          <a:solidFill>
                            <a:schemeClr val="tx1"/>
                          </a:solidFill>
                          <a:effectLst/>
                          <a:latin typeface="Arial" charset="0"/>
                        </a:rPr>
                        <a:t> Seen in tropical and sub-tropical areas but rare in Africa</a:t>
                      </a:r>
                    </a:p>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GB" sz="1400" b="0" i="0" u="none" strike="noStrike" cap="none" normalizeH="0" baseline="0" smtClean="0">
                          <a:ln>
                            <a:noFill/>
                          </a:ln>
                          <a:solidFill>
                            <a:schemeClr val="tx1"/>
                          </a:solidFill>
                          <a:effectLst/>
                          <a:latin typeface="Arial" charset="0"/>
                        </a:rPr>
                        <a:t> Estimated to cause 43% of all malaria cases in the world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57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1" u="none" strike="noStrike" cap="none" normalizeH="0" baseline="0" smtClean="0">
                          <a:ln>
                            <a:noFill/>
                          </a:ln>
                          <a:solidFill>
                            <a:schemeClr val="tx1"/>
                          </a:solidFill>
                          <a:effectLst/>
                          <a:latin typeface="Arial" charset="0"/>
                        </a:rPr>
                        <a:t>P. ovale</a:t>
                      </a:r>
                      <a:endParaRPr kumimoji="0" lang="en-GB" sz="1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GB" sz="1600" b="0" i="0" u="none" strike="noStrike" cap="none" normalizeH="0" baseline="0" smtClean="0">
                          <a:ln>
                            <a:noFill/>
                          </a:ln>
                          <a:solidFill>
                            <a:schemeClr val="tx1"/>
                          </a:solidFill>
                          <a:effectLst/>
                          <a:latin typeface="Arial" charset="0"/>
                        </a:rPr>
                        <a:t> </a:t>
                      </a:r>
                      <a:r>
                        <a:rPr kumimoji="0" lang="en-GB" sz="1400" b="0" i="0" u="none" strike="noStrike" cap="none" normalizeH="0" baseline="0" smtClean="0">
                          <a:ln>
                            <a:noFill/>
                          </a:ln>
                          <a:solidFill>
                            <a:schemeClr val="tx1"/>
                          </a:solidFill>
                          <a:effectLst/>
                          <a:latin typeface="Arial" charset="0"/>
                        </a:rPr>
                        <a:t>This species is relatively rarely encountered</a:t>
                      </a:r>
                    </a:p>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GB" sz="1400" b="0" i="0" u="none" strike="noStrike" cap="none" normalizeH="0" baseline="0" smtClean="0">
                          <a:ln>
                            <a:noFill/>
                          </a:ln>
                          <a:solidFill>
                            <a:schemeClr val="tx1"/>
                          </a:solidFill>
                          <a:effectLst/>
                          <a:latin typeface="Arial" charset="0"/>
                        </a:rPr>
                        <a:t> Primarily seen in tropical Africa, especially, the west coast, but has been reported in South America and Asia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31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1" u="none" strike="noStrike" cap="none" normalizeH="0" baseline="0" smtClean="0">
                          <a:ln>
                            <a:noFill/>
                          </a:ln>
                          <a:solidFill>
                            <a:schemeClr val="tx1"/>
                          </a:solidFill>
                          <a:effectLst/>
                          <a:latin typeface="Arial" charset="0"/>
                        </a:rPr>
                        <a:t>P. malariae</a:t>
                      </a:r>
                      <a:endParaRPr kumimoji="0" lang="en-GB" sz="1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GB" sz="1600" b="0" i="0" u="none" strike="noStrike" cap="none" normalizeH="0" baseline="0" dirty="0" smtClean="0">
                          <a:ln>
                            <a:noFill/>
                          </a:ln>
                          <a:solidFill>
                            <a:schemeClr val="tx1"/>
                          </a:solidFill>
                          <a:effectLst/>
                          <a:latin typeface="Arial" charset="0"/>
                        </a:rPr>
                        <a:t> </a:t>
                      </a:r>
                      <a:r>
                        <a:rPr kumimoji="0" lang="en-GB" sz="1400" b="0" i="0" u="none" strike="noStrike" cap="none" normalizeH="0" baseline="0" dirty="0" smtClean="0">
                          <a:ln>
                            <a:noFill/>
                          </a:ln>
                          <a:solidFill>
                            <a:schemeClr val="tx1"/>
                          </a:solidFill>
                          <a:effectLst/>
                          <a:latin typeface="Arial" charset="0"/>
                        </a:rPr>
                        <a:t>Responsible for only 7% of malaria cases</a:t>
                      </a:r>
                    </a:p>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GB" sz="1400" b="0" i="0" u="none" strike="noStrike" cap="none" normalizeH="0" baseline="0" dirty="0" smtClean="0">
                          <a:ln>
                            <a:noFill/>
                          </a:ln>
                          <a:solidFill>
                            <a:schemeClr val="tx1"/>
                          </a:solidFill>
                          <a:effectLst/>
                          <a:latin typeface="Arial" charset="0"/>
                        </a:rPr>
                        <a:t> Occurs mainly in sub-tropical climates</a:t>
                      </a:r>
                      <a:endParaRPr kumimoji="0" lang="en-GB"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064673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Bachelor of Medicine And Bachelor of Surgery (MBChB)  Year  2\MEDICAL MICROBIOLOGY\5. MICROBIOLOGY PRACTICALS AND DEMONSTRATIONS\Laboratry Pictures\microbiology practical week 30\malaria life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82"/>
            <a:ext cx="9147043" cy="6860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114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ycle.jpg"/>
          <p:cNvPicPr>
            <a:picLocks noGrp="1" noChangeAspect="1"/>
          </p:cNvPicPr>
          <p:nvPr>
            <p:ph idx="4294967295"/>
          </p:nvPr>
        </p:nvPicPr>
        <p:blipFill>
          <a:blip r:embed="rId2" cstate="print"/>
          <a:stretch>
            <a:fillRect/>
          </a:stretch>
        </p:blipFill>
        <p:spPr>
          <a:xfrm>
            <a:off x="0" y="0"/>
            <a:ext cx="9144000" cy="6858000"/>
          </a:xfrm>
        </p:spPr>
      </p:pic>
    </p:spTree>
    <p:extLst>
      <p:ext uri="{BB962C8B-B14F-4D97-AF65-F5344CB8AC3E}">
        <p14:creationId xmlns:p14="http://schemas.microsoft.com/office/powerpoint/2010/main" val="9106600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3589" y="5071"/>
            <a:ext cx="9199987" cy="6852929"/>
          </a:xfrm>
          <a:prstGeom prst="rect">
            <a:avLst/>
          </a:prstGeom>
        </p:spPr>
      </p:pic>
    </p:spTree>
    <p:extLst>
      <p:ext uri="{BB962C8B-B14F-4D97-AF65-F5344CB8AC3E}">
        <p14:creationId xmlns:p14="http://schemas.microsoft.com/office/powerpoint/2010/main" val="304430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576" y="236376"/>
            <a:ext cx="8579904" cy="960376"/>
          </a:xfrm>
        </p:spPr>
        <p:txBody>
          <a:bodyPr/>
          <a:lstStyle/>
          <a:p>
            <a:r>
              <a:rPr lang="en-US" b="1" dirty="0"/>
              <a:t>Clinical presentation</a:t>
            </a:r>
            <a:endParaRPr lang="en-GB" b="1" dirty="0"/>
          </a:p>
        </p:txBody>
      </p:sp>
      <p:sp>
        <p:nvSpPr>
          <p:cNvPr id="3" name="Content Placeholder 2"/>
          <p:cNvSpPr>
            <a:spLocks noGrp="1"/>
          </p:cNvSpPr>
          <p:nvPr>
            <p:ph idx="1"/>
          </p:nvPr>
        </p:nvSpPr>
        <p:spPr>
          <a:xfrm>
            <a:off x="323528" y="1484784"/>
            <a:ext cx="8640960" cy="5112568"/>
          </a:xfrm>
        </p:spPr>
        <p:txBody>
          <a:bodyPr>
            <a:normAutofit/>
          </a:bodyPr>
          <a:lstStyle/>
          <a:p>
            <a:r>
              <a:rPr lang="en-GB" dirty="0" smtClean="0"/>
              <a:t>Manifestations </a:t>
            </a:r>
            <a:r>
              <a:rPr lang="en-GB" dirty="0"/>
              <a:t>and severity depend on species and host </a:t>
            </a:r>
            <a:r>
              <a:rPr lang="en-GB" dirty="0" smtClean="0"/>
              <a:t>status, immunity</a:t>
            </a:r>
            <a:r>
              <a:rPr lang="en-GB" dirty="0"/>
              <a:t>, general health, nutritional state, genetics</a:t>
            </a:r>
          </a:p>
          <a:p>
            <a:r>
              <a:rPr lang="en-US" b="1" dirty="0" smtClean="0"/>
              <a:t>Simple malaria</a:t>
            </a:r>
            <a:endParaRPr lang="en-GB" dirty="0" smtClean="0"/>
          </a:p>
          <a:p>
            <a:pPr lvl="1"/>
            <a:r>
              <a:rPr lang="en-US" dirty="0" smtClean="0"/>
              <a:t>Fever </a:t>
            </a:r>
            <a:r>
              <a:rPr lang="en-US" dirty="0"/>
              <a:t>– usually irregular; alternates with shivering ( paroxysmal fever)</a:t>
            </a:r>
            <a:endParaRPr lang="en-GB" dirty="0"/>
          </a:p>
          <a:p>
            <a:pPr lvl="1"/>
            <a:r>
              <a:rPr lang="en-US" dirty="0" smtClean="0"/>
              <a:t>Generalized </a:t>
            </a:r>
            <a:r>
              <a:rPr lang="en-US" dirty="0"/>
              <a:t>weakness (malaise), joint weakness</a:t>
            </a:r>
            <a:endParaRPr lang="en-GB" dirty="0"/>
          </a:p>
          <a:p>
            <a:pPr lvl="1"/>
            <a:r>
              <a:rPr lang="en-US" dirty="0"/>
              <a:t>Hepatomegaly, splenomegaly, jaundice, </a:t>
            </a:r>
            <a:r>
              <a:rPr lang="en-US" dirty="0" smtClean="0"/>
              <a:t>Headache</a:t>
            </a:r>
          </a:p>
          <a:p>
            <a:endParaRPr lang="en-GB" dirty="0"/>
          </a:p>
          <a:p>
            <a:endParaRPr lang="en-GB" dirty="0"/>
          </a:p>
        </p:txBody>
      </p:sp>
    </p:spTree>
    <p:extLst>
      <p:ext uri="{BB962C8B-B14F-4D97-AF65-F5344CB8AC3E}">
        <p14:creationId xmlns:p14="http://schemas.microsoft.com/office/powerpoint/2010/main" val="971538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568952" cy="6192688"/>
          </a:xfrm>
        </p:spPr>
        <p:txBody>
          <a:bodyPr/>
          <a:lstStyle/>
          <a:p>
            <a:pPr lvl="1"/>
            <a:r>
              <a:rPr lang="en-GB" dirty="0"/>
              <a:t>Diarrhoea – more commonly seen in young children and, when vomiting also occurs, may be misdiagnosed as viral gastroenteritis</a:t>
            </a:r>
          </a:p>
          <a:p>
            <a:pPr lvl="1"/>
            <a:r>
              <a:rPr lang="en-US" dirty="0"/>
              <a:t>Nausea, Vomiting, loss of appetite</a:t>
            </a:r>
            <a:endParaRPr lang="en-GB" dirty="0"/>
          </a:p>
          <a:p>
            <a:pPr lvl="1"/>
            <a:r>
              <a:rPr lang="en-US" dirty="0"/>
              <a:t>Febrile convulsions in </a:t>
            </a:r>
            <a:r>
              <a:rPr lang="en-GB" dirty="0" smtClean="0"/>
              <a:t>young </a:t>
            </a:r>
            <a:r>
              <a:rPr lang="en-GB" dirty="0"/>
              <a:t>children. </a:t>
            </a:r>
          </a:p>
          <a:p>
            <a:pPr lvl="1"/>
            <a:r>
              <a:rPr lang="en-GB" dirty="0"/>
              <a:t>Pallor </a:t>
            </a:r>
            <a:r>
              <a:rPr lang="en-US" dirty="0"/>
              <a:t>of conjunctiva or beds of nails</a:t>
            </a:r>
            <a:r>
              <a:rPr lang="en-GB" dirty="0"/>
              <a:t> – resulting mainly from the </a:t>
            </a:r>
            <a:r>
              <a:rPr lang="en-GB" dirty="0" err="1"/>
              <a:t>lysis</a:t>
            </a:r>
            <a:r>
              <a:rPr lang="en-GB" dirty="0"/>
              <a:t> of red blood cells. Malaria also reduces the synthesis of red blood cells in the bone marrow. </a:t>
            </a:r>
          </a:p>
          <a:p>
            <a:pPr lvl="1"/>
            <a:r>
              <a:rPr lang="en-GB" dirty="0"/>
              <a:t>Jaundice – mainly due to haemolysis.</a:t>
            </a:r>
          </a:p>
          <a:p>
            <a:endParaRPr lang="en-GB" dirty="0"/>
          </a:p>
        </p:txBody>
      </p:sp>
    </p:spTree>
    <p:extLst>
      <p:ext uri="{BB962C8B-B14F-4D97-AF65-F5344CB8AC3E}">
        <p14:creationId xmlns:p14="http://schemas.microsoft.com/office/powerpoint/2010/main" val="1693497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ttack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167" y="32048"/>
            <a:ext cx="4733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3528" y="260648"/>
            <a:ext cx="3816424" cy="6264696"/>
          </a:xfrm>
        </p:spPr>
        <p:txBody>
          <a:bodyPr>
            <a:normAutofit fontScale="85000" lnSpcReduction="20000"/>
          </a:bodyPr>
          <a:lstStyle/>
          <a:p>
            <a:pPr marL="0" indent="0">
              <a:buNone/>
            </a:pPr>
            <a:r>
              <a:rPr lang="en-US" altLang="en-US" sz="3600" u="sng" dirty="0">
                <a:solidFill>
                  <a:srgbClr val="FFFFFF"/>
                </a:solidFill>
                <a:latin typeface="Times New Roman" pitchFamily="18" charset="0"/>
              </a:rPr>
              <a:t>Malaria Paroxysm</a:t>
            </a:r>
          </a:p>
          <a:p>
            <a:r>
              <a:rPr lang="en-US" altLang="en-US" sz="3600" dirty="0">
                <a:solidFill>
                  <a:srgbClr val="FFFFFF"/>
                </a:solidFill>
                <a:latin typeface="Times New Roman" pitchFamily="18" charset="0"/>
              </a:rPr>
              <a:t>C</a:t>
            </a:r>
            <a:r>
              <a:rPr lang="en-US" altLang="en-US" sz="3600" dirty="0" smtClean="0">
                <a:solidFill>
                  <a:srgbClr val="FFFFFF"/>
                </a:solidFill>
                <a:latin typeface="Times New Roman" pitchFamily="18" charset="0"/>
              </a:rPr>
              <a:t>haracterized by acute febrile attacks </a:t>
            </a:r>
          </a:p>
          <a:p>
            <a:pPr lvl="1"/>
            <a:r>
              <a:rPr lang="en-US" altLang="en-US" dirty="0" smtClean="0">
                <a:solidFill>
                  <a:srgbClr val="FFFFFF"/>
                </a:solidFill>
                <a:latin typeface="Times New Roman" pitchFamily="18" charset="0"/>
              </a:rPr>
              <a:t>Periodic </a:t>
            </a:r>
            <a:r>
              <a:rPr lang="en-US" altLang="en-US" dirty="0">
                <a:solidFill>
                  <a:srgbClr val="FFFFFF"/>
                </a:solidFill>
                <a:latin typeface="Times New Roman" pitchFamily="18" charset="0"/>
              </a:rPr>
              <a:t>episodes of fever alternating with symptom-free periods</a:t>
            </a:r>
          </a:p>
          <a:p>
            <a:r>
              <a:rPr lang="en-US" altLang="en-US" dirty="0" smtClean="0">
                <a:solidFill>
                  <a:srgbClr val="FFFFFF"/>
                </a:solidFill>
                <a:latin typeface="Times New Roman" pitchFamily="18" charset="0"/>
              </a:rPr>
              <a:t>Paroxysms </a:t>
            </a:r>
            <a:r>
              <a:rPr lang="en-US" altLang="en-US" dirty="0">
                <a:solidFill>
                  <a:srgbClr val="FFFFFF"/>
                </a:solidFill>
                <a:latin typeface="Times New Roman" pitchFamily="18" charset="0"/>
              </a:rPr>
              <a:t>associated with synchrony of </a:t>
            </a:r>
            <a:r>
              <a:rPr lang="en-US" altLang="en-US" dirty="0" err="1">
                <a:solidFill>
                  <a:srgbClr val="FFFFFF"/>
                </a:solidFill>
                <a:latin typeface="Times New Roman" pitchFamily="18" charset="0"/>
              </a:rPr>
              <a:t>merozoite</a:t>
            </a:r>
            <a:r>
              <a:rPr lang="en-US" altLang="en-US" dirty="0">
                <a:solidFill>
                  <a:srgbClr val="FFFFFF"/>
                </a:solidFill>
                <a:latin typeface="Times New Roman" pitchFamily="18" charset="0"/>
              </a:rPr>
              <a:t> release</a:t>
            </a:r>
          </a:p>
          <a:p>
            <a:r>
              <a:rPr lang="en-US" altLang="en-US" dirty="0" smtClean="0">
                <a:solidFill>
                  <a:srgbClr val="FFFFFF"/>
                </a:solidFill>
                <a:latin typeface="Times New Roman" pitchFamily="18" charset="0"/>
              </a:rPr>
              <a:t>Between </a:t>
            </a:r>
            <a:r>
              <a:rPr lang="en-US" altLang="en-US" dirty="0">
                <a:solidFill>
                  <a:srgbClr val="FFFFFF"/>
                </a:solidFill>
                <a:latin typeface="Times New Roman" pitchFamily="18" charset="0"/>
              </a:rPr>
              <a:t>paroxysms </a:t>
            </a:r>
            <a:r>
              <a:rPr lang="en-US" altLang="en-US" dirty="0" smtClean="0">
                <a:solidFill>
                  <a:srgbClr val="FFFFFF"/>
                </a:solidFill>
                <a:latin typeface="Times New Roman" pitchFamily="18" charset="0"/>
              </a:rPr>
              <a:t>temperature is </a:t>
            </a:r>
            <a:r>
              <a:rPr lang="en-US" altLang="en-US" dirty="0">
                <a:solidFill>
                  <a:srgbClr val="FFFFFF"/>
                </a:solidFill>
                <a:latin typeface="Times New Roman" pitchFamily="18" charset="0"/>
              </a:rPr>
              <a:t>normal and patient feels well </a:t>
            </a:r>
          </a:p>
          <a:p>
            <a:r>
              <a:rPr lang="en-US" altLang="en-US" dirty="0" smtClean="0">
                <a:solidFill>
                  <a:srgbClr val="FFFFFF"/>
                </a:solidFill>
                <a:latin typeface="Times New Roman" pitchFamily="18" charset="0"/>
              </a:rPr>
              <a:t>P. falciparum </a:t>
            </a:r>
            <a:r>
              <a:rPr lang="en-US" altLang="en-US" dirty="0">
                <a:solidFill>
                  <a:srgbClr val="FFFFFF"/>
                </a:solidFill>
                <a:latin typeface="Times New Roman" pitchFamily="18" charset="0"/>
              </a:rPr>
              <a:t>may not exhibit classic paroxysms (continuous fever)</a:t>
            </a:r>
          </a:p>
          <a:p>
            <a:endParaRPr lang="en-GB" dirty="0"/>
          </a:p>
        </p:txBody>
      </p:sp>
    </p:spTree>
    <p:extLst>
      <p:ext uri="{BB962C8B-B14F-4D97-AF65-F5344CB8AC3E}">
        <p14:creationId xmlns:p14="http://schemas.microsoft.com/office/powerpoint/2010/main" val="2891731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568952" cy="6192688"/>
          </a:xfrm>
        </p:spPr>
        <p:txBody>
          <a:bodyPr>
            <a:normAutofit lnSpcReduction="10000"/>
          </a:bodyPr>
          <a:lstStyle/>
          <a:p>
            <a:r>
              <a:rPr lang="en-US" b="1" dirty="0"/>
              <a:t>Severe complicated </a:t>
            </a:r>
            <a:r>
              <a:rPr lang="en-US" b="1" dirty="0" smtClean="0"/>
              <a:t>malaria</a:t>
            </a:r>
            <a:endParaRPr lang="en-GB" dirty="0"/>
          </a:p>
          <a:p>
            <a:pPr lvl="1"/>
            <a:r>
              <a:rPr lang="en-GB" dirty="0"/>
              <a:t>The following are 8 important severe manifestations of malaria:</a:t>
            </a:r>
          </a:p>
          <a:p>
            <a:pPr marL="1371600" lvl="2" indent="-514350">
              <a:buFont typeface="+mj-lt"/>
              <a:buAutoNum type="arabicPeriod"/>
            </a:pPr>
            <a:r>
              <a:rPr lang="en-US" dirty="0" smtClean="0"/>
              <a:t>Cerebral malaria</a:t>
            </a:r>
            <a:endParaRPr lang="en-GB" sz="1200" dirty="0" smtClean="0"/>
          </a:p>
          <a:p>
            <a:pPr marL="1371600" lvl="2" indent="-514350">
              <a:buFont typeface="+mj-lt"/>
              <a:buAutoNum type="arabicPeriod"/>
            </a:pPr>
            <a:r>
              <a:rPr lang="en-US" dirty="0" smtClean="0"/>
              <a:t>Severe malaria </a:t>
            </a:r>
            <a:r>
              <a:rPr lang="en-US" dirty="0" err="1" smtClean="0"/>
              <a:t>anaemia</a:t>
            </a:r>
            <a:endParaRPr lang="en-GB" sz="1200" dirty="0"/>
          </a:p>
          <a:p>
            <a:pPr marL="1371600" lvl="2" indent="-514350">
              <a:buFont typeface="+mj-lt"/>
              <a:buAutoNum type="arabicPeriod"/>
            </a:pPr>
            <a:r>
              <a:rPr lang="en-US" dirty="0" smtClean="0"/>
              <a:t>Hypoglycemia</a:t>
            </a:r>
            <a:endParaRPr lang="en-US" dirty="0"/>
          </a:p>
          <a:p>
            <a:pPr marL="1371600" lvl="2" indent="-514350">
              <a:buFont typeface="+mj-lt"/>
              <a:buAutoNum type="arabicPeriod"/>
            </a:pPr>
            <a:r>
              <a:rPr lang="en-US" dirty="0"/>
              <a:t>Metabolic </a:t>
            </a:r>
            <a:r>
              <a:rPr lang="en-US" dirty="0" smtClean="0"/>
              <a:t>acidosis</a:t>
            </a:r>
          </a:p>
          <a:p>
            <a:pPr marL="1371600" lvl="2" indent="-514350">
              <a:buFont typeface="+mj-lt"/>
              <a:buAutoNum type="arabicPeriod"/>
            </a:pPr>
            <a:r>
              <a:rPr lang="en-US" dirty="0" smtClean="0"/>
              <a:t>Acute Renal Failure</a:t>
            </a:r>
          </a:p>
          <a:p>
            <a:pPr marL="1371600" lvl="2" indent="-514350">
              <a:buFont typeface="+mj-lt"/>
              <a:buAutoNum type="arabicPeriod"/>
            </a:pPr>
            <a:r>
              <a:rPr lang="en-US" dirty="0" smtClean="0"/>
              <a:t>Acute </a:t>
            </a:r>
            <a:r>
              <a:rPr lang="en-US" dirty="0"/>
              <a:t>Pulmonary </a:t>
            </a:r>
            <a:r>
              <a:rPr lang="en-US" dirty="0" err="1" smtClean="0"/>
              <a:t>oedema</a:t>
            </a:r>
            <a:endParaRPr lang="en-US" dirty="0" smtClean="0"/>
          </a:p>
          <a:p>
            <a:pPr marL="1371600" lvl="2" indent="-514350">
              <a:buFont typeface="+mj-lt"/>
              <a:buAutoNum type="arabicPeriod"/>
            </a:pPr>
            <a:r>
              <a:rPr lang="en-GB" dirty="0"/>
              <a:t>Circulatory collapse, hypovolemic shock or “algid malaria</a:t>
            </a:r>
            <a:r>
              <a:rPr lang="en-GB" dirty="0" smtClean="0"/>
              <a:t>”</a:t>
            </a:r>
            <a:endParaRPr lang="en-US" dirty="0"/>
          </a:p>
          <a:p>
            <a:pPr marL="1371600" lvl="2" indent="-514350">
              <a:buFont typeface="+mj-lt"/>
              <a:buAutoNum type="arabicPeriod"/>
            </a:pPr>
            <a:r>
              <a:rPr lang="en-GB" dirty="0" err="1" smtClean="0"/>
              <a:t>Haemoglobinuria</a:t>
            </a:r>
            <a:r>
              <a:rPr lang="en-GB" dirty="0" smtClean="0"/>
              <a:t> </a:t>
            </a:r>
            <a:r>
              <a:rPr lang="en-GB" dirty="0"/>
              <a:t>or “</a:t>
            </a:r>
            <a:r>
              <a:rPr lang="en-GB" dirty="0" err="1"/>
              <a:t>Blackwater</a:t>
            </a:r>
            <a:r>
              <a:rPr lang="en-GB" dirty="0"/>
              <a:t> Fever</a:t>
            </a:r>
            <a:r>
              <a:rPr lang="en-GB" dirty="0" smtClean="0"/>
              <a:t>”</a:t>
            </a:r>
          </a:p>
          <a:p>
            <a:pPr lvl="1"/>
            <a:r>
              <a:rPr lang="en-GB" dirty="0"/>
              <a:t>Note: It is common for an individual patient to have more than one severe manifestation of malaria</a:t>
            </a:r>
            <a:r>
              <a:rPr lang="en-GB" dirty="0" smtClean="0"/>
              <a:t>!</a:t>
            </a:r>
            <a:endParaRPr lang="en-GB" dirty="0"/>
          </a:p>
        </p:txBody>
      </p:sp>
    </p:spTree>
    <p:extLst>
      <p:ext uri="{BB962C8B-B14F-4D97-AF65-F5344CB8AC3E}">
        <p14:creationId xmlns:p14="http://schemas.microsoft.com/office/powerpoint/2010/main" val="26265105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00000" y="260648"/>
            <a:ext cx="7772400" cy="864096"/>
          </a:xfrm>
        </p:spPr>
        <p:txBody>
          <a:bodyPr/>
          <a:lstStyle/>
          <a:p>
            <a:r>
              <a:rPr lang="en-GB" altLang="en-US" dirty="0" smtClean="0"/>
              <a:t>1. Cerebral malaria</a:t>
            </a:r>
          </a:p>
        </p:txBody>
      </p:sp>
      <p:sp>
        <p:nvSpPr>
          <p:cNvPr id="31748" name="Rectangle 4"/>
          <p:cNvSpPr>
            <a:spLocks noGrp="1" noChangeArrowheads="1"/>
          </p:cNvSpPr>
          <p:nvPr>
            <p:ph idx="1"/>
          </p:nvPr>
        </p:nvSpPr>
        <p:spPr>
          <a:xfrm>
            <a:off x="539552" y="1484784"/>
            <a:ext cx="8280920" cy="5184576"/>
          </a:xfrm>
        </p:spPr>
        <p:txBody>
          <a:bodyPr>
            <a:noAutofit/>
          </a:bodyPr>
          <a:lstStyle/>
          <a:p>
            <a:r>
              <a:rPr lang="en-GB" altLang="en-US" sz="2000" dirty="0" smtClean="0"/>
              <a:t>The most well-known severe manifestation of malaria</a:t>
            </a:r>
          </a:p>
          <a:p>
            <a:r>
              <a:rPr lang="en-GB" altLang="en-US" sz="2000" dirty="0" smtClean="0"/>
              <a:t>Defined as:</a:t>
            </a:r>
          </a:p>
          <a:p>
            <a:pPr lvl="1"/>
            <a:r>
              <a:rPr lang="en-GB" altLang="en-US" sz="2000" dirty="0" smtClean="0"/>
              <a:t>The illness may start with drowsiness and confusion and then progress to </a:t>
            </a:r>
            <a:r>
              <a:rPr lang="en-GB" altLang="en-US" sz="2000" dirty="0" err="1" smtClean="0"/>
              <a:t>unarousable</a:t>
            </a:r>
            <a:r>
              <a:rPr lang="en-GB" altLang="en-US" sz="2000" dirty="0" smtClean="0"/>
              <a:t> coma persisting for more than one hour </a:t>
            </a:r>
          </a:p>
          <a:p>
            <a:pPr lvl="1"/>
            <a:r>
              <a:rPr lang="en-GB" altLang="en-US" sz="2000" dirty="0" smtClean="0"/>
              <a:t>The loss of consciousness is often preceded by repeated convulsions. </a:t>
            </a:r>
            <a:r>
              <a:rPr lang="en-US" altLang="en-US" sz="2000" dirty="0" smtClean="0"/>
              <a:t>Men</a:t>
            </a:r>
            <a:r>
              <a:rPr lang="en-US" sz="2000" dirty="0" smtClean="0"/>
              <a:t>tal confusion, violent patients, aggressive, coma and even death.</a:t>
            </a:r>
            <a:endParaRPr lang="en-GB" altLang="en-US" sz="2000" dirty="0" smtClean="0"/>
          </a:p>
          <a:p>
            <a:pPr lvl="1"/>
            <a:r>
              <a:rPr lang="en-GB" altLang="en-US" sz="2000" dirty="0" smtClean="0"/>
              <a:t>Retinal haemorrhages may be seen on </a:t>
            </a:r>
            <a:r>
              <a:rPr lang="en-GB" altLang="en-US" sz="2000" dirty="0" err="1" smtClean="0"/>
              <a:t>fundoscopy</a:t>
            </a:r>
            <a:r>
              <a:rPr lang="en-GB" altLang="en-US" sz="2000" dirty="0" smtClean="0"/>
              <a:t>.</a:t>
            </a:r>
          </a:p>
          <a:p>
            <a:pPr lvl="1"/>
            <a:r>
              <a:rPr lang="en-US" sz="2000" dirty="0" smtClean="0"/>
              <a:t>Only caused by </a:t>
            </a:r>
            <a:r>
              <a:rPr lang="en-GB" altLang="en-US" sz="2000" dirty="0" smtClean="0"/>
              <a:t>asexual forms of P. falciparum in the peripheral blood</a:t>
            </a:r>
          </a:p>
          <a:p>
            <a:pPr lvl="1"/>
            <a:r>
              <a:rPr lang="en-GB" altLang="en-US" sz="2000" dirty="0" smtClean="0"/>
              <a:t>Result from sequestration of </a:t>
            </a:r>
            <a:r>
              <a:rPr lang="en-GB" altLang="en-US" sz="2000" dirty="0" err="1" smtClean="0"/>
              <a:t>parasitised</a:t>
            </a:r>
            <a:r>
              <a:rPr lang="en-GB" altLang="en-US" sz="2000" dirty="0" smtClean="0"/>
              <a:t> red cells in the small blood vessels in the brain causing </a:t>
            </a:r>
            <a:r>
              <a:rPr lang="en-US" sz="2000" dirty="0" smtClean="0"/>
              <a:t>making  RBCs sticky; they stick to each other and to the endothelium thus </a:t>
            </a:r>
          </a:p>
          <a:p>
            <a:pPr lvl="2"/>
            <a:r>
              <a:rPr lang="en-US" sz="1600" dirty="0" smtClean="0"/>
              <a:t>Blocking the blood vessels of the brain </a:t>
            </a:r>
            <a:r>
              <a:rPr lang="en-GB" sz="1600" dirty="0" smtClean="0"/>
              <a:t> and r</a:t>
            </a:r>
            <a:r>
              <a:rPr lang="en-GB" altLang="en-US" sz="1600" dirty="0" smtClean="0"/>
              <a:t>educing cerebral blood flow</a:t>
            </a:r>
          </a:p>
          <a:p>
            <a:pPr lvl="2"/>
            <a:r>
              <a:rPr lang="en-GB" altLang="en-US" sz="1600" dirty="0" smtClean="0"/>
              <a:t>Cerebral hypoxia</a:t>
            </a:r>
          </a:p>
          <a:p>
            <a:pPr lvl="2"/>
            <a:r>
              <a:rPr lang="en-GB" altLang="en-US" sz="1600" dirty="0" smtClean="0"/>
              <a:t>Release of cytokines which in turn induce the release of nitrous oxide, a known depressor of consciousness     </a:t>
            </a:r>
            <a:endParaRPr lang="en-US" altLang="en-US" sz="1600" dirty="0" smtClean="0"/>
          </a:p>
          <a:p>
            <a:pPr lvl="1"/>
            <a:r>
              <a:rPr lang="en-GB" altLang="en-US" sz="2000" dirty="0" smtClean="0"/>
              <a:t>Other common causes of encephalopathy excluded</a:t>
            </a:r>
          </a:p>
        </p:txBody>
      </p:sp>
    </p:spTree>
    <p:extLst>
      <p:ext uri="{BB962C8B-B14F-4D97-AF65-F5344CB8AC3E}">
        <p14:creationId xmlns:p14="http://schemas.microsoft.com/office/powerpoint/2010/main" val="2875524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3933056"/>
            <a:ext cx="3414713" cy="2809875"/>
          </a:xfrm>
          <a:prstGeom prst="rect">
            <a:avLst/>
          </a:prstGeom>
          <a:solidFill>
            <a:schemeClr val="tx1"/>
          </a:solidFill>
          <a:ln>
            <a:noFill/>
          </a:ln>
          <a:effec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3930807"/>
            <a:ext cx="2926705" cy="2947561"/>
          </a:xfrm>
          <a:prstGeom prst="rect">
            <a:avLst/>
          </a:prstGeom>
          <a:solidFill>
            <a:schemeClr val="tx1"/>
          </a:solidFill>
          <a:ln>
            <a:noFill/>
          </a:ln>
          <a:effec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418" y="3933056"/>
            <a:ext cx="2728046" cy="2922029"/>
          </a:xfrm>
          <a:prstGeom prst="rect">
            <a:avLst/>
          </a:prstGeom>
          <a:solidFill>
            <a:schemeClr val="tx1"/>
          </a:solidFill>
          <a:ln>
            <a:noFill/>
          </a:ln>
          <a:effectLst/>
        </p:spPr>
      </p:pic>
      <p:sp>
        <p:nvSpPr>
          <p:cNvPr id="3" name="Rectangle 2"/>
          <p:cNvSpPr/>
          <p:nvPr/>
        </p:nvSpPr>
        <p:spPr>
          <a:xfrm>
            <a:off x="395536" y="260648"/>
            <a:ext cx="8064896" cy="3194721"/>
          </a:xfrm>
          <a:prstGeom prst="rect">
            <a:avLst/>
          </a:prstGeom>
        </p:spPr>
        <p:txBody>
          <a:bodyPr wrap="square">
            <a:spAutoFit/>
          </a:bodyPr>
          <a:lstStyle/>
          <a:p>
            <a:pPr marL="342900" lvl="0" indent="-342900" eaLnBrk="0" fontAlgn="base" hangingPunct="0">
              <a:spcBef>
                <a:spcPct val="20000"/>
              </a:spcBef>
              <a:spcAft>
                <a:spcPct val="0"/>
              </a:spcAft>
              <a:buFontTx/>
              <a:buChar char="•"/>
            </a:pPr>
            <a:r>
              <a:rPr kumimoji="1" lang="en-GB" altLang="en-US" sz="2400" kern="0" dirty="0">
                <a:solidFill>
                  <a:srgbClr val="FFFFCC"/>
                </a:solidFill>
              </a:rPr>
              <a:t>Occurs most commonly in young children although non-immune adults are also at risk</a:t>
            </a:r>
          </a:p>
          <a:p>
            <a:pPr marL="342900" lvl="0" indent="-342900" eaLnBrk="0" fontAlgn="base" hangingPunct="0">
              <a:spcBef>
                <a:spcPct val="20000"/>
              </a:spcBef>
              <a:spcAft>
                <a:spcPct val="0"/>
              </a:spcAft>
              <a:buFontTx/>
              <a:buChar char="•"/>
            </a:pPr>
            <a:r>
              <a:rPr kumimoji="1" lang="en-GB" altLang="en-US" sz="2400" kern="0" dirty="0">
                <a:solidFill>
                  <a:srgbClr val="FFFFCC"/>
                </a:solidFill>
              </a:rPr>
              <a:t>Cerebral malaria can rapidly progress to death, even with appropriate treatment. Case fatality is between 20-30%. </a:t>
            </a:r>
          </a:p>
          <a:p>
            <a:pPr marL="342900" lvl="0" indent="-342900" eaLnBrk="0" fontAlgn="base" hangingPunct="0">
              <a:spcBef>
                <a:spcPct val="20000"/>
              </a:spcBef>
              <a:spcAft>
                <a:spcPct val="0"/>
              </a:spcAft>
              <a:buFontTx/>
              <a:buChar char="•"/>
            </a:pPr>
            <a:r>
              <a:rPr kumimoji="1" lang="en-GB" altLang="en-US" sz="2400" kern="0" dirty="0">
                <a:solidFill>
                  <a:srgbClr val="FFFFCC"/>
                </a:solidFill>
              </a:rPr>
              <a:t>In survivors, resolution of coma usually occurs within 1-2 days in children and within 2-4 days in adults but may be complicated by neurological </a:t>
            </a:r>
            <a:r>
              <a:rPr kumimoji="1" lang="en-GB" altLang="en-US" sz="2400" kern="0" dirty="0" err="1">
                <a:solidFill>
                  <a:srgbClr val="FFFFCC"/>
                </a:solidFill>
              </a:rPr>
              <a:t>sequelae</a:t>
            </a:r>
            <a:r>
              <a:rPr kumimoji="1" lang="en-GB" altLang="en-US" sz="2400" kern="0" dirty="0">
                <a:solidFill>
                  <a:srgbClr val="FFFFCC"/>
                </a:solidFill>
              </a:rPr>
              <a:t> in ~5% adults and &gt;10% of children.</a:t>
            </a:r>
          </a:p>
        </p:txBody>
      </p:sp>
    </p:spTree>
    <p:extLst>
      <p:ext uri="{BB962C8B-B14F-4D97-AF65-F5344CB8AC3E}">
        <p14:creationId xmlns:p14="http://schemas.microsoft.com/office/powerpoint/2010/main" val="1847383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23528" y="260648"/>
            <a:ext cx="8640960" cy="720080"/>
          </a:xfrm>
        </p:spPr>
        <p:txBody>
          <a:bodyPr/>
          <a:lstStyle/>
          <a:p>
            <a:r>
              <a:rPr lang="en-GB" altLang="en-US" dirty="0" smtClean="0"/>
              <a:t>2. Severe malaria anaemia</a:t>
            </a:r>
            <a:endParaRPr lang="en-US" altLang="en-US" dirty="0" smtClean="0"/>
          </a:p>
        </p:txBody>
      </p:sp>
      <p:sp>
        <p:nvSpPr>
          <p:cNvPr id="33795" name="Rectangle 3"/>
          <p:cNvSpPr>
            <a:spLocks noGrp="1" noChangeArrowheads="1"/>
          </p:cNvSpPr>
          <p:nvPr>
            <p:ph idx="1"/>
          </p:nvPr>
        </p:nvSpPr>
        <p:spPr>
          <a:xfrm>
            <a:off x="251520" y="1484784"/>
            <a:ext cx="6384354" cy="5184576"/>
          </a:xfrm>
        </p:spPr>
        <p:txBody>
          <a:bodyPr>
            <a:normAutofit fontScale="70000" lnSpcReduction="20000"/>
          </a:bodyPr>
          <a:lstStyle/>
          <a:p>
            <a:r>
              <a:rPr lang="en-GB" altLang="en-US" dirty="0" smtClean="0"/>
              <a:t>Defined as a haematocrit of &lt;15% or haemoglobin concentration &lt;5 g/dl. </a:t>
            </a:r>
          </a:p>
          <a:p>
            <a:r>
              <a:rPr lang="en-GB" altLang="en-US" dirty="0" smtClean="0"/>
              <a:t>Occurs commonly in young children and pregnant women. </a:t>
            </a:r>
          </a:p>
          <a:p>
            <a:pPr lvl="1"/>
            <a:r>
              <a:rPr lang="en-US" dirty="0" smtClean="0"/>
              <a:t>Main cause of neonatal death</a:t>
            </a:r>
            <a:endParaRPr lang="en-GB" altLang="en-US" dirty="0" smtClean="0"/>
          </a:p>
          <a:p>
            <a:r>
              <a:rPr lang="en-GB" altLang="en-US" dirty="0" smtClean="0"/>
              <a:t>Anaemia in malaria results from a combination of factors:</a:t>
            </a:r>
          </a:p>
          <a:p>
            <a:r>
              <a:rPr lang="en-GB" altLang="en-US" dirty="0" smtClean="0"/>
              <a:t>Destruction of </a:t>
            </a:r>
            <a:r>
              <a:rPr lang="en-GB" altLang="en-US" dirty="0" err="1" smtClean="0"/>
              <a:t>parasitised</a:t>
            </a:r>
            <a:r>
              <a:rPr lang="en-GB" altLang="en-US" dirty="0" smtClean="0"/>
              <a:t> red blood cells</a:t>
            </a:r>
          </a:p>
          <a:p>
            <a:r>
              <a:rPr lang="en-GB" altLang="en-US" dirty="0" smtClean="0"/>
              <a:t>Destruction  of </a:t>
            </a:r>
            <a:r>
              <a:rPr lang="en-GB" altLang="en-US" dirty="0" err="1" smtClean="0"/>
              <a:t>unparasitised</a:t>
            </a:r>
            <a:r>
              <a:rPr lang="en-GB" altLang="en-US" dirty="0" smtClean="0"/>
              <a:t> red cells by complement-mediated </a:t>
            </a:r>
            <a:r>
              <a:rPr lang="en-GB" altLang="en-US" dirty="0" err="1" smtClean="0"/>
              <a:t>lysis</a:t>
            </a:r>
            <a:r>
              <a:rPr lang="en-GB" altLang="en-US" dirty="0" smtClean="0"/>
              <a:t> </a:t>
            </a:r>
          </a:p>
          <a:p>
            <a:r>
              <a:rPr lang="en-GB" altLang="en-US" dirty="0" smtClean="0"/>
              <a:t>Bone marrow suppression by cytokines produced by malaria parasites</a:t>
            </a:r>
          </a:p>
          <a:p>
            <a:r>
              <a:rPr lang="en-GB" altLang="en-US" dirty="0" smtClean="0"/>
              <a:t>Haemolysis induced by medications in individuals with glucose-6-phosphate dehydrogenase deficiency </a:t>
            </a:r>
          </a:p>
          <a:p>
            <a:r>
              <a:rPr lang="en-GB" altLang="en-US" dirty="0" smtClean="0"/>
              <a:t>Many patients require urgent transfusion. The condition may be rapidly fatal when blood transfusion is delayed.  </a:t>
            </a:r>
            <a:endParaRPr lang="en-US" altLang="en-US" dirty="0" smtClean="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8978" y="1916832"/>
            <a:ext cx="2500313" cy="4541837"/>
          </a:xfrm>
          <a:prstGeom prst="rect">
            <a:avLst/>
          </a:prstGeom>
          <a:solidFill>
            <a:schemeClr val="tx1"/>
          </a:solidFill>
          <a:ln>
            <a:noFill/>
          </a:ln>
          <a:effectLst/>
        </p:spPr>
      </p:pic>
    </p:spTree>
    <p:extLst>
      <p:ext uri="{BB962C8B-B14F-4D97-AF65-F5344CB8AC3E}">
        <p14:creationId xmlns:p14="http://schemas.microsoft.com/office/powerpoint/2010/main" val="1054817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23528" y="332656"/>
            <a:ext cx="8712968" cy="936104"/>
          </a:xfrm>
        </p:spPr>
        <p:txBody>
          <a:bodyPr>
            <a:normAutofit/>
          </a:bodyPr>
          <a:lstStyle/>
          <a:p>
            <a:pPr algn="l" eaLnBrk="1" fontAlgn="auto" hangingPunct="1">
              <a:spcAft>
                <a:spcPts val="0"/>
              </a:spcAft>
              <a:defRPr/>
            </a:pPr>
            <a:r>
              <a:rPr lang="en-US" b="1" dirty="0">
                <a:solidFill>
                  <a:srgbClr val="FFFF00"/>
                </a:solidFill>
              </a:rPr>
              <a:t>Four species </a:t>
            </a:r>
            <a:r>
              <a:rPr lang="en-US" b="1">
                <a:solidFill>
                  <a:srgbClr val="FFFF00"/>
                </a:solidFill>
              </a:rPr>
              <a:t>of </a:t>
            </a:r>
            <a:r>
              <a:rPr lang="en-US" b="1" smtClean="0">
                <a:solidFill>
                  <a:srgbClr val="FFFF00"/>
                </a:solidFill>
              </a:rPr>
              <a:t>importance </a:t>
            </a:r>
            <a:r>
              <a:rPr lang="en-US" b="1" dirty="0">
                <a:solidFill>
                  <a:srgbClr val="FFFF00"/>
                </a:solidFill>
              </a:rPr>
              <a:t>to man</a:t>
            </a:r>
          </a:p>
        </p:txBody>
      </p:sp>
      <p:sp>
        <p:nvSpPr>
          <p:cNvPr id="38915" name="Rectangle 3"/>
          <p:cNvSpPr>
            <a:spLocks noGrp="1" noChangeArrowheads="1"/>
          </p:cNvSpPr>
          <p:nvPr>
            <p:ph sz="quarter" idx="1"/>
          </p:nvPr>
        </p:nvSpPr>
        <p:spPr>
          <a:xfrm>
            <a:off x="301625" y="1527175"/>
            <a:ext cx="8504238" cy="4572000"/>
          </a:xfrm>
        </p:spPr>
        <p:txBody>
          <a:bodyPr>
            <a:normAutofit fontScale="92500" lnSpcReduction="10000"/>
          </a:bodyPr>
          <a:lstStyle/>
          <a:p>
            <a:pPr lvl="0"/>
            <a:r>
              <a:rPr lang="en-US" dirty="0"/>
              <a:t>Caused by a protozoan parasite- plasmodium parasites</a:t>
            </a:r>
            <a:endParaRPr lang="en-GB" dirty="0"/>
          </a:p>
          <a:p>
            <a:pPr lvl="0"/>
            <a:r>
              <a:rPr lang="en-US" dirty="0"/>
              <a:t>Non motile protozoa</a:t>
            </a:r>
            <a:endParaRPr lang="en-GB" dirty="0"/>
          </a:p>
          <a:p>
            <a:pPr eaLnBrk="1" hangingPunct="1"/>
            <a:r>
              <a:rPr lang="sw-KE" dirty="0" smtClean="0"/>
              <a:t>Malaria </a:t>
            </a:r>
            <a:r>
              <a:rPr lang="sw-KE" dirty="0"/>
              <a:t>parasites belong to the genus Plasmodium (phylum Apicomplexa)</a:t>
            </a:r>
            <a:endParaRPr lang="en-US" dirty="0"/>
          </a:p>
          <a:p>
            <a:pPr lvl="1" eaLnBrk="1" hangingPunct="1"/>
            <a:r>
              <a:rPr lang="en-US" altLang="en-US" b="1" i="1" dirty="0" smtClean="0"/>
              <a:t>Plasmodium falciparum - </a:t>
            </a:r>
            <a:r>
              <a:rPr lang="en-US" altLang="en-US" dirty="0" smtClean="0"/>
              <a:t>malignant tertian, </a:t>
            </a:r>
            <a:r>
              <a:rPr lang="en-US" altLang="en-US" dirty="0" err="1" smtClean="0"/>
              <a:t>subtertian</a:t>
            </a:r>
            <a:endParaRPr lang="en-US" altLang="en-US" b="1" i="1" dirty="0" smtClean="0"/>
          </a:p>
          <a:p>
            <a:pPr lvl="1" eaLnBrk="1" hangingPunct="1"/>
            <a:r>
              <a:rPr lang="en-US" altLang="en-US" b="1" i="1" dirty="0" smtClean="0"/>
              <a:t>Plasmodium </a:t>
            </a:r>
            <a:r>
              <a:rPr lang="en-US" altLang="en-US" b="1" i="1" dirty="0" err="1" smtClean="0"/>
              <a:t>vivax</a:t>
            </a:r>
            <a:r>
              <a:rPr lang="en-US" altLang="en-US" b="1" i="1" dirty="0" smtClean="0"/>
              <a:t> - </a:t>
            </a:r>
            <a:r>
              <a:rPr lang="en-US" altLang="en-US" dirty="0" smtClean="0"/>
              <a:t>benign tertian malaria</a:t>
            </a:r>
            <a:endParaRPr lang="en-US" altLang="en-US" b="1" i="1" dirty="0" smtClean="0"/>
          </a:p>
          <a:p>
            <a:pPr lvl="1" eaLnBrk="1" hangingPunct="1"/>
            <a:r>
              <a:rPr lang="en-US" altLang="en-US" b="1" i="1" dirty="0" smtClean="0"/>
              <a:t>Plasmodium malaria -</a:t>
            </a:r>
            <a:r>
              <a:rPr lang="en-US" altLang="en-US" dirty="0" err="1" smtClean="0"/>
              <a:t>Quartan</a:t>
            </a:r>
            <a:r>
              <a:rPr lang="en-US" altLang="en-US" dirty="0" smtClean="0"/>
              <a:t> malaria - paroxysms every 72 hours (4 days by Roman time).</a:t>
            </a:r>
          </a:p>
          <a:p>
            <a:pPr lvl="1" eaLnBrk="1" hangingPunct="1"/>
            <a:r>
              <a:rPr lang="en-US" altLang="en-US" b="1" i="1" dirty="0" smtClean="0"/>
              <a:t>Plasmodium </a:t>
            </a:r>
            <a:r>
              <a:rPr lang="en-US" altLang="en-US" b="1" i="1" dirty="0" err="1" smtClean="0"/>
              <a:t>ovale</a:t>
            </a:r>
            <a:r>
              <a:rPr lang="en-US" altLang="en-US" b="1" i="1" dirty="0" smtClean="0"/>
              <a:t> - </a:t>
            </a:r>
            <a:r>
              <a:rPr lang="en-US" altLang="en-US" dirty="0" smtClean="0"/>
              <a:t>mild tertian malaria</a:t>
            </a:r>
          </a:p>
        </p:txBody>
      </p:sp>
    </p:spTree>
    <p:extLst>
      <p:ext uri="{BB962C8B-B14F-4D97-AF65-F5344CB8AC3E}">
        <p14:creationId xmlns:p14="http://schemas.microsoft.com/office/powerpoint/2010/main" val="2996867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38915">
                                            <p:txEl>
                                              <p:pRg st="4" end="4"/>
                                            </p:txEl>
                                          </p:spTgt>
                                        </p:tgtEl>
                                        <p:attrNameLst>
                                          <p:attrName>style.visibility</p:attrName>
                                        </p:attrNameLst>
                                      </p:cBhvr>
                                      <p:to>
                                        <p:strVal val="visible"/>
                                      </p:to>
                                    </p:set>
                                    <p:anim calcmode="lin" valueType="num">
                                      <p:cBhvr additive="base">
                                        <p:cTn id="31" dur="500" fill="hold"/>
                                        <p:tgtEl>
                                          <p:spTgt spid="389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91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38915">
                                            <p:txEl>
                                              <p:pRg st="5" end="5"/>
                                            </p:txEl>
                                          </p:spTgt>
                                        </p:tgtEl>
                                        <p:attrNameLst>
                                          <p:attrName>style.visibility</p:attrName>
                                        </p:attrNameLst>
                                      </p:cBhvr>
                                      <p:to>
                                        <p:strVal val="visible"/>
                                      </p:to>
                                    </p:set>
                                    <p:anim calcmode="lin" valueType="num">
                                      <p:cBhvr additive="base">
                                        <p:cTn id="37" dur="500" fill="hold"/>
                                        <p:tgtEl>
                                          <p:spTgt spid="3891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891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38915">
                                            <p:txEl>
                                              <p:pRg st="6" end="6"/>
                                            </p:txEl>
                                          </p:spTgt>
                                        </p:tgtEl>
                                        <p:attrNameLst>
                                          <p:attrName>style.visibility</p:attrName>
                                        </p:attrNameLst>
                                      </p:cBhvr>
                                      <p:to>
                                        <p:strVal val="visible"/>
                                      </p:to>
                                    </p:set>
                                    <p:anim calcmode="lin" valueType="num">
                                      <p:cBhvr additive="base">
                                        <p:cTn id="43" dur="500" fill="hold"/>
                                        <p:tgtEl>
                                          <p:spTgt spid="3891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8915">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bldLvl="3"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188640"/>
            <a:ext cx="8784976" cy="792088"/>
          </a:xfrm>
        </p:spPr>
        <p:txBody>
          <a:bodyPr/>
          <a:lstStyle/>
          <a:p>
            <a:r>
              <a:rPr lang="en-GB" altLang="en-US" dirty="0" smtClean="0"/>
              <a:t>3. Hypoglycaemia</a:t>
            </a:r>
            <a:endParaRPr lang="en-GB" dirty="0"/>
          </a:p>
        </p:txBody>
      </p:sp>
      <p:sp>
        <p:nvSpPr>
          <p:cNvPr id="34818" name="Rectangle 2"/>
          <p:cNvSpPr>
            <a:spLocks noGrp="1" noChangeArrowheads="1"/>
          </p:cNvSpPr>
          <p:nvPr>
            <p:ph type="body" idx="1"/>
          </p:nvPr>
        </p:nvSpPr>
        <p:spPr>
          <a:xfrm>
            <a:off x="467544" y="1196752"/>
            <a:ext cx="8496944" cy="5472608"/>
          </a:xfrm>
        </p:spPr>
        <p:txBody>
          <a:bodyPr>
            <a:normAutofit fontScale="92500"/>
          </a:bodyPr>
          <a:lstStyle/>
          <a:p>
            <a:r>
              <a:rPr lang="en-GB" altLang="en-US" dirty="0" smtClean="0"/>
              <a:t>Blood sugar &lt;2.5 </a:t>
            </a:r>
            <a:r>
              <a:rPr lang="en-GB" altLang="en-US" dirty="0" err="1" smtClean="0"/>
              <a:t>mmol</a:t>
            </a:r>
            <a:r>
              <a:rPr lang="en-GB" altLang="en-US" dirty="0" smtClean="0"/>
              <a:t>/L</a:t>
            </a:r>
          </a:p>
          <a:p>
            <a:r>
              <a:rPr lang="en-GB" altLang="en-US" dirty="0" smtClean="0"/>
              <a:t>Increases the risk of mortality and </a:t>
            </a:r>
            <a:r>
              <a:rPr lang="en-GB" altLang="en-US" dirty="0" err="1" smtClean="0"/>
              <a:t>sequelae</a:t>
            </a:r>
            <a:r>
              <a:rPr lang="en-GB" altLang="en-US" dirty="0" smtClean="0"/>
              <a:t> in children with cerebral malaria; may present with convulsions or a deterioration in level of consciousness.</a:t>
            </a:r>
          </a:p>
          <a:p>
            <a:r>
              <a:rPr lang="en-GB" altLang="en-US" dirty="0" smtClean="0"/>
              <a:t>Results from a combination of factors:</a:t>
            </a:r>
          </a:p>
          <a:p>
            <a:pPr lvl="1"/>
            <a:r>
              <a:rPr lang="en-GB" altLang="en-US" dirty="0" smtClean="0"/>
              <a:t>reduced glycogen stores because of reduced food intake</a:t>
            </a:r>
          </a:p>
          <a:p>
            <a:pPr lvl="1"/>
            <a:r>
              <a:rPr lang="en-GB" altLang="en-US" dirty="0" smtClean="0"/>
              <a:t>increased metabolism due to fever and repeated convulsions</a:t>
            </a:r>
          </a:p>
          <a:p>
            <a:pPr lvl="1"/>
            <a:r>
              <a:rPr lang="en-GB" altLang="en-US" dirty="0" smtClean="0"/>
              <a:t>glucose consumption by malaria parasites</a:t>
            </a:r>
          </a:p>
          <a:p>
            <a:pPr lvl="1"/>
            <a:r>
              <a:rPr lang="en-GB" altLang="en-US" dirty="0" smtClean="0"/>
              <a:t>cytokine or quinine-stimulated </a:t>
            </a:r>
            <a:r>
              <a:rPr lang="en-GB" altLang="en-US" dirty="0" err="1" smtClean="0"/>
              <a:t>hyperinsulinaemia</a:t>
            </a:r>
            <a:endParaRPr lang="en-GB" altLang="en-US" dirty="0" smtClean="0"/>
          </a:p>
        </p:txBody>
      </p:sp>
    </p:spTree>
    <p:extLst>
      <p:ext uri="{BB962C8B-B14F-4D97-AF65-F5344CB8AC3E}">
        <p14:creationId xmlns:p14="http://schemas.microsoft.com/office/powerpoint/2010/main" val="2448140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ltLang="en-US" dirty="0" smtClean="0"/>
              <a:t>4. Metabolic acidosis</a:t>
            </a:r>
            <a:endParaRPr lang="en-GB" dirty="0"/>
          </a:p>
        </p:txBody>
      </p:sp>
      <p:sp>
        <p:nvSpPr>
          <p:cNvPr id="35842" name="Rectangle 2"/>
          <p:cNvSpPr>
            <a:spLocks noGrp="1" noChangeArrowheads="1"/>
          </p:cNvSpPr>
          <p:nvPr>
            <p:ph type="body" idx="1"/>
          </p:nvPr>
        </p:nvSpPr>
        <p:spPr/>
        <p:txBody>
          <a:bodyPr/>
          <a:lstStyle/>
          <a:p>
            <a:r>
              <a:rPr lang="en-GB" altLang="en-US" smtClean="0"/>
              <a:t>Lactic acidosis is a major contributor and probably results from tissue anoxia and anaerobic glycolysis</a:t>
            </a:r>
          </a:p>
          <a:p>
            <a:r>
              <a:rPr lang="en-GB" altLang="en-US" smtClean="0"/>
              <a:t>Presents with deep, rapid respirations (as in diabetic ketoacidosis)</a:t>
            </a:r>
          </a:p>
        </p:txBody>
      </p:sp>
    </p:spTree>
    <p:extLst>
      <p:ext uri="{BB962C8B-B14F-4D97-AF65-F5344CB8AC3E}">
        <p14:creationId xmlns:p14="http://schemas.microsoft.com/office/powerpoint/2010/main" val="3571001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ltLang="en-US" dirty="0" smtClean="0"/>
              <a:t>5. Acute renal failure</a:t>
            </a:r>
            <a:endParaRPr lang="en-GB" dirty="0"/>
          </a:p>
        </p:txBody>
      </p:sp>
      <p:sp>
        <p:nvSpPr>
          <p:cNvPr id="36866" name="Rectangle 2"/>
          <p:cNvSpPr>
            <a:spLocks noGrp="1" noChangeArrowheads="1"/>
          </p:cNvSpPr>
          <p:nvPr>
            <p:ph type="body" idx="1"/>
          </p:nvPr>
        </p:nvSpPr>
        <p:spPr/>
        <p:txBody>
          <a:bodyPr/>
          <a:lstStyle/>
          <a:p>
            <a:r>
              <a:rPr lang="en-GB" altLang="en-US" smtClean="0"/>
              <a:t>Due to stromal necrosis. The capillaries supplying the kidneys are occluded</a:t>
            </a:r>
          </a:p>
          <a:p>
            <a:r>
              <a:rPr lang="en-GB" altLang="en-US" smtClean="0"/>
              <a:t>Occurs almost exclusively in adults and older children in areas of unstable malaria</a:t>
            </a:r>
          </a:p>
          <a:p>
            <a:r>
              <a:rPr lang="en-GB" altLang="en-US" smtClean="0"/>
              <a:t>Affected patients are usually oliguric (urinary output &lt;400 ml/day) or anuric (&lt;50 ml/day)</a:t>
            </a:r>
          </a:p>
          <a:p>
            <a:r>
              <a:rPr lang="en-GB" altLang="en-US" smtClean="0"/>
              <a:t>serum creatinine levels are elevated </a:t>
            </a:r>
          </a:p>
          <a:p>
            <a:endParaRPr lang="en-GB" altLang="en-US" dirty="0" smtClean="0"/>
          </a:p>
        </p:txBody>
      </p:sp>
    </p:spTree>
    <p:extLst>
      <p:ext uri="{BB962C8B-B14F-4D97-AF65-F5344CB8AC3E}">
        <p14:creationId xmlns:p14="http://schemas.microsoft.com/office/powerpoint/2010/main" val="2310408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2002434" y="267382"/>
            <a:ext cx="6724952" cy="7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fontAlgn="base" hangingPunct="1">
              <a:spcBef>
                <a:spcPct val="0"/>
              </a:spcBef>
              <a:spcAft>
                <a:spcPct val="0"/>
              </a:spcAft>
            </a:pPr>
            <a:endParaRPr lang="en-US" altLang="en-US" sz="4000" i="1" dirty="0" smtClean="0">
              <a:solidFill>
                <a:srgbClr val="E43F0C"/>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9221" y="2276872"/>
            <a:ext cx="3597275" cy="3956050"/>
          </a:xfrm>
          <a:prstGeom prst="rect">
            <a:avLst/>
          </a:prstGeom>
          <a:solidFill>
            <a:schemeClr val="tx1"/>
          </a:solidFill>
          <a:ln>
            <a:noFill/>
          </a:ln>
          <a:effectLst/>
        </p:spPr>
      </p:pic>
      <p:sp>
        <p:nvSpPr>
          <p:cNvPr id="2" name="Title 1"/>
          <p:cNvSpPr>
            <a:spLocks noGrp="1"/>
          </p:cNvSpPr>
          <p:nvPr>
            <p:ph type="title"/>
          </p:nvPr>
        </p:nvSpPr>
        <p:spPr>
          <a:xfrm>
            <a:off x="323528" y="267382"/>
            <a:ext cx="7772400" cy="1143000"/>
          </a:xfrm>
        </p:spPr>
        <p:txBody>
          <a:bodyPr/>
          <a:lstStyle/>
          <a:p>
            <a:r>
              <a:rPr lang="en-GB" altLang="en-US" dirty="0" smtClean="0"/>
              <a:t>6. Acute pulmonary oedema</a:t>
            </a:r>
            <a:endParaRPr lang="en-GB" dirty="0"/>
          </a:p>
        </p:txBody>
      </p:sp>
      <p:sp>
        <p:nvSpPr>
          <p:cNvPr id="5" name="Content Placeholder 4"/>
          <p:cNvSpPr>
            <a:spLocks noGrp="1"/>
          </p:cNvSpPr>
          <p:nvPr>
            <p:ph idx="1"/>
          </p:nvPr>
        </p:nvSpPr>
        <p:spPr>
          <a:xfrm>
            <a:off x="395536" y="1587374"/>
            <a:ext cx="4966688" cy="5009977"/>
          </a:xfrm>
        </p:spPr>
        <p:txBody>
          <a:bodyPr>
            <a:normAutofit fontScale="92500" lnSpcReduction="10000"/>
          </a:bodyPr>
          <a:lstStyle/>
          <a:p>
            <a:r>
              <a:rPr lang="en-GB" altLang="en-US" dirty="0" smtClean="0"/>
              <a:t>This is a grave and usually fatal manifestation of severe falciparum malaria and occurs mainly in adults. </a:t>
            </a:r>
            <a:r>
              <a:rPr lang="en-GB" altLang="en-US" dirty="0" err="1" smtClean="0"/>
              <a:t>Hyperparasitaemia</a:t>
            </a:r>
            <a:r>
              <a:rPr lang="en-GB" altLang="en-US" dirty="0" smtClean="0"/>
              <a:t>, renal failure and pregnancy are recognised predisposing factors and the condition is commonly associated with hypoglycaemia and metabolic acidosis. </a:t>
            </a:r>
            <a:endParaRPr lang="en-US" altLang="en-US" dirty="0" smtClean="0"/>
          </a:p>
          <a:p>
            <a:endParaRPr lang="en-US" altLang="en-US" dirty="0" smtClean="0"/>
          </a:p>
          <a:p>
            <a:endParaRPr lang="en-GB" dirty="0"/>
          </a:p>
        </p:txBody>
      </p:sp>
    </p:spTree>
    <p:extLst>
      <p:ext uri="{BB962C8B-B14F-4D97-AF65-F5344CB8AC3E}">
        <p14:creationId xmlns:p14="http://schemas.microsoft.com/office/powerpoint/2010/main" val="2578514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1778001" y="265791"/>
            <a:ext cx="7219513" cy="112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fontAlgn="base" hangingPunct="1">
              <a:spcBef>
                <a:spcPct val="0"/>
              </a:spcBef>
              <a:spcAft>
                <a:spcPct val="0"/>
              </a:spcAft>
            </a:pPr>
            <a:endParaRPr lang="en-US" altLang="en-US" sz="3600" b="0" dirty="0" smtClean="0">
              <a:solidFill>
                <a:srgbClr val="FF0000"/>
              </a:solidFill>
            </a:endParaRPr>
          </a:p>
        </p:txBody>
      </p:sp>
      <p:sp>
        <p:nvSpPr>
          <p:cNvPr id="2" name="Title 1"/>
          <p:cNvSpPr>
            <a:spLocks noGrp="1"/>
          </p:cNvSpPr>
          <p:nvPr>
            <p:ph type="title"/>
          </p:nvPr>
        </p:nvSpPr>
        <p:spPr>
          <a:xfrm>
            <a:off x="179512" y="265791"/>
            <a:ext cx="8818002" cy="1218993"/>
          </a:xfrm>
        </p:spPr>
        <p:txBody>
          <a:bodyPr/>
          <a:lstStyle/>
          <a:p>
            <a:r>
              <a:rPr lang="en-GB" altLang="en-US" sz="3600" dirty="0" smtClean="0"/>
              <a:t>7. Circulatory collapse, shock, “algid malaria”</a:t>
            </a:r>
            <a:endParaRPr lang="en-GB" sz="3600" dirty="0"/>
          </a:p>
        </p:txBody>
      </p:sp>
      <p:sp>
        <p:nvSpPr>
          <p:cNvPr id="3" name="Content Placeholder 2"/>
          <p:cNvSpPr>
            <a:spLocks noGrp="1"/>
          </p:cNvSpPr>
          <p:nvPr>
            <p:ph idx="1"/>
          </p:nvPr>
        </p:nvSpPr>
        <p:spPr>
          <a:xfrm>
            <a:off x="323528" y="1391018"/>
            <a:ext cx="8673986" cy="5206334"/>
          </a:xfrm>
        </p:spPr>
        <p:txBody>
          <a:bodyPr/>
          <a:lstStyle/>
          <a:p>
            <a:r>
              <a:rPr lang="en-GB" altLang="en-US" dirty="0" smtClean="0"/>
              <a:t>Features of circulatory collapse (cold/clammy skin, hypotension, peripheral cyanosis, weak/</a:t>
            </a:r>
            <a:r>
              <a:rPr lang="en-GB" altLang="en-US" dirty="0" err="1" smtClean="0"/>
              <a:t>thready</a:t>
            </a:r>
            <a:r>
              <a:rPr lang="en-GB" altLang="en-US" dirty="0" smtClean="0"/>
              <a:t> pulses) may be seen in patients with severe P. falciparum malaria. </a:t>
            </a:r>
          </a:p>
          <a:p>
            <a:endParaRPr lang="en-GB" altLang="en-US" dirty="0" smtClean="0"/>
          </a:p>
          <a:p>
            <a:r>
              <a:rPr lang="en-GB" altLang="en-US" dirty="0" smtClean="0"/>
              <a:t>“Algid malaria” is characterised by hypotension, vomiting, diarrhoea, rapid respiration and oliguria. This condition is associated with a poor prognosis.</a:t>
            </a:r>
            <a:endParaRPr lang="en-US" altLang="en-US" dirty="0" smtClean="0"/>
          </a:p>
          <a:p>
            <a:endParaRPr lang="en-GB" dirty="0"/>
          </a:p>
        </p:txBody>
      </p:sp>
    </p:spTree>
    <p:extLst>
      <p:ext uri="{BB962C8B-B14F-4D97-AF65-F5344CB8AC3E}">
        <p14:creationId xmlns:p14="http://schemas.microsoft.com/office/powerpoint/2010/main" val="1144947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ChangeArrowheads="1"/>
          </p:cNvSpPr>
          <p:nvPr/>
        </p:nvSpPr>
        <p:spPr bwMode="auto">
          <a:xfrm>
            <a:off x="1515938" y="0"/>
            <a:ext cx="6040900" cy="91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fontAlgn="base" hangingPunct="1">
              <a:spcBef>
                <a:spcPct val="0"/>
              </a:spcBef>
              <a:spcAft>
                <a:spcPct val="0"/>
              </a:spcAft>
            </a:pPr>
            <a:endParaRPr lang="en-US" altLang="en-US" sz="3200" i="1" smtClean="0">
              <a:solidFill>
                <a:srgbClr val="E43F0C"/>
              </a:solidFill>
            </a:endParaRPr>
          </a:p>
        </p:txBody>
      </p:sp>
      <p:sp>
        <p:nvSpPr>
          <p:cNvPr id="39941" name="Text Box 5"/>
          <p:cNvSpPr txBox="1">
            <a:spLocks noChangeArrowheads="1"/>
          </p:cNvSpPr>
          <p:nvPr/>
        </p:nvSpPr>
        <p:spPr bwMode="auto">
          <a:xfrm>
            <a:off x="1706773" y="572959"/>
            <a:ext cx="71845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fontAlgn="base" hangingPunct="1">
              <a:spcBef>
                <a:spcPct val="50000"/>
              </a:spcBef>
              <a:spcAft>
                <a:spcPct val="0"/>
              </a:spcAft>
            </a:pPr>
            <a:endParaRPr lang="en-GB" altLang="en-US" sz="3200" i="1" dirty="0" smtClean="0">
              <a:solidFill>
                <a:srgbClr val="E43F0C"/>
              </a:solidFill>
            </a:endParaRPr>
          </a:p>
        </p:txBody>
      </p:sp>
      <p:sp>
        <p:nvSpPr>
          <p:cNvPr id="7" name="Title 6"/>
          <p:cNvSpPr>
            <a:spLocks noGrp="1"/>
          </p:cNvSpPr>
          <p:nvPr>
            <p:ph type="title"/>
          </p:nvPr>
        </p:nvSpPr>
        <p:spPr>
          <a:xfrm>
            <a:off x="251519" y="188640"/>
            <a:ext cx="8908085" cy="676706"/>
          </a:xfrm>
        </p:spPr>
        <p:txBody>
          <a:bodyPr/>
          <a:lstStyle/>
          <a:p>
            <a:r>
              <a:rPr lang="en-GB" altLang="en-US" sz="3600" dirty="0" smtClean="0"/>
              <a:t>8. </a:t>
            </a:r>
            <a:r>
              <a:rPr lang="en-GB" altLang="en-US" sz="3600" dirty="0" err="1" smtClean="0"/>
              <a:t>Haemoglobinuria</a:t>
            </a:r>
            <a:r>
              <a:rPr lang="en-GB" altLang="en-US" sz="3600" dirty="0" smtClean="0"/>
              <a:t> or “</a:t>
            </a:r>
            <a:r>
              <a:rPr lang="en-GB" altLang="en-US" sz="3600" dirty="0" err="1" smtClean="0"/>
              <a:t>Blackwater</a:t>
            </a:r>
            <a:r>
              <a:rPr lang="en-GB" altLang="en-US" sz="3600" dirty="0" smtClean="0"/>
              <a:t> Fever”</a:t>
            </a:r>
            <a:endParaRPr lang="en-GB" sz="3600" dirty="0"/>
          </a:p>
        </p:txBody>
      </p:sp>
      <p:sp>
        <p:nvSpPr>
          <p:cNvPr id="3" name="Content Placeholder 2"/>
          <p:cNvSpPr>
            <a:spLocks noGrp="1"/>
          </p:cNvSpPr>
          <p:nvPr>
            <p:ph idx="1"/>
          </p:nvPr>
        </p:nvSpPr>
        <p:spPr>
          <a:xfrm>
            <a:off x="251520" y="910367"/>
            <a:ext cx="8496944" cy="2085159"/>
          </a:xfrm>
        </p:spPr>
        <p:txBody>
          <a:bodyPr>
            <a:normAutofit fontScale="85000" lnSpcReduction="10000"/>
          </a:bodyPr>
          <a:lstStyle/>
          <a:p>
            <a:r>
              <a:rPr lang="en-GB" altLang="en-US" dirty="0" smtClean="0"/>
              <a:t>Due to massive intravascular haemolysis/ excessive destruction of RBCs and </a:t>
            </a:r>
            <a:r>
              <a:rPr lang="en-GB" altLang="en-US" dirty="0" err="1" smtClean="0"/>
              <a:t>hemoglobin</a:t>
            </a:r>
            <a:r>
              <a:rPr lang="en-GB" altLang="en-US" dirty="0" smtClean="0"/>
              <a:t> goes into urine</a:t>
            </a:r>
          </a:p>
          <a:p>
            <a:r>
              <a:rPr lang="en-GB" altLang="en-US" dirty="0" smtClean="0"/>
              <a:t>The condition presents with severe pallor, jaundice, passage of dark urine/ </a:t>
            </a:r>
            <a:r>
              <a:rPr lang="en-GB" altLang="en-US" dirty="0" err="1" smtClean="0"/>
              <a:t>haemoglobinuria</a:t>
            </a:r>
            <a:r>
              <a:rPr lang="en-GB" altLang="en-US" dirty="0" smtClean="0"/>
              <a:t>. It may be associated with acute renal failure.</a:t>
            </a:r>
            <a:endParaRPr lang="en-US" altLang="en-US" dirty="0" smtClean="0"/>
          </a:p>
          <a:p>
            <a:endParaRPr lang="en-GB"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1" y="2990713"/>
            <a:ext cx="3491880" cy="397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995527"/>
            <a:ext cx="3240359" cy="386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66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8"/>
          <p:cNvSpPr>
            <a:spLocks noGrp="1" noChangeArrowheads="1"/>
          </p:cNvSpPr>
          <p:nvPr>
            <p:ph type="title"/>
          </p:nvPr>
        </p:nvSpPr>
        <p:spPr>
          <a:xfrm>
            <a:off x="467544" y="167114"/>
            <a:ext cx="8424936" cy="996312"/>
          </a:xfrm>
          <a:solidFill>
            <a:srgbClr val="E43F0C"/>
          </a:solidFill>
        </p:spPr>
        <p:txBody>
          <a:bodyPr/>
          <a:lstStyle/>
          <a:p>
            <a:pPr eaLnBrk="1" hangingPunct="1"/>
            <a:r>
              <a:rPr lang="en-GB" altLang="en-US" sz="2600" dirty="0" smtClean="0">
                <a:solidFill>
                  <a:schemeClr val="bg1"/>
                </a:solidFill>
              </a:rPr>
              <a:t>Summary of differences in the clinical features of severe malaria in adults and children</a:t>
            </a:r>
            <a:endParaRPr lang="en-US" altLang="en-US" sz="2600" dirty="0" smtClean="0">
              <a:solidFill>
                <a:schemeClr val="bg1"/>
              </a:solidFill>
            </a:endParaRPr>
          </a:p>
        </p:txBody>
      </p:sp>
      <p:graphicFrame>
        <p:nvGraphicFramePr>
          <p:cNvPr id="422945" name="Group 33"/>
          <p:cNvGraphicFramePr>
            <a:graphicFrameLocks noGrp="1"/>
          </p:cNvGraphicFramePr>
          <p:nvPr>
            <p:extLst>
              <p:ext uri="{D42A27DB-BD31-4B8C-83A1-F6EECF244321}">
                <p14:modId xmlns:p14="http://schemas.microsoft.com/office/powerpoint/2010/main" val="520544312"/>
              </p:ext>
            </p:extLst>
          </p:nvPr>
        </p:nvGraphicFramePr>
        <p:xfrm>
          <a:off x="755576" y="1781484"/>
          <a:ext cx="7414381" cy="4865375"/>
        </p:xfrm>
        <a:graphic>
          <a:graphicData uri="http://schemas.openxmlformats.org/drawingml/2006/table">
            <a:tbl>
              <a:tblPr/>
              <a:tblGrid>
                <a:gridCol w="4041154"/>
                <a:gridCol w="1511904"/>
                <a:gridCol w="1861323"/>
              </a:tblGrid>
              <a:tr h="336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charset="0"/>
                        </a:rPr>
                        <a:t>    Clinical Manifestation</a:t>
                      </a:r>
                      <a:endParaRPr kumimoji="0" lang="en-US" sz="1600" b="1" i="0" u="none" strike="noStrike" cap="none" normalizeH="0" baseline="0" dirty="0" smtClean="0">
                        <a:ln>
                          <a:noFill/>
                        </a:ln>
                        <a:solidFill>
                          <a:schemeClr val="tx1"/>
                        </a:solidFill>
                        <a:effectLst/>
                        <a:latin typeface="Arial" charset="0"/>
                      </a:endParaRPr>
                    </a:p>
                  </a:txBody>
                  <a:tcPr marL="77410" marR="77410" marT="45842" marB="458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smtClean="0">
                          <a:ln>
                            <a:noFill/>
                          </a:ln>
                          <a:solidFill>
                            <a:schemeClr val="tx1"/>
                          </a:solidFill>
                          <a:effectLst/>
                          <a:latin typeface="Arial" charset="0"/>
                        </a:rPr>
                        <a:t>Children</a:t>
                      </a:r>
                      <a:endParaRPr kumimoji="0" lang="en-US" sz="1600" b="1" i="0" u="none" strike="noStrike" cap="none" normalizeH="0" baseline="0" smtClean="0">
                        <a:ln>
                          <a:noFill/>
                        </a:ln>
                        <a:solidFill>
                          <a:schemeClr val="tx1"/>
                        </a:solidFill>
                        <a:effectLst/>
                        <a:latin typeface="Arial" charset="0"/>
                      </a:endParaRPr>
                    </a:p>
                  </a:txBody>
                  <a:tcPr marL="77410" marR="77410" marT="45842" marB="458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 </a:t>
                      </a:r>
                      <a:r>
                        <a:rPr kumimoji="0" lang="en-GB" sz="1600" b="1" i="0" u="none" strike="noStrike" cap="none" normalizeH="0" baseline="0" smtClean="0">
                          <a:ln>
                            <a:noFill/>
                          </a:ln>
                          <a:solidFill>
                            <a:schemeClr val="tx1"/>
                          </a:solidFill>
                          <a:effectLst/>
                          <a:latin typeface="Arial" charset="0"/>
                        </a:rPr>
                        <a:t>Adults</a:t>
                      </a:r>
                      <a:endParaRPr kumimoji="0" lang="en-US" sz="1600" b="1" i="0" u="none" strike="noStrike" cap="none" normalizeH="0" baseline="0" smtClean="0">
                        <a:ln>
                          <a:noFill/>
                        </a:ln>
                        <a:solidFill>
                          <a:schemeClr val="tx1"/>
                        </a:solidFill>
                        <a:effectLst/>
                        <a:latin typeface="Arial" charset="0"/>
                      </a:endParaRPr>
                    </a:p>
                  </a:txBody>
                  <a:tcPr marL="77410" marR="77410" marT="45842" marB="458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2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1" u="none" strike="noStrike" cap="none" normalizeH="0" baseline="0" dirty="0" smtClean="0">
                          <a:ln>
                            <a:noFill/>
                          </a:ln>
                          <a:solidFill>
                            <a:schemeClr val="tx1"/>
                          </a:solidFill>
                          <a:effectLst/>
                          <a:latin typeface="Arial" charset="0"/>
                        </a:rPr>
                        <a:t>Similar in adults and children</a:t>
                      </a:r>
                      <a:r>
                        <a:rPr kumimoji="0" lang="en-GB" sz="1600" b="0" i="0" u="none" strike="noStrike" cap="none" normalizeH="0" baseline="0" dirty="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600" b="0" i="0" u="none" strike="noStrike" cap="none" normalizeH="0" baseline="0" dirty="0" smtClean="0">
                          <a:ln>
                            <a:noFill/>
                          </a:ln>
                          <a:solidFill>
                            <a:schemeClr val="tx1"/>
                          </a:solidFill>
                          <a:effectLst/>
                          <a:latin typeface="Arial" charset="0"/>
                        </a:rPr>
                        <a:t> Prostration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600" b="0" i="0" u="none" strike="noStrike" cap="none" normalizeH="0" baseline="0" dirty="0" smtClean="0">
                          <a:ln>
                            <a:noFill/>
                          </a:ln>
                          <a:solidFill>
                            <a:schemeClr val="tx1"/>
                          </a:solidFill>
                          <a:effectLst/>
                          <a:latin typeface="Arial" charset="0"/>
                        </a:rPr>
                        <a:t> Circulatory collapse </a:t>
                      </a:r>
                    </a:p>
                  </a:txBody>
                  <a:tcPr marL="77410" marR="77410" marT="45842" marB="458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a:t>
                      </a:r>
                    </a:p>
                  </a:txBody>
                  <a:tcPr marL="77410" marR="77410" marT="45842" marB="458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a:t>
                      </a:r>
                      <a:endParaRPr kumimoji="0" lang="en-US" sz="1600" b="0" i="0" u="none" strike="noStrike" cap="none" normalizeH="0" baseline="0" smtClean="0">
                        <a:ln>
                          <a:noFill/>
                        </a:ln>
                        <a:solidFill>
                          <a:schemeClr val="tx1"/>
                        </a:solidFill>
                        <a:effectLst/>
                        <a:latin typeface="Arial" charset="0"/>
                      </a:endParaRPr>
                    </a:p>
                  </a:txBody>
                  <a:tcPr marL="77410" marR="77410" marT="45842" marB="458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31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1" u="none" strike="noStrike" cap="none" normalizeH="0" baseline="0" smtClean="0">
                          <a:ln>
                            <a:noFill/>
                          </a:ln>
                          <a:solidFill>
                            <a:schemeClr val="tx1"/>
                          </a:solidFill>
                          <a:effectLst/>
                          <a:latin typeface="Arial" charset="0"/>
                        </a:rPr>
                        <a:t>More common in children</a:t>
                      </a:r>
                      <a:r>
                        <a:rPr kumimoji="0" lang="en-GB" sz="1600" b="0" i="0" u="none" strike="noStrike" cap="none" normalizeH="0" baseline="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600" b="0" i="0" u="none" strike="noStrike" cap="none" normalizeH="0" baseline="0" smtClean="0">
                          <a:ln>
                            <a:noFill/>
                          </a:ln>
                          <a:solidFill>
                            <a:schemeClr val="tx1"/>
                          </a:solidFill>
                          <a:effectLst/>
                          <a:latin typeface="Arial" charset="0"/>
                        </a:rPr>
                        <a:t> Cerebral malaria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600" b="0" i="0" u="none" strike="noStrike" cap="none" normalizeH="0" baseline="0" smtClean="0">
                          <a:ln>
                            <a:noFill/>
                          </a:ln>
                          <a:solidFill>
                            <a:schemeClr val="tx1"/>
                          </a:solidFill>
                          <a:effectLst/>
                          <a:latin typeface="Arial" charset="0"/>
                        </a:rPr>
                        <a:t> Severe anaemia</a:t>
                      </a:r>
                      <a:endParaRPr kumimoji="0" lang="en-US" sz="16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600" b="0" i="0" u="none" strike="noStrike" cap="none" normalizeH="0" baseline="0" smtClean="0">
                          <a:ln>
                            <a:noFill/>
                          </a:ln>
                          <a:solidFill>
                            <a:schemeClr val="tx1"/>
                          </a:solidFill>
                          <a:effectLst/>
                          <a:latin typeface="Arial" charset="0"/>
                        </a:rPr>
                        <a:t> Multiple convulsions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600" b="0" i="0" u="none" strike="noStrike" cap="none" normalizeH="0" baseline="0" smtClean="0">
                          <a:ln>
                            <a:noFill/>
                          </a:ln>
                          <a:solidFill>
                            <a:schemeClr val="tx1"/>
                          </a:solidFill>
                          <a:effectLst/>
                          <a:latin typeface="Arial" charset="0"/>
                        </a:rPr>
                        <a:t> Metabolic acidosis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600" b="0" i="0" u="none" strike="noStrike" cap="none" normalizeH="0" baseline="0" smtClean="0">
                          <a:ln>
                            <a:noFill/>
                          </a:ln>
                          <a:solidFill>
                            <a:schemeClr val="tx1"/>
                          </a:solidFill>
                          <a:effectLst/>
                          <a:latin typeface="Arial" charset="0"/>
                        </a:rPr>
                        <a:t> Hypoglycaemia</a:t>
                      </a:r>
                      <a:endParaRPr kumimoji="0" lang="en-US" sz="1600" b="0" i="0" u="none" strike="noStrike" cap="none" normalizeH="0" baseline="0" smtClean="0">
                        <a:ln>
                          <a:noFill/>
                        </a:ln>
                        <a:solidFill>
                          <a:schemeClr val="tx1"/>
                        </a:solidFill>
                        <a:effectLst/>
                        <a:latin typeface="Arial" charset="0"/>
                      </a:endParaRPr>
                    </a:p>
                  </a:txBody>
                  <a:tcPr marL="77410" marR="77410" marT="45842" marB="458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a:t>
                      </a:r>
                      <a:endParaRPr kumimoji="0" lang="en-US" sz="1600" b="0" i="0" u="none" strike="noStrike" cap="none" normalizeH="0" baseline="0" smtClean="0">
                        <a:ln>
                          <a:noFill/>
                        </a:ln>
                        <a:solidFill>
                          <a:schemeClr val="tx1"/>
                        </a:solidFill>
                        <a:effectLst/>
                        <a:latin typeface="Arial" charset="0"/>
                      </a:endParaRPr>
                    </a:p>
                  </a:txBody>
                  <a:tcPr marL="77410" marR="77410" marT="45842" marB="458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 / -</a:t>
                      </a:r>
                      <a:endParaRPr kumimoji="0" lang="en-US" sz="1600" b="0" i="0" u="none" strike="noStrike" cap="none" normalizeH="0" baseline="0" smtClean="0">
                        <a:ln>
                          <a:noFill/>
                        </a:ln>
                        <a:solidFill>
                          <a:schemeClr val="tx1"/>
                        </a:solidFill>
                        <a:effectLst/>
                        <a:latin typeface="Arial" charset="0"/>
                      </a:endParaRPr>
                    </a:p>
                  </a:txBody>
                  <a:tcPr marL="77410" marR="77410" marT="45842" marB="458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31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1" u="none" strike="noStrike" cap="none" normalizeH="0" baseline="0" smtClean="0">
                          <a:ln>
                            <a:noFill/>
                          </a:ln>
                          <a:solidFill>
                            <a:schemeClr val="tx1"/>
                          </a:solidFill>
                          <a:effectLst/>
                          <a:latin typeface="Arial" charset="0"/>
                        </a:rPr>
                        <a:t>More common in adults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600" b="0" i="0" u="none" strike="noStrike" cap="none" normalizeH="0" baseline="0" smtClean="0">
                          <a:ln>
                            <a:noFill/>
                          </a:ln>
                          <a:solidFill>
                            <a:schemeClr val="tx1"/>
                          </a:solidFill>
                          <a:effectLst/>
                          <a:latin typeface="Arial" charset="0"/>
                        </a:rPr>
                        <a:t> Jaundice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600" b="0" i="0" u="none" strike="noStrike" cap="none" normalizeH="0" baseline="0" smtClean="0">
                          <a:ln>
                            <a:noFill/>
                          </a:ln>
                          <a:solidFill>
                            <a:schemeClr val="tx1"/>
                          </a:solidFill>
                          <a:effectLst/>
                          <a:latin typeface="Arial" charset="0"/>
                        </a:rPr>
                        <a:t> Pulmonary oedema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600" b="0" i="0" u="none" strike="noStrike" cap="none" normalizeH="0" baseline="0" smtClean="0">
                          <a:ln>
                            <a:noFill/>
                          </a:ln>
                          <a:solidFill>
                            <a:schemeClr val="tx1"/>
                          </a:solidFill>
                          <a:effectLst/>
                          <a:latin typeface="Arial" charset="0"/>
                        </a:rPr>
                        <a:t> Haemoglobinuria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600" b="0" i="0" u="none" strike="noStrike" cap="none" normalizeH="0" baseline="0" smtClean="0">
                          <a:ln>
                            <a:noFill/>
                          </a:ln>
                          <a:solidFill>
                            <a:schemeClr val="tx1"/>
                          </a:solidFill>
                          <a:effectLst/>
                          <a:latin typeface="Arial" charset="0"/>
                        </a:rPr>
                        <a:t> Abnormal bleeding</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600" b="0" i="0" u="none" strike="noStrike" cap="none" normalizeH="0" baseline="0" smtClean="0">
                          <a:ln>
                            <a:noFill/>
                          </a:ln>
                          <a:solidFill>
                            <a:schemeClr val="tx1"/>
                          </a:solidFill>
                          <a:effectLst/>
                          <a:latin typeface="Arial" charset="0"/>
                        </a:rPr>
                        <a:t> Renal failure</a:t>
                      </a:r>
                      <a:endParaRPr kumimoji="0" lang="en-US" sz="1600" b="0" i="0" u="none" strike="noStrike" cap="none" normalizeH="0" baseline="0" smtClean="0">
                        <a:ln>
                          <a:noFill/>
                        </a:ln>
                        <a:solidFill>
                          <a:schemeClr val="tx1"/>
                        </a:solidFill>
                        <a:effectLst/>
                        <a:latin typeface="Arial" charset="0"/>
                      </a:endParaRPr>
                    </a:p>
                  </a:txBody>
                  <a:tcPr marL="77410" marR="77410" marT="45842" marB="458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 /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 /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 / -</a:t>
                      </a:r>
                      <a:endParaRPr kumimoji="0" lang="en-US" sz="1600" b="0" i="0" u="none" strike="noStrike" cap="none" normalizeH="0" baseline="0" smtClean="0">
                        <a:ln>
                          <a:noFill/>
                        </a:ln>
                        <a:solidFill>
                          <a:schemeClr val="tx1"/>
                        </a:solidFill>
                        <a:effectLst/>
                        <a:latin typeface="Arial" charset="0"/>
                      </a:endParaRPr>
                    </a:p>
                  </a:txBody>
                  <a:tcPr marL="77410" marR="77410" marT="45842" marB="458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a:t>
                      </a:r>
                      <a:endParaRPr kumimoji="0" lang="en-US" sz="1600" b="0" i="0" u="none" strike="noStrike" cap="none" normalizeH="0" baseline="0" dirty="0" smtClean="0">
                        <a:ln>
                          <a:noFill/>
                        </a:ln>
                        <a:solidFill>
                          <a:schemeClr val="tx1"/>
                        </a:solidFill>
                        <a:effectLst/>
                        <a:latin typeface="Arial" charset="0"/>
                      </a:endParaRPr>
                    </a:p>
                  </a:txBody>
                  <a:tcPr marL="77410" marR="77410" marT="45842" marB="458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553" name="Text Box 31"/>
          <p:cNvSpPr txBox="1">
            <a:spLocks noChangeArrowheads="1"/>
          </p:cNvSpPr>
          <p:nvPr/>
        </p:nvSpPr>
        <p:spPr bwMode="auto">
          <a:xfrm>
            <a:off x="4788024" y="1403484"/>
            <a:ext cx="39789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eaLnBrk="1" hangingPunct="1"/>
            <a:r>
              <a:rPr lang="en-GB" altLang="en-US" sz="1800" b="0" dirty="0"/>
              <a:t>     </a:t>
            </a:r>
            <a:r>
              <a:rPr lang="en-GB" altLang="en-US" sz="1800" dirty="0"/>
              <a:t>Frequency of occurrence</a:t>
            </a:r>
            <a:endParaRPr lang="en-US" altLang="en-US" sz="1800" dirty="0"/>
          </a:p>
        </p:txBody>
      </p:sp>
    </p:spTree>
    <p:extLst>
      <p:ext uri="{BB962C8B-B14F-4D97-AF65-F5344CB8AC3E}">
        <p14:creationId xmlns:p14="http://schemas.microsoft.com/office/powerpoint/2010/main" val="3518053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568952" cy="6192688"/>
          </a:xfrm>
        </p:spPr>
        <p:txBody>
          <a:bodyPr>
            <a:normAutofit lnSpcReduction="10000"/>
          </a:bodyPr>
          <a:lstStyle/>
          <a:p>
            <a:r>
              <a:rPr lang="en-US" b="1" dirty="0"/>
              <a:t>In pregnancy</a:t>
            </a:r>
            <a:endParaRPr lang="en-GB" sz="2000" dirty="0"/>
          </a:p>
          <a:p>
            <a:pPr lvl="1"/>
            <a:r>
              <a:rPr lang="en-US" dirty="0"/>
              <a:t>S</a:t>
            </a:r>
            <a:r>
              <a:rPr lang="en-US" dirty="0" smtClean="0"/>
              <a:t>pontaneous </a:t>
            </a:r>
            <a:r>
              <a:rPr lang="en-US" dirty="0"/>
              <a:t>abortions</a:t>
            </a:r>
            <a:endParaRPr lang="en-GB" sz="1600" dirty="0"/>
          </a:p>
          <a:p>
            <a:pPr lvl="1"/>
            <a:r>
              <a:rPr lang="en-GB" dirty="0"/>
              <a:t>Premature delivery and intrauterine growth retardation result in the delivery of low birth weight infants</a:t>
            </a:r>
            <a:endParaRPr lang="en-US" b="1" dirty="0"/>
          </a:p>
          <a:p>
            <a:pPr lvl="1"/>
            <a:r>
              <a:rPr lang="en-US" dirty="0" smtClean="0"/>
              <a:t>Intra-uterine death</a:t>
            </a:r>
            <a:endParaRPr lang="en-GB" sz="1600" dirty="0"/>
          </a:p>
          <a:p>
            <a:pPr lvl="1"/>
            <a:r>
              <a:rPr lang="en-GB" dirty="0"/>
              <a:t>Stillbirths </a:t>
            </a:r>
            <a:endParaRPr lang="en-GB" dirty="0" smtClean="0"/>
          </a:p>
          <a:p>
            <a:pPr lvl="1"/>
            <a:r>
              <a:rPr lang="en-GB" dirty="0" smtClean="0"/>
              <a:t>Maternal anaemia</a:t>
            </a:r>
            <a:endParaRPr lang="en-GB" dirty="0"/>
          </a:p>
          <a:p>
            <a:r>
              <a:rPr lang="en-US" b="1" dirty="0" smtClean="0"/>
              <a:t>Chronic </a:t>
            </a:r>
            <a:r>
              <a:rPr lang="en-US" b="1" dirty="0"/>
              <a:t>complication</a:t>
            </a:r>
            <a:endParaRPr lang="en-GB" sz="2000" dirty="0"/>
          </a:p>
          <a:p>
            <a:pPr lvl="1"/>
            <a:r>
              <a:rPr lang="en-US" dirty="0"/>
              <a:t>T</a:t>
            </a:r>
            <a:r>
              <a:rPr lang="en-US" dirty="0" smtClean="0"/>
              <a:t>ropical </a:t>
            </a:r>
            <a:r>
              <a:rPr lang="en-US" dirty="0"/>
              <a:t>splenomegaly syndrome </a:t>
            </a:r>
            <a:r>
              <a:rPr lang="en-US" dirty="0" err="1"/>
              <a:t>a.k.a</a:t>
            </a:r>
            <a:r>
              <a:rPr lang="en-US" dirty="0"/>
              <a:t> </a:t>
            </a:r>
            <a:r>
              <a:rPr lang="en-US" dirty="0" err="1"/>
              <a:t>hyperimmune</a:t>
            </a:r>
            <a:r>
              <a:rPr lang="en-US" dirty="0"/>
              <a:t> malaria splenomegaly</a:t>
            </a:r>
            <a:endParaRPr lang="en-GB" sz="1600" dirty="0"/>
          </a:p>
          <a:p>
            <a:pPr lvl="1"/>
            <a:r>
              <a:rPr lang="en-US" dirty="0"/>
              <a:t>Recurrent </a:t>
            </a:r>
            <a:r>
              <a:rPr lang="en-US" dirty="0" err="1"/>
              <a:t>anaemias</a:t>
            </a:r>
            <a:endParaRPr lang="en-GB" sz="1800" dirty="0"/>
          </a:p>
          <a:p>
            <a:pPr lvl="1"/>
            <a:r>
              <a:rPr lang="en-US" dirty="0"/>
              <a:t>Spleen can easily rupture</a:t>
            </a:r>
            <a:endParaRPr lang="en-GB" sz="1800" dirty="0"/>
          </a:p>
          <a:p>
            <a:endParaRPr lang="en-GB" dirty="0"/>
          </a:p>
        </p:txBody>
      </p:sp>
    </p:spTree>
    <p:extLst>
      <p:ext uri="{BB962C8B-B14F-4D97-AF65-F5344CB8AC3E}">
        <p14:creationId xmlns:p14="http://schemas.microsoft.com/office/powerpoint/2010/main" val="3256589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0"/>
            <a:ext cx="7772400" cy="762000"/>
          </a:xfrm>
        </p:spPr>
        <p:txBody>
          <a:bodyPr/>
          <a:lstStyle/>
          <a:p>
            <a:pPr eaLnBrk="1" hangingPunct="1"/>
            <a:r>
              <a:rPr lang="en-US" altLang="en-US" sz="2800" b="1" smtClean="0"/>
              <a:t>Malaria and Sickle cell anemia</a:t>
            </a:r>
          </a:p>
        </p:txBody>
      </p:sp>
      <p:pic>
        <p:nvPicPr>
          <p:cNvPr id="24579" name="Picture 3" descr="C:\My Pictures\mal &amp; sickle gen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62000"/>
            <a:ext cx="6858000" cy="29845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80" name="Picture 5" descr="C:\My Pictures\sickle cell anem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962400"/>
            <a:ext cx="4572000" cy="2667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046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484784"/>
            <a:ext cx="8640960" cy="5112568"/>
          </a:xfrm>
        </p:spPr>
        <p:txBody>
          <a:bodyPr/>
          <a:lstStyle/>
          <a:p>
            <a:pPr lvl="1"/>
            <a:r>
              <a:rPr lang="en-US" dirty="0" smtClean="0"/>
              <a:t>Thick </a:t>
            </a:r>
            <a:r>
              <a:rPr lang="en-US" dirty="0"/>
              <a:t>smears- dx because it detects light infections (larger blood volume); don’t show </a:t>
            </a:r>
            <a:r>
              <a:rPr lang="en-US" dirty="0" err="1"/>
              <a:t>spp</a:t>
            </a:r>
            <a:endParaRPr lang="en-GB" sz="1800" dirty="0"/>
          </a:p>
          <a:p>
            <a:pPr lvl="1"/>
            <a:r>
              <a:rPr lang="en-US" dirty="0"/>
              <a:t>Thin smear- shows features of the parasites for species </a:t>
            </a:r>
            <a:r>
              <a:rPr lang="en-US" dirty="0" smtClean="0"/>
              <a:t>identification</a:t>
            </a:r>
            <a:endParaRPr lang="en-GB" sz="1800" dirty="0"/>
          </a:p>
        </p:txBody>
      </p:sp>
      <p:sp>
        <p:nvSpPr>
          <p:cNvPr id="7" name="Title 6"/>
          <p:cNvSpPr>
            <a:spLocks noGrp="1"/>
          </p:cNvSpPr>
          <p:nvPr>
            <p:ph type="title"/>
          </p:nvPr>
        </p:nvSpPr>
        <p:spPr/>
        <p:txBody>
          <a:bodyPr/>
          <a:lstStyle/>
          <a:p>
            <a:endParaRPr lang="en-GB"/>
          </a:p>
        </p:txBody>
      </p:sp>
    </p:spTree>
    <p:extLst>
      <p:ext uri="{BB962C8B-B14F-4D97-AF65-F5344CB8AC3E}">
        <p14:creationId xmlns:p14="http://schemas.microsoft.com/office/powerpoint/2010/main" val="35897913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8640"/>
            <a:ext cx="7772400" cy="576064"/>
          </a:xfrm>
        </p:spPr>
        <p:txBody>
          <a:bodyPr/>
          <a:lstStyle/>
          <a:p>
            <a:r>
              <a:rPr lang="en-GB" dirty="0" smtClean="0"/>
              <a:t>Epidemiology</a:t>
            </a:r>
            <a:endParaRPr lang="en-GB" dirty="0"/>
          </a:p>
        </p:txBody>
      </p:sp>
      <p:sp>
        <p:nvSpPr>
          <p:cNvPr id="3" name="Content Placeholder 2"/>
          <p:cNvSpPr>
            <a:spLocks noGrp="1"/>
          </p:cNvSpPr>
          <p:nvPr>
            <p:ph idx="1"/>
          </p:nvPr>
        </p:nvSpPr>
        <p:spPr>
          <a:xfrm>
            <a:off x="323528" y="1340768"/>
            <a:ext cx="8712968" cy="5256584"/>
          </a:xfrm>
        </p:spPr>
        <p:txBody>
          <a:bodyPr>
            <a:normAutofit fontScale="62500" lnSpcReduction="20000"/>
          </a:bodyPr>
          <a:lstStyle/>
          <a:p>
            <a:pPr eaLnBrk="1" hangingPunct="1"/>
            <a:r>
              <a:rPr lang="en-GB" altLang="en-US" dirty="0"/>
              <a:t>40% of the world’s population lives in endemic areas</a:t>
            </a:r>
          </a:p>
          <a:p>
            <a:pPr eaLnBrk="1" hangingPunct="1"/>
            <a:r>
              <a:rPr lang="en-GB" altLang="en-US" dirty="0"/>
              <a:t>3-500 million clinical cases per year</a:t>
            </a:r>
          </a:p>
          <a:p>
            <a:pPr eaLnBrk="1" hangingPunct="1"/>
            <a:r>
              <a:rPr lang="en-GB" altLang="en-US" dirty="0"/>
              <a:t>1.5-2.7 million deaths (90% Africa)</a:t>
            </a:r>
          </a:p>
          <a:p>
            <a:pPr eaLnBrk="1" hangingPunct="1">
              <a:spcBef>
                <a:spcPct val="50000"/>
              </a:spcBef>
            </a:pPr>
            <a:r>
              <a:rPr lang="en-GB" altLang="en-US" dirty="0" smtClean="0"/>
              <a:t>Malaria </a:t>
            </a:r>
            <a:r>
              <a:rPr lang="en-GB" altLang="en-US" dirty="0"/>
              <a:t>is transmitted by the female anopheles mosquito.</a:t>
            </a:r>
          </a:p>
          <a:p>
            <a:pPr lvl="1" eaLnBrk="1" hangingPunct="1">
              <a:spcBef>
                <a:spcPct val="50000"/>
              </a:spcBef>
            </a:pPr>
            <a:r>
              <a:rPr lang="en-GB" altLang="en-US" dirty="0"/>
              <a:t>Factors which affect mosquito ecology, such as temperature and rainfall, are key determinants of malaria transmission.</a:t>
            </a:r>
          </a:p>
          <a:p>
            <a:pPr lvl="1" eaLnBrk="1" hangingPunct="1">
              <a:spcBef>
                <a:spcPct val="50000"/>
              </a:spcBef>
            </a:pPr>
            <a:r>
              <a:rPr lang="en-GB" altLang="en-US" dirty="0"/>
              <a:t>Mosquitoes breed in hot, humid areas and below altitudes of 2000 meters. </a:t>
            </a:r>
          </a:p>
          <a:p>
            <a:pPr lvl="1" eaLnBrk="1" hangingPunct="1">
              <a:spcBef>
                <a:spcPct val="50000"/>
              </a:spcBef>
            </a:pPr>
            <a:r>
              <a:rPr lang="en-GB" altLang="en-US" dirty="0"/>
              <a:t>Development of the malaria parasite occurs optimally between 25-30</a:t>
            </a:r>
            <a:r>
              <a:rPr lang="en-GB" altLang="en-US" baseline="30000" dirty="0"/>
              <a:t>o</a:t>
            </a:r>
            <a:r>
              <a:rPr lang="en-GB" altLang="en-US" dirty="0"/>
              <a:t>C and stops below 16</a:t>
            </a:r>
            <a:r>
              <a:rPr lang="en-GB" altLang="en-US" baseline="30000" dirty="0"/>
              <a:t>o</a:t>
            </a:r>
            <a:r>
              <a:rPr lang="en-GB" altLang="en-US" dirty="0"/>
              <a:t>C. Indigenous malaria has been recorded as far as 64</a:t>
            </a:r>
            <a:r>
              <a:rPr lang="en-GB" altLang="en-US" baseline="30000" dirty="0"/>
              <a:t>o</a:t>
            </a:r>
            <a:r>
              <a:rPr lang="en-GB" altLang="en-US" dirty="0"/>
              <a:t>N and 32</a:t>
            </a:r>
            <a:r>
              <a:rPr lang="en-GB" altLang="en-US" baseline="30000" dirty="0"/>
              <a:t>o</a:t>
            </a:r>
            <a:r>
              <a:rPr lang="en-GB" altLang="en-US" dirty="0"/>
              <a:t>S. </a:t>
            </a:r>
            <a:endParaRPr lang="en-GB" altLang="en-US" dirty="0" smtClean="0"/>
          </a:p>
          <a:p>
            <a:pPr lvl="1" eaLnBrk="1" hangingPunct="1">
              <a:spcBef>
                <a:spcPct val="50000"/>
              </a:spcBef>
            </a:pPr>
            <a:r>
              <a:rPr lang="en-GB" altLang="en-US" dirty="0" smtClean="0"/>
              <a:t>Malaria </a:t>
            </a:r>
            <a:r>
              <a:rPr lang="en-GB" altLang="en-US" dirty="0"/>
              <a:t>largely in tropics, previously in the temperate regions - has been eradicated in Europe &amp; parts of </a:t>
            </a:r>
            <a:r>
              <a:rPr lang="en-GB" altLang="en-US" dirty="0" smtClean="0"/>
              <a:t>Asia</a:t>
            </a:r>
            <a:endParaRPr lang="en-GB" altLang="en-US" dirty="0"/>
          </a:p>
          <a:p>
            <a:pPr eaLnBrk="1" hangingPunct="1"/>
            <a:r>
              <a:rPr lang="en-GB" altLang="en-US" dirty="0" smtClean="0"/>
              <a:t>Increasing </a:t>
            </a:r>
            <a:r>
              <a:rPr lang="en-GB" altLang="en-US" dirty="0"/>
              <a:t>problem  in sub-Saharan Africa </a:t>
            </a:r>
            <a:r>
              <a:rPr lang="en-GB" altLang="en-US" dirty="0" smtClean="0"/>
              <a:t>(</a:t>
            </a:r>
            <a:r>
              <a:rPr lang="en-GB" altLang="en-US" dirty="0"/>
              <a:t>re-emerging disease)</a:t>
            </a:r>
          </a:p>
          <a:p>
            <a:pPr lvl="1" eaLnBrk="1" hangingPunct="1"/>
            <a:r>
              <a:rPr lang="en-GB" altLang="en-US" dirty="0"/>
              <a:t>Resurgence in some areas</a:t>
            </a:r>
          </a:p>
          <a:p>
            <a:pPr lvl="1" eaLnBrk="1" hangingPunct="1"/>
            <a:r>
              <a:rPr lang="en-GB" altLang="en-US" dirty="0"/>
              <a:t>Drug resistance (mortality)</a:t>
            </a:r>
          </a:p>
          <a:p>
            <a:pPr lvl="1" eaLnBrk="1" hangingPunct="1">
              <a:spcBef>
                <a:spcPct val="50000"/>
              </a:spcBef>
            </a:pPr>
            <a:r>
              <a:rPr lang="en-GB" altLang="en-US" dirty="0" smtClean="0"/>
              <a:t>Other </a:t>
            </a:r>
            <a:r>
              <a:rPr lang="en-GB" altLang="en-US" dirty="0"/>
              <a:t>important factors include the persistence of poverty, HIV/AIDS, mosquito resistance to insecticides, weak health services, conflict and population migration. </a:t>
            </a:r>
            <a:endParaRPr lang="en-GB" altLang="en-US" dirty="0" smtClean="0"/>
          </a:p>
          <a:p>
            <a:endParaRPr lang="en-GB" dirty="0"/>
          </a:p>
          <a:p>
            <a:endParaRPr lang="en-GB" dirty="0"/>
          </a:p>
          <a:p>
            <a:endParaRPr lang="en-GB" dirty="0"/>
          </a:p>
        </p:txBody>
      </p:sp>
    </p:spTree>
    <p:extLst>
      <p:ext uri="{BB962C8B-B14F-4D97-AF65-F5344CB8AC3E}">
        <p14:creationId xmlns:p14="http://schemas.microsoft.com/office/powerpoint/2010/main" val="3413004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ChangeArrowheads="1"/>
          </p:cNvSpPr>
          <p:nvPr/>
        </p:nvSpPr>
        <p:spPr bwMode="auto">
          <a:xfrm>
            <a:off x="308867" y="1268760"/>
            <a:ext cx="8583613"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spcBef>
                <a:spcPct val="20000"/>
              </a:spcBef>
            </a:pPr>
            <a:endParaRPr lang="en-GB" altLang="en-US" sz="2000" b="0" dirty="0"/>
          </a:p>
        </p:txBody>
      </p:sp>
      <p:pic>
        <p:nvPicPr>
          <p:cNvPr id="24582" name="Picture 8" descr="thick fil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784" y="4509120"/>
            <a:ext cx="4658270" cy="221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188640"/>
            <a:ext cx="8712968" cy="936104"/>
          </a:xfrm>
        </p:spPr>
        <p:txBody>
          <a:bodyPr/>
          <a:lstStyle/>
          <a:p>
            <a:r>
              <a:rPr lang="en-GB" b="1" dirty="0" smtClean="0"/>
              <a:t>Laboratory diagnosis</a:t>
            </a:r>
            <a:endParaRPr lang="en-GB" b="1" dirty="0"/>
          </a:p>
        </p:txBody>
      </p:sp>
      <p:sp>
        <p:nvSpPr>
          <p:cNvPr id="3" name="Content Placeholder 2"/>
          <p:cNvSpPr>
            <a:spLocks noGrp="1"/>
          </p:cNvSpPr>
          <p:nvPr>
            <p:ph idx="1"/>
          </p:nvPr>
        </p:nvSpPr>
        <p:spPr>
          <a:xfrm>
            <a:off x="467544" y="1124744"/>
            <a:ext cx="8208912" cy="4320480"/>
          </a:xfrm>
        </p:spPr>
        <p:txBody>
          <a:bodyPr/>
          <a:lstStyle/>
          <a:p>
            <a:pPr eaLnBrk="1" hangingPunct="1"/>
            <a:r>
              <a:rPr lang="en-GB" altLang="en-US" sz="2000" u="sng" dirty="0" smtClean="0"/>
              <a:t>Blood </a:t>
            </a:r>
            <a:r>
              <a:rPr lang="en-GB" altLang="en-US" sz="2000" u="sng" dirty="0"/>
              <a:t>Film (or “smears”) Examination</a:t>
            </a:r>
          </a:p>
          <a:p>
            <a:pPr eaLnBrk="1" hangingPunct="1"/>
            <a:r>
              <a:rPr lang="en-GB" altLang="en-US" sz="2000" dirty="0"/>
              <a:t>Blood smears; thin &amp; thick smears have remained the gold standard for the diagnosis of malaria. The films are stained and examined by </a:t>
            </a:r>
            <a:r>
              <a:rPr lang="en-GB" altLang="en-US" sz="2000" dirty="0" smtClean="0"/>
              <a:t>microscopy.</a:t>
            </a:r>
            <a:endParaRPr lang="en-GB" altLang="en-US" sz="500" dirty="0" smtClean="0"/>
          </a:p>
          <a:p>
            <a:pPr eaLnBrk="1" hangingPunct="1"/>
            <a:r>
              <a:rPr lang="en-GB" altLang="en-US" sz="2000" dirty="0" smtClean="0"/>
              <a:t>Thick </a:t>
            </a:r>
            <a:r>
              <a:rPr lang="en-GB" altLang="en-US" sz="2000" dirty="0"/>
              <a:t>blood film  - Used for detecting malaria: A drop of blood is spread over a small area.  When dry, the slide is stained with Field’s or </a:t>
            </a:r>
            <a:r>
              <a:rPr lang="en-GB" altLang="en-US" sz="2000" dirty="0" err="1"/>
              <a:t>Giemsa</a:t>
            </a:r>
            <a:r>
              <a:rPr lang="en-GB" altLang="en-US" sz="2000" dirty="0"/>
              <a:t> stains. The red cells lyse leaving behind the parasites. A larger volume of blood is examined allowing detection of even light infections. Also used for determining parasite density and monitoring the response to treatment. Don’t show spp</a:t>
            </a:r>
            <a:r>
              <a:rPr lang="en-GB" altLang="en-US" sz="2000" dirty="0" smtClean="0"/>
              <a:t>.</a:t>
            </a:r>
            <a:endParaRPr lang="en-GB" altLang="en-US" sz="2000" dirty="0"/>
          </a:p>
          <a:p>
            <a:endParaRPr lang="en-GB" dirty="0"/>
          </a:p>
        </p:txBody>
      </p:sp>
    </p:spTree>
    <p:extLst>
      <p:ext uri="{BB962C8B-B14F-4D97-AF65-F5344CB8AC3E}">
        <p14:creationId xmlns:p14="http://schemas.microsoft.com/office/powerpoint/2010/main" val="2108216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51520" y="188640"/>
            <a:ext cx="8496944" cy="4104456"/>
          </a:xfrm>
        </p:spPr>
        <p:txBody>
          <a:bodyPr>
            <a:normAutofit fontScale="85000" lnSpcReduction="10000"/>
          </a:bodyPr>
          <a:lstStyle/>
          <a:p>
            <a:r>
              <a:rPr lang="en-GB" altLang="en-US" dirty="0"/>
              <a:t>Thin blood film </a:t>
            </a:r>
            <a:r>
              <a:rPr lang="en-GB" altLang="en-US" dirty="0" smtClean="0"/>
              <a:t>–A </a:t>
            </a:r>
            <a:r>
              <a:rPr lang="en-GB" altLang="en-US" dirty="0"/>
              <a:t>small drop of blood is spread across a microscope slide, fixed in methanol and stained with </a:t>
            </a:r>
            <a:r>
              <a:rPr lang="en-GB" altLang="en-US" dirty="0" err="1"/>
              <a:t>Giemsa</a:t>
            </a:r>
            <a:r>
              <a:rPr lang="en-GB" altLang="en-US" dirty="0"/>
              <a:t> stain</a:t>
            </a:r>
            <a:r>
              <a:rPr lang="en-GB" altLang="en-US" dirty="0" smtClean="0"/>
              <a:t>.</a:t>
            </a:r>
            <a:endParaRPr lang="en-GB" altLang="en-US" dirty="0"/>
          </a:p>
          <a:p>
            <a:r>
              <a:rPr lang="en-GB" altLang="en-US" dirty="0"/>
              <a:t>The </a:t>
            </a:r>
            <a:r>
              <a:rPr lang="en-GB" altLang="en-US" dirty="0" err="1"/>
              <a:t>microscopist</a:t>
            </a:r>
            <a:r>
              <a:rPr lang="en-GB" altLang="en-US" dirty="0"/>
              <a:t> finds the area of the film where red cells are lying next to each other. The fine details of the parasites can be examined to determine the species.</a:t>
            </a:r>
          </a:p>
          <a:p>
            <a:r>
              <a:rPr lang="en-GB" altLang="en-US" dirty="0"/>
              <a:t>Gives more information about the parasite morphology and, therefore, is used to identify the particular infecting species of Plasmodium. </a:t>
            </a:r>
          </a:p>
          <a:p>
            <a:r>
              <a:rPr lang="en-GB" altLang="en-US" dirty="0" smtClean="0"/>
              <a:t>Does </a:t>
            </a:r>
            <a:r>
              <a:rPr lang="en-GB" altLang="en-US" dirty="0"/>
              <a:t>not detect low </a:t>
            </a:r>
            <a:r>
              <a:rPr lang="en-GB" altLang="en-US" dirty="0" err="1"/>
              <a:t>parasitaemia</a:t>
            </a:r>
            <a:endParaRPr lang="en-GB" altLang="en-US" dirty="0"/>
          </a:p>
          <a:p>
            <a:endParaRPr lang="en-GB" altLang="en-US" sz="1600" dirty="0" smtClean="0"/>
          </a:p>
          <a:p>
            <a:endParaRPr lang="en-GB" dirty="0"/>
          </a:p>
        </p:txBody>
      </p:sp>
      <p:pic>
        <p:nvPicPr>
          <p:cNvPr id="5" name="Picture 9" descr="thin fil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407106"/>
            <a:ext cx="4968552" cy="233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434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568952" cy="6192688"/>
          </a:xfrm>
        </p:spPr>
        <p:txBody>
          <a:bodyPr>
            <a:normAutofit fontScale="92500" lnSpcReduction="20000"/>
          </a:bodyPr>
          <a:lstStyle/>
          <a:p>
            <a:pPr lvl="0"/>
            <a:r>
              <a:rPr lang="en-US" dirty="0"/>
              <a:t>Antigen detection tests</a:t>
            </a:r>
            <a:endParaRPr lang="en-GB" sz="2000" dirty="0"/>
          </a:p>
          <a:p>
            <a:pPr lvl="1"/>
            <a:r>
              <a:rPr lang="en-GB" altLang="en-US" dirty="0"/>
              <a:t>Uses a dipstick and a finger prick blood </a:t>
            </a:r>
            <a:r>
              <a:rPr lang="en-GB" altLang="en-US" dirty="0" smtClean="0"/>
              <a:t>sample.</a:t>
            </a:r>
          </a:p>
          <a:p>
            <a:pPr lvl="1"/>
            <a:r>
              <a:rPr lang="en-US" dirty="0" smtClean="0"/>
              <a:t>Antibody </a:t>
            </a:r>
            <a:r>
              <a:rPr lang="en-US" dirty="0"/>
              <a:t>strips for detection of malarial antigens in blood (do not distinguish species)</a:t>
            </a:r>
            <a:endParaRPr lang="en-GB" sz="1800" dirty="0"/>
          </a:p>
          <a:p>
            <a:pPr lvl="1"/>
            <a:r>
              <a:rPr lang="en-US" dirty="0" smtClean="0"/>
              <a:t>Rapid diagnosis </a:t>
            </a:r>
            <a:r>
              <a:rPr lang="en-GB" dirty="0"/>
              <a:t>- results are available in 10-15 minutes. Expensive and sensitivity drops with decreasing </a:t>
            </a:r>
            <a:r>
              <a:rPr lang="en-GB" dirty="0" err="1"/>
              <a:t>parasitaemia</a:t>
            </a:r>
            <a:r>
              <a:rPr lang="en-GB" dirty="0" smtClean="0"/>
              <a:t>.</a:t>
            </a:r>
            <a:endParaRPr lang="en-GB" sz="1800" dirty="0" smtClean="0"/>
          </a:p>
          <a:p>
            <a:pPr lvl="0"/>
            <a:r>
              <a:rPr lang="en-US" dirty="0" err="1" smtClean="0"/>
              <a:t>Quantitive</a:t>
            </a:r>
            <a:r>
              <a:rPr lang="en-US" dirty="0" smtClean="0"/>
              <a:t> </a:t>
            </a:r>
            <a:r>
              <a:rPr lang="en-US" dirty="0"/>
              <a:t>Buffy coat exam (QBC)</a:t>
            </a:r>
            <a:endParaRPr lang="en-GB" sz="2000" dirty="0"/>
          </a:p>
          <a:p>
            <a:pPr lvl="1"/>
            <a:r>
              <a:rPr lang="en-US" dirty="0"/>
              <a:t>U</a:t>
            </a:r>
            <a:r>
              <a:rPr lang="en-US" dirty="0" smtClean="0"/>
              <a:t>se </a:t>
            </a:r>
            <a:r>
              <a:rPr lang="en-US" dirty="0"/>
              <a:t>fluorescent microscopy </a:t>
            </a:r>
            <a:endParaRPr lang="en-GB" sz="1800" dirty="0"/>
          </a:p>
          <a:p>
            <a:pPr lvl="1"/>
            <a:r>
              <a:rPr lang="en-US" dirty="0" err="1"/>
              <a:t>Acridine</a:t>
            </a:r>
            <a:r>
              <a:rPr lang="en-US" dirty="0"/>
              <a:t> dye used as stain</a:t>
            </a:r>
            <a:endParaRPr lang="en-GB" sz="1800" dirty="0"/>
          </a:p>
          <a:p>
            <a:r>
              <a:rPr lang="en-US" dirty="0"/>
              <a:t>PCR </a:t>
            </a:r>
            <a:r>
              <a:rPr lang="en-US" dirty="0" smtClean="0"/>
              <a:t>based techniques </a:t>
            </a:r>
            <a:r>
              <a:rPr lang="en-US" dirty="0"/>
              <a:t>for research </a:t>
            </a:r>
            <a:r>
              <a:rPr lang="en-US" dirty="0" smtClean="0"/>
              <a:t>purposes</a:t>
            </a:r>
          </a:p>
          <a:p>
            <a:pPr lvl="1"/>
            <a:r>
              <a:rPr lang="en-GB" dirty="0" smtClean="0"/>
              <a:t>Detects </a:t>
            </a:r>
            <a:r>
              <a:rPr lang="en-GB" dirty="0"/>
              <a:t>DNA or mRNA sequences specific to Plasmodium. Sensitivity and specificity high but test is expensive, takes several hours and requires technical expertise</a:t>
            </a:r>
          </a:p>
          <a:p>
            <a:pPr lvl="0"/>
            <a:endParaRPr lang="en-US" dirty="0" smtClean="0"/>
          </a:p>
        </p:txBody>
      </p:sp>
    </p:spTree>
    <p:extLst>
      <p:ext uri="{BB962C8B-B14F-4D97-AF65-F5344CB8AC3E}">
        <p14:creationId xmlns:p14="http://schemas.microsoft.com/office/powerpoint/2010/main" val="18167319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496944" cy="6192688"/>
          </a:xfrm>
        </p:spPr>
        <p:txBody>
          <a:bodyPr/>
          <a:lstStyle/>
          <a:p>
            <a:pPr eaLnBrk="1" hangingPunct="1">
              <a:lnSpc>
                <a:spcPct val="90000"/>
              </a:lnSpc>
            </a:pPr>
            <a:r>
              <a:rPr lang="en-GB" altLang="en-US" dirty="0"/>
              <a:t>Fluorescent techniques. Relatively low specificity and sensitivity. Cannot identify the parasite species. Expensive and requires skilled personnel.</a:t>
            </a:r>
          </a:p>
          <a:p>
            <a:pPr eaLnBrk="1" hangingPunct="1">
              <a:lnSpc>
                <a:spcPct val="90000"/>
              </a:lnSpc>
            </a:pPr>
            <a:r>
              <a:rPr lang="en-GB" altLang="en-US" dirty="0"/>
              <a:t>Serologic tests. Based on immunofluorescence detection of antibodies against Plasmodium species. Useful for epidemiologic and not diagnostic purposes</a:t>
            </a:r>
            <a:r>
              <a:rPr lang="en-GB" altLang="en-US" dirty="0" smtClean="0"/>
              <a:t>.</a:t>
            </a:r>
            <a:endParaRPr lang="en-US" altLang="en-US" dirty="0"/>
          </a:p>
        </p:txBody>
      </p:sp>
    </p:spTree>
    <p:extLst>
      <p:ext uri="{BB962C8B-B14F-4D97-AF65-F5344CB8AC3E}">
        <p14:creationId xmlns:p14="http://schemas.microsoft.com/office/powerpoint/2010/main" val="34809828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734" y="0"/>
            <a:ext cx="5484778" cy="562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3695734" cy="5621337"/>
          </a:xfrm>
          <a:prstGeom prst="rect">
            <a:avLst/>
          </a:prstGeom>
          <a:solidFill>
            <a:schemeClr val="bg2"/>
          </a:solidFill>
          <a:ln>
            <a:noFill/>
          </a:ln>
          <a:effectLst/>
        </p:spPr>
      </p:pic>
    </p:spTree>
    <p:extLst>
      <p:ext uri="{BB962C8B-B14F-4D97-AF65-F5344CB8AC3E}">
        <p14:creationId xmlns:p14="http://schemas.microsoft.com/office/powerpoint/2010/main" val="2041010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3"/>
          <p:cNvSpPr txBox="1">
            <a:spLocks noChangeArrowheads="1"/>
          </p:cNvSpPr>
          <p:nvPr/>
        </p:nvSpPr>
        <p:spPr bwMode="auto">
          <a:xfrm>
            <a:off x="6200826" y="1546989"/>
            <a:ext cx="25628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eaLnBrk="1" hangingPunct="1"/>
            <a:r>
              <a:rPr lang="en-GB" altLang="en-US" sz="1400" b="0" dirty="0"/>
              <a:t>Ring forms or </a:t>
            </a:r>
            <a:r>
              <a:rPr lang="en-GB" altLang="en-US" sz="1400" b="0" dirty="0" err="1"/>
              <a:t>trophozoites</a:t>
            </a:r>
            <a:r>
              <a:rPr lang="en-GB" altLang="en-US" sz="1400" b="0" dirty="0"/>
              <a:t>; many red cells infected – some with more than one parasite</a:t>
            </a:r>
            <a:endParaRPr lang="en-US" altLang="en-US" sz="1400" b="0" dirty="0"/>
          </a:p>
        </p:txBody>
      </p:sp>
      <p:sp>
        <p:nvSpPr>
          <p:cNvPr id="27651" name="Text Box 14"/>
          <p:cNvSpPr txBox="1">
            <a:spLocks noChangeArrowheads="1"/>
          </p:cNvSpPr>
          <p:nvPr/>
        </p:nvSpPr>
        <p:spPr bwMode="auto">
          <a:xfrm>
            <a:off x="1690646" y="5156630"/>
            <a:ext cx="3185079" cy="73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eaLnBrk="1" hangingPunct="1"/>
            <a:r>
              <a:rPr lang="en-US" altLang="en-US" sz="1400" b="0" dirty="0"/>
              <a:t>Gametocytes (sexual stages); After a blood meal, these forms will develop in the mosquito gut</a:t>
            </a:r>
          </a:p>
        </p:txBody>
      </p:sp>
      <p:pic>
        <p:nvPicPr>
          <p:cNvPr id="27652" name="Picture 15" descr="Pfring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873" y="1330539"/>
            <a:ext cx="4144635" cy="328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Line 16"/>
          <p:cNvSpPr>
            <a:spLocks noChangeShapeType="1"/>
          </p:cNvSpPr>
          <p:nvPr/>
        </p:nvSpPr>
        <p:spPr bwMode="auto">
          <a:xfrm flipH="1">
            <a:off x="4555873" y="1836651"/>
            <a:ext cx="1584477" cy="72097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7654" name="Rectangle 17"/>
          <p:cNvSpPr>
            <a:spLocks noGrp="1" noChangeArrowheads="1"/>
          </p:cNvSpPr>
          <p:nvPr>
            <p:ph type="title"/>
          </p:nvPr>
        </p:nvSpPr>
        <p:spPr>
          <a:xfrm>
            <a:off x="467544" y="195761"/>
            <a:ext cx="8262531" cy="845114"/>
          </a:xfrm>
        </p:spPr>
        <p:txBody>
          <a:bodyPr/>
          <a:lstStyle/>
          <a:p>
            <a:pPr eaLnBrk="1" hangingPunct="1"/>
            <a:r>
              <a:rPr lang="en-GB" altLang="en-US" sz="3200" dirty="0" smtClean="0"/>
              <a:t>Appearance of </a:t>
            </a:r>
            <a:r>
              <a:rPr lang="en-GB" altLang="en-US" sz="3200" i="1" dirty="0" smtClean="0"/>
              <a:t>P. falciparum</a:t>
            </a:r>
            <a:r>
              <a:rPr lang="en-GB" altLang="en-US" sz="3200" dirty="0" smtClean="0"/>
              <a:t> in thin blood films</a:t>
            </a:r>
          </a:p>
        </p:txBody>
      </p:sp>
      <p:pic>
        <p:nvPicPr>
          <p:cNvPr id="27655" name="Picture 18" descr="Pf2gam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281" y="3031908"/>
            <a:ext cx="2894794" cy="241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Line 19"/>
          <p:cNvSpPr>
            <a:spLocks noChangeShapeType="1"/>
          </p:cNvSpPr>
          <p:nvPr/>
        </p:nvSpPr>
        <p:spPr bwMode="auto">
          <a:xfrm flipV="1">
            <a:off x="4738646" y="4523192"/>
            <a:ext cx="2175799" cy="77667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7657" name="Line 21"/>
          <p:cNvSpPr>
            <a:spLocks noChangeShapeType="1"/>
          </p:cNvSpPr>
          <p:nvPr/>
        </p:nvSpPr>
        <p:spPr bwMode="auto">
          <a:xfrm flipH="1">
            <a:off x="4734615" y="1922596"/>
            <a:ext cx="1459492" cy="173956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424988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162550" y="274638"/>
            <a:ext cx="3524250" cy="1143000"/>
          </a:xfrm>
        </p:spPr>
        <p:txBody>
          <a:bodyPr/>
          <a:lstStyle/>
          <a:p>
            <a:r>
              <a:rPr lang="en-GB" dirty="0" err="1" smtClean="0"/>
              <a:t>P.falciparum</a:t>
            </a:r>
            <a:r>
              <a:rPr lang="en-GB" dirty="0" smtClean="0"/>
              <a:t> thin </a:t>
            </a:r>
            <a:r>
              <a:rPr lang="en-GB" dirty="0" err="1" smtClean="0"/>
              <a:t>Bld</a:t>
            </a:r>
            <a:r>
              <a:rPr lang="en-GB" dirty="0" smtClean="0"/>
              <a:t> film</a:t>
            </a:r>
            <a:endParaRPr lang="en-GB" dirty="0"/>
          </a:p>
        </p:txBody>
      </p:sp>
      <p:pic>
        <p:nvPicPr>
          <p:cNvPr id="62467" name="Picture 3" descr="E:\Bachelor of Medicine And Bachelor of Surgery (MBChB)  Year  2\MEDICAL MICROBIOLOGY\5. MICROBIOLOGY PRACTICALS AND DEMONSTRATIONS\Laboratry Pictures\Malaria\P.fal in thin smear.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28956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half" idx="1"/>
          </p:nvPr>
        </p:nvSpPr>
        <p:spPr/>
        <p:txBody>
          <a:bodyPr/>
          <a:lstStyle/>
          <a:p>
            <a:endParaRPr lang="en-GB" dirty="0"/>
          </a:p>
        </p:txBody>
      </p:sp>
      <p:pic>
        <p:nvPicPr>
          <p:cNvPr id="62468" name="Picture 4" descr="E:\Bachelor of Medicine And Bachelor of Surgery (MBChB)  Year  2\MEDICAL MICROBIOLOGY\5. MICROBIOLOGY PRACTICALS AND DEMONSTRATIONS\Laboratry Pictures\Malaria\0708200914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7707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Bachelor of Medicine And Bachelor of Surgery (MBChB)  Year  2\MEDICAL MICROBIOLOGY\5. MICROBIOLOGY PRACTICALS AND DEMONSTRATIONS\Laboratry Pictures\microbiology practical week 30\plasmodium falciparu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54" y="16767"/>
            <a:ext cx="5116810" cy="682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846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764704"/>
            <a:ext cx="8474029" cy="5079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10473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0648"/>
            <a:ext cx="8889944"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8027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malaria_distribution_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43" y="908720"/>
            <a:ext cx="8634571" cy="52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675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89676031"/>
              </p:ext>
            </p:extLst>
          </p:nvPr>
        </p:nvGraphicFramePr>
        <p:xfrm>
          <a:off x="251520" y="692697"/>
          <a:ext cx="8575848" cy="6043254"/>
        </p:xfrm>
        <a:graphic>
          <a:graphicData uri="http://schemas.openxmlformats.org/drawingml/2006/table">
            <a:tbl>
              <a:tblPr firstRow="1" firstCol="1" bandRow="1">
                <a:tableStyleId>{5C22544A-7EE6-4342-B048-85BDC9FD1C3A}</a:tableStyleId>
              </a:tblPr>
              <a:tblGrid>
                <a:gridCol w="1512168"/>
                <a:gridCol w="1944216"/>
                <a:gridCol w="2520280"/>
                <a:gridCol w="2599184"/>
              </a:tblGrid>
              <a:tr h="634294">
                <a:tc>
                  <a:txBody>
                    <a:bodyPr/>
                    <a:lstStyle/>
                    <a:p>
                      <a:pPr>
                        <a:lnSpc>
                          <a:spcPct val="115000"/>
                        </a:lnSpc>
                        <a:spcAft>
                          <a:spcPts val="0"/>
                        </a:spcAft>
                      </a:pPr>
                      <a:r>
                        <a:rPr lang="en-US" sz="1600" dirty="0">
                          <a:effectLst/>
                        </a:rPr>
                        <a:t>Plasmodium species</a:t>
                      </a:r>
                      <a:endParaRPr lang="en-GB" sz="1800" dirty="0">
                        <a:effectLst/>
                        <a:latin typeface="Calibri"/>
                        <a:ea typeface="Calibri"/>
                        <a:cs typeface="Times New Roman"/>
                      </a:endParaRPr>
                    </a:p>
                  </a:txBody>
                  <a:tcPr marL="78647" marR="78647" marT="78647" marB="78647" anchor="b"/>
                </a:tc>
                <a:tc>
                  <a:txBody>
                    <a:bodyPr/>
                    <a:lstStyle/>
                    <a:p>
                      <a:pPr>
                        <a:lnSpc>
                          <a:spcPct val="115000"/>
                        </a:lnSpc>
                        <a:spcAft>
                          <a:spcPts val="0"/>
                        </a:spcAft>
                      </a:pPr>
                      <a:r>
                        <a:rPr lang="en-US" sz="1600">
                          <a:effectLst/>
                        </a:rPr>
                        <a:t>Stages found in blood</a:t>
                      </a:r>
                      <a:endParaRPr lang="en-GB" sz="1800">
                        <a:effectLst/>
                        <a:latin typeface="Calibri"/>
                        <a:ea typeface="Calibri"/>
                        <a:cs typeface="Times New Roman"/>
                      </a:endParaRPr>
                    </a:p>
                  </a:txBody>
                  <a:tcPr marL="78647" marR="78647" marT="78647" marB="78647" anchor="b"/>
                </a:tc>
                <a:tc>
                  <a:txBody>
                    <a:bodyPr/>
                    <a:lstStyle/>
                    <a:p>
                      <a:pPr>
                        <a:lnSpc>
                          <a:spcPct val="115000"/>
                        </a:lnSpc>
                        <a:spcAft>
                          <a:spcPts val="0"/>
                        </a:spcAft>
                      </a:pPr>
                      <a:r>
                        <a:rPr lang="en-US" sz="1600">
                          <a:effectLst/>
                        </a:rPr>
                        <a:t>Appearance of Erythrocyte (RBC)</a:t>
                      </a:r>
                      <a:endParaRPr lang="en-GB" sz="1800">
                        <a:effectLst/>
                        <a:latin typeface="Calibri"/>
                        <a:ea typeface="Calibri"/>
                        <a:cs typeface="Times New Roman"/>
                      </a:endParaRPr>
                    </a:p>
                  </a:txBody>
                  <a:tcPr marL="78647" marR="78647" marT="78647" marB="78647" anchor="b"/>
                </a:tc>
                <a:tc>
                  <a:txBody>
                    <a:bodyPr/>
                    <a:lstStyle/>
                    <a:p>
                      <a:pPr>
                        <a:lnSpc>
                          <a:spcPct val="115000"/>
                        </a:lnSpc>
                        <a:spcAft>
                          <a:spcPts val="0"/>
                        </a:spcAft>
                      </a:pPr>
                      <a:r>
                        <a:rPr lang="en-US" sz="1600">
                          <a:effectLst/>
                        </a:rPr>
                        <a:t>Appearance of Parasite</a:t>
                      </a:r>
                      <a:endParaRPr lang="en-GB" sz="1800">
                        <a:effectLst/>
                        <a:latin typeface="Calibri"/>
                        <a:ea typeface="Calibri"/>
                        <a:cs typeface="Times New Roman"/>
                      </a:endParaRPr>
                    </a:p>
                  </a:txBody>
                  <a:tcPr marL="78647" marR="78647" marT="78647" marB="78647" anchor="b"/>
                </a:tc>
              </a:tr>
              <a:tr h="1377337">
                <a:tc rowSpan="4">
                  <a:txBody>
                    <a:bodyPr/>
                    <a:lstStyle/>
                    <a:p>
                      <a:pPr>
                        <a:lnSpc>
                          <a:spcPct val="115000"/>
                        </a:lnSpc>
                        <a:spcAft>
                          <a:spcPts val="0"/>
                        </a:spcAft>
                      </a:pPr>
                      <a:r>
                        <a:rPr lang="en-US" sz="1600">
                          <a:effectLst/>
                        </a:rPr>
                        <a:t>P. falciparum </a:t>
                      </a:r>
                      <a:endParaRPr lang="en-GB" sz="1800">
                        <a:effectLst/>
                      </a:endParaRPr>
                    </a:p>
                    <a:p>
                      <a:pPr>
                        <a:lnSpc>
                          <a:spcPct val="115000"/>
                        </a:lnSpc>
                        <a:spcAft>
                          <a:spcPts val="1000"/>
                        </a:spcAft>
                      </a:pPr>
                      <a:r>
                        <a:rPr lang="en-US" sz="1600" u="sng">
                          <a:effectLst/>
                          <a:hlinkClick r:id="rId2"/>
                        </a:rPr>
                        <a:t>Images</a:t>
                      </a:r>
                      <a:endParaRPr lang="en-GB" sz="180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Ring</a:t>
                      </a:r>
                      <a:r>
                        <a:rPr lang="en-US" sz="2000">
                          <a:effectLst/>
                        </a:rPr>
                        <a:t> </a:t>
                      </a:r>
                      <a:endParaRPr lang="en-GB" sz="1800">
                        <a:effectLst/>
                      </a:endParaRPr>
                    </a:p>
                    <a:p>
                      <a:pPr>
                        <a:lnSpc>
                          <a:spcPct val="115000"/>
                        </a:lnSpc>
                        <a:spcAft>
                          <a:spcPts val="1000"/>
                        </a:spcAft>
                      </a:pPr>
                      <a:r>
                        <a:rPr lang="en-US" sz="1600" u="sng">
                          <a:effectLst/>
                          <a:hlinkClick r:id="rId3"/>
                        </a:rPr>
                        <a:t>Images</a:t>
                      </a:r>
                      <a:endParaRPr lang="en-GB" sz="180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normal; multiple infection of RBC more common than in other species; Maurer's clefts (under certain staining conditions)</a:t>
                      </a:r>
                      <a:endParaRPr lang="en-GB" sz="180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delicate cytoplasm; 1 to 2 small chromatin dots; occasional appliqué (accolé) forms</a:t>
                      </a:r>
                      <a:endParaRPr lang="en-GB" sz="1800">
                        <a:effectLst/>
                        <a:latin typeface="Calibri"/>
                        <a:ea typeface="Calibri"/>
                        <a:cs typeface="Times New Roman"/>
                      </a:endParaRPr>
                    </a:p>
                  </a:txBody>
                  <a:tcPr marL="78647" marR="78647" marT="78647" marB="78647" anchor="ctr"/>
                </a:tc>
              </a:tr>
              <a:tr h="881975">
                <a:tc vMerge="1">
                  <a:txBody>
                    <a:bodyPr/>
                    <a:lstStyle/>
                    <a:p>
                      <a:endParaRPr lang="en-GB"/>
                    </a:p>
                  </a:txBody>
                  <a:tcPr/>
                </a:tc>
                <a:tc>
                  <a:txBody>
                    <a:bodyPr/>
                    <a:lstStyle/>
                    <a:p>
                      <a:pPr>
                        <a:lnSpc>
                          <a:spcPct val="115000"/>
                        </a:lnSpc>
                        <a:spcAft>
                          <a:spcPts val="0"/>
                        </a:spcAft>
                      </a:pPr>
                      <a:r>
                        <a:rPr lang="en-US" sz="1600" dirty="0" err="1">
                          <a:effectLst/>
                        </a:rPr>
                        <a:t>Trophozoite</a:t>
                      </a:r>
                      <a:r>
                        <a:rPr lang="en-US" sz="2000" dirty="0">
                          <a:effectLst/>
                        </a:rPr>
                        <a:t> </a:t>
                      </a:r>
                      <a:endParaRPr lang="en-GB" sz="1800" dirty="0">
                        <a:effectLst/>
                      </a:endParaRPr>
                    </a:p>
                    <a:p>
                      <a:pPr>
                        <a:lnSpc>
                          <a:spcPct val="115000"/>
                        </a:lnSpc>
                        <a:spcAft>
                          <a:spcPts val="1000"/>
                        </a:spcAft>
                      </a:pPr>
                      <a:r>
                        <a:rPr lang="en-US" sz="1600" u="sng" dirty="0">
                          <a:effectLst/>
                          <a:hlinkClick r:id="rId4"/>
                        </a:rPr>
                        <a:t>Images</a:t>
                      </a:r>
                      <a:endParaRPr lang="en-GB" sz="1800" dirty="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normal; rarely, Maurer's clefts (under certain staining conditions)</a:t>
                      </a:r>
                      <a:endParaRPr lang="en-GB" sz="180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seldom seen in peripheral blood; compact cytoplasm; dark pigment</a:t>
                      </a:r>
                      <a:endParaRPr lang="en-GB" sz="1800">
                        <a:effectLst/>
                        <a:latin typeface="Calibri"/>
                        <a:ea typeface="Calibri"/>
                        <a:cs typeface="Times New Roman"/>
                      </a:endParaRPr>
                    </a:p>
                  </a:txBody>
                  <a:tcPr marL="78647" marR="78647" marT="78647" marB="78647" anchor="ctr"/>
                </a:tc>
              </a:tr>
              <a:tr h="1129656">
                <a:tc vMerge="1">
                  <a:txBody>
                    <a:bodyPr/>
                    <a:lstStyle/>
                    <a:p>
                      <a:endParaRPr lang="en-GB"/>
                    </a:p>
                  </a:txBody>
                  <a:tcPr/>
                </a:tc>
                <a:tc>
                  <a:txBody>
                    <a:bodyPr/>
                    <a:lstStyle/>
                    <a:p>
                      <a:pPr>
                        <a:lnSpc>
                          <a:spcPct val="115000"/>
                        </a:lnSpc>
                        <a:spcAft>
                          <a:spcPts val="0"/>
                        </a:spcAft>
                      </a:pPr>
                      <a:r>
                        <a:rPr lang="en-US" sz="1600">
                          <a:effectLst/>
                        </a:rPr>
                        <a:t>Schizont</a:t>
                      </a:r>
                      <a:r>
                        <a:rPr lang="en-US" sz="2000">
                          <a:effectLst/>
                        </a:rPr>
                        <a:t> </a:t>
                      </a:r>
                      <a:endParaRPr lang="en-GB" sz="1800">
                        <a:effectLst/>
                      </a:endParaRPr>
                    </a:p>
                    <a:p>
                      <a:pPr>
                        <a:lnSpc>
                          <a:spcPct val="115000"/>
                        </a:lnSpc>
                        <a:spcAft>
                          <a:spcPts val="1000"/>
                        </a:spcAft>
                      </a:pPr>
                      <a:r>
                        <a:rPr lang="en-US" sz="1600" u="sng">
                          <a:effectLst/>
                          <a:hlinkClick r:id="rId5"/>
                        </a:rPr>
                        <a:t>Images</a:t>
                      </a:r>
                      <a:endParaRPr lang="en-GB" sz="180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normal; rarely, Maurer's clefts (under certain staining conditions)</a:t>
                      </a:r>
                      <a:endParaRPr lang="en-GB" sz="180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seldom seen in peripheral blood; mature = 8 to 24 small merozoites; dark pigment, clumped in one mass</a:t>
                      </a:r>
                      <a:endParaRPr lang="en-GB" sz="1800">
                        <a:effectLst/>
                        <a:latin typeface="Calibri"/>
                        <a:ea typeface="Calibri"/>
                        <a:cs typeface="Times New Roman"/>
                      </a:endParaRPr>
                    </a:p>
                  </a:txBody>
                  <a:tcPr marL="78647" marR="78647" marT="78647" marB="78647" anchor="ctr"/>
                </a:tc>
              </a:tr>
              <a:tr h="1377337">
                <a:tc vMerge="1">
                  <a:txBody>
                    <a:bodyPr/>
                    <a:lstStyle/>
                    <a:p>
                      <a:endParaRPr lang="en-GB"/>
                    </a:p>
                  </a:txBody>
                  <a:tcPr/>
                </a:tc>
                <a:tc>
                  <a:txBody>
                    <a:bodyPr/>
                    <a:lstStyle/>
                    <a:p>
                      <a:pPr>
                        <a:lnSpc>
                          <a:spcPct val="115000"/>
                        </a:lnSpc>
                        <a:spcAft>
                          <a:spcPts val="0"/>
                        </a:spcAft>
                      </a:pPr>
                      <a:r>
                        <a:rPr lang="en-US" sz="1600">
                          <a:effectLst/>
                        </a:rPr>
                        <a:t>Gametocyte</a:t>
                      </a:r>
                      <a:r>
                        <a:rPr lang="en-US" sz="2000">
                          <a:effectLst/>
                        </a:rPr>
                        <a:t> </a:t>
                      </a:r>
                      <a:endParaRPr lang="en-GB" sz="1800">
                        <a:effectLst/>
                      </a:endParaRPr>
                    </a:p>
                    <a:p>
                      <a:pPr>
                        <a:lnSpc>
                          <a:spcPct val="115000"/>
                        </a:lnSpc>
                        <a:spcAft>
                          <a:spcPts val="1000"/>
                        </a:spcAft>
                      </a:pPr>
                      <a:r>
                        <a:rPr lang="en-US" sz="1600" u="sng">
                          <a:effectLst/>
                          <a:hlinkClick r:id="rId6"/>
                        </a:rPr>
                        <a:t>Images</a:t>
                      </a:r>
                      <a:endParaRPr lang="en-GB" sz="180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distorted by parasite</a:t>
                      </a:r>
                      <a:endParaRPr lang="en-GB" sz="180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dirty="0">
                          <a:effectLst/>
                        </a:rPr>
                        <a:t>crescent or sausage shape; chromatin in a single mass (</a:t>
                      </a:r>
                      <a:r>
                        <a:rPr lang="en-US" sz="1600" dirty="0" err="1">
                          <a:effectLst/>
                        </a:rPr>
                        <a:t>macrogametocyte</a:t>
                      </a:r>
                      <a:r>
                        <a:rPr lang="en-US" sz="1600" dirty="0">
                          <a:effectLst/>
                        </a:rPr>
                        <a:t>) or diffuse (microgametocyte); dark pigment mass</a:t>
                      </a:r>
                      <a:endParaRPr lang="en-GB" sz="1800" dirty="0">
                        <a:effectLst/>
                        <a:latin typeface="Calibri"/>
                        <a:ea typeface="Calibri"/>
                        <a:cs typeface="Times New Roman"/>
                      </a:endParaRPr>
                    </a:p>
                  </a:txBody>
                  <a:tcPr marL="78647" marR="78647" marT="78647" marB="78647" anchor="ctr"/>
                </a:tc>
              </a:tr>
            </a:tbl>
          </a:graphicData>
        </a:graphic>
      </p:graphicFrame>
      <p:sp>
        <p:nvSpPr>
          <p:cNvPr id="5" name="Rectangle 4"/>
          <p:cNvSpPr/>
          <p:nvPr/>
        </p:nvSpPr>
        <p:spPr>
          <a:xfrm>
            <a:off x="323528" y="0"/>
            <a:ext cx="8424936" cy="369332"/>
          </a:xfrm>
          <a:prstGeom prst="rect">
            <a:avLst/>
          </a:prstGeom>
        </p:spPr>
        <p:txBody>
          <a:bodyPr wrap="square">
            <a:spAutoFit/>
          </a:bodyPr>
          <a:lstStyle/>
          <a:p>
            <a:r>
              <a:rPr lang="en-US" b="1" dirty="0"/>
              <a:t>Comparison of </a:t>
            </a:r>
            <a:r>
              <a:rPr lang="en-US" b="1" i="1" dirty="0"/>
              <a:t>Plasmodium</a:t>
            </a:r>
            <a:r>
              <a:rPr lang="en-US" b="1" dirty="0"/>
              <a:t> Species Which Cause Malaria in Humans</a:t>
            </a:r>
            <a:endParaRPr lang="en-GB" dirty="0"/>
          </a:p>
        </p:txBody>
      </p:sp>
    </p:spTree>
    <p:extLst>
      <p:ext uri="{BB962C8B-B14F-4D97-AF65-F5344CB8AC3E}">
        <p14:creationId xmlns:p14="http://schemas.microsoft.com/office/powerpoint/2010/main" val="2980507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2469688"/>
              </p:ext>
            </p:extLst>
          </p:nvPr>
        </p:nvGraphicFramePr>
        <p:xfrm>
          <a:off x="179512" y="188641"/>
          <a:ext cx="8712968" cy="6559586"/>
        </p:xfrm>
        <a:graphic>
          <a:graphicData uri="http://schemas.openxmlformats.org/drawingml/2006/table">
            <a:tbl>
              <a:tblPr firstRow="1" firstCol="1" bandRow="1">
                <a:tableStyleId>{5C22544A-7EE6-4342-B048-85BDC9FD1C3A}</a:tableStyleId>
              </a:tblPr>
              <a:tblGrid>
                <a:gridCol w="1558308"/>
                <a:gridCol w="2198168"/>
                <a:gridCol w="2478246"/>
                <a:gridCol w="2478246"/>
              </a:tblGrid>
              <a:tr h="0">
                <a:tc>
                  <a:txBody>
                    <a:bodyPr/>
                    <a:lstStyle/>
                    <a:p>
                      <a:pPr>
                        <a:lnSpc>
                          <a:spcPct val="115000"/>
                        </a:lnSpc>
                        <a:spcAft>
                          <a:spcPts val="0"/>
                        </a:spcAft>
                      </a:pPr>
                      <a:r>
                        <a:rPr lang="en-US" sz="1600" dirty="0">
                          <a:effectLst/>
                        </a:rPr>
                        <a:t>Plasmodium species</a:t>
                      </a:r>
                      <a:endParaRPr lang="en-GB" sz="1800" dirty="0">
                        <a:effectLst/>
                        <a:latin typeface="Calibri"/>
                        <a:ea typeface="Calibri"/>
                        <a:cs typeface="Times New Roman"/>
                      </a:endParaRPr>
                    </a:p>
                  </a:txBody>
                  <a:tcPr marL="75975" marR="75975" marT="75975" marB="75975" anchor="b"/>
                </a:tc>
                <a:tc>
                  <a:txBody>
                    <a:bodyPr/>
                    <a:lstStyle/>
                    <a:p>
                      <a:pPr>
                        <a:lnSpc>
                          <a:spcPct val="115000"/>
                        </a:lnSpc>
                        <a:spcAft>
                          <a:spcPts val="0"/>
                        </a:spcAft>
                      </a:pPr>
                      <a:r>
                        <a:rPr lang="en-US" sz="1600">
                          <a:effectLst/>
                        </a:rPr>
                        <a:t>Stages found in blood</a:t>
                      </a:r>
                      <a:endParaRPr lang="en-GB" sz="1800">
                        <a:effectLst/>
                        <a:latin typeface="Calibri"/>
                        <a:ea typeface="Calibri"/>
                        <a:cs typeface="Times New Roman"/>
                      </a:endParaRPr>
                    </a:p>
                  </a:txBody>
                  <a:tcPr marL="75975" marR="75975" marT="75975" marB="75975" anchor="b"/>
                </a:tc>
                <a:tc>
                  <a:txBody>
                    <a:bodyPr/>
                    <a:lstStyle/>
                    <a:p>
                      <a:pPr>
                        <a:lnSpc>
                          <a:spcPct val="115000"/>
                        </a:lnSpc>
                        <a:spcAft>
                          <a:spcPts val="0"/>
                        </a:spcAft>
                      </a:pPr>
                      <a:r>
                        <a:rPr lang="en-US" sz="1600">
                          <a:effectLst/>
                        </a:rPr>
                        <a:t>Appearance of Erythrocyte (RBC)</a:t>
                      </a:r>
                      <a:endParaRPr lang="en-GB" sz="1800">
                        <a:effectLst/>
                        <a:latin typeface="Calibri"/>
                        <a:ea typeface="Calibri"/>
                        <a:cs typeface="Times New Roman"/>
                      </a:endParaRPr>
                    </a:p>
                  </a:txBody>
                  <a:tcPr marL="75975" marR="75975" marT="75975" marB="75975" anchor="b"/>
                </a:tc>
                <a:tc>
                  <a:txBody>
                    <a:bodyPr/>
                    <a:lstStyle/>
                    <a:p>
                      <a:pPr>
                        <a:lnSpc>
                          <a:spcPct val="115000"/>
                        </a:lnSpc>
                        <a:spcAft>
                          <a:spcPts val="0"/>
                        </a:spcAft>
                      </a:pPr>
                      <a:r>
                        <a:rPr lang="en-US" sz="1600">
                          <a:effectLst/>
                        </a:rPr>
                        <a:t>Appearance of Parasite</a:t>
                      </a:r>
                      <a:endParaRPr lang="en-GB" sz="1800">
                        <a:effectLst/>
                        <a:latin typeface="Calibri"/>
                        <a:ea typeface="Calibri"/>
                        <a:cs typeface="Times New Roman"/>
                      </a:endParaRPr>
                    </a:p>
                  </a:txBody>
                  <a:tcPr marL="75975" marR="75975" marT="75975" marB="75975" anchor="b"/>
                </a:tc>
              </a:tr>
              <a:tr h="0">
                <a:tc rowSpan="4">
                  <a:txBody>
                    <a:bodyPr/>
                    <a:lstStyle/>
                    <a:p>
                      <a:pPr>
                        <a:lnSpc>
                          <a:spcPct val="115000"/>
                        </a:lnSpc>
                        <a:spcAft>
                          <a:spcPts val="0"/>
                        </a:spcAft>
                      </a:pPr>
                      <a:r>
                        <a:rPr lang="en-US" sz="1600" dirty="0">
                          <a:effectLst/>
                        </a:rPr>
                        <a:t>P. </a:t>
                      </a:r>
                      <a:r>
                        <a:rPr lang="en-US" sz="1600" dirty="0" err="1">
                          <a:effectLst/>
                        </a:rPr>
                        <a:t>vivax</a:t>
                      </a:r>
                      <a:r>
                        <a:rPr lang="en-US" sz="2000" dirty="0">
                          <a:effectLst/>
                        </a:rPr>
                        <a:t> </a:t>
                      </a:r>
                      <a:endParaRPr lang="en-GB" sz="1800" dirty="0">
                        <a:effectLst/>
                      </a:endParaRPr>
                    </a:p>
                    <a:p>
                      <a:pPr>
                        <a:lnSpc>
                          <a:spcPct val="115000"/>
                        </a:lnSpc>
                        <a:spcAft>
                          <a:spcPts val="1000"/>
                        </a:spcAft>
                      </a:pPr>
                      <a:r>
                        <a:rPr lang="en-US" sz="1600" u="sng" dirty="0">
                          <a:effectLst/>
                          <a:hlinkClick r:id="rId2"/>
                        </a:rPr>
                        <a:t>Images</a:t>
                      </a:r>
                      <a:endParaRPr lang="en-GB" sz="1800" dirty="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a:effectLst/>
                        </a:rPr>
                        <a:t>Ring</a:t>
                      </a:r>
                      <a:r>
                        <a:rPr lang="en-US" sz="2000">
                          <a:effectLst/>
                        </a:rPr>
                        <a:t> </a:t>
                      </a:r>
                      <a:endParaRPr lang="en-GB" sz="1800">
                        <a:effectLst/>
                      </a:endParaRPr>
                    </a:p>
                    <a:p>
                      <a:pPr>
                        <a:lnSpc>
                          <a:spcPct val="115000"/>
                        </a:lnSpc>
                        <a:spcAft>
                          <a:spcPts val="1000"/>
                        </a:spcAft>
                      </a:pPr>
                      <a:r>
                        <a:rPr lang="en-US" sz="1600" u="sng">
                          <a:effectLst/>
                          <a:hlinkClick r:id="rId3"/>
                        </a:rPr>
                        <a:t>Images</a:t>
                      </a:r>
                      <a:endParaRPr lang="en-GB" sz="180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a:effectLst/>
                        </a:rPr>
                        <a:t>normal to 1.25×, round; occasionally fine Schüffner's dots; multiple infection of RBC not uncommon</a:t>
                      </a:r>
                      <a:endParaRPr lang="en-GB" sz="180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a:effectLst/>
                        </a:rPr>
                        <a:t>large cytoplasm with occasional pseudopods; large chromatin dot</a:t>
                      </a:r>
                      <a:endParaRPr lang="en-GB" sz="1800">
                        <a:effectLst/>
                        <a:latin typeface="Calibri"/>
                        <a:ea typeface="Calibri"/>
                        <a:cs typeface="Times New Roman"/>
                      </a:endParaRPr>
                    </a:p>
                  </a:txBody>
                  <a:tcPr marL="75975" marR="75975" marT="75975" marB="75975" anchor="ctr"/>
                </a:tc>
              </a:tr>
              <a:tr h="0">
                <a:tc vMerge="1">
                  <a:txBody>
                    <a:bodyPr/>
                    <a:lstStyle/>
                    <a:p>
                      <a:endParaRPr lang="en-GB"/>
                    </a:p>
                  </a:txBody>
                  <a:tcPr/>
                </a:tc>
                <a:tc>
                  <a:txBody>
                    <a:bodyPr/>
                    <a:lstStyle/>
                    <a:p>
                      <a:pPr>
                        <a:lnSpc>
                          <a:spcPct val="115000"/>
                        </a:lnSpc>
                        <a:spcAft>
                          <a:spcPts val="0"/>
                        </a:spcAft>
                      </a:pPr>
                      <a:r>
                        <a:rPr lang="en-US" sz="1600">
                          <a:effectLst/>
                        </a:rPr>
                        <a:t>Trophozoite </a:t>
                      </a:r>
                      <a:endParaRPr lang="en-GB" sz="1800">
                        <a:effectLst/>
                      </a:endParaRPr>
                    </a:p>
                    <a:p>
                      <a:pPr>
                        <a:lnSpc>
                          <a:spcPct val="115000"/>
                        </a:lnSpc>
                        <a:spcAft>
                          <a:spcPts val="1000"/>
                        </a:spcAft>
                      </a:pPr>
                      <a:r>
                        <a:rPr lang="en-US" sz="1600" u="sng">
                          <a:effectLst/>
                          <a:hlinkClick r:id="rId4"/>
                        </a:rPr>
                        <a:t>Images</a:t>
                      </a:r>
                      <a:endParaRPr lang="en-GB" sz="180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a:effectLst/>
                        </a:rPr>
                        <a:t>enlarged 1.5 to 2×; may be distorted; fine Schüffner's dots</a:t>
                      </a:r>
                      <a:endParaRPr lang="en-GB" sz="180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a:effectLst/>
                        </a:rPr>
                        <a:t>large amoeboid cytoplasm; large chromatin; fine, yellowish-brown pigment</a:t>
                      </a:r>
                      <a:endParaRPr lang="en-GB" sz="1800">
                        <a:effectLst/>
                        <a:latin typeface="Calibri"/>
                        <a:ea typeface="Calibri"/>
                        <a:cs typeface="Times New Roman"/>
                      </a:endParaRPr>
                    </a:p>
                  </a:txBody>
                  <a:tcPr marL="75975" marR="75975" marT="75975" marB="75975" anchor="ctr"/>
                </a:tc>
              </a:tr>
              <a:tr h="0">
                <a:tc vMerge="1">
                  <a:txBody>
                    <a:bodyPr/>
                    <a:lstStyle/>
                    <a:p>
                      <a:endParaRPr lang="en-GB"/>
                    </a:p>
                  </a:txBody>
                  <a:tcPr/>
                </a:tc>
                <a:tc>
                  <a:txBody>
                    <a:bodyPr/>
                    <a:lstStyle/>
                    <a:p>
                      <a:pPr>
                        <a:lnSpc>
                          <a:spcPct val="115000"/>
                        </a:lnSpc>
                        <a:spcAft>
                          <a:spcPts val="0"/>
                        </a:spcAft>
                      </a:pPr>
                      <a:r>
                        <a:rPr lang="en-US" sz="1600">
                          <a:effectLst/>
                        </a:rPr>
                        <a:t>Schizont</a:t>
                      </a:r>
                      <a:r>
                        <a:rPr lang="en-US" sz="2000">
                          <a:effectLst/>
                        </a:rPr>
                        <a:t> </a:t>
                      </a:r>
                      <a:endParaRPr lang="en-GB" sz="1800">
                        <a:effectLst/>
                      </a:endParaRPr>
                    </a:p>
                    <a:p>
                      <a:pPr>
                        <a:lnSpc>
                          <a:spcPct val="115000"/>
                        </a:lnSpc>
                        <a:spcAft>
                          <a:spcPts val="1000"/>
                        </a:spcAft>
                      </a:pPr>
                      <a:r>
                        <a:rPr lang="en-US" sz="1600" u="sng">
                          <a:effectLst/>
                          <a:hlinkClick r:id="rId5"/>
                        </a:rPr>
                        <a:t>Images</a:t>
                      </a:r>
                      <a:endParaRPr lang="en-GB" sz="180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a:effectLst/>
                        </a:rPr>
                        <a:t>enlarged 1.5 to </a:t>
                      </a:r>
                      <a:br>
                        <a:rPr lang="en-US" sz="1600">
                          <a:effectLst/>
                        </a:rPr>
                      </a:br>
                      <a:r>
                        <a:rPr lang="en-US" sz="1600">
                          <a:effectLst/>
                        </a:rPr>
                        <a:t>2×; may be distorted; fine Schüffner's dots</a:t>
                      </a:r>
                      <a:endParaRPr lang="en-GB" sz="180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a:effectLst/>
                        </a:rPr>
                        <a:t>large, may almost fill RBC; mature = 12 to 24 merozoites; yellowish-brown, coalesced pigment</a:t>
                      </a:r>
                      <a:endParaRPr lang="en-GB" sz="1800">
                        <a:effectLst/>
                        <a:latin typeface="Calibri"/>
                        <a:ea typeface="Calibri"/>
                        <a:cs typeface="Times New Roman"/>
                      </a:endParaRPr>
                    </a:p>
                  </a:txBody>
                  <a:tcPr marL="75975" marR="75975" marT="75975" marB="75975" anchor="ctr"/>
                </a:tc>
              </a:tr>
              <a:tr h="0">
                <a:tc vMerge="1">
                  <a:txBody>
                    <a:bodyPr/>
                    <a:lstStyle/>
                    <a:p>
                      <a:endParaRPr lang="en-GB"/>
                    </a:p>
                  </a:txBody>
                  <a:tcPr/>
                </a:tc>
                <a:tc>
                  <a:txBody>
                    <a:bodyPr/>
                    <a:lstStyle/>
                    <a:p>
                      <a:pPr>
                        <a:lnSpc>
                          <a:spcPct val="115000"/>
                        </a:lnSpc>
                        <a:spcAft>
                          <a:spcPts val="0"/>
                        </a:spcAft>
                      </a:pPr>
                      <a:r>
                        <a:rPr lang="en-US" sz="1600" dirty="0">
                          <a:effectLst/>
                        </a:rPr>
                        <a:t>Gametocyte </a:t>
                      </a:r>
                      <a:endParaRPr lang="en-GB" sz="1800" dirty="0">
                        <a:effectLst/>
                      </a:endParaRPr>
                    </a:p>
                    <a:p>
                      <a:pPr>
                        <a:lnSpc>
                          <a:spcPct val="115000"/>
                        </a:lnSpc>
                        <a:spcAft>
                          <a:spcPts val="1000"/>
                        </a:spcAft>
                      </a:pPr>
                      <a:r>
                        <a:rPr lang="en-US" sz="1600" u="sng" dirty="0">
                          <a:effectLst/>
                          <a:hlinkClick r:id="rId6"/>
                        </a:rPr>
                        <a:t>Images</a:t>
                      </a:r>
                      <a:endParaRPr lang="en-GB" sz="1800" dirty="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a:effectLst/>
                        </a:rPr>
                        <a:t>enlarged 1.5 to 2×; may be distorted; fine Schüffner's dots</a:t>
                      </a:r>
                      <a:endParaRPr lang="en-GB" sz="180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dirty="0">
                          <a:effectLst/>
                        </a:rPr>
                        <a:t>round to oval; compact; may almost fill RBC; chromatin compact, eccentric (</a:t>
                      </a:r>
                      <a:r>
                        <a:rPr lang="en-US" sz="1600" dirty="0" err="1">
                          <a:effectLst/>
                        </a:rPr>
                        <a:t>macrogametocyte</a:t>
                      </a:r>
                      <a:r>
                        <a:rPr lang="en-US" sz="1600" dirty="0">
                          <a:effectLst/>
                        </a:rPr>
                        <a:t>) or diffuse (microgametocyte); scattered brown pigment</a:t>
                      </a:r>
                      <a:endParaRPr lang="en-GB" sz="1800" dirty="0">
                        <a:effectLst/>
                        <a:latin typeface="Calibri"/>
                        <a:ea typeface="Calibri"/>
                        <a:cs typeface="Times New Roman"/>
                      </a:endParaRPr>
                    </a:p>
                  </a:txBody>
                  <a:tcPr marL="75975" marR="75975" marT="75975" marB="75975" anchor="ctr"/>
                </a:tc>
              </a:tr>
            </a:tbl>
          </a:graphicData>
        </a:graphic>
      </p:graphicFrame>
    </p:spTree>
    <p:extLst>
      <p:ext uri="{BB962C8B-B14F-4D97-AF65-F5344CB8AC3E}">
        <p14:creationId xmlns:p14="http://schemas.microsoft.com/office/powerpoint/2010/main" val="17491335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17979393"/>
              </p:ext>
            </p:extLst>
          </p:nvPr>
        </p:nvGraphicFramePr>
        <p:xfrm>
          <a:off x="179512" y="188640"/>
          <a:ext cx="8784975" cy="6559586"/>
        </p:xfrm>
        <a:graphic>
          <a:graphicData uri="http://schemas.openxmlformats.org/drawingml/2006/table">
            <a:tbl>
              <a:tblPr firstRow="1" firstCol="1" bandRow="1">
                <a:tableStyleId>{5C22544A-7EE6-4342-B048-85BDC9FD1C3A}</a:tableStyleId>
              </a:tblPr>
              <a:tblGrid>
                <a:gridCol w="1571187"/>
                <a:gridCol w="2216334"/>
                <a:gridCol w="2498727"/>
                <a:gridCol w="2498727"/>
              </a:tblGrid>
              <a:tr h="276706">
                <a:tc>
                  <a:txBody>
                    <a:bodyPr/>
                    <a:lstStyle/>
                    <a:p>
                      <a:pPr>
                        <a:lnSpc>
                          <a:spcPct val="115000"/>
                        </a:lnSpc>
                        <a:spcAft>
                          <a:spcPts val="0"/>
                        </a:spcAft>
                      </a:pPr>
                      <a:r>
                        <a:rPr lang="en-US" sz="1600" dirty="0">
                          <a:effectLst/>
                        </a:rPr>
                        <a:t>Plasmodium species</a:t>
                      </a:r>
                      <a:endParaRPr lang="en-GB" sz="1800" dirty="0">
                        <a:effectLst/>
                        <a:latin typeface="Calibri"/>
                        <a:ea typeface="Calibri"/>
                        <a:cs typeface="Times New Roman"/>
                      </a:endParaRPr>
                    </a:p>
                  </a:txBody>
                  <a:tcPr marL="75975" marR="75975" marT="75975" marB="75975" anchor="b"/>
                </a:tc>
                <a:tc>
                  <a:txBody>
                    <a:bodyPr/>
                    <a:lstStyle/>
                    <a:p>
                      <a:pPr>
                        <a:lnSpc>
                          <a:spcPct val="115000"/>
                        </a:lnSpc>
                        <a:spcAft>
                          <a:spcPts val="0"/>
                        </a:spcAft>
                      </a:pPr>
                      <a:r>
                        <a:rPr lang="en-US" sz="1600">
                          <a:effectLst/>
                        </a:rPr>
                        <a:t>Stages found in blood</a:t>
                      </a:r>
                      <a:endParaRPr lang="en-GB" sz="1800">
                        <a:effectLst/>
                        <a:latin typeface="Calibri"/>
                        <a:ea typeface="Calibri"/>
                        <a:cs typeface="Times New Roman"/>
                      </a:endParaRPr>
                    </a:p>
                  </a:txBody>
                  <a:tcPr marL="75975" marR="75975" marT="75975" marB="75975" anchor="b"/>
                </a:tc>
                <a:tc>
                  <a:txBody>
                    <a:bodyPr/>
                    <a:lstStyle/>
                    <a:p>
                      <a:pPr>
                        <a:lnSpc>
                          <a:spcPct val="115000"/>
                        </a:lnSpc>
                        <a:spcAft>
                          <a:spcPts val="0"/>
                        </a:spcAft>
                      </a:pPr>
                      <a:r>
                        <a:rPr lang="en-US" sz="1600">
                          <a:effectLst/>
                        </a:rPr>
                        <a:t>Appearance of Erythrocyte (RBC)</a:t>
                      </a:r>
                      <a:endParaRPr lang="en-GB" sz="1800">
                        <a:effectLst/>
                        <a:latin typeface="Calibri"/>
                        <a:ea typeface="Calibri"/>
                        <a:cs typeface="Times New Roman"/>
                      </a:endParaRPr>
                    </a:p>
                  </a:txBody>
                  <a:tcPr marL="75975" marR="75975" marT="75975" marB="75975" anchor="b"/>
                </a:tc>
                <a:tc>
                  <a:txBody>
                    <a:bodyPr/>
                    <a:lstStyle/>
                    <a:p>
                      <a:pPr>
                        <a:lnSpc>
                          <a:spcPct val="115000"/>
                        </a:lnSpc>
                        <a:spcAft>
                          <a:spcPts val="0"/>
                        </a:spcAft>
                      </a:pPr>
                      <a:r>
                        <a:rPr lang="en-US" sz="1600">
                          <a:effectLst/>
                        </a:rPr>
                        <a:t>Appearance of Parasite</a:t>
                      </a:r>
                      <a:endParaRPr lang="en-GB" sz="1800">
                        <a:effectLst/>
                        <a:latin typeface="Calibri"/>
                        <a:ea typeface="Calibri"/>
                        <a:cs typeface="Times New Roman"/>
                      </a:endParaRPr>
                    </a:p>
                  </a:txBody>
                  <a:tcPr marL="75975" marR="75975" marT="75975" marB="75975" anchor="b"/>
                </a:tc>
              </a:tr>
              <a:tr h="550564">
                <a:tc rowSpan="4">
                  <a:txBody>
                    <a:bodyPr/>
                    <a:lstStyle/>
                    <a:p>
                      <a:pPr>
                        <a:lnSpc>
                          <a:spcPct val="115000"/>
                        </a:lnSpc>
                        <a:spcAft>
                          <a:spcPts val="0"/>
                        </a:spcAft>
                      </a:pPr>
                      <a:r>
                        <a:rPr lang="en-US" sz="1600">
                          <a:effectLst/>
                        </a:rPr>
                        <a:t>P. ovale</a:t>
                      </a:r>
                      <a:r>
                        <a:rPr lang="en-US" sz="2000">
                          <a:effectLst/>
                        </a:rPr>
                        <a:t> </a:t>
                      </a:r>
                      <a:endParaRPr lang="en-GB" sz="1800">
                        <a:effectLst/>
                      </a:endParaRPr>
                    </a:p>
                    <a:p>
                      <a:pPr>
                        <a:lnSpc>
                          <a:spcPct val="115000"/>
                        </a:lnSpc>
                        <a:spcAft>
                          <a:spcPts val="1000"/>
                        </a:spcAft>
                      </a:pPr>
                      <a:r>
                        <a:rPr lang="en-US" sz="1600" u="sng">
                          <a:effectLst/>
                          <a:hlinkClick r:id="rId2"/>
                        </a:rPr>
                        <a:t>Images</a:t>
                      </a:r>
                      <a:endParaRPr lang="en-GB" sz="180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dirty="0">
                          <a:effectLst/>
                        </a:rPr>
                        <a:t>Ring</a:t>
                      </a:r>
                      <a:r>
                        <a:rPr lang="en-US" sz="2000" dirty="0">
                          <a:effectLst/>
                        </a:rPr>
                        <a:t> </a:t>
                      </a:r>
                      <a:endParaRPr lang="en-GB" sz="1800" dirty="0">
                        <a:effectLst/>
                      </a:endParaRPr>
                    </a:p>
                    <a:p>
                      <a:pPr>
                        <a:lnSpc>
                          <a:spcPct val="115000"/>
                        </a:lnSpc>
                        <a:spcAft>
                          <a:spcPts val="1000"/>
                        </a:spcAft>
                      </a:pPr>
                      <a:r>
                        <a:rPr lang="en-US" sz="1600" u="sng" dirty="0">
                          <a:effectLst/>
                          <a:hlinkClick r:id="rId3"/>
                        </a:rPr>
                        <a:t>Images</a:t>
                      </a:r>
                      <a:endParaRPr lang="en-GB" sz="1800" dirty="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a:effectLst/>
                        </a:rPr>
                        <a:t>normal to 1.25×, round to oval; occasionally Schüffner's dots; occasionally fimbriated; multiple infection of RBC not uncommon</a:t>
                      </a:r>
                      <a:endParaRPr lang="en-GB" sz="180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a:effectLst/>
                        </a:rPr>
                        <a:t>sturdy cytoplasm; large chromatin</a:t>
                      </a:r>
                      <a:endParaRPr lang="en-GB" sz="1800">
                        <a:effectLst/>
                        <a:latin typeface="Calibri"/>
                        <a:ea typeface="Calibri"/>
                        <a:cs typeface="Times New Roman"/>
                      </a:endParaRPr>
                    </a:p>
                  </a:txBody>
                  <a:tcPr marL="75975" marR="75975" marT="75975" marB="75975" anchor="ctr"/>
                </a:tc>
              </a:tr>
              <a:tr h="413635">
                <a:tc vMerge="1">
                  <a:txBody>
                    <a:bodyPr/>
                    <a:lstStyle/>
                    <a:p>
                      <a:endParaRPr lang="en-GB"/>
                    </a:p>
                  </a:txBody>
                  <a:tcPr/>
                </a:tc>
                <a:tc>
                  <a:txBody>
                    <a:bodyPr/>
                    <a:lstStyle/>
                    <a:p>
                      <a:pPr>
                        <a:lnSpc>
                          <a:spcPct val="115000"/>
                        </a:lnSpc>
                        <a:spcAft>
                          <a:spcPts val="0"/>
                        </a:spcAft>
                      </a:pPr>
                      <a:r>
                        <a:rPr lang="en-US" sz="1600">
                          <a:effectLst/>
                        </a:rPr>
                        <a:t>Trophozoite </a:t>
                      </a:r>
                      <a:endParaRPr lang="en-GB" sz="1800">
                        <a:effectLst/>
                      </a:endParaRPr>
                    </a:p>
                    <a:p>
                      <a:pPr>
                        <a:lnSpc>
                          <a:spcPct val="115000"/>
                        </a:lnSpc>
                        <a:spcAft>
                          <a:spcPts val="1000"/>
                        </a:spcAft>
                      </a:pPr>
                      <a:r>
                        <a:rPr lang="en-US" sz="1600" u="sng">
                          <a:effectLst/>
                          <a:hlinkClick r:id="rId4"/>
                        </a:rPr>
                        <a:t>Images</a:t>
                      </a:r>
                      <a:endParaRPr lang="en-GB" sz="180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a:effectLst/>
                        </a:rPr>
                        <a:t>normal to 1.25×; round to oval; some fimbriated; Schüffner's dots</a:t>
                      </a:r>
                      <a:endParaRPr lang="en-GB" sz="180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a:effectLst/>
                        </a:rPr>
                        <a:t>compact with large chromatin; dark-brown pigment</a:t>
                      </a:r>
                      <a:endParaRPr lang="en-GB" sz="1800">
                        <a:effectLst/>
                        <a:latin typeface="Calibri"/>
                        <a:ea typeface="Calibri"/>
                        <a:cs typeface="Times New Roman"/>
                      </a:endParaRPr>
                    </a:p>
                  </a:txBody>
                  <a:tcPr marL="75975" marR="75975" marT="75975" marB="75975" anchor="ctr"/>
                </a:tc>
              </a:tr>
              <a:tr h="447867">
                <a:tc vMerge="1">
                  <a:txBody>
                    <a:bodyPr/>
                    <a:lstStyle/>
                    <a:p>
                      <a:endParaRPr lang="en-GB"/>
                    </a:p>
                  </a:txBody>
                  <a:tcPr/>
                </a:tc>
                <a:tc>
                  <a:txBody>
                    <a:bodyPr/>
                    <a:lstStyle/>
                    <a:p>
                      <a:pPr>
                        <a:lnSpc>
                          <a:spcPct val="115000"/>
                        </a:lnSpc>
                        <a:spcAft>
                          <a:spcPts val="0"/>
                        </a:spcAft>
                      </a:pPr>
                      <a:r>
                        <a:rPr lang="en-US" sz="1600">
                          <a:effectLst/>
                        </a:rPr>
                        <a:t>Schizont</a:t>
                      </a:r>
                      <a:r>
                        <a:rPr lang="en-US" sz="2000">
                          <a:effectLst/>
                        </a:rPr>
                        <a:t> </a:t>
                      </a:r>
                      <a:endParaRPr lang="en-GB" sz="1800">
                        <a:effectLst/>
                      </a:endParaRPr>
                    </a:p>
                    <a:p>
                      <a:pPr>
                        <a:lnSpc>
                          <a:spcPct val="115000"/>
                        </a:lnSpc>
                        <a:spcAft>
                          <a:spcPts val="1000"/>
                        </a:spcAft>
                      </a:pPr>
                      <a:r>
                        <a:rPr lang="en-US" sz="1600" u="sng">
                          <a:effectLst/>
                          <a:hlinkClick r:id="rId5"/>
                        </a:rPr>
                        <a:t>Images</a:t>
                      </a:r>
                      <a:endParaRPr lang="en-GB" sz="180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a:effectLst/>
                        </a:rPr>
                        <a:t>normal to 1.25×, round to oval, some fimbriated, Schüffner's dots</a:t>
                      </a:r>
                      <a:endParaRPr lang="en-GB" sz="180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a:effectLst/>
                        </a:rPr>
                        <a:t>mature = 6 to 14 merozoites with large nuclei, clustered around mass of dark-brown pigment</a:t>
                      </a:r>
                      <a:endParaRPr lang="en-GB" sz="1800">
                        <a:effectLst/>
                        <a:latin typeface="Calibri"/>
                        <a:ea typeface="Calibri"/>
                        <a:cs typeface="Times New Roman"/>
                      </a:endParaRPr>
                    </a:p>
                  </a:txBody>
                  <a:tcPr marL="75975" marR="75975" marT="75975" marB="75975" anchor="ctr"/>
                </a:tc>
              </a:tr>
              <a:tr h="687493">
                <a:tc vMerge="1">
                  <a:txBody>
                    <a:bodyPr/>
                    <a:lstStyle/>
                    <a:p>
                      <a:endParaRPr lang="en-GB"/>
                    </a:p>
                  </a:txBody>
                  <a:tcPr/>
                </a:tc>
                <a:tc>
                  <a:txBody>
                    <a:bodyPr/>
                    <a:lstStyle/>
                    <a:p>
                      <a:pPr>
                        <a:lnSpc>
                          <a:spcPct val="115000"/>
                        </a:lnSpc>
                        <a:spcAft>
                          <a:spcPts val="0"/>
                        </a:spcAft>
                      </a:pPr>
                      <a:r>
                        <a:rPr lang="en-US" sz="1600">
                          <a:effectLst/>
                        </a:rPr>
                        <a:t>Gametocyte </a:t>
                      </a:r>
                      <a:endParaRPr lang="en-GB" sz="1800">
                        <a:effectLst/>
                      </a:endParaRPr>
                    </a:p>
                    <a:p>
                      <a:pPr>
                        <a:lnSpc>
                          <a:spcPct val="115000"/>
                        </a:lnSpc>
                        <a:spcAft>
                          <a:spcPts val="1000"/>
                        </a:spcAft>
                      </a:pPr>
                      <a:r>
                        <a:rPr lang="en-US" sz="1600" u="sng">
                          <a:effectLst/>
                          <a:hlinkClick r:id="rId6"/>
                        </a:rPr>
                        <a:t>Images</a:t>
                      </a:r>
                      <a:endParaRPr lang="en-GB" sz="180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a:effectLst/>
                        </a:rPr>
                        <a:t>normal to 1.25×; round to oval, some fimbriated; Schüffner's dots</a:t>
                      </a:r>
                      <a:endParaRPr lang="en-GB" sz="1800">
                        <a:effectLst/>
                        <a:latin typeface="Calibri"/>
                        <a:ea typeface="Calibri"/>
                        <a:cs typeface="Times New Roman"/>
                      </a:endParaRPr>
                    </a:p>
                  </a:txBody>
                  <a:tcPr marL="75975" marR="75975" marT="75975" marB="75975" anchor="ctr"/>
                </a:tc>
                <a:tc>
                  <a:txBody>
                    <a:bodyPr/>
                    <a:lstStyle/>
                    <a:p>
                      <a:pPr>
                        <a:lnSpc>
                          <a:spcPct val="115000"/>
                        </a:lnSpc>
                        <a:spcAft>
                          <a:spcPts val="0"/>
                        </a:spcAft>
                      </a:pPr>
                      <a:r>
                        <a:rPr lang="en-US" sz="1600" dirty="0">
                          <a:effectLst/>
                        </a:rPr>
                        <a:t>round to oval; compact; may almost fill RBC; chromatin compact, eccentric (</a:t>
                      </a:r>
                      <a:r>
                        <a:rPr lang="en-US" sz="1600" dirty="0" err="1">
                          <a:effectLst/>
                        </a:rPr>
                        <a:t>macrogametocyte</a:t>
                      </a:r>
                      <a:r>
                        <a:rPr lang="en-US" sz="1600" dirty="0">
                          <a:effectLst/>
                        </a:rPr>
                        <a:t>) or more diffuse (microgametocyte); scattered brown pigment </a:t>
                      </a:r>
                      <a:endParaRPr lang="en-GB" sz="1800" dirty="0">
                        <a:effectLst/>
                        <a:latin typeface="Calibri"/>
                        <a:ea typeface="Calibri"/>
                        <a:cs typeface="Times New Roman"/>
                      </a:endParaRPr>
                    </a:p>
                  </a:txBody>
                  <a:tcPr marL="75975" marR="75975" marT="75975" marB="75975" anchor="ctr"/>
                </a:tc>
              </a:tr>
            </a:tbl>
          </a:graphicData>
        </a:graphic>
      </p:graphicFrame>
    </p:spTree>
    <p:extLst>
      <p:ext uri="{BB962C8B-B14F-4D97-AF65-F5344CB8AC3E}">
        <p14:creationId xmlns:p14="http://schemas.microsoft.com/office/powerpoint/2010/main" val="2558424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65215485"/>
              </p:ext>
            </p:extLst>
          </p:nvPr>
        </p:nvGraphicFramePr>
        <p:xfrm>
          <a:off x="144392" y="178296"/>
          <a:ext cx="8820096" cy="6025474"/>
        </p:xfrm>
        <a:graphic>
          <a:graphicData uri="http://schemas.openxmlformats.org/drawingml/2006/table">
            <a:tbl>
              <a:tblPr firstRow="1" firstCol="1" bandRow="1">
                <a:tableStyleId>{5C22544A-7EE6-4342-B048-85BDC9FD1C3A}</a:tableStyleId>
              </a:tblPr>
              <a:tblGrid>
                <a:gridCol w="1577468"/>
                <a:gridCol w="2225194"/>
                <a:gridCol w="2508717"/>
                <a:gridCol w="2508717"/>
              </a:tblGrid>
              <a:tr h="0">
                <a:tc>
                  <a:txBody>
                    <a:bodyPr/>
                    <a:lstStyle/>
                    <a:p>
                      <a:pPr>
                        <a:lnSpc>
                          <a:spcPct val="115000"/>
                        </a:lnSpc>
                        <a:spcAft>
                          <a:spcPts val="0"/>
                        </a:spcAft>
                      </a:pPr>
                      <a:r>
                        <a:rPr lang="en-US" sz="1600" dirty="0">
                          <a:effectLst/>
                        </a:rPr>
                        <a:t>Plasmodium species</a:t>
                      </a:r>
                      <a:endParaRPr lang="en-GB" sz="1800" dirty="0">
                        <a:effectLst/>
                        <a:latin typeface="Calibri"/>
                        <a:ea typeface="Calibri"/>
                        <a:cs typeface="Times New Roman"/>
                      </a:endParaRPr>
                    </a:p>
                  </a:txBody>
                  <a:tcPr marL="78647" marR="78647" marT="78647" marB="78647" anchor="b"/>
                </a:tc>
                <a:tc>
                  <a:txBody>
                    <a:bodyPr/>
                    <a:lstStyle/>
                    <a:p>
                      <a:pPr>
                        <a:lnSpc>
                          <a:spcPct val="115000"/>
                        </a:lnSpc>
                        <a:spcAft>
                          <a:spcPts val="0"/>
                        </a:spcAft>
                      </a:pPr>
                      <a:r>
                        <a:rPr lang="en-US" sz="1600" dirty="0">
                          <a:effectLst/>
                        </a:rPr>
                        <a:t>Stages found in blood</a:t>
                      </a:r>
                      <a:endParaRPr lang="en-GB" sz="1800" dirty="0">
                        <a:effectLst/>
                        <a:latin typeface="Calibri"/>
                        <a:ea typeface="Calibri"/>
                        <a:cs typeface="Times New Roman"/>
                      </a:endParaRPr>
                    </a:p>
                  </a:txBody>
                  <a:tcPr marL="78647" marR="78647" marT="78647" marB="78647" anchor="b"/>
                </a:tc>
                <a:tc>
                  <a:txBody>
                    <a:bodyPr/>
                    <a:lstStyle/>
                    <a:p>
                      <a:pPr>
                        <a:lnSpc>
                          <a:spcPct val="115000"/>
                        </a:lnSpc>
                        <a:spcAft>
                          <a:spcPts val="0"/>
                        </a:spcAft>
                      </a:pPr>
                      <a:r>
                        <a:rPr lang="en-US" sz="1600">
                          <a:effectLst/>
                        </a:rPr>
                        <a:t>Appearance of Erythrocyte (RBC)</a:t>
                      </a:r>
                      <a:endParaRPr lang="en-GB" sz="1800">
                        <a:effectLst/>
                        <a:latin typeface="Calibri"/>
                        <a:ea typeface="Calibri"/>
                        <a:cs typeface="Times New Roman"/>
                      </a:endParaRPr>
                    </a:p>
                  </a:txBody>
                  <a:tcPr marL="78647" marR="78647" marT="78647" marB="78647" anchor="b"/>
                </a:tc>
                <a:tc>
                  <a:txBody>
                    <a:bodyPr/>
                    <a:lstStyle/>
                    <a:p>
                      <a:pPr>
                        <a:lnSpc>
                          <a:spcPct val="115000"/>
                        </a:lnSpc>
                        <a:spcAft>
                          <a:spcPts val="0"/>
                        </a:spcAft>
                      </a:pPr>
                      <a:r>
                        <a:rPr lang="en-US" sz="1600">
                          <a:effectLst/>
                        </a:rPr>
                        <a:t>Appearance of Parasite</a:t>
                      </a:r>
                      <a:endParaRPr lang="en-GB" sz="1800">
                        <a:effectLst/>
                        <a:latin typeface="Calibri"/>
                        <a:ea typeface="Calibri"/>
                        <a:cs typeface="Times New Roman"/>
                      </a:endParaRPr>
                    </a:p>
                  </a:txBody>
                  <a:tcPr marL="78647" marR="78647" marT="78647" marB="78647" anchor="b"/>
                </a:tc>
              </a:tr>
              <a:tr h="0">
                <a:tc rowSpan="4">
                  <a:txBody>
                    <a:bodyPr/>
                    <a:lstStyle/>
                    <a:p>
                      <a:pPr>
                        <a:lnSpc>
                          <a:spcPct val="115000"/>
                        </a:lnSpc>
                        <a:spcAft>
                          <a:spcPts val="0"/>
                        </a:spcAft>
                      </a:pPr>
                      <a:r>
                        <a:rPr lang="en-US" sz="1600" dirty="0">
                          <a:effectLst/>
                        </a:rPr>
                        <a:t>P. </a:t>
                      </a:r>
                      <a:r>
                        <a:rPr lang="en-US" sz="1600" dirty="0" err="1">
                          <a:effectLst/>
                        </a:rPr>
                        <a:t>malariae</a:t>
                      </a:r>
                      <a:r>
                        <a:rPr lang="en-US" sz="2000" dirty="0">
                          <a:effectLst/>
                        </a:rPr>
                        <a:t> </a:t>
                      </a:r>
                      <a:endParaRPr lang="en-GB" sz="1800" dirty="0">
                        <a:effectLst/>
                      </a:endParaRPr>
                    </a:p>
                    <a:p>
                      <a:pPr>
                        <a:lnSpc>
                          <a:spcPct val="115000"/>
                        </a:lnSpc>
                        <a:spcAft>
                          <a:spcPts val="1000"/>
                        </a:spcAft>
                      </a:pPr>
                      <a:r>
                        <a:rPr lang="en-US" sz="1600" u="sng" dirty="0">
                          <a:effectLst/>
                          <a:hlinkClick r:id="rId2"/>
                        </a:rPr>
                        <a:t>Images</a:t>
                      </a:r>
                      <a:endParaRPr lang="en-GB" sz="1800" dirty="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Ring </a:t>
                      </a:r>
                      <a:endParaRPr lang="en-GB" sz="1800">
                        <a:effectLst/>
                      </a:endParaRPr>
                    </a:p>
                    <a:p>
                      <a:pPr>
                        <a:lnSpc>
                          <a:spcPct val="115000"/>
                        </a:lnSpc>
                        <a:spcAft>
                          <a:spcPts val="1000"/>
                        </a:spcAft>
                      </a:pPr>
                      <a:r>
                        <a:rPr lang="en-US" sz="1600" u="sng">
                          <a:effectLst/>
                          <a:hlinkClick r:id="rId3"/>
                        </a:rPr>
                        <a:t>Images</a:t>
                      </a:r>
                      <a:endParaRPr lang="en-GB" sz="180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normal to 0.75×</a:t>
                      </a:r>
                      <a:endParaRPr lang="en-GB" sz="180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sturdy cytoplasm; large chromatin </a:t>
                      </a:r>
                      <a:endParaRPr lang="en-GB" sz="1800">
                        <a:effectLst/>
                        <a:latin typeface="Calibri"/>
                        <a:ea typeface="Calibri"/>
                        <a:cs typeface="Times New Roman"/>
                      </a:endParaRPr>
                    </a:p>
                  </a:txBody>
                  <a:tcPr marL="78647" marR="78647" marT="78647" marB="78647" anchor="ctr"/>
                </a:tc>
              </a:tr>
              <a:tr h="341335">
                <a:tc vMerge="1">
                  <a:txBody>
                    <a:bodyPr/>
                    <a:lstStyle/>
                    <a:p>
                      <a:endParaRPr lang="en-GB"/>
                    </a:p>
                  </a:txBody>
                  <a:tcPr/>
                </a:tc>
                <a:tc>
                  <a:txBody>
                    <a:bodyPr/>
                    <a:lstStyle/>
                    <a:p>
                      <a:pPr>
                        <a:lnSpc>
                          <a:spcPct val="115000"/>
                        </a:lnSpc>
                        <a:spcAft>
                          <a:spcPts val="0"/>
                        </a:spcAft>
                      </a:pPr>
                      <a:r>
                        <a:rPr lang="en-US" sz="1600">
                          <a:effectLst/>
                        </a:rPr>
                        <a:t>Trophozoite</a:t>
                      </a:r>
                      <a:r>
                        <a:rPr lang="en-US" sz="2000">
                          <a:effectLst/>
                        </a:rPr>
                        <a:t> </a:t>
                      </a:r>
                      <a:endParaRPr lang="en-GB" sz="1800">
                        <a:effectLst/>
                      </a:endParaRPr>
                    </a:p>
                    <a:p>
                      <a:pPr>
                        <a:lnSpc>
                          <a:spcPct val="115000"/>
                        </a:lnSpc>
                        <a:spcAft>
                          <a:spcPts val="1000"/>
                        </a:spcAft>
                      </a:pPr>
                      <a:r>
                        <a:rPr lang="en-US" sz="1600" u="sng">
                          <a:effectLst/>
                          <a:hlinkClick r:id="rId4"/>
                        </a:rPr>
                        <a:t>Images </a:t>
                      </a:r>
                      <a:endParaRPr lang="en-GB" sz="180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normal to 0.75×; rarely, Ziemann's stippling (under certain staining conditions)</a:t>
                      </a:r>
                      <a:endParaRPr lang="en-GB" sz="180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compact cytoplasm; large chromatin; occasional band forms; coarse, dark-brown pigment </a:t>
                      </a:r>
                      <a:endParaRPr lang="en-GB" sz="1800">
                        <a:effectLst/>
                        <a:latin typeface="Calibri"/>
                        <a:ea typeface="Calibri"/>
                        <a:cs typeface="Times New Roman"/>
                      </a:endParaRPr>
                    </a:p>
                  </a:txBody>
                  <a:tcPr marL="78647" marR="78647" marT="78647" marB="78647" anchor="ctr"/>
                </a:tc>
              </a:tr>
              <a:tr h="397411">
                <a:tc vMerge="1">
                  <a:txBody>
                    <a:bodyPr/>
                    <a:lstStyle/>
                    <a:p>
                      <a:endParaRPr lang="en-GB"/>
                    </a:p>
                  </a:txBody>
                  <a:tcPr/>
                </a:tc>
                <a:tc>
                  <a:txBody>
                    <a:bodyPr/>
                    <a:lstStyle/>
                    <a:p>
                      <a:pPr>
                        <a:lnSpc>
                          <a:spcPct val="115000"/>
                        </a:lnSpc>
                        <a:spcAft>
                          <a:spcPts val="0"/>
                        </a:spcAft>
                      </a:pPr>
                      <a:r>
                        <a:rPr lang="en-US" sz="1600">
                          <a:effectLst/>
                        </a:rPr>
                        <a:t>Schizont </a:t>
                      </a:r>
                      <a:endParaRPr lang="en-GB" sz="1800">
                        <a:effectLst/>
                      </a:endParaRPr>
                    </a:p>
                    <a:p>
                      <a:pPr>
                        <a:lnSpc>
                          <a:spcPct val="115000"/>
                        </a:lnSpc>
                        <a:spcAft>
                          <a:spcPts val="1000"/>
                        </a:spcAft>
                      </a:pPr>
                      <a:r>
                        <a:rPr lang="en-US" sz="1600" u="sng">
                          <a:effectLst/>
                          <a:hlinkClick r:id="rId5"/>
                        </a:rPr>
                        <a:t>Images</a:t>
                      </a:r>
                      <a:endParaRPr lang="en-GB" sz="180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normal to 0.75×; rarely, Ziemann's stippling (under certain staining conditions)</a:t>
                      </a:r>
                      <a:endParaRPr lang="en-GB" sz="180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mature = 6 to 12 merozoites with large nuclei, clustered around mass of coarse, dark-brown pigment; occasional rosettes </a:t>
                      </a:r>
                      <a:endParaRPr lang="en-GB" sz="1800">
                        <a:effectLst/>
                        <a:latin typeface="Calibri"/>
                        <a:ea typeface="Calibri"/>
                        <a:cs typeface="Times New Roman"/>
                      </a:endParaRPr>
                    </a:p>
                  </a:txBody>
                  <a:tcPr marL="78647" marR="78647" marT="78647" marB="78647" anchor="ctr"/>
                </a:tc>
              </a:tr>
              <a:tr h="509564">
                <a:tc vMerge="1">
                  <a:txBody>
                    <a:bodyPr/>
                    <a:lstStyle/>
                    <a:p>
                      <a:endParaRPr lang="en-GB"/>
                    </a:p>
                  </a:txBody>
                  <a:tcPr/>
                </a:tc>
                <a:tc>
                  <a:txBody>
                    <a:bodyPr/>
                    <a:lstStyle/>
                    <a:p>
                      <a:pPr>
                        <a:lnSpc>
                          <a:spcPct val="115000"/>
                        </a:lnSpc>
                        <a:spcAft>
                          <a:spcPts val="0"/>
                        </a:spcAft>
                      </a:pPr>
                      <a:r>
                        <a:rPr lang="en-US" sz="1600" dirty="0">
                          <a:effectLst/>
                        </a:rPr>
                        <a:t>Gametocyte </a:t>
                      </a:r>
                      <a:endParaRPr lang="en-GB" sz="1800" dirty="0">
                        <a:effectLst/>
                      </a:endParaRPr>
                    </a:p>
                    <a:p>
                      <a:pPr>
                        <a:lnSpc>
                          <a:spcPct val="115000"/>
                        </a:lnSpc>
                        <a:spcAft>
                          <a:spcPts val="1000"/>
                        </a:spcAft>
                      </a:pPr>
                      <a:r>
                        <a:rPr lang="en-US" sz="1600" u="sng" dirty="0">
                          <a:effectLst/>
                          <a:hlinkClick r:id="rId6"/>
                        </a:rPr>
                        <a:t>Images</a:t>
                      </a:r>
                      <a:endParaRPr lang="en-GB" sz="1800" dirty="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a:effectLst/>
                        </a:rPr>
                        <a:t>normal to 0.75×; rarely, Ziemann's stippling (under certain staining conditions)</a:t>
                      </a:r>
                      <a:endParaRPr lang="en-GB" sz="1800">
                        <a:effectLst/>
                        <a:latin typeface="Calibri"/>
                        <a:ea typeface="Calibri"/>
                        <a:cs typeface="Times New Roman"/>
                      </a:endParaRPr>
                    </a:p>
                  </a:txBody>
                  <a:tcPr marL="78647" marR="78647" marT="78647" marB="78647" anchor="ctr"/>
                </a:tc>
                <a:tc>
                  <a:txBody>
                    <a:bodyPr/>
                    <a:lstStyle/>
                    <a:p>
                      <a:pPr>
                        <a:lnSpc>
                          <a:spcPct val="115000"/>
                        </a:lnSpc>
                        <a:spcAft>
                          <a:spcPts val="0"/>
                        </a:spcAft>
                      </a:pPr>
                      <a:r>
                        <a:rPr lang="en-US" sz="1600" dirty="0">
                          <a:effectLst/>
                        </a:rPr>
                        <a:t>round to oval; compact; may almost fill RBC; chromatin compact, eccentric (</a:t>
                      </a:r>
                      <a:r>
                        <a:rPr lang="en-US" sz="1600" dirty="0" err="1">
                          <a:effectLst/>
                        </a:rPr>
                        <a:t>macrogametocyte</a:t>
                      </a:r>
                      <a:r>
                        <a:rPr lang="en-US" sz="1600" dirty="0">
                          <a:effectLst/>
                        </a:rPr>
                        <a:t>) or more diffuse (microgametocyte); scattered brown pigment </a:t>
                      </a:r>
                      <a:endParaRPr lang="en-GB" sz="1800" dirty="0">
                        <a:effectLst/>
                        <a:latin typeface="Calibri"/>
                        <a:ea typeface="Calibri"/>
                        <a:cs typeface="Times New Roman"/>
                      </a:endParaRPr>
                    </a:p>
                  </a:txBody>
                  <a:tcPr marL="78647" marR="78647" marT="78647" marB="78647" anchor="ctr"/>
                </a:tc>
              </a:tr>
            </a:tbl>
          </a:graphicData>
        </a:graphic>
      </p:graphicFrame>
    </p:spTree>
    <p:extLst>
      <p:ext uri="{BB962C8B-B14F-4D97-AF65-F5344CB8AC3E}">
        <p14:creationId xmlns:p14="http://schemas.microsoft.com/office/powerpoint/2010/main" val="3504769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00651837"/>
              </p:ext>
            </p:extLst>
          </p:nvPr>
        </p:nvGraphicFramePr>
        <p:xfrm>
          <a:off x="179512" y="116632"/>
          <a:ext cx="8784976" cy="6017384"/>
        </p:xfrm>
        <a:graphic>
          <a:graphicData uri="http://schemas.openxmlformats.org/drawingml/2006/table">
            <a:tbl>
              <a:tblPr firstRow="1" firstCol="1" bandRow="1">
                <a:tableStyleId>{5C22544A-7EE6-4342-B048-85BDC9FD1C3A}</a:tableStyleId>
              </a:tblPr>
              <a:tblGrid>
                <a:gridCol w="1571186"/>
                <a:gridCol w="1813190"/>
                <a:gridCol w="2232248"/>
                <a:gridCol w="3168352"/>
              </a:tblGrid>
              <a:tr h="169035">
                <a:tc>
                  <a:txBody>
                    <a:bodyPr/>
                    <a:lstStyle/>
                    <a:p>
                      <a:pPr>
                        <a:lnSpc>
                          <a:spcPct val="115000"/>
                        </a:lnSpc>
                        <a:spcAft>
                          <a:spcPts val="0"/>
                        </a:spcAft>
                      </a:pPr>
                      <a:r>
                        <a:rPr lang="en-US" sz="1600">
                          <a:effectLst/>
                        </a:rPr>
                        <a:t>Plasmodium species</a:t>
                      </a:r>
                      <a:endParaRPr lang="en-GB" sz="1800">
                        <a:effectLst/>
                        <a:latin typeface="Calibri"/>
                        <a:ea typeface="Calibri"/>
                        <a:cs typeface="Times New Roman"/>
                      </a:endParaRPr>
                    </a:p>
                  </a:txBody>
                  <a:tcPr marL="68948" marR="68948" marT="68948" marB="68948" anchor="b"/>
                </a:tc>
                <a:tc>
                  <a:txBody>
                    <a:bodyPr/>
                    <a:lstStyle/>
                    <a:p>
                      <a:pPr>
                        <a:lnSpc>
                          <a:spcPct val="115000"/>
                        </a:lnSpc>
                        <a:spcAft>
                          <a:spcPts val="0"/>
                        </a:spcAft>
                      </a:pPr>
                      <a:r>
                        <a:rPr lang="en-US" sz="1600">
                          <a:effectLst/>
                        </a:rPr>
                        <a:t>Stages found in blood</a:t>
                      </a:r>
                      <a:endParaRPr lang="en-GB" sz="1800">
                        <a:effectLst/>
                        <a:latin typeface="Calibri"/>
                        <a:ea typeface="Calibri"/>
                        <a:cs typeface="Times New Roman"/>
                      </a:endParaRPr>
                    </a:p>
                  </a:txBody>
                  <a:tcPr marL="68948" marR="68948" marT="68948" marB="68948" anchor="b"/>
                </a:tc>
                <a:tc>
                  <a:txBody>
                    <a:bodyPr/>
                    <a:lstStyle/>
                    <a:p>
                      <a:pPr>
                        <a:lnSpc>
                          <a:spcPct val="115000"/>
                        </a:lnSpc>
                        <a:spcAft>
                          <a:spcPts val="0"/>
                        </a:spcAft>
                      </a:pPr>
                      <a:r>
                        <a:rPr lang="en-US" sz="1600">
                          <a:effectLst/>
                        </a:rPr>
                        <a:t>Appearance of Erythrocyte (RBC)</a:t>
                      </a:r>
                      <a:endParaRPr lang="en-GB" sz="1800">
                        <a:effectLst/>
                        <a:latin typeface="Calibri"/>
                        <a:ea typeface="Calibri"/>
                        <a:cs typeface="Times New Roman"/>
                      </a:endParaRPr>
                    </a:p>
                  </a:txBody>
                  <a:tcPr marL="68948" marR="68948" marT="68948" marB="68948" anchor="b"/>
                </a:tc>
                <a:tc>
                  <a:txBody>
                    <a:bodyPr/>
                    <a:lstStyle/>
                    <a:p>
                      <a:pPr>
                        <a:lnSpc>
                          <a:spcPct val="115000"/>
                        </a:lnSpc>
                        <a:spcAft>
                          <a:spcPts val="0"/>
                        </a:spcAft>
                      </a:pPr>
                      <a:r>
                        <a:rPr lang="en-US" sz="1600">
                          <a:effectLst/>
                        </a:rPr>
                        <a:t>Appearance of Parasite</a:t>
                      </a:r>
                      <a:endParaRPr lang="en-GB" sz="1800">
                        <a:effectLst/>
                        <a:latin typeface="Calibri"/>
                        <a:ea typeface="Calibri"/>
                        <a:cs typeface="Times New Roman"/>
                      </a:endParaRPr>
                    </a:p>
                  </a:txBody>
                  <a:tcPr marL="68948" marR="68948" marT="68948" marB="68948" anchor="b"/>
                </a:tc>
              </a:tr>
              <a:tr h="271357">
                <a:tc rowSpan="4">
                  <a:txBody>
                    <a:bodyPr/>
                    <a:lstStyle/>
                    <a:p>
                      <a:pPr>
                        <a:lnSpc>
                          <a:spcPct val="115000"/>
                        </a:lnSpc>
                        <a:spcAft>
                          <a:spcPts val="0"/>
                        </a:spcAft>
                      </a:pPr>
                      <a:r>
                        <a:rPr lang="en-US" sz="1600">
                          <a:effectLst/>
                        </a:rPr>
                        <a:t>P. knowlesi</a:t>
                      </a:r>
                      <a:r>
                        <a:rPr lang="en-US" sz="2000">
                          <a:effectLst/>
                        </a:rPr>
                        <a:t> </a:t>
                      </a:r>
                      <a:endParaRPr lang="en-GB" sz="1800">
                        <a:effectLst/>
                      </a:endParaRPr>
                    </a:p>
                    <a:p>
                      <a:pPr>
                        <a:lnSpc>
                          <a:spcPct val="115000"/>
                        </a:lnSpc>
                        <a:spcAft>
                          <a:spcPts val="1000"/>
                        </a:spcAft>
                      </a:pPr>
                      <a:r>
                        <a:rPr lang="en-US" sz="1600" u="sng">
                          <a:effectLst/>
                          <a:hlinkClick r:id="rId2"/>
                        </a:rPr>
                        <a:t>Images</a:t>
                      </a:r>
                      <a:endParaRPr lang="en-GB" sz="1800">
                        <a:effectLst/>
                        <a:latin typeface="Calibri"/>
                        <a:ea typeface="Calibri"/>
                        <a:cs typeface="Times New Roman"/>
                      </a:endParaRPr>
                    </a:p>
                  </a:txBody>
                  <a:tcPr marL="68948" marR="68948" marT="68948" marB="68948" anchor="ctr"/>
                </a:tc>
                <a:tc>
                  <a:txBody>
                    <a:bodyPr/>
                    <a:lstStyle/>
                    <a:p>
                      <a:pPr>
                        <a:lnSpc>
                          <a:spcPct val="115000"/>
                        </a:lnSpc>
                        <a:spcAft>
                          <a:spcPts val="0"/>
                        </a:spcAft>
                      </a:pPr>
                      <a:r>
                        <a:rPr lang="en-US" sz="1600">
                          <a:effectLst/>
                        </a:rPr>
                        <a:t>Ring</a:t>
                      </a:r>
                      <a:r>
                        <a:rPr lang="en-US" sz="2000">
                          <a:effectLst/>
                        </a:rPr>
                        <a:t> </a:t>
                      </a:r>
                      <a:endParaRPr lang="en-GB" sz="1800">
                        <a:effectLst/>
                      </a:endParaRPr>
                    </a:p>
                    <a:p>
                      <a:pPr>
                        <a:lnSpc>
                          <a:spcPct val="115000"/>
                        </a:lnSpc>
                        <a:spcAft>
                          <a:spcPts val="1000"/>
                        </a:spcAft>
                      </a:pPr>
                      <a:r>
                        <a:rPr lang="en-US" sz="1600" u="sng">
                          <a:effectLst/>
                          <a:hlinkClick r:id="rId3"/>
                        </a:rPr>
                        <a:t>Images</a:t>
                      </a:r>
                      <a:endParaRPr lang="en-GB" sz="1800">
                        <a:effectLst/>
                        <a:latin typeface="Calibri"/>
                        <a:ea typeface="Calibri"/>
                        <a:cs typeface="Times New Roman"/>
                      </a:endParaRPr>
                    </a:p>
                  </a:txBody>
                  <a:tcPr marL="68948" marR="68948" marT="68948" marB="68948" anchor="ctr"/>
                </a:tc>
                <a:tc>
                  <a:txBody>
                    <a:bodyPr/>
                    <a:lstStyle/>
                    <a:p>
                      <a:pPr>
                        <a:lnSpc>
                          <a:spcPct val="115000"/>
                        </a:lnSpc>
                        <a:spcAft>
                          <a:spcPts val="0"/>
                        </a:spcAft>
                      </a:pPr>
                      <a:r>
                        <a:rPr lang="en-US" sz="1600">
                          <a:effectLst/>
                        </a:rPr>
                        <a:t>normal to 0.75×; multiple infection not uncommon.</a:t>
                      </a:r>
                      <a:endParaRPr lang="en-GB" sz="1800">
                        <a:effectLst/>
                        <a:latin typeface="Calibri"/>
                        <a:ea typeface="Calibri"/>
                        <a:cs typeface="Times New Roman"/>
                      </a:endParaRPr>
                    </a:p>
                  </a:txBody>
                  <a:tcPr marL="68948" marR="68948" marT="68948" marB="68948" anchor="ctr"/>
                </a:tc>
                <a:tc>
                  <a:txBody>
                    <a:bodyPr/>
                    <a:lstStyle/>
                    <a:p>
                      <a:pPr>
                        <a:lnSpc>
                          <a:spcPct val="115000"/>
                        </a:lnSpc>
                        <a:spcAft>
                          <a:spcPts val="0"/>
                        </a:spcAft>
                      </a:pPr>
                      <a:r>
                        <a:rPr lang="en-US" sz="1600">
                          <a:effectLst/>
                        </a:rPr>
                        <a:t>delicate cytoplasm; 1 to 2 prominent chromatin dots; occasional appliqué (accolé) forms</a:t>
                      </a:r>
                      <a:endParaRPr lang="en-GB" sz="1800">
                        <a:effectLst/>
                        <a:latin typeface="Calibri"/>
                        <a:ea typeface="Calibri"/>
                        <a:cs typeface="Times New Roman"/>
                      </a:endParaRPr>
                    </a:p>
                  </a:txBody>
                  <a:tcPr marL="68948" marR="68948" marT="68948" marB="68948" anchor="ctr"/>
                </a:tc>
              </a:tr>
              <a:tr h="271357">
                <a:tc vMerge="1">
                  <a:txBody>
                    <a:bodyPr/>
                    <a:lstStyle/>
                    <a:p>
                      <a:endParaRPr lang="en-GB"/>
                    </a:p>
                  </a:txBody>
                  <a:tcPr/>
                </a:tc>
                <a:tc>
                  <a:txBody>
                    <a:bodyPr/>
                    <a:lstStyle/>
                    <a:p>
                      <a:pPr>
                        <a:lnSpc>
                          <a:spcPct val="115000"/>
                        </a:lnSpc>
                        <a:spcAft>
                          <a:spcPts val="0"/>
                        </a:spcAft>
                      </a:pPr>
                      <a:r>
                        <a:rPr lang="en-US" sz="1600">
                          <a:effectLst/>
                        </a:rPr>
                        <a:t>Trophozoite</a:t>
                      </a:r>
                      <a:r>
                        <a:rPr lang="en-US" sz="2000">
                          <a:effectLst/>
                        </a:rPr>
                        <a:t> </a:t>
                      </a:r>
                      <a:endParaRPr lang="en-GB" sz="1800">
                        <a:effectLst/>
                      </a:endParaRPr>
                    </a:p>
                    <a:p>
                      <a:pPr>
                        <a:lnSpc>
                          <a:spcPct val="115000"/>
                        </a:lnSpc>
                        <a:spcAft>
                          <a:spcPts val="1000"/>
                        </a:spcAft>
                      </a:pPr>
                      <a:r>
                        <a:rPr lang="en-US" sz="1600" u="sng">
                          <a:effectLst/>
                          <a:hlinkClick r:id="rId4"/>
                        </a:rPr>
                        <a:t>Images</a:t>
                      </a:r>
                      <a:endParaRPr lang="en-GB" sz="1800">
                        <a:effectLst/>
                        <a:latin typeface="Calibri"/>
                        <a:ea typeface="Calibri"/>
                        <a:cs typeface="Times New Roman"/>
                      </a:endParaRPr>
                    </a:p>
                  </a:txBody>
                  <a:tcPr marL="68948" marR="68948" marT="68948" marB="68948" anchor="ctr"/>
                </a:tc>
                <a:tc>
                  <a:txBody>
                    <a:bodyPr/>
                    <a:lstStyle/>
                    <a:p>
                      <a:pPr>
                        <a:lnSpc>
                          <a:spcPct val="115000"/>
                        </a:lnSpc>
                        <a:spcAft>
                          <a:spcPts val="0"/>
                        </a:spcAft>
                      </a:pPr>
                      <a:r>
                        <a:rPr lang="en-US" sz="1600">
                          <a:effectLst/>
                        </a:rPr>
                        <a:t>normal to 0.75×; rarely, Sinton and Mulligan's stippling (under certain staining conditions)</a:t>
                      </a:r>
                      <a:endParaRPr lang="en-GB" sz="1800">
                        <a:effectLst/>
                        <a:latin typeface="Calibri"/>
                        <a:ea typeface="Calibri"/>
                        <a:cs typeface="Times New Roman"/>
                      </a:endParaRPr>
                    </a:p>
                  </a:txBody>
                  <a:tcPr marL="68948" marR="68948" marT="68948" marB="68948" anchor="ctr"/>
                </a:tc>
                <a:tc>
                  <a:txBody>
                    <a:bodyPr/>
                    <a:lstStyle/>
                    <a:p>
                      <a:pPr>
                        <a:lnSpc>
                          <a:spcPct val="115000"/>
                        </a:lnSpc>
                        <a:spcAft>
                          <a:spcPts val="0"/>
                        </a:spcAft>
                      </a:pPr>
                      <a:r>
                        <a:rPr lang="en-US" sz="1600">
                          <a:effectLst/>
                        </a:rPr>
                        <a:t>compact cytoplasm; large chromatin; occasional band forms; coarse, dark-brown pigment </a:t>
                      </a:r>
                      <a:endParaRPr lang="en-GB" sz="1800">
                        <a:effectLst/>
                        <a:latin typeface="Calibri"/>
                        <a:ea typeface="Calibri"/>
                        <a:cs typeface="Times New Roman"/>
                      </a:endParaRPr>
                    </a:p>
                  </a:txBody>
                  <a:tcPr marL="68948" marR="68948" marT="68948" marB="68948" anchor="ctr"/>
                </a:tc>
              </a:tr>
              <a:tr h="328202">
                <a:tc vMerge="1">
                  <a:txBody>
                    <a:bodyPr/>
                    <a:lstStyle/>
                    <a:p>
                      <a:endParaRPr lang="en-GB"/>
                    </a:p>
                  </a:txBody>
                  <a:tcPr/>
                </a:tc>
                <a:tc>
                  <a:txBody>
                    <a:bodyPr/>
                    <a:lstStyle/>
                    <a:p>
                      <a:pPr>
                        <a:lnSpc>
                          <a:spcPct val="115000"/>
                        </a:lnSpc>
                        <a:spcAft>
                          <a:spcPts val="0"/>
                        </a:spcAft>
                      </a:pPr>
                      <a:r>
                        <a:rPr lang="en-US" sz="1600" dirty="0" err="1">
                          <a:effectLst/>
                        </a:rPr>
                        <a:t>Schizont</a:t>
                      </a:r>
                      <a:r>
                        <a:rPr lang="en-US" sz="2000" dirty="0">
                          <a:effectLst/>
                        </a:rPr>
                        <a:t> </a:t>
                      </a:r>
                      <a:endParaRPr lang="en-GB" sz="1800" dirty="0">
                        <a:effectLst/>
                      </a:endParaRPr>
                    </a:p>
                    <a:p>
                      <a:pPr>
                        <a:lnSpc>
                          <a:spcPct val="115000"/>
                        </a:lnSpc>
                        <a:spcAft>
                          <a:spcPts val="1000"/>
                        </a:spcAft>
                      </a:pPr>
                      <a:r>
                        <a:rPr lang="en-US" sz="1600" u="sng" dirty="0">
                          <a:effectLst/>
                          <a:hlinkClick r:id="rId5"/>
                        </a:rPr>
                        <a:t>Images</a:t>
                      </a:r>
                      <a:endParaRPr lang="en-GB" sz="1800" dirty="0">
                        <a:effectLst/>
                        <a:latin typeface="Calibri"/>
                        <a:ea typeface="Calibri"/>
                        <a:cs typeface="Times New Roman"/>
                      </a:endParaRPr>
                    </a:p>
                  </a:txBody>
                  <a:tcPr marL="68948" marR="68948" marT="68948" marB="68948" anchor="ctr"/>
                </a:tc>
                <a:tc>
                  <a:txBody>
                    <a:bodyPr/>
                    <a:lstStyle/>
                    <a:p>
                      <a:pPr>
                        <a:lnSpc>
                          <a:spcPct val="115000"/>
                        </a:lnSpc>
                        <a:spcAft>
                          <a:spcPts val="0"/>
                        </a:spcAft>
                      </a:pPr>
                      <a:r>
                        <a:rPr lang="en-US" sz="1600">
                          <a:effectLst/>
                        </a:rPr>
                        <a:t>normal to 0.75×; rarely, Sinton and Mulligan's stippling (under certain staining conditions)</a:t>
                      </a:r>
                      <a:endParaRPr lang="en-GB" sz="1800">
                        <a:effectLst/>
                        <a:latin typeface="Calibri"/>
                        <a:ea typeface="Calibri"/>
                        <a:cs typeface="Times New Roman"/>
                      </a:endParaRPr>
                    </a:p>
                  </a:txBody>
                  <a:tcPr marL="68948" marR="68948" marT="68948" marB="68948" anchor="ctr"/>
                </a:tc>
                <a:tc>
                  <a:txBody>
                    <a:bodyPr/>
                    <a:lstStyle/>
                    <a:p>
                      <a:pPr>
                        <a:lnSpc>
                          <a:spcPct val="115000"/>
                        </a:lnSpc>
                        <a:spcAft>
                          <a:spcPts val="0"/>
                        </a:spcAft>
                      </a:pPr>
                      <a:r>
                        <a:rPr lang="en-US" sz="1600">
                          <a:effectLst/>
                        </a:rPr>
                        <a:t>mature = up to 16 merozoites with large nuclei, clustered around mass of coarse, dark-brown pigment; occasional rosettes; mature merozoites appear segmented</a:t>
                      </a:r>
                      <a:endParaRPr lang="en-GB" sz="1800">
                        <a:effectLst/>
                        <a:latin typeface="Calibri"/>
                        <a:ea typeface="Calibri"/>
                        <a:cs typeface="Times New Roman"/>
                      </a:endParaRPr>
                    </a:p>
                  </a:txBody>
                  <a:tcPr marL="68948" marR="68948" marT="68948" marB="68948" anchor="ctr"/>
                </a:tc>
              </a:tr>
              <a:tr h="328202">
                <a:tc vMerge="1">
                  <a:txBody>
                    <a:bodyPr/>
                    <a:lstStyle/>
                    <a:p>
                      <a:endParaRPr lang="en-GB"/>
                    </a:p>
                  </a:txBody>
                  <a:tcPr/>
                </a:tc>
                <a:tc>
                  <a:txBody>
                    <a:bodyPr/>
                    <a:lstStyle/>
                    <a:p>
                      <a:pPr>
                        <a:lnSpc>
                          <a:spcPct val="115000"/>
                        </a:lnSpc>
                        <a:spcAft>
                          <a:spcPts val="0"/>
                        </a:spcAft>
                      </a:pPr>
                      <a:r>
                        <a:rPr lang="en-US" sz="1600">
                          <a:effectLst/>
                        </a:rPr>
                        <a:t>Gametocyte</a:t>
                      </a:r>
                      <a:r>
                        <a:rPr lang="en-US" sz="2000">
                          <a:effectLst/>
                        </a:rPr>
                        <a:t> </a:t>
                      </a:r>
                      <a:endParaRPr lang="en-GB" sz="1800">
                        <a:effectLst/>
                      </a:endParaRPr>
                    </a:p>
                    <a:p>
                      <a:pPr>
                        <a:lnSpc>
                          <a:spcPct val="115000"/>
                        </a:lnSpc>
                        <a:spcAft>
                          <a:spcPts val="1000"/>
                        </a:spcAft>
                      </a:pPr>
                      <a:r>
                        <a:rPr lang="en-US" sz="1600" u="sng">
                          <a:effectLst/>
                          <a:hlinkClick r:id="rId6"/>
                        </a:rPr>
                        <a:t>Images</a:t>
                      </a:r>
                      <a:endParaRPr lang="en-GB" sz="1800">
                        <a:effectLst/>
                        <a:latin typeface="Calibri"/>
                        <a:ea typeface="Calibri"/>
                        <a:cs typeface="Times New Roman"/>
                      </a:endParaRPr>
                    </a:p>
                  </a:txBody>
                  <a:tcPr marL="68948" marR="68948" marT="68948" marB="68948" anchor="ctr"/>
                </a:tc>
                <a:tc>
                  <a:txBody>
                    <a:bodyPr/>
                    <a:lstStyle/>
                    <a:p>
                      <a:pPr>
                        <a:lnSpc>
                          <a:spcPct val="115000"/>
                        </a:lnSpc>
                        <a:spcAft>
                          <a:spcPts val="0"/>
                        </a:spcAft>
                      </a:pPr>
                      <a:r>
                        <a:rPr lang="en-US" sz="1600">
                          <a:effectLst/>
                        </a:rPr>
                        <a:t>normal to 0.75×; rarely, Sinton and Mulligan's stippling (under certain staining conditions)</a:t>
                      </a:r>
                      <a:endParaRPr lang="en-GB" sz="1800">
                        <a:effectLst/>
                        <a:latin typeface="Calibri"/>
                        <a:ea typeface="Calibri"/>
                        <a:cs typeface="Times New Roman"/>
                      </a:endParaRPr>
                    </a:p>
                  </a:txBody>
                  <a:tcPr marL="68948" marR="68948" marT="68948" marB="68948" anchor="ctr"/>
                </a:tc>
                <a:tc>
                  <a:txBody>
                    <a:bodyPr/>
                    <a:lstStyle/>
                    <a:p>
                      <a:pPr>
                        <a:lnSpc>
                          <a:spcPct val="115000"/>
                        </a:lnSpc>
                        <a:spcAft>
                          <a:spcPts val="0"/>
                        </a:spcAft>
                      </a:pPr>
                      <a:r>
                        <a:rPr lang="en-US" sz="1600" dirty="0">
                          <a:effectLst/>
                        </a:rPr>
                        <a:t>round to oval; compact; may almost fill RBC; chromatin compact, eccentric (</a:t>
                      </a:r>
                      <a:r>
                        <a:rPr lang="en-US" sz="1600" dirty="0" err="1">
                          <a:effectLst/>
                        </a:rPr>
                        <a:t>macrogametocyte</a:t>
                      </a:r>
                      <a:r>
                        <a:rPr lang="en-US" sz="1600" dirty="0">
                          <a:effectLst/>
                        </a:rPr>
                        <a:t>) or more diffuse (microgametocyte); scattered brown pigment</a:t>
                      </a:r>
                      <a:endParaRPr lang="en-GB" sz="1800" dirty="0">
                        <a:effectLst/>
                        <a:latin typeface="Calibri"/>
                        <a:ea typeface="Calibri"/>
                        <a:cs typeface="Times New Roman"/>
                      </a:endParaRPr>
                    </a:p>
                  </a:txBody>
                  <a:tcPr marL="68948" marR="68948" marT="68948" marB="68948" anchor="ctr"/>
                </a:tc>
              </a:tr>
            </a:tbl>
          </a:graphicData>
        </a:graphic>
      </p:graphicFrame>
    </p:spTree>
    <p:extLst>
      <p:ext uri="{BB962C8B-B14F-4D97-AF65-F5344CB8AC3E}">
        <p14:creationId xmlns:p14="http://schemas.microsoft.com/office/powerpoint/2010/main" val="854722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0"/>
            <a:ext cx="7772400" cy="762000"/>
          </a:xfrm>
        </p:spPr>
        <p:txBody>
          <a:bodyPr/>
          <a:lstStyle/>
          <a:p>
            <a:pPr eaLnBrk="1" hangingPunct="1"/>
            <a:r>
              <a:rPr lang="en-US" altLang="en-US" sz="2800" b="1" smtClean="0"/>
              <a:t>Malaria - Diagnosis</a:t>
            </a:r>
          </a:p>
        </p:txBody>
      </p:sp>
      <p:pic>
        <p:nvPicPr>
          <p:cNvPr id="26627" name="Picture 3" descr="C:\Documents and Settings\Charles Sterling\My Documents\My Pictures\P. falcip blood st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3989388" cy="5410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8" name="Picture 4" descr="C:\My Pictures\P. vivax blood st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14400"/>
            <a:ext cx="3987800" cy="5410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6409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219966"/>
            <a:ext cx="6511627" cy="362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9512" y="188641"/>
            <a:ext cx="8640960" cy="2031325"/>
          </a:xfrm>
          <a:prstGeom prst="rect">
            <a:avLst/>
          </a:prstGeom>
        </p:spPr>
        <p:txBody>
          <a:bodyPr wrap="square">
            <a:spAutoFit/>
          </a:bodyPr>
          <a:lstStyle/>
          <a:p>
            <a:r>
              <a:rPr lang="en-US" i="1" dirty="0"/>
              <a:t>P. falciparum</a:t>
            </a:r>
            <a:r>
              <a:rPr lang="en-US" dirty="0"/>
              <a:t> </a:t>
            </a:r>
            <a:endParaRPr lang="en-GB" dirty="0"/>
          </a:p>
          <a:p>
            <a:r>
              <a:rPr lang="en-US" dirty="0"/>
              <a:t>Ring-form </a:t>
            </a:r>
            <a:r>
              <a:rPr lang="en-US" dirty="0" err="1"/>
              <a:t>trophozoites</a:t>
            </a:r>
            <a:r>
              <a:rPr lang="en-US" dirty="0"/>
              <a:t> (rings) of </a:t>
            </a:r>
            <a:r>
              <a:rPr lang="en-US" i="1" dirty="0"/>
              <a:t>Plasmodium falciparum</a:t>
            </a:r>
            <a:r>
              <a:rPr lang="en-US" dirty="0"/>
              <a:t> are often thin and delicate, measuring on average 1/5 the diameter of the red blood cell.  Rings may possess one or two chromatin dots. They may be found on the periphery of the RBC (</a:t>
            </a:r>
            <a:r>
              <a:rPr lang="en-US" dirty="0" err="1"/>
              <a:t>accolé</a:t>
            </a:r>
            <a:r>
              <a:rPr lang="en-US" dirty="0"/>
              <a:t>, appliqué) and multiply-infected RBCs are not uncommon.  Ring forms may become compact or pleomorphic depending on the quality of the blood or if there is a delay in making smears.  There is usually no enlargement of infected RBCs.</a:t>
            </a:r>
            <a:endParaRPr lang="en-GB" dirty="0"/>
          </a:p>
        </p:txBody>
      </p:sp>
    </p:spTree>
    <p:extLst>
      <p:ext uri="{BB962C8B-B14F-4D97-AF65-F5344CB8AC3E}">
        <p14:creationId xmlns:p14="http://schemas.microsoft.com/office/powerpoint/2010/main" val="913302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1" y="30426"/>
            <a:ext cx="5824537" cy="349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5081" y="3501008"/>
            <a:ext cx="5824537" cy="349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548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938" y="1598613"/>
            <a:ext cx="5824537"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7693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938" y="1587500"/>
            <a:ext cx="5824537" cy="369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178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MALARIA TRANSMISSION</a:t>
            </a:r>
            <a:endParaRPr lang="en-US" dirty="0"/>
          </a:p>
        </p:txBody>
      </p:sp>
      <p:sp>
        <p:nvSpPr>
          <p:cNvPr id="5" name="Content Placeholder 4"/>
          <p:cNvSpPr>
            <a:spLocks noGrp="1"/>
          </p:cNvSpPr>
          <p:nvPr>
            <p:ph idx="1"/>
          </p:nvPr>
        </p:nvSpPr>
        <p:spPr/>
        <p:txBody>
          <a:bodyPr/>
          <a:lstStyle/>
          <a:p>
            <a:r>
              <a:rPr lang="en-US" dirty="0" smtClean="0"/>
              <a:t>Other methods of transmission include:</a:t>
            </a:r>
          </a:p>
          <a:p>
            <a:pPr lvl="1"/>
            <a:r>
              <a:rPr lang="en-US" dirty="0" smtClean="0"/>
              <a:t>Transfusion malaria: Transfusion of infected blood</a:t>
            </a:r>
          </a:p>
          <a:p>
            <a:pPr lvl="1"/>
            <a:r>
              <a:rPr lang="en-US" dirty="0" smtClean="0"/>
              <a:t>Congenital malaria: </a:t>
            </a:r>
            <a:r>
              <a:rPr lang="en-US" dirty="0" err="1" smtClean="0"/>
              <a:t>Verticle</a:t>
            </a:r>
            <a:r>
              <a:rPr lang="en-US" dirty="0" smtClean="0"/>
              <a:t> transmission (from mother to </a:t>
            </a:r>
            <a:r>
              <a:rPr lang="en-US" dirty="0" err="1" smtClean="0"/>
              <a:t>foetus</a:t>
            </a:r>
            <a:r>
              <a:rPr lang="en-US" dirty="0" smtClean="0"/>
              <a:t>) </a:t>
            </a:r>
            <a:r>
              <a:rPr lang="en-US" dirty="0" err="1" smtClean="0"/>
              <a:t>transplacental</a:t>
            </a:r>
            <a:endParaRPr lang="en-US" dirty="0" smtClean="0"/>
          </a:p>
          <a:p>
            <a:pPr lvl="1"/>
            <a:r>
              <a:rPr lang="en-US" dirty="0" smtClean="0"/>
              <a:t>Using contaminated syringes e.g. by drug addicts</a:t>
            </a:r>
          </a:p>
          <a:p>
            <a:pPr lvl="1"/>
            <a:r>
              <a:rPr lang="en-US" dirty="0" smtClean="0"/>
              <a:t>Accidental inoculation in malaria research labs.</a:t>
            </a:r>
            <a:endParaRPr lang="en-GB" dirty="0"/>
          </a:p>
        </p:txBody>
      </p:sp>
    </p:spTree>
    <p:extLst>
      <p:ext uri="{BB962C8B-B14F-4D97-AF65-F5344CB8AC3E}">
        <p14:creationId xmlns:p14="http://schemas.microsoft.com/office/powerpoint/2010/main" val="22454543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04664"/>
            <a:ext cx="8640960" cy="1200329"/>
          </a:xfrm>
          <a:prstGeom prst="rect">
            <a:avLst/>
          </a:prstGeom>
        </p:spPr>
        <p:txBody>
          <a:bodyPr wrap="square">
            <a:spAutoFit/>
          </a:bodyPr>
          <a:lstStyle/>
          <a:p>
            <a:r>
              <a:rPr lang="en-US" dirty="0"/>
              <a:t>Developing </a:t>
            </a:r>
            <a:r>
              <a:rPr lang="en-US" dirty="0" err="1"/>
              <a:t>trophozoites</a:t>
            </a:r>
            <a:r>
              <a:rPr lang="en-US" dirty="0"/>
              <a:t> of </a:t>
            </a:r>
            <a:r>
              <a:rPr lang="en-US" i="1" dirty="0"/>
              <a:t>P. falciparum</a:t>
            </a:r>
            <a:r>
              <a:rPr lang="en-US" dirty="0"/>
              <a:t> tend to remain in ring form, but may become thicker and more compact.  The amount of pigment and chromatin may also increase.  Compact or amoeboid forms may be seen in smears where there was a delay in processing the blood.</a:t>
            </a:r>
            <a:endParaRPr lang="en-GB" dirty="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7788" y="1673225"/>
            <a:ext cx="6446837"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136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938" y="1598613"/>
            <a:ext cx="5824537"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9358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938" y="1584325"/>
            <a:ext cx="5824537" cy="369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4080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332656"/>
            <a:ext cx="8820472" cy="923330"/>
          </a:xfrm>
          <a:prstGeom prst="rect">
            <a:avLst/>
          </a:prstGeom>
        </p:spPr>
        <p:txBody>
          <a:bodyPr wrap="square">
            <a:spAutoFit/>
          </a:bodyPr>
          <a:lstStyle/>
          <a:p>
            <a:r>
              <a:rPr lang="en-US" dirty="0" err="1"/>
              <a:t>Schizonts</a:t>
            </a:r>
            <a:r>
              <a:rPr lang="en-US" dirty="0"/>
              <a:t> are rarely seen in peripheral blood of </a:t>
            </a:r>
            <a:r>
              <a:rPr lang="en-US" i="1" dirty="0"/>
              <a:t>Plasmodium falciparum</a:t>
            </a:r>
            <a:r>
              <a:rPr lang="en-US" dirty="0"/>
              <a:t> infections, except in severe cases.  When seen, </a:t>
            </a:r>
            <a:r>
              <a:rPr lang="en-US" dirty="0" err="1"/>
              <a:t>schizonts</a:t>
            </a:r>
            <a:r>
              <a:rPr lang="en-US" dirty="0"/>
              <a:t> contain anywhere from 8-24 </a:t>
            </a:r>
            <a:r>
              <a:rPr lang="en-US" dirty="0" err="1"/>
              <a:t>merozoites</a:t>
            </a:r>
            <a:r>
              <a:rPr lang="en-US" dirty="0"/>
              <a:t>.  A mature </a:t>
            </a:r>
            <a:r>
              <a:rPr lang="en-US" dirty="0" err="1"/>
              <a:t>schizont</a:t>
            </a:r>
            <a:r>
              <a:rPr lang="en-US" dirty="0"/>
              <a:t> usually fills about 2/3 of the infected RBC.</a:t>
            </a:r>
            <a:endParaRPr lang="en-GB" dirty="0"/>
          </a:p>
        </p:txBody>
      </p:sp>
      <p:pic>
        <p:nvPicPr>
          <p:cNvPr id="1024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3025" y="941388"/>
            <a:ext cx="6456363" cy="498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6096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938" y="1687513"/>
            <a:ext cx="5824537" cy="349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9713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9"/>
            <a:ext cx="8640960" cy="1800199"/>
          </a:xfrm>
          <a:prstGeom prst="rect">
            <a:avLst/>
          </a:prstGeom>
        </p:spPr>
        <p:txBody>
          <a:bodyPr wrap="square">
            <a:spAutoFit/>
          </a:bodyPr>
          <a:lstStyle/>
          <a:p>
            <a:r>
              <a:rPr lang="en-US" dirty="0"/>
              <a:t>Gametocytes of </a:t>
            </a:r>
            <a:r>
              <a:rPr lang="en-US" i="1" dirty="0"/>
              <a:t>Plasmodium falciparum</a:t>
            </a:r>
            <a:r>
              <a:rPr lang="en-US" dirty="0"/>
              <a:t> are crescent- or sausage-shaped, and are usually about 1.5 times the diameter of an RBC in length.  The cytoplasm of the </a:t>
            </a:r>
            <a:r>
              <a:rPr lang="en-US" dirty="0" err="1"/>
              <a:t>macrogametocytes</a:t>
            </a:r>
            <a:r>
              <a:rPr lang="en-US" dirty="0"/>
              <a:t> (female) are usually a darker, deeper blue; the cytoplasm of the microgametocytes (male) is usually more pale.  The red chromatin and pigment is more coarse and concentrated in the </a:t>
            </a:r>
            <a:r>
              <a:rPr lang="en-US" dirty="0" err="1"/>
              <a:t>macrogametocytes</a:t>
            </a:r>
            <a:r>
              <a:rPr lang="en-US" dirty="0"/>
              <a:t> than the microgametocytes.  Sometimes in thin blood smears, the remnants of the host RBC can be seen; this is often referred to as Laveran's bib</a:t>
            </a:r>
            <a:endParaRPr lang="en-GB" dirty="0"/>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938" y="2236788"/>
            <a:ext cx="5824537" cy="239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3943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938" y="1690688"/>
            <a:ext cx="5824537" cy="348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3044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938" y="1439863"/>
            <a:ext cx="5824537"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5457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938" y="1587500"/>
            <a:ext cx="5824537" cy="369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0716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Malaria </a:t>
            </a:r>
            <a:r>
              <a:rPr lang="en-GB" dirty="0" smtClean="0"/>
              <a:t>pigmentation</a:t>
            </a:r>
            <a:endParaRPr lang="en-GB" dirty="0"/>
          </a:p>
        </p:txBody>
      </p:sp>
      <p:sp>
        <p:nvSpPr>
          <p:cNvPr id="9" name="Text Placeholder 8"/>
          <p:cNvSpPr>
            <a:spLocks noGrp="1"/>
          </p:cNvSpPr>
          <p:nvPr>
            <p:ph type="body" sz="quarter" idx="3"/>
          </p:nvPr>
        </p:nvSpPr>
        <p:spPr/>
        <p:txBody>
          <a:bodyPr/>
          <a:lstStyle/>
          <a:p>
            <a:r>
              <a:rPr lang="en-GB" dirty="0"/>
              <a:t>Malaria </a:t>
            </a:r>
            <a:r>
              <a:rPr lang="en-GB" dirty="0" smtClean="0"/>
              <a:t>pigmentation</a:t>
            </a:r>
            <a:endParaRPr lang="en-GB" dirty="0"/>
          </a:p>
        </p:txBody>
      </p:sp>
      <p:pic>
        <p:nvPicPr>
          <p:cNvPr id="57346" name="Picture 2" descr="E:\Bachelor of Medicine And Bachelor of Surgery (MBChB)  Year  2\MEDICAL MICROBIOLOGY\5. MICROBIOLOGY PRACTICALS AND DEMONSTRATIONS\Laboratry Pictures\Malaria\Malaria pigment 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pic>
        <p:nvPicPr>
          <p:cNvPr id="57347" name="Picture 3" descr="E:\Bachelor of Medicine And Bachelor of Surgery (MBChB)  Year  2\MEDICAL MICROBIOLOGY\5. MICROBIOLOGY PRACTICALS AND DEMONSTRATIONS\Laboratry Pictures\Malaria\Malaria pigment 3.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180306"/>
            <a:ext cx="4041775" cy="394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859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08912" cy="720080"/>
          </a:xfrm>
        </p:spPr>
        <p:txBody>
          <a:bodyPr/>
          <a:lstStyle/>
          <a:p>
            <a:r>
              <a:rPr lang="en-GB" dirty="0" smtClean="0"/>
              <a:t>Malaria Transmission</a:t>
            </a:r>
            <a:endParaRPr lang="en-GB" dirty="0"/>
          </a:p>
        </p:txBody>
      </p:sp>
      <p:sp>
        <p:nvSpPr>
          <p:cNvPr id="3" name="Content Placeholder 2"/>
          <p:cNvSpPr>
            <a:spLocks noGrp="1"/>
          </p:cNvSpPr>
          <p:nvPr>
            <p:ph idx="1"/>
          </p:nvPr>
        </p:nvSpPr>
        <p:spPr>
          <a:xfrm>
            <a:off x="395536" y="1412776"/>
            <a:ext cx="8496944" cy="5184576"/>
          </a:xfrm>
        </p:spPr>
        <p:txBody>
          <a:bodyPr>
            <a:normAutofit fontScale="77500" lnSpcReduction="20000"/>
          </a:bodyPr>
          <a:lstStyle/>
          <a:p>
            <a:pPr eaLnBrk="1" hangingPunct="1">
              <a:lnSpc>
                <a:spcPct val="110000"/>
              </a:lnSpc>
            </a:pPr>
            <a:r>
              <a:rPr lang="en-GB" altLang="en-US" dirty="0"/>
              <a:t>Malaria parasites are transmitted from one person to another by the bite of a female anopheles mosquito. </a:t>
            </a:r>
          </a:p>
          <a:p>
            <a:pPr eaLnBrk="1" hangingPunct="1">
              <a:lnSpc>
                <a:spcPct val="110000"/>
              </a:lnSpc>
            </a:pPr>
            <a:r>
              <a:rPr lang="en-GB" altLang="en-US" dirty="0"/>
              <a:t>The female mosquito bites during dusk and dawn and needs a blood meal to feed her eggs. </a:t>
            </a:r>
          </a:p>
          <a:p>
            <a:pPr eaLnBrk="1" hangingPunct="1">
              <a:lnSpc>
                <a:spcPct val="110000"/>
              </a:lnSpc>
            </a:pPr>
            <a:r>
              <a:rPr lang="en-GB" altLang="en-US" dirty="0"/>
              <a:t>Male mosquitoes do not transmit malaria as they feed on plant juices and not blood.</a:t>
            </a:r>
          </a:p>
          <a:p>
            <a:pPr eaLnBrk="1" hangingPunct="1">
              <a:lnSpc>
                <a:spcPct val="110000"/>
              </a:lnSpc>
            </a:pPr>
            <a:r>
              <a:rPr lang="en-GB" altLang="en-US" dirty="0"/>
              <a:t>There are about 380 species of anopheles mosquito but only about 60 are able to transmit malaria. </a:t>
            </a:r>
          </a:p>
          <a:p>
            <a:pPr eaLnBrk="1" hangingPunct="1">
              <a:lnSpc>
                <a:spcPct val="110000"/>
              </a:lnSpc>
            </a:pPr>
            <a:r>
              <a:rPr lang="en-GB" altLang="en-US" dirty="0"/>
              <a:t>Like all mosquitoes, anopheles breed in water - hence accumulation of water favours the spread of the disease</a:t>
            </a:r>
            <a:r>
              <a:rPr lang="en-GB" altLang="en-US" dirty="0" smtClean="0"/>
              <a:t>.</a:t>
            </a:r>
          </a:p>
          <a:p>
            <a:pPr eaLnBrk="1" hangingPunct="1">
              <a:lnSpc>
                <a:spcPct val="110000"/>
              </a:lnSpc>
            </a:pPr>
            <a:r>
              <a:rPr lang="en-GB" b="1" dirty="0"/>
              <a:t>NB</a:t>
            </a:r>
            <a:r>
              <a:rPr lang="en-GB" dirty="0"/>
              <a:t>: </a:t>
            </a:r>
            <a:r>
              <a:rPr lang="en-GB" dirty="0" err="1"/>
              <a:t>anopheline</a:t>
            </a:r>
            <a:r>
              <a:rPr lang="en-GB" dirty="0"/>
              <a:t> mosquitoes breed in natural, and clean water thus malaria is rare in Nairobi ∵ of lack of clean natural water! </a:t>
            </a:r>
            <a:r>
              <a:rPr lang="en-GB"/>
              <a:t>Only female mosquitoes take </a:t>
            </a:r>
            <a:r>
              <a:rPr lang="en-GB"/>
              <a:t>blood</a:t>
            </a:r>
            <a:r>
              <a:rPr lang="en-GB" smtClean="0"/>
              <a:t>!</a:t>
            </a:r>
            <a:r>
              <a:rPr lang="en-GB" altLang="en-US" smtClean="0"/>
              <a:t> </a:t>
            </a:r>
            <a:endParaRPr lang="en-GB" altLang="en-US" dirty="0"/>
          </a:p>
          <a:p>
            <a:endParaRPr lang="en-GB" dirty="0"/>
          </a:p>
        </p:txBody>
      </p:sp>
    </p:spTree>
    <p:extLst>
      <p:ext uri="{BB962C8B-B14F-4D97-AF65-F5344CB8AC3E}">
        <p14:creationId xmlns:p14="http://schemas.microsoft.com/office/powerpoint/2010/main" val="2873088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Malaria </a:t>
            </a:r>
            <a:r>
              <a:rPr lang="en-GB" dirty="0" smtClean="0"/>
              <a:t>pigmentation</a:t>
            </a:r>
            <a:endParaRPr lang="en-GB" dirty="0"/>
          </a:p>
        </p:txBody>
      </p:sp>
      <p:sp>
        <p:nvSpPr>
          <p:cNvPr id="9" name="Text Placeholder 8"/>
          <p:cNvSpPr>
            <a:spLocks noGrp="1"/>
          </p:cNvSpPr>
          <p:nvPr>
            <p:ph type="body" sz="quarter" idx="3"/>
          </p:nvPr>
        </p:nvSpPr>
        <p:spPr/>
        <p:txBody>
          <a:bodyPr/>
          <a:lstStyle/>
          <a:p>
            <a:r>
              <a:rPr lang="en-GB" dirty="0"/>
              <a:t>Malaria </a:t>
            </a:r>
            <a:r>
              <a:rPr lang="en-GB" dirty="0" smtClean="0"/>
              <a:t>pigmentation</a:t>
            </a:r>
            <a:endParaRPr lang="en-GB" dirty="0"/>
          </a:p>
        </p:txBody>
      </p:sp>
      <p:pic>
        <p:nvPicPr>
          <p:cNvPr id="58370" name="Picture 2" descr="E:\Bachelor of Medicine And Bachelor of Surgery (MBChB)  Year  2\MEDICAL MICROBIOLOGY\5. MICROBIOLOGY PRACTICALS AND DEMONSTRATIONS\Laboratry Pictures\Malaria\Malaria pigmentatio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pic>
        <p:nvPicPr>
          <p:cNvPr id="58371" name="Picture 3" descr="E:\Bachelor of Medicine And Bachelor of Surgery (MBChB)  Year  2\MEDICAL MICROBIOLOGY\5. MICROBIOLOGY PRACTICALS AND DEMONSTRATIONS\Laboratry Pictures\Malaria\Malaria pigment.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533809"/>
            <a:ext cx="4041775" cy="3233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539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Malaria </a:t>
            </a:r>
            <a:r>
              <a:rPr lang="en-GB" dirty="0" smtClean="0"/>
              <a:t>pigmentation</a:t>
            </a:r>
            <a:endParaRPr lang="en-GB" dirty="0"/>
          </a:p>
        </p:txBody>
      </p:sp>
      <p:sp>
        <p:nvSpPr>
          <p:cNvPr id="9" name="Text Placeholder 8"/>
          <p:cNvSpPr>
            <a:spLocks noGrp="1"/>
          </p:cNvSpPr>
          <p:nvPr>
            <p:ph type="body" sz="quarter" idx="3"/>
          </p:nvPr>
        </p:nvSpPr>
        <p:spPr/>
        <p:txBody>
          <a:bodyPr/>
          <a:lstStyle/>
          <a:p>
            <a:r>
              <a:rPr lang="en-GB" dirty="0"/>
              <a:t>Malaria </a:t>
            </a:r>
            <a:r>
              <a:rPr lang="en-GB" dirty="0" smtClean="0"/>
              <a:t>pigmentation</a:t>
            </a:r>
            <a:endParaRPr lang="en-GB" dirty="0"/>
          </a:p>
        </p:txBody>
      </p:sp>
      <p:pic>
        <p:nvPicPr>
          <p:cNvPr id="59394" name="Picture 2" descr="E:\Bachelor of Medicine And Bachelor of Surgery (MBChB)  Year  2\MEDICAL MICROBIOLOGY\5. MICROBIOLOGY PRACTICALS AND DEMONSTRATIONS\Laboratry Pictures\Malaria\malaria pigment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descr="E:\Bachelor of Medicine And Bachelor of Surgery (MBChB)  Year  2\MEDICAL MICROBIOLOGY\5. MICROBIOLOGY PRACTICALS AND DEMONSTRATIONS\Laboratry Pictures\Malaria\malaria pigment (2).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836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304800" y="1143000"/>
            <a:ext cx="4192588" cy="1031875"/>
          </a:xfrm>
        </p:spPr>
        <p:txBody>
          <a:bodyPr/>
          <a:lstStyle/>
          <a:p>
            <a:r>
              <a:rPr lang="de-DE" dirty="0"/>
              <a:t>Pl. Oocysts in mosquito gut</a:t>
            </a:r>
            <a:endParaRPr lang="en-GB" dirty="0"/>
          </a:p>
        </p:txBody>
      </p:sp>
      <p:sp>
        <p:nvSpPr>
          <p:cNvPr id="9" name="Text Placeholder 8"/>
          <p:cNvSpPr>
            <a:spLocks noGrp="1"/>
          </p:cNvSpPr>
          <p:nvPr>
            <p:ph type="body" sz="quarter" idx="3"/>
          </p:nvPr>
        </p:nvSpPr>
        <p:spPr/>
        <p:txBody>
          <a:bodyPr/>
          <a:lstStyle/>
          <a:p>
            <a:r>
              <a:rPr lang="en-GB" dirty="0"/>
              <a:t>Protozoa-Malaria </a:t>
            </a:r>
            <a:r>
              <a:rPr lang="en-GB" dirty="0" err="1"/>
              <a:t>Oocyst</a:t>
            </a:r>
            <a:endParaRPr lang="en-GB" dirty="0"/>
          </a:p>
        </p:txBody>
      </p:sp>
      <p:pic>
        <p:nvPicPr>
          <p:cNvPr id="46082" name="Picture 2" descr="E:\Bachelor of Medicine And Bachelor of Surgery (MBChB)  Year  2\MEDICAL MICROBIOLOGY\5. MICROBIOLOGY PRACTICALS AND DEMONSTRATIONS\Laboratry Pictures\Malaria\Pl. Oocysts in mosquito gut.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pic>
        <p:nvPicPr>
          <p:cNvPr id="46083" name="Picture 3" descr="E:\Bachelor of Medicine And Bachelor of Surgery (MBChB)  Year  2\MEDICAL MICROBIOLOGY\5. MICROBIOLOGY PRACTICALS AND DEMONSTRATIONS\Laboratry Pictures\Malaria\Protozoa-Malaria Oocyst.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7058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Ooocytes</a:t>
            </a:r>
            <a:endParaRPr lang="en-GB" dirty="0"/>
          </a:p>
        </p:txBody>
      </p:sp>
      <p:pic>
        <p:nvPicPr>
          <p:cNvPr id="10" name="Picture 2" descr="E:\Bachelor of Medicine And Bachelor of Surgery (MBChB)  Year  2\MEDICAL MICROBIOLOGY\5. MICROBIOLOGY PRACTICALS AND DEMONSTRATIONS\Laboratry Pictures\Malaria\Plasmodium spp oocysts.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074264"/>
            <a:ext cx="4038600" cy="35778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E:\Bachelor of Medicine And Bachelor of Surgery (MBChB)  Year  2\MEDICAL MICROBIOLOGY\5. MICROBIOLOGY PRACTICALS AND DEMONSTRATIONS\Laboratry Pictures\Malaria\Oocyst Plasmdm spp.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7587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P. Falciparum gametocyte</a:t>
            </a:r>
          </a:p>
        </p:txBody>
      </p:sp>
      <p:sp>
        <p:nvSpPr>
          <p:cNvPr id="9" name="Text Placeholder 8"/>
          <p:cNvSpPr>
            <a:spLocks noGrp="1"/>
          </p:cNvSpPr>
          <p:nvPr>
            <p:ph type="body" sz="quarter" idx="3"/>
          </p:nvPr>
        </p:nvSpPr>
        <p:spPr/>
        <p:txBody>
          <a:bodyPr/>
          <a:lstStyle/>
          <a:p>
            <a:r>
              <a:rPr lang="en-GB" dirty="0"/>
              <a:t>P. Falciparum gametocyte</a:t>
            </a:r>
          </a:p>
        </p:txBody>
      </p:sp>
      <p:pic>
        <p:nvPicPr>
          <p:cNvPr id="12" name="Picture 3" descr="E:\Bachelor of Medicine And Bachelor of Surgery (MBChB)  Year  2\MEDICAL MICROBIOLOGY\5. MICROBIOLOGY PRACTICALS AND DEMONSTRATIONS\Laboratry Pictures\Malaria\P. Falciparum gametocyte.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Bachelor of Medicine And Bachelor of Surgery (MBChB)  Year  2\MEDICAL MICROBIOLOGY\5. MICROBIOLOGY PRACTICALS AND DEMONSTRATIONS\Laboratry Pictures\Malaria\P falciparum gametocyte.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487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P. Falciparum </a:t>
            </a:r>
            <a:r>
              <a:rPr lang="en-GB" dirty="0" err="1"/>
              <a:t>trophozoites</a:t>
            </a:r>
            <a:endParaRPr lang="en-GB" dirty="0"/>
          </a:p>
        </p:txBody>
      </p:sp>
      <p:sp>
        <p:nvSpPr>
          <p:cNvPr id="9" name="Text Placeholder 8"/>
          <p:cNvSpPr>
            <a:spLocks noGrp="1"/>
          </p:cNvSpPr>
          <p:nvPr>
            <p:ph type="body" sz="quarter" idx="3"/>
          </p:nvPr>
        </p:nvSpPr>
        <p:spPr/>
        <p:txBody>
          <a:bodyPr/>
          <a:lstStyle/>
          <a:p>
            <a:endParaRPr lang="en-GB"/>
          </a:p>
        </p:txBody>
      </p:sp>
      <p:sp>
        <p:nvSpPr>
          <p:cNvPr id="10" name="Content Placeholder 9"/>
          <p:cNvSpPr>
            <a:spLocks noGrp="1"/>
          </p:cNvSpPr>
          <p:nvPr>
            <p:ph sz="quarter" idx="4"/>
          </p:nvPr>
        </p:nvSpPr>
        <p:spPr/>
        <p:txBody>
          <a:bodyPr/>
          <a:lstStyle/>
          <a:p>
            <a:endParaRPr lang="en-GB"/>
          </a:p>
        </p:txBody>
      </p:sp>
      <p:pic>
        <p:nvPicPr>
          <p:cNvPr id="6" name="Picture 2" descr="E:\Bachelor of Medicine And Bachelor of Surgery (MBChB)  Year  2\MEDICAL MICROBIOLOGY\5. MICROBIOLOGY PRACTICALS AND DEMONSTRATIONS\Laboratry Pictures\Malaria\P. Falciparum trophozoites.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9556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dirty="0" err="1"/>
              <a:t>Tphozoites</a:t>
            </a:r>
            <a:r>
              <a:rPr lang="en-GB" dirty="0"/>
              <a:t> </a:t>
            </a:r>
            <a:r>
              <a:rPr lang="en-GB" dirty="0" err="1"/>
              <a:t>P.falciparum</a:t>
            </a:r>
            <a:r>
              <a:rPr lang="en-GB" dirty="0"/>
              <a:t>  blood </a:t>
            </a:r>
          </a:p>
        </p:txBody>
      </p:sp>
      <p:sp>
        <p:nvSpPr>
          <p:cNvPr id="5" name="Text Placeholder 4"/>
          <p:cNvSpPr>
            <a:spLocks noGrp="1"/>
          </p:cNvSpPr>
          <p:nvPr>
            <p:ph type="body" sz="quarter" idx="3"/>
          </p:nvPr>
        </p:nvSpPr>
        <p:spPr/>
        <p:txBody>
          <a:bodyPr/>
          <a:lstStyle/>
          <a:p>
            <a:r>
              <a:rPr lang="en-GB" dirty="0" err="1"/>
              <a:t>Tphozoite</a:t>
            </a:r>
            <a:r>
              <a:rPr lang="en-GB" dirty="0"/>
              <a:t> of </a:t>
            </a:r>
            <a:r>
              <a:rPr lang="en-GB" dirty="0" err="1"/>
              <a:t>P.ovale</a:t>
            </a:r>
            <a:endParaRPr lang="en-GB" dirty="0"/>
          </a:p>
        </p:txBody>
      </p:sp>
      <p:pic>
        <p:nvPicPr>
          <p:cNvPr id="70658" name="Picture 2" descr="E:\Bachelor of Medicine And Bachelor of Surgery (MBChB)  Year  2\MEDICAL MICROBIOLOGY\5. MICROBIOLOGY PRACTICALS AND DEMONSTRATIONS\Laboratry Pictures\Malaria\Tphozoites P.falciparum  blood .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pic>
        <p:nvPicPr>
          <p:cNvPr id="70659" name="Picture 3" descr="E:\Bachelor of Medicine And Bachelor of Surgery (MBChB)  Year  2\MEDICAL MICROBIOLOGY\5. MICROBIOLOGY PRACTICALS AND DEMONSTRATIONS\Laboratry Pictures\Malaria\Tphozoite of P.ovale.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8525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P_malariae_trophozoite_bandform2</a:t>
            </a:r>
          </a:p>
        </p:txBody>
      </p:sp>
      <p:sp>
        <p:nvSpPr>
          <p:cNvPr id="9" name="Text Placeholder 8"/>
          <p:cNvSpPr>
            <a:spLocks noGrp="1"/>
          </p:cNvSpPr>
          <p:nvPr>
            <p:ph type="body" sz="quarter" idx="3"/>
          </p:nvPr>
        </p:nvSpPr>
        <p:spPr/>
        <p:txBody>
          <a:bodyPr/>
          <a:lstStyle/>
          <a:p>
            <a:r>
              <a:rPr lang="en-GB" dirty="0"/>
              <a:t>P_malariae_trophozoite_basket1</a:t>
            </a:r>
          </a:p>
        </p:txBody>
      </p:sp>
      <p:pic>
        <p:nvPicPr>
          <p:cNvPr id="11" name="Picture 3" descr="E:\Bachelor of Medicine And Bachelor of Surgery (MBChB)  Year  2\MEDICAL MICROBIOLOGY\5. MICROBIOLOGY PRACTICALS AND DEMONSTRATIONS\Laboratry Pictures\Malaria\P_malariae_trophozoite_basket1.jpg"/>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395912" y="2880519"/>
            <a:ext cx="254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54274" name="Picture 2" descr="E:\Bachelor of Medicine And Bachelor of Surgery (MBChB)  Year  2\MEDICAL MICROBIOLOGY\5. MICROBIOLOGY PRACTICALS AND DEMONSTRATIONS\Laboratry Pictures\Malaria\P_malariae_trophozoite_bandform2.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207294" y="2880519"/>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7665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r>
              <a:rPr lang="en-GB" dirty="0" err="1"/>
              <a:t>Schizont</a:t>
            </a:r>
            <a:r>
              <a:rPr lang="en-GB" dirty="0"/>
              <a:t> P. </a:t>
            </a:r>
            <a:r>
              <a:rPr lang="en-GB" dirty="0" err="1"/>
              <a:t>Malariae</a:t>
            </a:r>
            <a:endParaRPr lang="en-GB" dirty="0"/>
          </a:p>
        </p:txBody>
      </p:sp>
      <p:sp>
        <p:nvSpPr>
          <p:cNvPr id="5" name="Text Placeholder 4"/>
          <p:cNvSpPr>
            <a:spLocks noGrp="1"/>
          </p:cNvSpPr>
          <p:nvPr>
            <p:ph type="body" sz="quarter" idx="3"/>
          </p:nvPr>
        </p:nvSpPr>
        <p:spPr/>
        <p:txBody>
          <a:bodyPr/>
          <a:lstStyle/>
          <a:p>
            <a:endParaRPr lang="en-GB"/>
          </a:p>
        </p:txBody>
      </p:sp>
      <p:pic>
        <p:nvPicPr>
          <p:cNvPr id="68610" name="Picture 2" descr="E:\Bachelor of Medicine And Bachelor of Surgery (MBChB)  Year  2\MEDICAL MICROBIOLOGY\5. MICROBIOLOGY PRACTICALS AND DEMONSTRATIONS\Laboratry Pictures\Malaria\Schizont P. Malariae.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pic>
        <p:nvPicPr>
          <p:cNvPr id="68611" name="Picture 3" descr="E:\Bachelor of Medicine And Bachelor of Surgery (MBChB)  Year  2\MEDICAL MICROBIOLOGY\5. MICROBIOLOGY PRACTICALS AND DEMONSTRATIONS\Laboratry Pictures\Malaria\Schizont P.malariae.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9306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dirty="0" err="1"/>
              <a:t>Sporozoites</a:t>
            </a:r>
            <a:r>
              <a:rPr lang="en-GB" dirty="0"/>
              <a:t> Pl </a:t>
            </a:r>
            <a:r>
              <a:rPr lang="en-GB" dirty="0" err="1"/>
              <a:t>spp</a:t>
            </a:r>
            <a:endParaRPr lang="en-GB" dirty="0"/>
          </a:p>
        </p:txBody>
      </p:sp>
      <p:sp>
        <p:nvSpPr>
          <p:cNvPr id="5" name="Text Placeholder 4"/>
          <p:cNvSpPr>
            <a:spLocks noGrp="1"/>
          </p:cNvSpPr>
          <p:nvPr>
            <p:ph type="body" sz="quarter" idx="3"/>
          </p:nvPr>
        </p:nvSpPr>
        <p:spPr/>
        <p:txBody>
          <a:bodyPr/>
          <a:lstStyle/>
          <a:p>
            <a:r>
              <a:rPr lang="en-GB" dirty="0" err="1"/>
              <a:t>Tzoites</a:t>
            </a:r>
            <a:r>
              <a:rPr lang="en-GB" dirty="0"/>
              <a:t> Ps in thick </a:t>
            </a:r>
            <a:r>
              <a:rPr lang="en-GB" dirty="0" err="1"/>
              <a:t>bld</a:t>
            </a:r>
            <a:r>
              <a:rPr lang="en-GB" dirty="0"/>
              <a:t> </a:t>
            </a:r>
            <a:r>
              <a:rPr lang="en-GB" dirty="0" err="1"/>
              <a:t>flm</a:t>
            </a:r>
            <a:endParaRPr lang="en-GB" dirty="0"/>
          </a:p>
        </p:txBody>
      </p:sp>
      <p:pic>
        <p:nvPicPr>
          <p:cNvPr id="69634" name="Picture 2" descr="E:\Bachelor of Medicine And Bachelor of Surgery (MBChB)  Year  2\MEDICAL MICROBIOLOGY\5. MICROBIOLOGY PRACTICALS AND DEMONSTRATIONS\Laboratry Pictures\Malaria\Sporozoites Pl spp.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pic>
        <p:nvPicPr>
          <p:cNvPr id="69635" name="Picture 3" descr="E:\Bachelor of Medicine And Bachelor of Surgery (MBChB)  Year  2\MEDICAL MICROBIOLOGY\5. MICROBIOLOGY PRACTICALS AND DEMONSTRATIONS\Laboratry Pictures\Malaria\Tzoites Ps in thick bld flm.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92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0"/>
            <a:ext cx="7772400" cy="990600"/>
          </a:xfrm>
        </p:spPr>
        <p:txBody>
          <a:bodyPr/>
          <a:lstStyle/>
          <a:p>
            <a:pPr eaLnBrk="1" hangingPunct="1"/>
            <a:r>
              <a:rPr lang="en-US" altLang="en-US" sz="2800" b="1" smtClean="0"/>
              <a:t>Malaria - Vectors</a:t>
            </a:r>
          </a:p>
        </p:txBody>
      </p:sp>
      <p:pic>
        <p:nvPicPr>
          <p:cNvPr id="4100" name="Picture 4" descr="C:\My Pictures\anopheles eg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962400"/>
            <a:ext cx="3657600" cy="246856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1" name="Picture 5" descr="C:\My Pictures\anopheles lar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962400"/>
            <a:ext cx="3657600" cy="246856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2" name="Picture 6" descr="C:\My Pictures\anopheles pup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990600"/>
            <a:ext cx="3657600" cy="246856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03" name="AutoShape 7"/>
          <p:cNvSpPr>
            <a:spLocks noChangeArrowheads="1"/>
          </p:cNvSpPr>
          <p:nvPr/>
        </p:nvSpPr>
        <p:spPr bwMode="auto">
          <a:xfrm>
            <a:off x="2286000" y="3505200"/>
            <a:ext cx="485775" cy="3810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104" name="AutoShape 8"/>
          <p:cNvSpPr>
            <a:spLocks noChangeArrowheads="1"/>
          </p:cNvSpPr>
          <p:nvPr/>
        </p:nvSpPr>
        <p:spPr bwMode="auto">
          <a:xfrm>
            <a:off x="4343400" y="5029200"/>
            <a:ext cx="457200" cy="485775"/>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105" name="AutoShape 10"/>
          <p:cNvSpPr>
            <a:spLocks noChangeArrowheads="1"/>
          </p:cNvSpPr>
          <p:nvPr/>
        </p:nvSpPr>
        <p:spPr bwMode="auto">
          <a:xfrm>
            <a:off x="6553200" y="3505200"/>
            <a:ext cx="485775" cy="381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106" name="AutoShape 11"/>
          <p:cNvSpPr>
            <a:spLocks noChangeArrowheads="1"/>
          </p:cNvSpPr>
          <p:nvPr/>
        </p:nvSpPr>
        <p:spPr bwMode="auto">
          <a:xfrm>
            <a:off x="4343400" y="2209800"/>
            <a:ext cx="457200" cy="485775"/>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107" name="Text Box 12"/>
          <p:cNvSpPr txBox="1">
            <a:spLocks noChangeArrowheads="1"/>
          </p:cNvSpPr>
          <p:nvPr/>
        </p:nvSpPr>
        <p:spPr bwMode="auto">
          <a:xfrm>
            <a:off x="1447800" y="3048000"/>
            <a:ext cx="1730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t>Anopheles freeborni</a:t>
            </a:r>
          </a:p>
        </p:txBody>
      </p:sp>
      <p:pic>
        <p:nvPicPr>
          <p:cNvPr id="12" name="Picture 17" descr="fullanophe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499" y="681361"/>
            <a:ext cx="3556345" cy="23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2622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Band form </a:t>
            </a:r>
            <a:r>
              <a:rPr lang="en-GB" dirty="0" err="1" smtClean="0"/>
              <a:t>P.malariae</a:t>
            </a:r>
            <a:endParaRPr lang="en-GB" dirty="0"/>
          </a:p>
        </p:txBody>
      </p:sp>
      <p:pic>
        <p:nvPicPr>
          <p:cNvPr id="55298" name="Picture 2" descr="E:\Bachelor of Medicine And Bachelor of Surgery (MBChB)  Year  2\MEDICAL MICROBIOLOGY\5. MICROBIOLOGY PRACTICALS AND DEMONSTRATIONS\Laboratry Pictures\Malaria\Band form P.malariae.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55299" name="Picture 3" descr="E:\Bachelor of Medicine And Bachelor of Surgery (MBChB)  Year  2\MEDICAL MICROBIOLOGY\5. MICROBIOLOGY PRACTICALS AND DEMONSTRATIONS\Laboratry Pictures\Malaria\band Form Of P.Malariae.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8375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Band form </a:t>
            </a:r>
            <a:r>
              <a:rPr lang="en-GB" dirty="0" err="1" smtClean="0"/>
              <a:t>P.malariae</a:t>
            </a:r>
            <a:endParaRPr lang="en-GB" dirty="0"/>
          </a:p>
        </p:txBody>
      </p:sp>
      <p:pic>
        <p:nvPicPr>
          <p:cNvPr id="56322" name="Picture 2" descr="E:\Bachelor of Medicine And Bachelor of Surgery (MBChB)  Year  2\MEDICAL MICROBIOLOGY\5. MICROBIOLOGY PRACTICALS AND DEMONSTRATIONS\Laboratry Pictures\Malaria\band form of P.malariae (2).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56323" name="Picture 3" descr="E:\Bachelor of Medicine And Bachelor of Surgery (MBChB)  Year  2\MEDICAL MICROBIOLOGY\5. MICROBIOLOGY PRACTICALS AND DEMONSTRATIONS\Laboratry Pictures\Malaria\p.malariae band form.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5926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Cerebral Malaria</a:t>
            </a:r>
            <a:endParaRPr lang="en-GB" dirty="0"/>
          </a:p>
        </p:txBody>
      </p:sp>
      <p:pic>
        <p:nvPicPr>
          <p:cNvPr id="6" name="Picture 2" descr="E:\Bachelor of Medicine And Bachelor of Surgery (MBChB)  Year  2\MEDICAL MICROBIOLOGY\5. MICROBIOLOGY PRACTICALS AND DEMONSTRATIONS\Laboratry Pictures\Malaria\Cerebral Mal.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Bachelor of Medicine And Bachelor of Surgery (MBChB)  Year  2\MEDICAL MICROBIOLOGY\5. MICROBIOLOGY PRACTICALS AND DEMONSTRATIONS\Laboratry Pictures\Malaria\Cerebral malaria 2.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252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E:\Bachelor of Medicine And Bachelor of Surgery (MBChB)  Year  2\MEDICAL MICROBIOLOGY\5. MICROBIOLOGY PRACTICALS AND DEMONSTRATIONS\Laboratry Pictures\Malaria\Cerebral Malaria.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381000"/>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E:\Bachelor of Medicine And Bachelor of Surgery (MBChB)  Year  2\MEDICAL MICROBIOLOGY\5. MICROBIOLOGY PRACTICALS AND DEMONSTRATIONS\Laboratry Pictures\Malaria\Cerebral Malaria_2.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19100" y="3200400"/>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49158" name="Picture 6" descr="E:\Bachelor of Medicine And Bachelor of Surgery (MBChB)  Year  2\MEDICAL MICROBIOLOGY\5. MICROBIOLOGY PRACTICALS AND DEMONSTRATIONS\Laboratry Pictures\Malaria\celebral mal..JPG"/>
          <p:cNvPicPr>
            <a:picLocks noChangeAspect="1" noChangeArrowheads="1"/>
          </p:cNvPicPr>
          <p:nvPr/>
        </p:nvPicPr>
        <p:blipFill rotWithShape="1">
          <a:blip r:embed="rId4">
            <a:extLst>
              <a:ext uri="{28A0092B-C50C-407E-A947-70E740481C1C}">
                <a14:useLocalDpi xmlns:a14="http://schemas.microsoft.com/office/drawing/2010/main" val="0"/>
              </a:ext>
            </a:extLst>
          </a:blip>
          <a:srcRect r="27662" b="50000"/>
          <a:stretch/>
        </p:blipFill>
        <p:spPr bwMode="auto">
          <a:xfrm>
            <a:off x="508000" y="381000"/>
            <a:ext cx="396875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71682" name="Picture 2" descr="E:\Bachelor of Medicine And Bachelor of Surgery (MBChB)  Year  2\MEDICAL MICROBIOLOGY\5. MICROBIOLOGY PRACTICALS AND DEMONSTRATIONS\Laboratry Pictures\Malaria\Protozoa-Malaria Cerebral Malari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0774" y="3810000"/>
            <a:ext cx="3629152" cy="272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4047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Picture 2" descr="E:\Bachelor of Medicine And Bachelor of Surgery (MBChB)  Year  2\MEDICAL MICROBIOLOGY\5. MICROBIOLOGY PRACTICALS AND DEMONSTRATIONS\Laboratry Pictures\Malaria\Cerebral malaria 3.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438400"/>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Bachelor of Medicine And Bachelor of Surgery (MBChB)  Year  2\MEDICAL MICROBIOLOGY\5. MICROBIOLOGY PRACTICALS AND DEMONSTRATIONS\Laboratry Pictures\Malaria\Cerebral Malaria (2).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800600" y="2438400"/>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5367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err="1"/>
              <a:t>Troph</a:t>
            </a:r>
            <a:r>
              <a:rPr lang="en-GB" dirty="0"/>
              <a:t> of </a:t>
            </a:r>
            <a:r>
              <a:rPr lang="en-GB" dirty="0" err="1"/>
              <a:t>pla</a:t>
            </a:r>
            <a:r>
              <a:rPr lang="en-GB" dirty="0"/>
              <a:t> in thick </a:t>
            </a:r>
            <a:r>
              <a:rPr lang="en-GB" dirty="0" err="1"/>
              <a:t>bld</a:t>
            </a:r>
            <a:r>
              <a:rPr lang="en-GB" dirty="0"/>
              <a:t> fi</a:t>
            </a:r>
          </a:p>
        </p:txBody>
      </p:sp>
      <p:sp>
        <p:nvSpPr>
          <p:cNvPr id="9" name="Text Placeholder 8"/>
          <p:cNvSpPr>
            <a:spLocks noGrp="1"/>
          </p:cNvSpPr>
          <p:nvPr>
            <p:ph type="body" sz="quarter" idx="3"/>
          </p:nvPr>
        </p:nvSpPr>
        <p:spPr/>
        <p:txBody>
          <a:bodyPr/>
          <a:lstStyle/>
          <a:p>
            <a:r>
              <a:rPr lang="en-GB" dirty="0" err="1"/>
              <a:t>Troph</a:t>
            </a:r>
            <a:r>
              <a:rPr lang="en-GB" dirty="0"/>
              <a:t> of p. In thin </a:t>
            </a:r>
            <a:r>
              <a:rPr lang="en-GB" dirty="0" err="1"/>
              <a:t>bld</a:t>
            </a:r>
            <a:r>
              <a:rPr lang="en-GB" dirty="0"/>
              <a:t> </a:t>
            </a:r>
            <a:r>
              <a:rPr lang="en-GB" dirty="0" err="1"/>
              <a:t>flm</a:t>
            </a:r>
            <a:endParaRPr lang="en-GB" dirty="0"/>
          </a:p>
        </p:txBody>
      </p:sp>
      <p:pic>
        <p:nvPicPr>
          <p:cNvPr id="53250" name="Picture 2" descr="E:\Bachelor of Medicine And Bachelor of Surgery (MBChB)  Year  2\MEDICAL MICROBIOLOGY\5. MICROBIOLOGY PRACTICALS AND DEMONSTRATIONS\Laboratry Pictures\Malaria\Troph of p. In thin bld flm.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4645025" y="2533809"/>
            <a:ext cx="4041775" cy="3233420"/>
          </a:xfrm>
          <a:prstGeom prst="rect">
            <a:avLst/>
          </a:prstGeom>
          <a:noFill/>
          <a:extLst>
            <a:ext uri="{909E8E84-426E-40DD-AFC4-6F175D3DCCD1}">
              <a14:hiddenFill xmlns:a14="http://schemas.microsoft.com/office/drawing/2010/main">
                <a:solidFill>
                  <a:srgbClr val="FFFFFF"/>
                </a:solidFill>
              </a14:hiddenFill>
            </a:ext>
          </a:extLst>
        </p:spPr>
      </p:pic>
      <p:pic>
        <p:nvPicPr>
          <p:cNvPr id="53251" name="Picture 3" descr="E:\Bachelor of Medicine And Bachelor of Surgery (MBChB)  Year  2\MEDICAL MICROBIOLOGY\5. MICROBIOLOGY PRACTICALS AND DEMONSTRATIONS\Laboratry Pictures\Malaria\Troph of pla in thick bld fi.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534444"/>
            <a:ext cx="4040188" cy="323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3861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 Falciparum thick smear</a:t>
            </a:r>
            <a:endParaRPr lang="en-GB" dirty="0"/>
          </a:p>
        </p:txBody>
      </p:sp>
      <p:sp>
        <p:nvSpPr>
          <p:cNvPr id="3" name="Content Placeholder 2"/>
          <p:cNvSpPr>
            <a:spLocks noGrp="1"/>
          </p:cNvSpPr>
          <p:nvPr>
            <p:ph sz="half" idx="1"/>
          </p:nvPr>
        </p:nvSpPr>
        <p:spPr/>
        <p:txBody>
          <a:bodyPr/>
          <a:lstStyle/>
          <a:p>
            <a:endParaRPr lang="en-GB"/>
          </a:p>
        </p:txBody>
      </p:sp>
      <p:pic>
        <p:nvPicPr>
          <p:cNvPr id="63490" name="Picture 2" descr="E:\Bachelor of Medicine And Bachelor of Surgery (MBChB)  Year  2\MEDICAL MICROBIOLOGY\5. MICROBIOLOGY PRACTICALS AND DEMONSTRATIONS\Laboratry Pictures\Malaria\P. Falciparum thick smear.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3781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P.malariae</a:t>
            </a:r>
            <a:r>
              <a:rPr lang="en-GB" dirty="0" smtClean="0"/>
              <a:t> thin </a:t>
            </a:r>
            <a:r>
              <a:rPr lang="en-GB" dirty="0" err="1" smtClean="0"/>
              <a:t>Bld</a:t>
            </a:r>
            <a:r>
              <a:rPr lang="en-GB" dirty="0" smtClean="0"/>
              <a:t> film</a:t>
            </a:r>
            <a:endParaRPr lang="en-GB" dirty="0"/>
          </a:p>
        </p:txBody>
      </p:sp>
      <p:pic>
        <p:nvPicPr>
          <p:cNvPr id="64515" name="Picture 3" descr="E:\Bachelor of Medicine And Bachelor of Surgery (MBChB)  Year  2\MEDICAL MICROBIOLOGY\5. MICROBIOLOGY PRACTICALS AND DEMONSTRATIONS\Laboratry Pictures\Malaria\P.malariae thin Bld film 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Bachelor of Medicine And Bachelor of Surgery (MBChB)  Year  2\MEDICAL MICROBIOLOGY\5. MICROBIOLOGY PRACTICALS AND DEMONSTRATIONS\Laboratry Pictures\microbiology practical week 30\130820104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88" y="1453896"/>
            <a:ext cx="4681728" cy="54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863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Bachelor of Medicine And Bachelor of Surgery (MBChB)  Year  2\MEDICAL MICROBIOLOGY\5. MICROBIOLOGY PRACTICALS AND DEMONSTRATIONS\Laboratry Pictures\microbiology practical week 30\plasmodium ova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1136" y="307848"/>
            <a:ext cx="4681728" cy="6242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4277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4016"/>
            <a:ext cx="7772400" cy="692696"/>
          </a:xfrm>
        </p:spPr>
        <p:txBody>
          <a:bodyPr/>
          <a:lstStyle/>
          <a:p>
            <a:r>
              <a:rPr lang="en-GB" dirty="0" err="1" smtClean="0"/>
              <a:t>P.vivax</a:t>
            </a:r>
            <a:r>
              <a:rPr lang="en-GB" dirty="0" smtClean="0"/>
              <a:t> thin </a:t>
            </a:r>
            <a:r>
              <a:rPr lang="en-GB" dirty="0" err="1" smtClean="0"/>
              <a:t>Bld</a:t>
            </a:r>
            <a:r>
              <a:rPr lang="en-GB" dirty="0" smtClean="0"/>
              <a:t> film</a:t>
            </a:r>
            <a:endParaRPr lang="en-GB" dirty="0"/>
          </a:p>
        </p:txBody>
      </p:sp>
      <p:pic>
        <p:nvPicPr>
          <p:cNvPr id="65539" name="Picture 3" descr="E:\Bachelor of Medicine And Bachelor of Surgery (MBChB)  Year  2\MEDICAL MICROBIOLOGY\5. MICROBIOLOGY PRACTICALS AND DEMONSTRATIONS\Laboratry Pictures\Malaria\P.vivax thin Bld film 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1146043"/>
            <a:ext cx="4283968" cy="57119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Bachelor of Medicine And Bachelor of Surgery (MBChB)  Year  2\MEDICAL MICROBIOLOGY\5. MICROBIOLOGY PRACTICALS AND DEMONSTRATIONS\Laboratry Pictures\microbiology practical week 30\130820104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24744"/>
            <a:ext cx="4477512" cy="5762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839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0"/>
            <a:ext cx="7772400" cy="914400"/>
          </a:xfrm>
        </p:spPr>
        <p:txBody>
          <a:bodyPr/>
          <a:lstStyle/>
          <a:p>
            <a:pPr eaLnBrk="1" hangingPunct="1"/>
            <a:r>
              <a:rPr lang="en-US" altLang="en-US" sz="2800" b="1" smtClean="0"/>
              <a:t>Malaria – Vectors (cont.)</a:t>
            </a:r>
          </a:p>
        </p:txBody>
      </p:sp>
      <p:pic>
        <p:nvPicPr>
          <p:cNvPr id="5123" name="Picture 3" descr="C:\My Pictures\anopheles balabacen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3657600" cy="246856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4" name="Picture 4" descr="C:\My Pictures\Anopheles freebor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962400"/>
            <a:ext cx="3657600" cy="246856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5" name="Picture 5" descr="C:\My Pictures\anopheles gambia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066800"/>
            <a:ext cx="3657600" cy="246856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6" name="Picture 6" descr="C:\My Pictures\anopheles stephens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962400"/>
            <a:ext cx="3657600" cy="246856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7" name="Text Box 7"/>
          <p:cNvSpPr txBox="1">
            <a:spLocks noChangeArrowheads="1"/>
          </p:cNvSpPr>
          <p:nvPr/>
        </p:nvSpPr>
        <p:spPr bwMode="auto">
          <a:xfrm>
            <a:off x="1355725" y="3109913"/>
            <a:ext cx="2235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t>Anopheles balabacensis</a:t>
            </a:r>
          </a:p>
        </p:txBody>
      </p:sp>
      <p:sp>
        <p:nvSpPr>
          <p:cNvPr id="5128" name="Text Box 8"/>
          <p:cNvSpPr txBox="1">
            <a:spLocks noChangeArrowheads="1"/>
          </p:cNvSpPr>
          <p:nvPr/>
        </p:nvSpPr>
        <p:spPr bwMode="auto">
          <a:xfrm>
            <a:off x="1828800" y="6019800"/>
            <a:ext cx="1246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t>A. freeborni</a:t>
            </a:r>
          </a:p>
        </p:txBody>
      </p:sp>
      <p:sp>
        <p:nvSpPr>
          <p:cNvPr id="5129" name="Text Box 9"/>
          <p:cNvSpPr txBox="1">
            <a:spLocks noChangeArrowheads="1"/>
          </p:cNvSpPr>
          <p:nvPr/>
        </p:nvSpPr>
        <p:spPr bwMode="auto">
          <a:xfrm>
            <a:off x="6172200" y="3124200"/>
            <a:ext cx="11668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t>A. gambiae</a:t>
            </a:r>
          </a:p>
        </p:txBody>
      </p:sp>
      <p:sp>
        <p:nvSpPr>
          <p:cNvPr id="5130" name="Text Box 10"/>
          <p:cNvSpPr txBox="1">
            <a:spLocks noChangeArrowheads="1"/>
          </p:cNvSpPr>
          <p:nvPr/>
        </p:nvSpPr>
        <p:spPr bwMode="auto">
          <a:xfrm>
            <a:off x="6324600" y="6019800"/>
            <a:ext cx="1235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t>A. stephensi</a:t>
            </a:r>
          </a:p>
        </p:txBody>
      </p:sp>
    </p:spTree>
    <p:extLst>
      <p:ext uri="{BB962C8B-B14F-4D97-AF65-F5344CB8AC3E}">
        <p14:creationId xmlns:p14="http://schemas.microsoft.com/office/powerpoint/2010/main" val="149031626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8" y="11088"/>
            <a:ext cx="5902424" cy="1143000"/>
          </a:xfrm>
        </p:spPr>
        <p:txBody>
          <a:bodyPr/>
          <a:lstStyle/>
          <a:p>
            <a:r>
              <a:rPr lang="en-GB" dirty="0" err="1" smtClean="0"/>
              <a:t>P.ovale</a:t>
            </a:r>
            <a:r>
              <a:rPr lang="en-GB" dirty="0" smtClean="0"/>
              <a:t> thin </a:t>
            </a:r>
            <a:r>
              <a:rPr lang="en-GB" dirty="0" err="1" smtClean="0"/>
              <a:t>Bld</a:t>
            </a:r>
            <a:r>
              <a:rPr lang="en-GB" dirty="0" smtClean="0"/>
              <a:t> film</a:t>
            </a:r>
            <a:endParaRPr lang="en-GB" dirty="0"/>
          </a:p>
        </p:txBody>
      </p:sp>
      <p:pic>
        <p:nvPicPr>
          <p:cNvPr id="66562" name="Picture 2" descr="E:\Bachelor of Medicine And Bachelor of Surgery (MBChB)  Year  2\MEDICAL MICROBIOLOGY\5. MICROBIOLOGY PRACTICALS AND DEMONSTRATIONS\Laboratry Pictures\Malaria\P.ovale thin Bld film.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6640" y="1916832"/>
            <a:ext cx="4873336" cy="49511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Bachelor of Medicine And Bachelor of Surgery (MBChB)  Year  2\MEDICAL MICROBIOLOGY\5. MICROBIOLOGY PRACTICALS AND DEMONSTRATIONS\Laboratry Pictures\microbiology practical week 30\130820104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4576" y="836712"/>
            <a:ext cx="4681728" cy="6242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6146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dirty="0"/>
              <a:t>Malaria in thick </a:t>
            </a:r>
            <a:r>
              <a:rPr lang="en-GB" dirty="0" err="1"/>
              <a:t>bld</a:t>
            </a:r>
            <a:r>
              <a:rPr lang="en-GB" dirty="0"/>
              <a:t> film</a:t>
            </a:r>
          </a:p>
        </p:txBody>
      </p:sp>
      <p:sp>
        <p:nvSpPr>
          <p:cNvPr id="5" name="Text Placeholder 4"/>
          <p:cNvSpPr>
            <a:spLocks noGrp="1"/>
          </p:cNvSpPr>
          <p:nvPr>
            <p:ph type="body" sz="quarter" idx="3"/>
          </p:nvPr>
        </p:nvSpPr>
        <p:spPr/>
        <p:txBody>
          <a:bodyPr/>
          <a:lstStyle/>
          <a:p>
            <a:r>
              <a:rPr lang="en-GB" dirty="0"/>
              <a:t>Pl. Thick smear</a:t>
            </a:r>
          </a:p>
        </p:txBody>
      </p:sp>
      <p:pic>
        <p:nvPicPr>
          <p:cNvPr id="7" name="Picture 4" descr="E:\Bachelor of Medicine And Bachelor of Surgery (MBChB)  Year  2\MEDICAL MICROBIOLOGY\5. MICROBIOLOGY PRACTICALS AND DEMONSTRATIONS\Laboratry Pictures\Malaria\Malaria in thick bld film.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pic>
        <p:nvPicPr>
          <p:cNvPr id="67586" name="Picture 2" descr="E:\Bachelor of Medicine And Bachelor of Surgery (MBChB)  Year  2\MEDICAL MICROBIOLOGY\5. MICROBIOLOGY PRACTICALS AND DEMONSTRATIONS\Laboratry Pictures\Malaria\Pl. Thick smear.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4063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64368"/>
            <a:ext cx="8579904" cy="960376"/>
          </a:xfrm>
        </p:spPr>
        <p:txBody>
          <a:bodyPr/>
          <a:lstStyle/>
          <a:p>
            <a:r>
              <a:rPr lang="en-GB" dirty="0" smtClean="0"/>
              <a:t>Treatment</a:t>
            </a:r>
            <a:endParaRPr lang="en-GB" dirty="0"/>
          </a:p>
        </p:txBody>
      </p:sp>
      <p:sp>
        <p:nvSpPr>
          <p:cNvPr id="3" name="Content Placeholder 2"/>
          <p:cNvSpPr>
            <a:spLocks noGrp="1"/>
          </p:cNvSpPr>
          <p:nvPr>
            <p:ph idx="1"/>
          </p:nvPr>
        </p:nvSpPr>
        <p:spPr>
          <a:xfrm>
            <a:off x="323528" y="1196752"/>
            <a:ext cx="8640960" cy="5544616"/>
          </a:xfrm>
        </p:spPr>
        <p:txBody>
          <a:bodyPr>
            <a:normAutofit fontScale="92500" lnSpcReduction="20000"/>
          </a:bodyPr>
          <a:lstStyle/>
          <a:p>
            <a:pPr lvl="0"/>
            <a:r>
              <a:rPr lang="en-US" dirty="0" smtClean="0"/>
              <a:t>ACT </a:t>
            </a:r>
            <a:r>
              <a:rPr lang="en-US" dirty="0"/>
              <a:t>– </a:t>
            </a:r>
            <a:r>
              <a:rPr lang="en-US" dirty="0" err="1"/>
              <a:t>Artemisinin</a:t>
            </a:r>
            <a:r>
              <a:rPr lang="en-US" dirty="0"/>
              <a:t> combination therapy - reduces the ability of the parasite to develop resistance to any single drug component. Combined with Sulfur </a:t>
            </a:r>
            <a:r>
              <a:rPr lang="en-US" dirty="0" smtClean="0"/>
              <a:t>drugs</a:t>
            </a:r>
          </a:p>
          <a:p>
            <a:pPr lvl="1"/>
            <a:r>
              <a:rPr lang="en-US" dirty="0" err="1"/>
              <a:t>Coartem</a:t>
            </a:r>
            <a:r>
              <a:rPr lang="en-US" dirty="0"/>
              <a:t> (</a:t>
            </a:r>
            <a:r>
              <a:rPr lang="en-US" dirty="0" err="1"/>
              <a:t>artemesinin</a:t>
            </a:r>
            <a:r>
              <a:rPr lang="en-US" dirty="0"/>
              <a:t> + </a:t>
            </a:r>
            <a:r>
              <a:rPr lang="en-US" dirty="0" err="1"/>
              <a:t>lunefentren</a:t>
            </a:r>
            <a:r>
              <a:rPr lang="en-US" dirty="0"/>
              <a:t>)</a:t>
            </a:r>
            <a:endParaRPr lang="en-GB" sz="1800" dirty="0"/>
          </a:p>
          <a:p>
            <a:pPr lvl="1"/>
            <a:r>
              <a:rPr lang="en-US" dirty="0" err="1"/>
              <a:t>Artemesinin</a:t>
            </a:r>
            <a:r>
              <a:rPr lang="en-US" dirty="0"/>
              <a:t> + </a:t>
            </a:r>
            <a:r>
              <a:rPr lang="en-US" dirty="0" err="1"/>
              <a:t>pyrimethamine</a:t>
            </a:r>
            <a:r>
              <a:rPr lang="en-US" dirty="0"/>
              <a:t> sulfur combination drugs</a:t>
            </a:r>
            <a:endParaRPr lang="en-GB" sz="1800" dirty="0"/>
          </a:p>
          <a:p>
            <a:pPr lvl="1"/>
            <a:r>
              <a:rPr lang="en-US" dirty="0" err="1"/>
              <a:t>Artemesinin</a:t>
            </a:r>
            <a:r>
              <a:rPr lang="en-US" dirty="0"/>
              <a:t> + </a:t>
            </a:r>
            <a:r>
              <a:rPr lang="en-US" dirty="0" err="1" smtClean="0"/>
              <a:t>amodiaquine</a:t>
            </a:r>
            <a:endParaRPr lang="en-GB" dirty="0"/>
          </a:p>
          <a:p>
            <a:pPr lvl="0"/>
            <a:r>
              <a:rPr lang="en-US" dirty="0"/>
              <a:t>Severe complicated malaria </a:t>
            </a:r>
            <a:r>
              <a:rPr lang="en-US" dirty="0" smtClean="0"/>
              <a:t>and cerebral </a:t>
            </a:r>
            <a:r>
              <a:rPr lang="en-US" dirty="0"/>
              <a:t>malaria </a:t>
            </a:r>
            <a:endParaRPr lang="en-GB" sz="2000" dirty="0"/>
          </a:p>
          <a:p>
            <a:pPr lvl="1"/>
            <a:r>
              <a:rPr lang="en-US" dirty="0"/>
              <a:t>Quinine (IV) 5% Dextrose drip</a:t>
            </a:r>
            <a:endParaRPr lang="en-GB" sz="1800" dirty="0"/>
          </a:p>
          <a:p>
            <a:pPr lvl="1"/>
            <a:r>
              <a:rPr lang="en-US" dirty="0"/>
              <a:t>Used as the last result drug. </a:t>
            </a:r>
            <a:endParaRPr lang="en-GB" dirty="0"/>
          </a:p>
          <a:p>
            <a:pPr lvl="1"/>
            <a:r>
              <a:rPr lang="en-US" dirty="0" err="1" smtClean="0"/>
              <a:t>Artesunate</a:t>
            </a:r>
            <a:r>
              <a:rPr lang="en-US" dirty="0" smtClean="0"/>
              <a:t> </a:t>
            </a:r>
            <a:r>
              <a:rPr lang="en-US" dirty="0"/>
              <a:t>used in the absence of Quinine (IM or IV</a:t>
            </a:r>
            <a:r>
              <a:rPr lang="en-US" dirty="0" smtClean="0"/>
              <a:t>)</a:t>
            </a:r>
            <a:endParaRPr lang="en-GB" dirty="0" smtClean="0"/>
          </a:p>
          <a:p>
            <a:r>
              <a:rPr lang="en-GB" dirty="0"/>
              <a:t>In pregnancy, quinine tablets are used (even if </a:t>
            </a:r>
            <a:r>
              <a:rPr lang="en-GB" dirty="0" smtClean="0"/>
              <a:t>simple)</a:t>
            </a:r>
          </a:p>
        </p:txBody>
      </p:sp>
    </p:spTree>
    <p:extLst>
      <p:ext uri="{BB962C8B-B14F-4D97-AF65-F5344CB8AC3E}">
        <p14:creationId xmlns:p14="http://schemas.microsoft.com/office/powerpoint/2010/main" val="35721285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568952" cy="6264696"/>
          </a:xfrm>
        </p:spPr>
        <p:txBody>
          <a:bodyPr/>
          <a:lstStyle/>
          <a:p>
            <a:pPr eaLnBrk="1" hangingPunct="1"/>
            <a:r>
              <a:rPr lang="en-GB" altLang="en-US" dirty="0" smtClean="0"/>
              <a:t>WHO </a:t>
            </a:r>
            <a:r>
              <a:rPr lang="en-GB" altLang="en-US" dirty="0"/>
              <a:t>now recommends intermittent preventive treatment (IPT): the administration of anti-malarial drugs (e.g. </a:t>
            </a:r>
            <a:r>
              <a:rPr lang="en-GB" altLang="en-US" dirty="0" err="1"/>
              <a:t>sulphadoxine-pyrimethamine</a:t>
            </a:r>
            <a:r>
              <a:rPr lang="en-GB" altLang="en-US" dirty="0"/>
              <a:t>) during antenatal care whether or not women show symptoms. </a:t>
            </a:r>
            <a:endParaRPr lang="en-GB" altLang="en-US" dirty="0" smtClean="0"/>
          </a:p>
          <a:p>
            <a:pPr lvl="1" eaLnBrk="1" hangingPunct="1"/>
            <a:r>
              <a:rPr lang="en-GB" altLang="en-US" dirty="0" smtClean="0"/>
              <a:t>IPT </a:t>
            </a:r>
            <a:r>
              <a:rPr lang="en-GB" altLang="en-US" dirty="0"/>
              <a:t>has been shown to substantially reduce the risk of maternal anaemia in the mother and low birth weight in the </a:t>
            </a:r>
            <a:r>
              <a:rPr lang="en-GB" altLang="en-US" dirty="0" err="1"/>
              <a:t>newborn</a:t>
            </a:r>
            <a:r>
              <a:rPr lang="en-GB" altLang="en-US" dirty="0"/>
              <a:t>. </a:t>
            </a:r>
          </a:p>
          <a:p>
            <a:pPr lvl="1" eaLnBrk="1" hangingPunct="1"/>
            <a:r>
              <a:rPr lang="en-GB" altLang="en-US" dirty="0"/>
              <a:t>Previously, chemoprophylaxis (e.g. with </a:t>
            </a:r>
            <a:r>
              <a:rPr lang="en-GB" altLang="en-US" dirty="0" err="1"/>
              <a:t>chloroquine</a:t>
            </a:r>
            <a:r>
              <a:rPr lang="en-GB" altLang="en-US" dirty="0"/>
              <a:t>) was recommended for all women living in malaria endemic areas.</a:t>
            </a:r>
          </a:p>
          <a:p>
            <a:endParaRPr lang="en-GB" dirty="0"/>
          </a:p>
        </p:txBody>
      </p:sp>
    </p:spTree>
    <p:extLst>
      <p:ext uri="{BB962C8B-B14F-4D97-AF65-F5344CB8AC3E}">
        <p14:creationId xmlns:p14="http://schemas.microsoft.com/office/powerpoint/2010/main" val="15016645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568952" cy="6192688"/>
          </a:xfrm>
        </p:spPr>
        <p:txBody>
          <a:bodyPr/>
          <a:lstStyle/>
          <a:p>
            <a:r>
              <a:rPr lang="en-US" sz="3600" b="1" dirty="0"/>
              <a:t>Recrudescence</a:t>
            </a:r>
            <a:endParaRPr lang="en-GB" sz="3600" dirty="0"/>
          </a:p>
          <a:p>
            <a:pPr lvl="1"/>
            <a:r>
              <a:rPr lang="en-US" sz="3200" dirty="0"/>
              <a:t>If not all parasites are killed, infection may reoccur over months or </a:t>
            </a:r>
            <a:r>
              <a:rPr lang="en-US" sz="3200" dirty="0" smtClean="0"/>
              <a:t>years (one </a:t>
            </a:r>
            <a:r>
              <a:rPr lang="en-US" sz="3200" dirty="0" err="1" smtClean="0"/>
              <a:t>sporozoite</a:t>
            </a:r>
            <a:r>
              <a:rPr lang="en-US" sz="3200" dirty="0" smtClean="0"/>
              <a:t> is enough)</a:t>
            </a:r>
            <a:endParaRPr lang="en-GB" sz="3200" dirty="0" smtClean="0"/>
          </a:p>
          <a:p>
            <a:r>
              <a:rPr lang="en-US" sz="3600" b="1" dirty="0" smtClean="0"/>
              <a:t>Radical </a:t>
            </a:r>
            <a:r>
              <a:rPr lang="en-US" sz="3600" b="1" dirty="0"/>
              <a:t>treatment</a:t>
            </a:r>
            <a:endParaRPr lang="en-GB" sz="3600" dirty="0"/>
          </a:p>
          <a:p>
            <a:pPr lvl="1"/>
            <a:r>
              <a:rPr lang="en-US" sz="3200" dirty="0" err="1"/>
              <a:t>Hypnozoites</a:t>
            </a:r>
            <a:r>
              <a:rPr lang="en-US" sz="3200" dirty="0"/>
              <a:t> are cleared in radical </a:t>
            </a:r>
            <a:r>
              <a:rPr lang="en-US" sz="3200" dirty="0" smtClean="0"/>
              <a:t>treatment of </a:t>
            </a:r>
            <a:r>
              <a:rPr lang="en-US" sz="3200" dirty="0"/>
              <a:t>malaria; </a:t>
            </a:r>
            <a:r>
              <a:rPr lang="en-US" sz="3200" dirty="0" err="1"/>
              <a:t>primaquine</a:t>
            </a:r>
            <a:r>
              <a:rPr lang="en-US" sz="3200" dirty="0"/>
              <a:t> is used to clear </a:t>
            </a:r>
            <a:r>
              <a:rPr lang="en-US" sz="3200" dirty="0" err="1"/>
              <a:t>hypnozoites</a:t>
            </a:r>
            <a:r>
              <a:rPr lang="en-US" sz="3200" dirty="0" smtClean="0"/>
              <a:t>.</a:t>
            </a:r>
            <a:endParaRPr lang="en-GB" sz="3200" dirty="0"/>
          </a:p>
        </p:txBody>
      </p:sp>
    </p:spTree>
    <p:extLst>
      <p:ext uri="{BB962C8B-B14F-4D97-AF65-F5344CB8AC3E}">
        <p14:creationId xmlns:p14="http://schemas.microsoft.com/office/powerpoint/2010/main" val="31732422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09600" y="0"/>
            <a:ext cx="7772400" cy="762000"/>
          </a:xfrm>
        </p:spPr>
        <p:txBody>
          <a:bodyPr/>
          <a:lstStyle/>
          <a:p>
            <a:pPr eaLnBrk="1" hangingPunct="1"/>
            <a:r>
              <a:rPr lang="en-US" altLang="en-US" sz="2800" b="1" smtClean="0"/>
              <a:t>Malaria - Treatment</a:t>
            </a:r>
          </a:p>
        </p:txBody>
      </p:sp>
      <p:pic>
        <p:nvPicPr>
          <p:cNvPr id="28675" name="Picture 3" descr="C:\My Pictures\Artemisinin pla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733800"/>
            <a:ext cx="4191000" cy="2828925"/>
          </a:xfrm>
          <a:prstGeom prst="rect">
            <a:avLst/>
          </a:prstGeom>
          <a:noFill/>
          <a:ln w="38100">
            <a:solidFill>
              <a:srgbClr val="333300"/>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4" descr="C:\My Pictures\Cinchona pubscens.jpg"/>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029200" y="762000"/>
            <a:ext cx="3810000" cy="5715000"/>
          </a:xfrm>
          <a:prstGeom prst="rect">
            <a:avLst/>
          </a:prstGeom>
          <a:noFill/>
          <a:ln w="38100">
            <a:solidFill>
              <a:srgbClr val="333300"/>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5" descr="C:\My Pictures\malaria treatment.jpg"/>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57200" y="733425"/>
            <a:ext cx="4191000" cy="2828925"/>
          </a:xfrm>
          <a:prstGeom prst="rect">
            <a:avLst/>
          </a:prstGeom>
          <a:noFill/>
          <a:ln w="38100">
            <a:solidFill>
              <a:srgbClr val="333300"/>
            </a:solidFill>
            <a:miter lim="800000"/>
            <a:headEnd/>
            <a:tailEnd/>
          </a:ln>
          <a:extLst>
            <a:ext uri="{909E8E84-426E-40DD-AFC4-6F175D3DCCD1}">
              <a14:hiddenFill xmlns:a14="http://schemas.microsoft.com/office/drawing/2010/main">
                <a:solidFill>
                  <a:srgbClr val="FFFFFF"/>
                </a:solidFill>
              </a14:hiddenFill>
            </a:ext>
          </a:extLst>
        </p:spPr>
      </p:pic>
      <p:sp>
        <p:nvSpPr>
          <p:cNvPr id="28678" name="Text Box 6"/>
          <p:cNvSpPr txBox="1">
            <a:spLocks noChangeArrowheads="1"/>
          </p:cNvSpPr>
          <p:nvPr/>
        </p:nvSpPr>
        <p:spPr bwMode="auto">
          <a:xfrm>
            <a:off x="3048000" y="6019800"/>
            <a:ext cx="122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t>Artemisinin</a:t>
            </a:r>
          </a:p>
        </p:txBody>
      </p:sp>
    </p:spTree>
    <p:extLst>
      <p:ext uri="{BB962C8B-B14F-4D97-AF65-F5344CB8AC3E}">
        <p14:creationId xmlns:p14="http://schemas.microsoft.com/office/powerpoint/2010/main" val="42929276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576" y="236376"/>
            <a:ext cx="8579904" cy="960376"/>
          </a:xfrm>
        </p:spPr>
        <p:txBody>
          <a:bodyPr/>
          <a:lstStyle/>
          <a:p>
            <a:r>
              <a:rPr lang="en-GB" b="1" dirty="0"/>
              <a:t>Control</a:t>
            </a:r>
            <a:endParaRPr lang="en-GB" dirty="0"/>
          </a:p>
        </p:txBody>
      </p:sp>
      <p:sp>
        <p:nvSpPr>
          <p:cNvPr id="3" name="Content Placeholder 2"/>
          <p:cNvSpPr>
            <a:spLocks noGrp="1"/>
          </p:cNvSpPr>
          <p:nvPr>
            <p:ph idx="1"/>
          </p:nvPr>
        </p:nvSpPr>
        <p:spPr>
          <a:xfrm>
            <a:off x="323528" y="1484784"/>
            <a:ext cx="8640960" cy="5112568"/>
          </a:xfrm>
        </p:spPr>
        <p:txBody>
          <a:bodyPr>
            <a:noAutofit/>
          </a:bodyPr>
          <a:lstStyle/>
          <a:p>
            <a:pPr lvl="0"/>
            <a:r>
              <a:rPr lang="en-US" sz="2400" dirty="0"/>
              <a:t>Vector control methods (female anopheles mosquito)</a:t>
            </a:r>
            <a:endParaRPr lang="en-GB" sz="2000" dirty="0"/>
          </a:p>
          <a:p>
            <a:pPr lvl="1"/>
            <a:r>
              <a:rPr lang="en-US" sz="2400" dirty="0"/>
              <a:t>T</a:t>
            </a:r>
            <a:r>
              <a:rPr lang="en-US" sz="2400" dirty="0" smtClean="0"/>
              <a:t>he </a:t>
            </a:r>
            <a:r>
              <a:rPr lang="en-US" sz="2400" dirty="0"/>
              <a:t>female anopheles mosquito requires iron found in </a:t>
            </a:r>
            <a:r>
              <a:rPr lang="en-US" sz="2400" dirty="0" err="1"/>
              <a:t>haem</a:t>
            </a:r>
            <a:r>
              <a:rPr lang="en-US" sz="2400" dirty="0"/>
              <a:t> for the maturation of it's ovary thus feeds on blood. Male feeds on nectar</a:t>
            </a:r>
            <a:endParaRPr lang="en-GB" sz="1600" dirty="0"/>
          </a:p>
          <a:p>
            <a:pPr lvl="1"/>
            <a:r>
              <a:rPr lang="en-US" sz="2400" dirty="0"/>
              <a:t>D</a:t>
            </a:r>
            <a:r>
              <a:rPr lang="en-US" sz="2400" dirty="0" smtClean="0"/>
              <a:t>rainage </a:t>
            </a:r>
            <a:r>
              <a:rPr lang="en-US" sz="2400" dirty="0"/>
              <a:t>of stagnant water (where larva mosquitoes breed)</a:t>
            </a:r>
            <a:endParaRPr lang="en-GB" sz="1600" dirty="0"/>
          </a:p>
          <a:p>
            <a:pPr lvl="1"/>
            <a:r>
              <a:rPr lang="en-US" sz="2400" dirty="0"/>
              <a:t>U</a:t>
            </a:r>
            <a:r>
              <a:rPr lang="en-US" sz="2400" dirty="0" smtClean="0"/>
              <a:t>se </a:t>
            </a:r>
            <a:r>
              <a:rPr lang="en-US" sz="2400" dirty="0"/>
              <a:t>of oil to cover stagnant waters (though not recommended) to get rid of larvae</a:t>
            </a:r>
            <a:endParaRPr lang="en-GB" sz="1600" dirty="0"/>
          </a:p>
          <a:p>
            <a:pPr lvl="1"/>
            <a:r>
              <a:rPr lang="en-US" sz="2400" dirty="0"/>
              <a:t>U</a:t>
            </a:r>
            <a:r>
              <a:rPr lang="en-US" sz="2400" dirty="0" smtClean="0"/>
              <a:t>se </a:t>
            </a:r>
            <a:r>
              <a:rPr lang="en-US" sz="2400" dirty="0"/>
              <a:t>of polystyrene in pit latrines that may be breeding ground for mosquitoes (long lasting, biodegradable)</a:t>
            </a:r>
            <a:endParaRPr lang="en-GB" sz="1600" dirty="0"/>
          </a:p>
          <a:p>
            <a:pPr lvl="1"/>
            <a:r>
              <a:rPr lang="en-US" sz="2400" dirty="0"/>
              <a:t>B</a:t>
            </a:r>
            <a:r>
              <a:rPr lang="en-US" sz="2400" dirty="0" smtClean="0"/>
              <a:t>iological </a:t>
            </a:r>
            <a:r>
              <a:rPr lang="en-US" sz="2400" dirty="0"/>
              <a:t>methods of controlling the larval stage:</a:t>
            </a:r>
            <a:endParaRPr lang="en-GB" sz="1600" dirty="0"/>
          </a:p>
          <a:p>
            <a:pPr lvl="2"/>
            <a:r>
              <a:rPr lang="en-US" sz="2000" dirty="0"/>
              <a:t>T</a:t>
            </a:r>
            <a:r>
              <a:rPr lang="en-US" sz="2000" dirty="0" smtClean="0"/>
              <a:t>ilapia </a:t>
            </a:r>
            <a:r>
              <a:rPr lang="en-US" sz="2000" dirty="0"/>
              <a:t>fish, </a:t>
            </a:r>
            <a:r>
              <a:rPr lang="en-US" sz="2000" dirty="0" err="1"/>
              <a:t>Gambusia</a:t>
            </a:r>
            <a:r>
              <a:rPr lang="en-US" sz="2000" dirty="0"/>
              <a:t> (feeds on the larvae)</a:t>
            </a:r>
            <a:endParaRPr lang="en-GB" sz="1400" dirty="0"/>
          </a:p>
          <a:p>
            <a:pPr lvl="2"/>
            <a:r>
              <a:rPr lang="en-US" sz="2000" dirty="0" smtClean="0"/>
              <a:t>Bacteria </a:t>
            </a:r>
            <a:r>
              <a:rPr lang="en-US" sz="2000" dirty="0"/>
              <a:t>that infect the larvae – </a:t>
            </a:r>
            <a:r>
              <a:rPr lang="en-US" sz="2000" i="1" dirty="0"/>
              <a:t>Bacillus </a:t>
            </a:r>
            <a:r>
              <a:rPr lang="en-US" sz="2000" i="1" dirty="0" err="1"/>
              <a:t>thiuringensis</a:t>
            </a:r>
            <a:r>
              <a:rPr lang="en-US" sz="2000" dirty="0"/>
              <a:t> infects the </a:t>
            </a:r>
            <a:r>
              <a:rPr lang="en-US" sz="2000" dirty="0" smtClean="0"/>
              <a:t>larvae</a:t>
            </a:r>
            <a:endParaRPr lang="en-GB" sz="2000" dirty="0"/>
          </a:p>
        </p:txBody>
      </p:sp>
    </p:spTree>
    <p:extLst>
      <p:ext uri="{BB962C8B-B14F-4D97-AF65-F5344CB8AC3E}">
        <p14:creationId xmlns:p14="http://schemas.microsoft.com/office/powerpoint/2010/main" val="1596449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568952" cy="6192688"/>
          </a:xfrm>
        </p:spPr>
        <p:txBody>
          <a:bodyPr/>
          <a:lstStyle/>
          <a:p>
            <a:pPr lvl="0"/>
            <a:r>
              <a:rPr lang="en-US" dirty="0"/>
              <a:t>Control of adult mosquitoes</a:t>
            </a:r>
            <a:endParaRPr lang="en-GB" sz="2400" dirty="0"/>
          </a:p>
          <a:p>
            <a:pPr lvl="1"/>
            <a:r>
              <a:rPr lang="en-US" dirty="0" smtClean="0"/>
              <a:t>Insecticide </a:t>
            </a:r>
            <a:r>
              <a:rPr lang="en-US" dirty="0"/>
              <a:t>use </a:t>
            </a:r>
            <a:r>
              <a:rPr lang="en-US" dirty="0" err="1"/>
              <a:t>e.g</a:t>
            </a:r>
            <a:r>
              <a:rPr lang="en-US" dirty="0"/>
              <a:t> </a:t>
            </a:r>
            <a:r>
              <a:rPr lang="en-US" dirty="0" err="1"/>
              <a:t>carbamates</a:t>
            </a:r>
            <a:r>
              <a:rPr lang="en-US" dirty="0"/>
              <a:t>, organophosphates</a:t>
            </a:r>
            <a:endParaRPr lang="en-GB" sz="2000" dirty="0"/>
          </a:p>
          <a:p>
            <a:pPr lvl="1"/>
            <a:r>
              <a:rPr lang="en-US" dirty="0"/>
              <a:t>S</a:t>
            </a:r>
            <a:r>
              <a:rPr lang="en-US" dirty="0" smtClean="0"/>
              <a:t>terilization </a:t>
            </a:r>
            <a:r>
              <a:rPr lang="en-US" dirty="0"/>
              <a:t>of the mosquitoes by radiation</a:t>
            </a:r>
            <a:endParaRPr lang="en-GB" sz="2000" dirty="0"/>
          </a:p>
          <a:p>
            <a:pPr lvl="1"/>
            <a:r>
              <a:rPr lang="en-US" dirty="0"/>
              <a:t>E</a:t>
            </a:r>
            <a:r>
              <a:rPr lang="en-US" dirty="0" smtClean="0"/>
              <a:t>nvironmental </a:t>
            </a:r>
            <a:r>
              <a:rPr lang="en-US" dirty="0"/>
              <a:t>methods</a:t>
            </a:r>
            <a:endParaRPr lang="en-GB" sz="2000" dirty="0"/>
          </a:p>
          <a:p>
            <a:pPr lvl="2"/>
            <a:r>
              <a:rPr lang="en-US" dirty="0"/>
              <a:t>M</a:t>
            </a:r>
            <a:r>
              <a:rPr lang="en-US" dirty="0" smtClean="0"/>
              <a:t>odifying </a:t>
            </a:r>
            <a:r>
              <a:rPr lang="en-US" dirty="0"/>
              <a:t>housing (no gaps for mosquitoes entry) → mesh and nets</a:t>
            </a:r>
            <a:endParaRPr lang="en-GB" sz="1800" dirty="0"/>
          </a:p>
          <a:p>
            <a:pPr lvl="2"/>
            <a:r>
              <a:rPr lang="en-US" dirty="0"/>
              <a:t>U</a:t>
            </a:r>
            <a:r>
              <a:rPr lang="en-US" dirty="0" smtClean="0"/>
              <a:t>se </a:t>
            </a:r>
            <a:r>
              <a:rPr lang="en-US" dirty="0"/>
              <a:t>of residual insecticides (spray on the wall)</a:t>
            </a:r>
            <a:endParaRPr lang="en-GB" sz="1800" dirty="0"/>
          </a:p>
          <a:p>
            <a:endParaRPr lang="en-GB" dirty="0"/>
          </a:p>
        </p:txBody>
      </p:sp>
    </p:spTree>
    <p:extLst>
      <p:ext uri="{BB962C8B-B14F-4D97-AF65-F5344CB8AC3E}">
        <p14:creationId xmlns:p14="http://schemas.microsoft.com/office/powerpoint/2010/main" val="35202317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568952" cy="6192688"/>
          </a:xfrm>
        </p:spPr>
        <p:txBody>
          <a:bodyPr>
            <a:normAutofit fontScale="92500" lnSpcReduction="20000"/>
          </a:bodyPr>
          <a:lstStyle/>
          <a:p>
            <a:pPr lvl="0"/>
            <a:r>
              <a:rPr lang="en-US" dirty="0"/>
              <a:t>Human host control methods</a:t>
            </a:r>
            <a:endParaRPr lang="en-GB" sz="2400" dirty="0"/>
          </a:p>
          <a:p>
            <a:pPr lvl="1"/>
            <a:r>
              <a:rPr lang="en-US" dirty="0"/>
              <a:t>P</a:t>
            </a:r>
            <a:r>
              <a:rPr lang="en-US" dirty="0" smtClean="0"/>
              <a:t>rompt </a:t>
            </a:r>
            <a:r>
              <a:rPr lang="en-US" dirty="0"/>
              <a:t>diagnosis and </a:t>
            </a:r>
            <a:r>
              <a:rPr lang="en-US" dirty="0" err="1"/>
              <a:t>rx</a:t>
            </a:r>
            <a:r>
              <a:rPr lang="en-US" dirty="0"/>
              <a:t> of infected individuals</a:t>
            </a:r>
            <a:endParaRPr lang="en-GB" sz="2000" dirty="0"/>
          </a:p>
          <a:p>
            <a:pPr lvl="1"/>
            <a:r>
              <a:rPr lang="en-US" dirty="0"/>
              <a:t>C</a:t>
            </a:r>
            <a:r>
              <a:rPr lang="en-US" dirty="0" smtClean="0"/>
              <a:t>hemoprophylaxis </a:t>
            </a:r>
            <a:r>
              <a:rPr lang="en-US" dirty="0"/>
              <a:t>– regular admin of </a:t>
            </a:r>
            <a:r>
              <a:rPr lang="en-US" dirty="0" err="1"/>
              <a:t>antimalarials</a:t>
            </a:r>
            <a:r>
              <a:rPr lang="en-US" dirty="0"/>
              <a:t> to susceptible individuals</a:t>
            </a:r>
            <a:endParaRPr lang="en-GB" sz="2000" dirty="0"/>
          </a:p>
          <a:p>
            <a:pPr lvl="1"/>
            <a:r>
              <a:rPr lang="en-US" dirty="0"/>
              <a:t>H</a:t>
            </a:r>
            <a:r>
              <a:rPr lang="en-US" dirty="0" smtClean="0"/>
              <a:t>ealth </a:t>
            </a:r>
            <a:r>
              <a:rPr lang="en-US" dirty="0"/>
              <a:t>education – wear protective clothes e.t.c</a:t>
            </a:r>
            <a:endParaRPr lang="en-GB" sz="2000" dirty="0"/>
          </a:p>
          <a:p>
            <a:pPr lvl="1"/>
            <a:r>
              <a:rPr lang="en-US" dirty="0"/>
              <a:t>E</a:t>
            </a:r>
            <a:r>
              <a:rPr lang="en-US" dirty="0" smtClean="0"/>
              <a:t>ncourage </a:t>
            </a:r>
            <a:r>
              <a:rPr lang="en-US" dirty="0"/>
              <a:t>use of mosquitoes bed nets (impregnated with insecticides-</a:t>
            </a:r>
            <a:r>
              <a:rPr lang="en-US" dirty="0" err="1"/>
              <a:t>pyrethrin</a:t>
            </a:r>
            <a:r>
              <a:rPr lang="en-US" dirty="0"/>
              <a:t>)</a:t>
            </a:r>
            <a:endParaRPr lang="en-GB" sz="2000" dirty="0"/>
          </a:p>
          <a:p>
            <a:pPr lvl="1"/>
            <a:r>
              <a:rPr lang="en-US" dirty="0"/>
              <a:t>Use of mosquito repellants to exposed individuals </a:t>
            </a:r>
            <a:r>
              <a:rPr lang="en-US" dirty="0" err="1"/>
              <a:t>e.g</a:t>
            </a:r>
            <a:r>
              <a:rPr lang="en-US" dirty="0"/>
              <a:t> Diethyl </a:t>
            </a:r>
            <a:r>
              <a:rPr lang="en-US" dirty="0" err="1"/>
              <a:t>etuolamide</a:t>
            </a:r>
            <a:r>
              <a:rPr lang="en-US" dirty="0"/>
              <a:t> (DEET</a:t>
            </a:r>
            <a:r>
              <a:rPr lang="en-US" dirty="0" smtClean="0"/>
              <a:t>)</a:t>
            </a:r>
          </a:p>
          <a:p>
            <a:pPr lvl="0"/>
            <a:r>
              <a:rPr lang="en-US" dirty="0"/>
              <a:t>Precautions in transfusions</a:t>
            </a:r>
            <a:endParaRPr lang="en-GB" sz="2400" dirty="0"/>
          </a:p>
          <a:p>
            <a:pPr lvl="1"/>
            <a:r>
              <a:rPr lang="en-US" dirty="0"/>
              <a:t>Admin </a:t>
            </a:r>
            <a:r>
              <a:rPr lang="en-US" dirty="0" err="1"/>
              <a:t>antimalarials</a:t>
            </a:r>
            <a:r>
              <a:rPr lang="en-US" dirty="0"/>
              <a:t> to the recipients of blood transfusions</a:t>
            </a:r>
            <a:endParaRPr lang="en-GB" sz="2000" dirty="0"/>
          </a:p>
          <a:p>
            <a:pPr lvl="1"/>
            <a:r>
              <a:rPr lang="en-US" dirty="0"/>
              <a:t>Screen blood donors</a:t>
            </a:r>
            <a:endParaRPr lang="en-GB" sz="2000" dirty="0"/>
          </a:p>
          <a:p>
            <a:r>
              <a:rPr lang="en-US" dirty="0"/>
              <a:t>Encourage diagnosis and treatment of pregnant women – prevents transmission from mother to </a:t>
            </a:r>
            <a:r>
              <a:rPr lang="en-US" dirty="0" smtClean="0"/>
              <a:t>child</a:t>
            </a:r>
            <a:endParaRPr lang="en-GB" sz="2400" dirty="0"/>
          </a:p>
        </p:txBody>
      </p:sp>
    </p:spTree>
    <p:extLst>
      <p:ext uri="{BB962C8B-B14F-4D97-AF65-F5344CB8AC3E}">
        <p14:creationId xmlns:p14="http://schemas.microsoft.com/office/powerpoint/2010/main" val="18928110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C:\My Pictures\malaria vaccine strateg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94465"/>
            <a:ext cx="7380312" cy="6663536"/>
          </a:xfrm>
          <a:prstGeom prst="rect">
            <a:avLst/>
          </a:prstGeom>
          <a:noFill/>
          <a:ln w="38100">
            <a:solidFill>
              <a:srgbClr val="333300"/>
            </a:solidFill>
            <a:miter lim="800000"/>
            <a:headEnd/>
            <a:tailEnd/>
          </a:ln>
          <a:extLst>
            <a:ext uri="{909E8E84-426E-40DD-AFC4-6F175D3DCCD1}">
              <a14:hiddenFill xmlns:a14="http://schemas.microsoft.com/office/drawing/2010/main">
                <a:solidFill>
                  <a:srgbClr val="FFFFFF"/>
                </a:solidFill>
              </a14:hiddenFill>
            </a:ext>
          </a:extLst>
        </p:spPr>
      </p:pic>
      <p:sp>
        <p:nvSpPr>
          <p:cNvPr id="25602" name="Rectangle 2"/>
          <p:cNvSpPr>
            <a:spLocks noGrp="1" noChangeArrowheads="1"/>
          </p:cNvSpPr>
          <p:nvPr>
            <p:ph type="title"/>
          </p:nvPr>
        </p:nvSpPr>
        <p:spPr>
          <a:xfrm>
            <a:off x="107504" y="194464"/>
            <a:ext cx="2304256" cy="2154415"/>
          </a:xfrm>
          <a:solidFill>
            <a:schemeClr val="accent2"/>
          </a:solidFill>
        </p:spPr>
        <p:txBody>
          <a:bodyPr/>
          <a:lstStyle/>
          <a:p>
            <a:pPr eaLnBrk="1" hangingPunct="1"/>
            <a:r>
              <a:rPr lang="en-US" altLang="en-US" sz="2800" b="1" dirty="0" smtClean="0"/>
              <a:t>Malaria - Vaccination</a:t>
            </a:r>
          </a:p>
        </p:txBody>
      </p:sp>
    </p:spTree>
    <p:extLst>
      <p:ext uri="{BB962C8B-B14F-4D97-AF65-F5344CB8AC3E}">
        <p14:creationId xmlns:p14="http://schemas.microsoft.com/office/powerpoint/2010/main" val="564535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3">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4">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
      <a:clrScheme name="Ribbons 5">
        <a:dk1>
          <a:srgbClr val="663300"/>
        </a:dk1>
        <a:lt1>
          <a:srgbClr val="FFFFFF"/>
        </a:lt1>
        <a:dk2>
          <a:srgbClr val="000000"/>
        </a:dk2>
        <a:lt2>
          <a:srgbClr val="FFFF99"/>
        </a:lt2>
        <a:accent1>
          <a:srgbClr val="FFCC66"/>
        </a:accent1>
        <a:accent2>
          <a:srgbClr val="FFFFCC"/>
        </a:accent2>
        <a:accent3>
          <a:srgbClr val="FFFFFF"/>
        </a:accent3>
        <a:accent4>
          <a:srgbClr val="562A00"/>
        </a:accent4>
        <a:accent5>
          <a:srgbClr val="FFE2B8"/>
        </a:accent5>
        <a:accent6>
          <a:srgbClr val="E7E7B9"/>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6">
        <a:dk1>
          <a:srgbClr val="000000"/>
        </a:dk1>
        <a:lt1>
          <a:srgbClr val="FFFFFF"/>
        </a:lt1>
        <a:dk2>
          <a:srgbClr val="000000"/>
        </a:dk2>
        <a:lt2>
          <a:srgbClr val="C0C0C0"/>
        </a:lt2>
        <a:accent1>
          <a:srgbClr val="CBCBCB"/>
        </a:accent1>
        <a:accent2>
          <a:srgbClr val="EAEAEA"/>
        </a:accent2>
        <a:accent3>
          <a:srgbClr val="FFFFFF"/>
        </a:accent3>
        <a:accent4>
          <a:srgbClr val="000000"/>
        </a:accent4>
        <a:accent5>
          <a:srgbClr val="E2E2E2"/>
        </a:accent5>
        <a:accent6>
          <a:srgbClr val="D4D4D4"/>
        </a:accent6>
        <a:hlink>
          <a:srgbClr val="4D4D4D"/>
        </a:hlink>
        <a:folHlink>
          <a:srgbClr val="8686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TotalTime>
  <Words>3829</Words>
  <Application>Microsoft Office PowerPoint</Application>
  <PresentationFormat>On-screen Show (4:3)</PresentationFormat>
  <Paragraphs>474</Paragraphs>
  <Slides>100</Slides>
  <Notes>15</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1_Ribbons</vt:lpstr>
      <vt:lpstr>MALARIA</vt:lpstr>
      <vt:lpstr>INTRODUCTION</vt:lpstr>
      <vt:lpstr>Four species of importance to man</vt:lpstr>
      <vt:lpstr>Epidemiology</vt:lpstr>
      <vt:lpstr>PowerPoint Presentation</vt:lpstr>
      <vt:lpstr>MALARIA TRANSMISSION</vt:lpstr>
      <vt:lpstr>Malaria Transmission</vt:lpstr>
      <vt:lpstr>Malaria - Vectors</vt:lpstr>
      <vt:lpstr>Malaria – Vectors (cont.)</vt:lpstr>
      <vt:lpstr>Morphology</vt:lpstr>
      <vt:lpstr>Life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presentation</vt:lpstr>
      <vt:lpstr>PowerPoint Presentation</vt:lpstr>
      <vt:lpstr>PowerPoint Presentation</vt:lpstr>
      <vt:lpstr>PowerPoint Presentation</vt:lpstr>
      <vt:lpstr>1. Cerebral malaria</vt:lpstr>
      <vt:lpstr>PowerPoint Presentation</vt:lpstr>
      <vt:lpstr>2. Severe malaria anaemia</vt:lpstr>
      <vt:lpstr>3. Hypoglycaemia</vt:lpstr>
      <vt:lpstr>4. Metabolic acidosis</vt:lpstr>
      <vt:lpstr>5. Acute renal failure</vt:lpstr>
      <vt:lpstr>6. Acute pulmonary oedema</vt:lpstr>
      <vt:lpstr>7. Circulatory collapse, shock, “algid malaria”</vt:lpstr>
      <vt:lpstr>8. Haemoglobinuria or “Blackwater Fever”</vt:lpstr>
      <vt:lpstr>Summary of differences in the clinical features of severe malaria in adults and children</vt:lpstr>
      <vt:lpstr>PowerPoint Presentation</vt:lpstr>
      <vt:lpstr>Malaria and Sickle cell anemia</vt:lpstr>
      <vt:lpstr>PowerPoint Presentation</vt:lpstr>
      <vt:lpstr>Laboratory diagnosis</vt:lpstr>
      <vt:lpstr>PowerPoint Presentation</vt:lpstr>
      <vt:lpstr>PowerPoint Presentation</vt:lpstr>
      <vt:lpstr>PowerPoint Presentation</vt:lpstr>
      <vt:lpstr>PowerPoint Presentation</vt:lpstr>
      <vt:lpstr>Appearance of P. falciparum in thin blood films</vt:lpstr>
      <vt:lpstr>P.falciparum thin Bld film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Malaria - 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Ooocytes</vt:lpstr>
      <vt:lpstr>PowerPoint Presentation</vt:lpstr>
      <vt:lpstr>PowerPoint Presentation</vt:lpstr>
      <vt:lpstr>PowerPoint Presentation</vt:lpstr>
      <vt:lpstr>PowerPoint Presentation</vt:lpstr>
      <vt:lpstr>PowerPoint Presentation</vt:lpstr>
      <vt:lpstr>PowerPoint Presentation</vt:lpstr>
      <vt:lpstr>Band form P.malariae</vt:lpstr>
      <vt:lpstr>Band form P.malariae</vt:lpstr>
      <vt:lpstr>Cerebral Malaria</vt:lpstr>
      <vt:lpstr>PowerPoint Presentation</vt:lpstr>
      <vt:lpstr>PowerPoint Presentation</vt:lpstr>
      <vt:lpstr>PowerPoint Presentation</vt:lpstr>
      <vt:lpstr>P. Falciparum thick smear</vt:lpstr>
      <vt:lpstr>P.malariae thin Bld film</vt:lpstr>
      <vt:lpstr>PowerPoint Presentation</vt:lpstr>
      <vt:lpstr>P.vivax thin Bld film</vt:lpstr>
      <vt:lpstr>P.ovale thin Bld film</vt:lpstr>
      <vt:lpstr>PowerPoint Presentation</vt:lpstr>
      <vt:lpstr>Treatment</vt:lpstr>
      <vt:lpstr>PowerPoint Presentation</vt:lpstr>
      <vt:lpstr>PowerPoint Presentation</vt:lpstr>
      <vt:lpstr>Malaria - Treatment</vt:lpstr>
      <vt:lpstr>Control</vt:lpstr>
      <vt:lpstr>PowerPoint Presentation</vt:lpstr>
      <vt:lpstr>PowerPoint Presentation</vt:lpstr>
      <vt:lpstr>Malaria - Vaccination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MALARIA</dc:title>
  <dc:creator>Dr. Kimaiga H.O. MBChB (UoN)</dc:creator>
  <cp:lastModifiedBy>Dr. Kimaiga H.O. MBChB (UoN)</cp:lastModifiedBy>
  <cp:revision>37</cp:revision>
  <dcterms:created xsi:type="dcterms:W3CDTF">2013-09-09T20:20:09Z</dcterms:created>
  <dcterms:modified xsi:type="dcterms:W3CDTF">2013-12-05T09:09:24Z</dcterms:modified>
</cp:coreProperties>
</file>