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9"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DA4ECD05-BF53-4B28-BB30-78FEB546C017}" type="slidenum">
              <a:rPr lang="en-US"/>
              <a:pPr>
                <a:defRPr/>
              </a:pPr>
              <a:t>‹#›</a:t>
            </a:fld>
            <a:endParaRPr lang="en-US"/>
          </a:p>
        </p:txBody>
      </p:sp>
    </p:spTree>
    <p:extLst>
      <p:ext uri="{BB962C8B-B14F-4D97-AF65-F5344CB8AC3E}">
        <p14:creationId xmlns:p14="http://schemas.microsoft.com/office/powerpoint/2010/main" val="343961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C1C7580-A3ED-41E0-9436-A97A4521964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5749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C8357FB-4814-41F9-AAD3-528AD9D0943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49766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7"/>
          <p:cNvSpPr>
            <a:spLocks noGrp="1" noChangeArrowheads="1"/>
          </p:cNvSpPr>
          <p:nvPr>
            <p:ph type="sldNum" sz="quarter" idx="12"/>
          </p:nvPr>
        </p:nvSpPr>
        <p:spPr>
          <a:ln/>
        </p:spPr>
        <p:txBody>
          <a:bodyPr/>
          <a:lstStyle>
            <a:lvl1pPr>
              <a:defRPr/>
            </a:lvl1pPr>
          </a:lstStyle>
          <a:p>
            <a:fld id="{C2B551E0-50D6-476E-B17B-ED85AEB851DF}" type="slidenum">
              <a:rPr lang="ar-SA">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4180572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GB">
              <a:solidFill>
                <a:srgbClr val="FFFFCC"/>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GB">
              <a:solidFill>
                <a:srgbClr val="FFFFCC"/>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DE1E7A72-E5F8-4A08-8307-B44A916123DC}" type="slidenum">
              <a:rPr lang="en-GB">
                <a:solidFill>
                  <a:srgbClr val="FFFFCC"/>
                </a:solidFill>
              </a:rPr>
              <a:pPr>
                <a:defRPr/>
              </a:pPr>
              <a:t>‹#›</a:t>
            </a:fld>
            <a:endParaRPr lang="en-GB">
              <a:solidFill>
                <a:srgbClr val="FFFFCC"/>
              </a:solidFill>
            </a:endParaRPr>
          </a:p>
        </p:txBody>
      </p:sp>
    </p:spTree>
    <p:extLst>
      <p:ext uri="{BB962C8B-B14F-4D97-AF65-F5344CB8AC3E}">
        <p14:creationId xmlns:p14="http://schemas.microsoft.com/office/powerpoint/2010/main" val="3786718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GB">
              <a:solidFill>
                <a:srgbClr val="FFFFCC"/>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GB">
              <a:solidFill>
                <a:srgbClr val="FFFFCC"/>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8FF415CB-D21E-47A1-A1B4-B78202BA29EF}" type="slidenum">
              <a:rPr lang="en-GB">
                <a:solidFill>
                  <a:srgbClr val="FFFFCC"/>
                </a:solidFill>
              </a:rPr>
              <a:pPr>
                <a:defRPr/>
              </a:pPr>
              <a:t>‹#›</a:t>
            </a:fld>
            <a:endParaRPr lang="en-GB">
              <a:solidFill>
                <a:srgbClr val="FFFFCC"/>
              </a:solidFill>
            </a:endParaRPr>
          </a:p>
        </p:txBody>
      </p:sp>
    </p:spTree>
    <p:extLst>
      <p:ext uri="{BB962C8B-B14F-4D97-AF65-F5344CB8AC3E}">
        <p14:creationId xmlns:p14="http://schemas.microsoft.com/office/powerpoint/2010/main" val="15455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F7206D5-2BD9-4466-B0E8-5600C52120F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6667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FA79BBE-A784-4BD6-BB13-0AFE8269DF8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4503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910A534-9D14-4032-9DC9-7B94C46025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9076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32A69695-303E-4636-B0AC-935A2CBB91A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34357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0B4F0713-9C33-4125-AF27-F24C23A6F0E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7353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E838C3F-F7AB-4389-9E72-49DCD61B4B1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19499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6DCE950-8786-47FF-BAA9-8A57D57766D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7333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1C9F947-C3E9-4938-A9C2-65A14D8ABA4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424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1"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2"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3"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4"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5"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6"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7"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3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eaLnBrk="0" fontAlgn="base" hangingPunct="0">
              <a:spcAft>
                <a:spcPct val="0"/>
              </a:spcAft>
              <a:defRPr/>
            </a:pPr>
            <a:endParaRPr lang="en-US">
              <a:solidFill>
                <a:srgbClr val="FFFFCC"/>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eaLnBrk="0" fontAlgn="base" hangingPunct="0">
              <a:spcAft>
                <a:spcPct val="0"/>
              </a:spcAft>
              <a:defRPr/>
            </a:pPr>
            <a:endParaRPr lang="en-US">
              <a:solidFill>
                <a:srgbClr val="FFFFCC"/>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eaLnBrk="0" fontAlgn="base" hangingPunct="0">
              <a:spcAft>
                <a:spcPct val="0"/>
              </a:spcAft>
              <a:defRPr/>
            </a:pPr>
            <a:fld id="{69402479-71D7-4A3C-8B7A-2E9F7D866F1C}" type="slidenum">
              <a:rPr lang="en-US">
                <a:solidFill>
                  <a:srgbClr val="FFFFCC"/>
                </a:solidFill>
              </a:rPr>
              <a:pPr eaLnBrk="0" fontAlgn="base" hangingPunct="0">
                <a:spcAft>
                  <a:spcPct val="0"/>
                </a:spcAft>
                <a:defRPr/>
              </a:pPr>
              <a:t>‹#›</a:t>
            </a:fld>
            <a:endParaRPr lang="en-US">
              <a:solidFill>
                <a:srgbClr val="FFFFCC"/>
              </a:solidFill>
            </a:endParaRPr>
          </a:p>
        </p:txBody>
      </p:sp>
    </p:spTree>
    <p:extLst>
      <p:ext uri="{BB962C8B-B14F-4D97-AF65-F5344CB8AC3E}">
        <p14:creationId xmlns:p14="http://schemas.microsoft.com/office/powerpoint/2010/main" val="60847105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GB" dirty="0"/>
              <a:t>PNEUMOCYSTIS</a:t>
            </a:r>
          </a:p>
        </p:txBody>
      </p:sp>
      <p:sp>
        <p:nvSpPr>
          <p:cNvPr id="3" name="Subtitle 2"/>
          <p:cNvSpPr>
            <a:spLocks noGrp="1"/>
          </p:cNvSpPr>
          <p:nvPr>
            <p:ph type="subTitle" sz="quarter" idx="1"/>
          </p:nvPr>
        </p:nvSpPr>
        <p:spPr/>
        <p:txBody>
          <a:bodyPr/>
          <a:lstStyle/>
          <a:p>
            <a:r>
              <a:rPr lang="en-US" b="1" dirty="0"/>
              <a:t>KIMAIGA H.O</a:t>
            </a:r>
          </a:p>
          <a:p>
            <a:r>
              <a:rPr lang="en-US" b="1" dirty="0"/>
              <a:t>MBChB (University of Nairobi</a:t>
            </a:r>
            <a:r>
              <a:rPr lang="en-US" b="1" dirty="0" smtClean="0"/>
              <a:t>)</a:t>
            </a:r>
            <a:endParaRPr lang="en-US" b="1" dirty="0"/>
          </a:p>
        </p:txBody>
      </p:sp>
    </p:spTree>
    <p:extLst>
      <p:ext uri="{BB962C8B-B14F-4D97-AF65-F5344CB8AC3E}">
        <p14:creationId xmlns:p14="http://schemas.microsoft.com/office/powerpoint/2010/main" val="104463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a:bodyPr>
          <a:lstStyle/>
          <a:p>
            <a:pPr>
              <a:buFont typeface="Wingdings" pitchFamily="2" charset="2"/>
              <a:buChar char="Ø"/>
            </a:pPr>
            <a:r>
              <a:rPr lang="en-US" dirty="0" smtClean="0"/>
              <a:t>After division of these four ICB, the mature spores, containing eight ICB, are formed.</a:t>
            </a:r>
          </a:p>
          <a:p>
            <a:pPr>
              <a:buFont typeface="Wingdings" pitchFamily="2" charset="2"/>
              <a:buChar char="Ø"/>
            </a:pPr>
            <a:r>
              <a:rPr lang="en-US" dirty="0"/>
              <a:t>At this stage, most cysts are spherical and the middle layer of the cyst wall becomes very thick, giving a total pellicle thickness of 100–160 nm</a:t>
            </a:r>
            <a:r>
              <a:rPr lang="en-US" dirty="0" smtClean="0"/>
              <a:t>.</a:t>
            </a:r>
          </a:p>
          <a:p>
            <a:pPr>
              <a:buFont typeface="Wingdings" pitchFamily="2" charset="2"/>
              <a:buChar char="Ø"/>
            </a:pPr>
            <a:r>
              <a:rPr lang="en-US" dirty="0"/>
              <a:t>The ICB is formed by delineation of its nucleus and cytoplasm by membranes derived from the cyst inner surface </a:t>
            </a:r>
            <a:r>
              <a:rPr lang="en-US" dirty="0" smtClean="0"/>
              <a:t>membrane.</a:t>
            </a:r>
          </a:p>
          <a:p>
            <a:pPr>
              <a:buFont typeface="Wingdings" pitchFamily="2" charset="2"/>
              <a:buChar char="Ø"/>
            </a:pPr>
            <a:r>
              <a:rPr lang="en-US" dirty="0" smtClean="0"/>
              <a:t>These </a:t>
            </a:r>
            <a:r>
              <a:rPr lang="en-US" dirty="0"/>
              <a:t>forms resemble the small </a:t>
            </a:r>
            <a:r>
              <a:rPr lang="en-US" dirty="0" err="1"/>
              <a:t>trophozoites</a:t>
            </a:r>
            <a:r>
              <a:rPr lang="en-US" dirty="0"/>
              <a:t> with a thin pellicle containing two membranes</a:t>
            </a:r>
          </a:p>
        </p:txBody>
      </p:sp>
    </p:spTree>
    <p:extLst>
      <p:ext uri="{BB962C8B-B14F-4D97-AF65-F5344CB8AC3E}">
        <p14:creationId xmlns:p14="http://schemas.microsoft.com/office/powerpoint/2010/main" val="3544072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lstStyle/>
          <a:p>
            <a:pPr marL="514350" indent="-514350">
              <a:buFont typeface="+mj-lt"/>
              <a:buAutoNum type="alphaLcPeriod" startAt="3"/>
            </a:pPr>
            <a:r>
              <a:rPr lang="en-US" b="1" dirty="0"/>
              <a:t>Thick-walled cysts containing banana-shaped </a:t>
            </a:r>
            <a:r>
              <a:rPr lang="en-US" b="1" dirty="0" smtClean="0"/>
              <a:t>ICB</a:t>
            </a:r>
          </a:p>
          <a:p>
            <a:pPr marL="514350" indent="-514350">
              <a:buFont typeface="Wingdings" pitchFamily="2" charset="2"/>
              <a:buChar char="Ø"/>
            </a:pPr>
            <a:r>
              <a:rPr lang="en-US" dirty="0"/>
              <a:t>Banana-shaped ICB in some cysts clearly exhibit cell motility (wiggling, flexing</a:t>
            </a:r>
            <a:r>
              <a:rPr lang="en-US" dirty="0" smtClean="0"/>
              <a:t>)</a:t>
            </a:r>
          </a:p>
          <a:p>
            <a:pPr marL="514350" indent="-514350">
              <a:buFont typeface="Wingdings" pitchFamily="2" charset="2"/>
              <a:buChar char="Ø"/>
            </a:pPr>
            <a:r>
              <a:rPr lang="en-US" dirty="0"/>
              <a:t>The ICB appear to be attached to the inner membrane of the cyst wall by a stalk-like structure</a:t>
            </a:r>
          </a:p>
        </p:txBody>
      </p:sp>
    </p:spTree>
    <p:extLst>
      <p:ext uri="{BB962C8B-B14F-4D97-AF65-F5344CB8AC3E}">
        <p14:creationId xmlns:p14="http://schemas.microsoft.com/office/powerpoint/2010/main" val="309558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514350" indent="-514350">
              <a:buFont typeface="+mj-lt"/>
              <a:buAutoNum type="alphaLcPeriod" startAt="4"/>
            </a:pPr>
            <a:r>
              <a:rPr lang="en-US" b="1" dirty="0"/>
              <a:t>Thin-walled cysts containing </a:t>
            </a:r>
            <a:r>
              <a:rPr lang="en-US" b="1" dirty="0" err="1"/>
              <a:t>pleomorphic</a:t>
            </a:r>
            <a:r>
              <a:rPr lang="en-US" b="1" dirty="0"/>
              <a:t> </a:t>
            </a:r>
            <a:r>
              <a:rPr lang="en-US" b="1" dirty="0" smtClean="0"/>
              <a:t>ICB</a:t>
            </a:r>
          </a:p>
          <a:p>
            <a:pPr marL="514350" indent="-514350">
              <a:buFont typeface="Wingdings" pitchFamily="2" charset="2"/>
              <a:buChar char="Ø"/>
            </a:pPr>
            <a:r>
              <a:rPr lang="en-US" dirty="0" smtClean="0"/>
              <a:t>Thin-walled cyst that have ICB which </a:t>
            </a:r>
            <a:r>
              <a:rPr lang="en-US" dirty="0"/>
              <a:t>are irregularly shaped and resemble </a:t>
            </a:r>
            <a:r>
              <a:rPr lang="en-US" dirty="0" err="1" smtClean="0"/>
              <a:t>trophozoites</a:t>
            </a:r>
            <a:endParaRPr lang="en-US" dirty="0" smtClean="0"/>
          </a:p>
          <a:p>
            <a:pPr marL="514350" indent="-514350">
              <a:buFont typeface="Wingdings" pitchFamily="2" charset="2"/>
              <a:buChar char="Ø"/>
            </a:pPr>
            <a:r>
              <a:rPr lang="en-US" dirty="0" smtClean="0"/>
              <a:t>Irregularly shaped ICB are closely packed and appear attached to each other by their </a:t>
            </a:r>
            <a:r>
              <a:rPr lang="en-US" dirty="0" err="1" smtClean="0"/>
              <a:t>glycocalyxes</a:t>
            </a:r>
            <a:r>
              <a:rPr lang="en-US" dirty="0" smtClean="0"/>
              <a:t>, resembling adhesions between organisms</a:t>
            </a:r>
          </a:p>
          <a:p>
            <a:pPr marL="514350" indent="-514350">
              <a:buNone/>
            </a:pPr>
            <a:endParaRPr lang="en-US" b="1" dirty="0"/>
          </a:p>
        </p:txBody>
      </p:sp>
    </p:spTree>
    <p:extLst>
      <p:ext uri="{BB962C8B-B14F-4D97-AF65-F5344CB8AC3E}">
        <p14:creationId xmlns:p14="http://schemas.microsoft.com/office/powerpoint/2010/main" val="3751354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514350" indent="-514350">
              <a:buFont typeface="+mj-lt"/>
              <a:buAutoNum type="alphaLcPeriod" startAt="5"/>
            </a:pPr>
            <a:r>
              <a:rPr lang="en-US" b="1" dirty="0" smtClean="0"/>
              <a:t>Dormant form</a:t>
            </a:r>
          </a:p>
          <a:p>
            <a:pPr marL="514350" indent="-514350">
              <a:buFont typeface="Wingdings" pitchFamily="2" charset="2"/>
              <a:buChar char="Ø"/>
            </a:pPr>
            <a:r>
              <a:rPr lang="en-US" dirty="0"/>
              <a:t>There appears to be a life cycle stage which remains dormant and infective outside the mammalian </a:t>
            </a:r>
            <a:r>
              <a:rPr lang="en-US" dirty="0" smtClean="0"/>
              <a:t>host.</a:t>
            </a:r>
          </a:p>
          <a:p>
            <a:pPr marL="514350" indent="-514350">
              <a:buFont typeface="Wingdings" pitchFamily="2" charset="2"/>
              <a:buChar char="Ø"/>
            </a:pPr>
            <a:r>
              <a:rPr lang="en-US" dirty="0" smtClean="0"/>
              <a:t>Morphological </a:t>
            </a:r>
            <a:r>
              <a:rPr lang="en-US" dirty="0"/>
              <a:t>features may differ from most other forms described in the lung</a:t>
            </a:r>
          </a:p>
        </p:txBody>
      </p:sp>
    </p:spTree>
    <p:extLst>
      <p:ext uri="{BB962C8B-B14F-4D97-AF65-F5344CB8AC3E}">
        <p14:creationId xmlns:p14="http://schemas.microsoft.com/office/powerpoint/2010/main" val="410660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ppdictionary.com/mycology/cysts_pneumocystis_jiroveci.jpg"/>
          <p:cNvPicPr>
            <a:picLocks noGrp="1"/>
          </p:cNvPicPr>
          <p:nvPr>
            <p:ph idx="1"/>
          </p:nvPr>
        </p:nvPicPr>
        <p:blipFill>
          <a:blip r:embed="rId2" cstate="print"/>
          <a:stretch>
            <a:fillRect/>
          </a:stretch>
        </p:blipFill>
        <p:spPr bwMode="auto">
          <a:xfrm>
            <a:off x="1350585" y="1524000"/>
            <a:ext cx="6442830" cy="4572000"/>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normAutofit/>
          </a:bodyPr>
          <a:lstStyle/>
          <a:p>
            <a:r>
              <a:rPr lang="en-US" dirty="0" smtClean="0"/>
              <a:t>Cysts of </a:t>
            </a:r>
            <a:r>
              <a:rPr lang="en-US" i="1" dirty="0" err="1" smtClean="0"/>
              <a:t>Pneumocystis</a:t>
            </a:r>
            <a:r>
              <a:rPr lang="en-US" i="1" dirty="0" smtClean="0"/>
              <a:t> </a:t>
            </a:r>
            <a:r>
              <a:rPr lang="en-US" i="1" dirty="0" err="1" smtClean="0"/>
              <a:t>jiroveci</a:t>
            </a:r>
            <a:endParaRPr lang="en-US" i="1" dirty="0"/>
          </a:p>
        </p:txBody>
      </p:sp>
    </p:spTree>
    <p:extLst>
      <p:ext uri="{BB962C8B-B14F-4D97-AF65-F5344CB8AC3E}">
        <p14:creationId xmlns:p14="http://schemas.microsoft.com/office/powerpoint/2010/main" val="615633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1970088"/>
            <a:ext cx="5824537" cy="29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251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2130425"/>
            <a:ext cx="5824537" cy="260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0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179512" y="980728"/>
            <a:ext cx="8640960" cy="5760640"/>
          </a:xfrm>
          <a:prstGeom prst="rect">
            <a:avLst/>
          </a:prstGeom>
          <a:noFill/>
          <a:ln w="9525">
            <a:noFill/>
            <a:miter lim="800000"/>
            <a:headEnd/>
            <a:tailEnd/>
          </a:ln>
        </p:spPr>
      </p:pic>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383313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496944" cy="5544616"/>
          </a:xfrm>
        </p:spPr>
        <p:txBody>
          <a:bodyPr>
            <a:normAutofit fontScale="70000" lnSpcReduction="20000"/>
          </a:bodyPr>
          <a:lstStyle/>
          <a:p>
            <a:r>
              <a:rPr lang="en-US" dirty="0">
                <a:effectLst/>
              </a:rPr>
              <a:t>These fungi are found in the lungs of mammals where they reside without causing overt infection until the host's immune system becomes debilitated.  Then, an oftentimes lethal pneumonia can result.  Asexual phase: trophic forms replicate by mitosis to .  Sexual phase: haploid trophic forms conjugate and produce a zygote or </a:t>
            </a:r>
            <a:r>
              <a:rPr lang="en-US" dirty="0" err="1">
                <a:effectLst/>
              </a:rPr>
              <a:t>sporocyte</a:t>
            </a:r>
            <a:r>
              <a:rPr lang="en-US" dirty="0">
                <a:effectLst/>
              </a:rPr>
              <a:t> (early cyst) .  The zygote undergoes meiosis and subsequent mitosis to produce eight haploid nuclei (late phase cyst) .  Spores exhibit different shapes (such as, spherical and elongated forms).   It is postulated that elongation of the spores precedes release from the spore case.  It is believed that the release occurs through a rent in the cell wall.  After release, the empty spore case usually collapses, but retains some residual cytoplasm .  A trophic stage, where the organisms probably multiply by binary fission is also recognized to exist.  The organism causes disease in immunosuppressed individuals.</a:t>
            </a:r>
            <a:endParaRPr lang="en-GB" dirty="0"/>
          </a:p>
        </p:txBody>
      </p:sp>
      <p:sp>
        <p:nvSpPr>
          <p:cNvPr id="4" name="Title 1"/>
          <p:cNvSpPr>
            <a:spLocks noGrp="1"/>
          </p:cNvSpPr>
          <p:nvPr>
            <p:ph type="title"/>
          </p:nvPr>
        </p:nvSpPr>
        <p:spPr>
          <a:xfrm>
            <a:off x="457200" y="274638"/>
            <a:ext cx="8229600" cy="792162"/>
          </a:xfrm>
        </p:spPr>
        <p:txBody>
          <a:bodyPr>
            <a:normAutofit/>
          </a:bodyPr>
          <a:lstStyle/>
          <a:p>
            <a:r>
              <a:rPr lang="en-US" b="1" dirty="0"/>
              <a:t>Life </a:t>
            </a:r>
            <a:r>
              <a:rPr lang="en-US" b="1" dirty="0" smtClean="0"/>
              <a:t>Cycle</a:t>
            </a:r>
            <a:endParaRPr lang="en-US" dirty="0"/>
          </a:p>
        </p:txBody>
      </p:sp>
    </p:spTree>
    <p:extLst>
      <p:ext uri="{BB962C8B-B14F-4D97-AF65-F5344CB8AC3E}">
        <p14:creationId xmlns:p14="http://schemas.microsoft.com/office/powerpoint/2010/main" val="2894874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lstStyle/>
          <a:p>
            <a:pPr>
              <a:buFont typeface="Wingdings" pitchFamily="2" charset="2"/>
              <a:buChar char="Ø"/>
            </a:pPr>
            <a:r>
              <a:rPr lang="en-US" dirty="0"/>
              <a:t>In </a:t>
            </a:r>
            <a:r>
              <a:rPr lang="en-US" dirty="0" err="1" smtClean="0"/>
              <a:t>immunosuppressed</a:t>
            </a:r>
            <a:r>
              <a:rPr lang="en-US" dirty="0" smtClean="0"/>
              <a:t> individuals </a:t>
            </a:r>
            <a:r>
              <a:rPr lang="en-US" dirty="0"/>
              <a:t>the manifestations of the infection are highly </a:t>
            </a:r>
            <a:r>
              <a:rPr lang="en-US" dirty="0" smtClean="0"/>
              <a:t>variable.</a:t>
            </a:r>
          </a:p>
          <a:p>
            <a:pPr>
              <a:buFont typeface="Wingdings" pitchFamily="2" charset="2"/>
              <a:buChar char="Ø"/>
            </a:pPr>
            <a:r>
              <a:rPr lang="en-US" dirty="0" smtClean="0"/>
              <a:t>The </a:t>
            </a:r>
            <a:r>
              <a:rPr lang="en-US" dirty="0"/>
              <a:t>disease attacks the interstitial, fibrous tissue of the lungs, with marked thickening of the alveolar septa and </a:t>
            </a:r>
            <a:r>
              <a:rPr lang="en-US" dirty="0" smtClean="0"/>
              <a:t>alveoli and leading to significant hypoxia which can be fatal if not treated aggressively</a:t>
            </a:r>
            <a:endParaRPr lang="en-US" dirty="0"/>
          </a:p>
        </p:txBody>
      </p:sp>
      <p:sp>
        <p:nvSpPr>
          <p:cNvPr id="2" name="Title 1"/>
          <p:cNvSpPr>
            <a:spLocks noGrp="1"/>
          </p:cNvSpPr>
          <p:nvPr>
            <p:ph type="title"/>
          </p:nvPr>
        </p:nvSpPr>
        <p:spPr>
          <a:xfrm>
            <a:off x="457200" y="274638"/>
            <a:ext cx="8229600" cy="868362"/>
          </a:xfrm>
        </p:spPr>
        <p:txBody>
          <a:bodyPr>
            <a:normAutofit/>
          </a:bodyPr>
          <a:lstStyle/>
          <a:p>
            <a:r>
              <a:rPr lang="en-US" b="1" dirty="0"/>
              <a:t>Pathogenesis</a:t>
            </a:r>
            <a:endParaRPr lang="en-US" dirty="0"/>
          </a:p>
        </p:txBody>
      </p:sp>
    </p:spTree>
    <p:extLst>
      <p:ext uri="{BB962C8B-B14F-4D97-AF65-F5344CB8AC3E}">
        <p14:creationId xmlns:p14="http://schemas.microsoft.com/office/powerpoint/2010/main" val="2177127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lstStyle/>
          <a:p>
            <a:pPr>
              <a:buFont typeface="Wingdings" pitchFamily="2" charset="2"/>
              <a:buChar char="Ø"/>
            </a:pPr>
            <a:r>
              <a:rPr lang="en-US" i="1" dirty="0" err="1"/>
              <a:t>Pneumocystis</a:t>
            </a:r>
            <a:r>
              <a:rPr lang="en-US" dirty="0"/>
              <a:t> is commonly found in the lungs of healthy people, but being a source </a:t>
            </a:r>
            <a:r>
              <a:rPr lang="en-US" dirty="0" smtClean="0"/>
              <a:t>of opportunistic infection,</a:t>
            </a:r>
            <a:r>
              <a:rPr lang="en-US" dirty="0"/>
              <a:t> it can cause a lung infection in people with a </a:t>
            </a:r>
            <a:r>
              <a:rPr lang="en-US" dirty="0" smtClean="0"/>
              <a:t>weak immune system.</a:t>
            </a:r>
          </a:p>
          <a:p>
            <a:pPr>
              <a:buFont typeface="Wingdings" pitchFamily="2" charset="2"/>
              <a:buChar char="Ø"/>
            </a:pPr>
            <a:r>
              <a:rPr lang="en-US" dirty="0" err="1" smtClean="0"/>
              <a:t>Pneumocystis</a:t>
            </a:r>
            <a:r>
              <a:rPr lang="en-US" dirty="0"/>
              <a:t> pneumonia is especially seen in people with cancer, HIV/AIDS and the use of medications that affect the immune system.</a:t>
            </a:r>
          </a:p>
        </p:txBody>
      </p:sp>
      <p:sp>
        <p:nvSpPr>
          <p:cNvPr id="2" name="Title 1"/>
          <p:cNvSpPr>
            <a:spLocks noGrp="1"/>
          </p:cNvSpPr>
          <p:nvPr>
            <p:ph type="title"/>
          </p:nvPr>
        </p:nvSpPr>
        <p:spPr>
          <a:xfrm>
            <a:off x="457200" y="274638"/>
            <a:ext cx="8229600" cy="868362"/>
          </a:xfrm>
        </p:spPr>
        <p:txBody>
          <a:bodyPr/>
          <a:lstStyle/>
          <a:p>
            <a:r>
              <a:rPr lang="en-US" b="1" dirty="0" smtClean="0"/>
              <a:t>Introduction</a:t>
            </a:r>
            <a:endParaRPr lang="en-US" b="1" dirty="0"/>
          </a:p>
        </p:txBody>
      </p:sp>
    </p:spTree>
    <p:extLst>
      <p:ext uri="{BB962C8B-B14F-4D97-AF65-F5344CB8AC3E}">
        <p14:creationId xmlns:p14="http://schemas.microsoft.com/office/powerpoint/2010/main" val="1369954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normAutofit fontScale="92500" lnSpcReduction="10000"/>
          </a:bodyPr>
          <a:lstStyle/>
          <a:p>
            <a:pPr>
              <a:buFont typeface="Wingdings" pitchFamily="2" charset="2"/>
              <a:buChar char="Ø"/>
            </a:pPr>
            <a:r>
              <a:rPr lang="en-US" dirty="0"/>
              <a:t>Common symptoms of pneumocystis </a:t>
            </a:r>
            <a:r>
              <a:rPr lang="en-US" dirty="0" smtClean="0"/>
              <a:t>pneumonia </a:t>
            </a:r>
            <a:r>
              <a:rPr lang="en-US" dirty="0" smtClean="0">
                <a:effectLst/>
              </a:rPr>
              <a:t>(</a:t>
            </a:r>
            <a:r>
              <a:rPr lang="en-US" dirty="0">
                <a:effectLst/>
              </a:rPr>
              <a:t>PCP) </a:t>
            </a:r>
            <a:r>
              <a:rPr lang="en-US" dirty="0" smtClean="0"/>
              <a:t> </a:t>
            </a:r>
            <a:r>
              <a:rPr lang="en-US" dirty="0"/>
              <a:t>include the subtle onset of progressive dyspnea, nonproductive cough, and low-grade </a:t>
            </a:r>
            <a:r>
              <a:rPr lang="en-US" dirty="0" smtClean="0"/>
              <a:t>fever.</a:t>
            </a:r>
          </a:p>
          <a:p>
            <a:pPr>
              <a:buFont typeface="Wingdings" pitchFamily="2" charset="2"/>
              <a:buChar char="Ø"/>
            </a:pPr>
            <a:r>
              <a:rPr lang="en-US" dirty="0" smtClean="0"/>
              <a:t>Acute </a:t>
            </a:r>
            <a:r>
              <a:rPr lang="en-US" dirty="0"/>
              <a:t>dyspnea with </a:t>
            </a:r>
            <a:r>
              <a:rPr lang="en-US" dirty="0" err="1"/>
              <a:t>pleuritic</a:t>
            </a:r>
            <a:r>
              <a:rPr lang="en-US" dirty="0"/>
              <a:t> chest pain may indicate the development of a pneumothorax</a:t>
            </a:r>
            <a:r>
              <a:rPr lang="en-US" dirty="0" smtClean="0"/>
              <a:t>.</a:t>
            </a:r>
          </a:p>
          <a:p>
            <a:pPr>
              <a:buFont typeface="Wingdings" pitchFamily="2" charset="2"/>
              <a:buChar char="Ø"/>
            </a:pPr>
            <a:r>
              <a:rPr lang="en-US" dirty="0" err="1">
                <a:effectLst/>
              </a:rPr>
              <a:t>Extrapulmonary</a:t>
            </a:r>
            <a:r>
              <a:rPr lang="en-US" dirty="0">
                <a:effectLst/>
              </a:rPr>
              <a:t> lesions occur in a minority (&lt;3%) of patients, involving most frequently the lymph nodes, spleen, liver, and bone marrow.  Typically, in untreated PCP increasing pulmonary involvement leads to death</a:t>
            </a:r>
            <a:r>
              <a:rPr lang="en-US" dirty="0" smtClean="0">
                <a:effectLst/>
              </a:rPr>
              <a:t>.</a:t>
            </a:r>
            <a:endParaRPr lang="en-GB" dirty="0">
              <a:effectLst/>
            </a:endParaRPr>
          </a:p>
        </p:txBody>
      </p:sp>
      <p:sp>
        <p:nvSpPr>
          <p:cNvPr id="2" name="Title 1"/>
          <p:cNvSpPr>
            <a:spLocks noGrp="1"/>
          </p:cNvSpPr>
          <p:nvPr>
            <p:ph type="title"/>
          </p:nvPr>
        </p:nvSpPr>
        <p:spPr>
          <a:xfrm>
            <a:off x="457200" y="274638"/>
            <a:ext cx="8229600" cy="715962"/>
          </a:xfrm>
        </p:spPr>
        <p:txBody>
          <a:bodyPr>
            <a:normAutofit fontScale="90000"/>
          </a:bodyPr>
          <a:lstStyle/>
          <a:p>
            <a:r>
              <a:rPr lang="en-US" b="1" dirty="0"/>
              <a:t>Clinical Features</a:t>
            </a:r>
            <a:endParaRPr lang="en-US" dirty="0"/>
          </a:p>
        </p:txBody>
      </p:sp>
    </p:spTree>
    <p:extLst>
      <p:ext uri="{BB962C8B-B14F-4D97-AF65-F5344CB8AC3E}">
        <p14:creationId xmlns:p14="http://schemas.microsoft.com/office/powerpoint/2010/main" val="1908804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rmAutofit fontScale="77500" lnSpcReduction="20000"/>
          </a:bodyPr>
          <a:lstStyle/>
          <a:p>
            <a:pPr>
              <a:buFont typeface="Wingdings" pitchFamily="2" charset="2"/>
              <a:buChar char="Ø"/>
            </a:pPr>
            <a:r>
              <a:rPr lang="en-US" dirty="0" smtClean="0"/>
              <a:t>Chest X-ray shows </a:t>
            </a:r>
            <a:r>
              <a:rPr lang="en-US" dirty="0"/>
              <a:t>widespread pulmonary </a:t>
            </a:r>
            <a:r>
              <a:rPr lang="en-US" dirty="0" smtClean="0"/>
              <a:t>infiltrates</a:t>
            </a:r>
          </a:p>
          <a:p>
            <a:pPr>
              <a:buFont typeface="Wingdings" pitchFamily="2" charset="2"/>
              <a:buChar char="Ø"/>
            </a:pPr>
            <a:r>
              <a:rPr lang="en-US" dirty="0">
                <a:effectLst/>
              </a:rPr>
              <a:t>Microscopic identification of </a:t>
            </a:r>
            <a:r>
              <a:rPr lang="en-US" i="1" dirty="0">
                <a:effectLst/>
              </a:rPr>
              <a:t>P. </a:t>
            </a:r>
            <a:r>
              <a:rPr lang="en-US" i="1" dirty="0" smtClean="0">
                <a:effectLst/>
              </a:rPr>
              <a:t>jiroveci </a:t>
            </a:r>
            <a:r>
              <a:rPr lang="en-US" dirty="0" smtClean="0">
                <a:effectLst/>
              </a:rPr>
              <a:t>in </a:t>
            </a:r>
            <a:r>
              <a:rPr lang="en-GB" dirty="0" err="1" smtClean="0"/>
              <a:t>bronchopulmonary</a:t>
            </a:r>
            <a:r>
              <a:rPr lang="en-GB" dirty="0" smtClean="0"/>
              <a:t> </a:t>
            </a:r>
            <a:r>
              <a:rPr lang="en-GB" dirty="0"/>
              <a:t>secretions obtained as induced sputum or </a:t>
            </a:r>
            <a:r>
              <a:rPr lang="en-GB" dirty="0" err="1"/>
              <a:t>bronchoalveolar</a:t>
            </a:r>
            <a:r>
              <a:rPr lang="en-GB" dirty="0"/>
              <a:t> lavage (</a:t>
            </a:r>
            <a:r>
              <a:rPr lang="en-GB" dirty="0" smtClean="0"/>
              <a:t>BAL </a:t>
            </a:r>
            <a:r>
              <a:rPr lang="en-US" dirty="0" smtClean="0"/>
              <a:t>samples</a:t>
            </a:r>
            <a:r>
              <a:rPr lang="en-US" dirty="0"/>
              <a:t>. </a:t>
            </a:r>
            <a:r>
              <a:rPr lang="en-US" dirty="0" err="1"/>
              <a:t>Trophic</a:t>
            </a:r>
            <a:r>
              <a:rPr lang="en-US" dirty="0"/>
              <a:t> forms can be detected with modified </a:t>
            </a:r>
            <a:r>
              <a:rPr lang="en-US" dirty="0" err="1"/>
              <a:t>Papanicolaou</a:t>
            </a:r>
            <a:r>
              <a:rPr lang="en-US" dirty="0"/>
              <a:t>, right–</a:t>
            </a:r>
            <a:r>
              <a:rPr lang="en-US" dirty="0" err="1"/>
              <a:t>Giemsa</a:t>
            </a:r>
            <a:r>
              <a:rPr lang="en-US" dirty="0"/>
              <a:t>, or Gram–</a:t>
            </a:r>
            <a:r>
              <a:rPr lang="en-US" dirty="0" err="1"/>
              <a:t>Weigert</a:t>
            </a:r>
            <a:r>
              <a:rPr lang="en-US" dirty="0"/>
              <a:t> stains. Cysts can be stained with </a:t>
            </a:r>
            <a:r>
              <a:rPr lang="en-US" dirty="0" err="1"/>
              <a:t>Gomori</a:t>
            </a:r>
            <a:r>
              <a:rPr lang="en-US" dirty="0"/>
              <a:t> </a:t>
            </a:r>
            <a:r>
              <a:rPr lang="en-US" dirty="0" err="1"/>
              <a:t>methenamine</a:t>
            </a:r>
            <a:r>
              <a:rPr lang="en-US" dirty="0"/>
              <a:t> silver, </a:t>
            </a:r>
            <a:r>
              <a:rPr lang="en-US" dirty="0" err="1"/>
              <a:t>cresyl</a:t>
            </a:r>
            <a:r>
              <a:rPr lang="en-US" dirty="0"/>
              <a:t> </a:t>
            </a:r>
            <a:r>
              <a:rPr lang="en-US" dirty="0" err="1"/>
              <a:t>echt</a:t>
            </a:r>
            <a:r>
              <a:rPr lang="en-US" dirty="0"/>
              <a:t> violet, toluidine blue O, or </a:t>
            </a:r>
            <a:r>
              <a:rPr lang="en-US" dirty="0" err="1"/>
              <a:t>calcofluor</a:t>
            </a:r>
            <a:r>
              <a:rPr lang="en-US" dirty="0"/>
              <a:t> </a:t>
            </a:r>
            <a:r>
              <a:rPr lang="en-US" dirty="0" smtClean="0"/>
              <a:t>white</a:t>
            </a:r>
          </a:p>
          <a:p>
            <a:pPr>
              <a:buFont typeface="Wingdings" pitchFamily="2" charset="2"/>
              <a:buChar char="Ø"/>
            </a:pPr>
            <a:r>
              <a:rPr lang="en-US" dirty="0" err="1">
                <a:effectLst/>
              </a:rPr>
              <a:t>T</a:t>
            </a:r>
            <a:r>
              <a:rPr lang="en-US" dirty="0" err="1" smtClean="0">
                <a:effectLst/>
              </a:rPr>
              <a:t>ransbronchial</a:t>
            </a:r>
            <a:r>
              <a:rPr lang="en-US" dirty="0" smtClean="0">
                <a:effectLst/>
              </a:rPr>
              <a:t> </a:t>
            </a:r>
            <a:r>
              <a:rPr lang="en-US" dirty="0">
                <a:effectLst/>
              </a:rPr>
              <a:t>biopsy or open lung biopsy may prove necessary.  </a:t>
            </a:r>
            <a:endParaRPr lang="en-US" dirty="0" smtClean="0">
              <a:effectLst/>
            </a:endParaRPr>
          </a:p>
          <a:p>
            <a:pPr>
              <a:buFont typeface="Wingdings" pitchFamily="2" charset="2"/>
              <a:buChar char="Ø"/>
            </a:pPr>
            <a:r>
              <a:rPr lang="en-US" dirty="0">
                <a:effectLst/>
              </a:rPr>
              <a:t>I</a:t>
            </a:r>
            <a:r>
              <a:rPr lang="en-US" dirty="0" smtClean="0">
                <a:effectLst/>
              </a:rPr>
              <a:t>mmunofluorescence </a:t>
            </a:r>
            <a:r>
              <a:rPr lang="en-US" dirty="0">
                <a:effectLst/>
              </a:rPr>
              <a:t>microscopy using monoclonal antibodies can identify the organisms with higher sensitivity than conventional </a:t>
            </a:r>
            <a:endParaRPr lang="en-US" dirty="0" smtClean="0">
              <a:effectLst/>
            </a:endParaRPr>
          </a:p>
          <a:p>
            <a:pPr>
              <a:buFont typeface="Wingdings" pitchFamily="2" charset="2"/>
              <a:buChar char="Ø"/>
            </a:pPr>
            <a:r>
              <a:rPr lang="en-US" dirty="0" smtClean="0"/>
              <a:t>PCR</a:t>
            </a:r>
            <a:endParaRPr lang="en-US" dirty="0"/>
          </a:p>
        </p:txBody>
      </p:sp>
      <p:sp>
        <p:nvSpPr>
          <p:cNvPr id="2" name="Title 1"/>
          <p:cNvSpPr>
            <a:spLocks noGrp="1"/>
          </p:cNvSpPr>
          <p:nvPr>
            <p:ph type="title"/>
          </p:nvPr>
        </p:nvSpPr>
        <p:spPr>
          <a:xfrm>
            <a:off x="457200" y="274638"/>
            <a:ext cx="8229600" cy="792162"/>
          </a:xfrm>
        </p:spPr>
        <p:txBody>
          <a:bodyPr/>
          <a:lstStyle/>
          <a:p>
            <a:r>
              <a:rPr lang="en-US" b="1" dirty="0"/>
              <a:t>Diagnosis</a:t>
            </a:r>
            <a:endParaRPr lang="en-US" dirty="0"/>
          </a:p>
        </p:txBody>
      </p:sp>
    </p:spTree>
    <p:extLst>
      <p:ext uri="{BB962C8B-B14F-4D97-AF65-F5344CB8AC3E}">
        <p14:creationId xmlns:p14="http://schemas.microsoft.com/office/powerpoint/2010/main" val="2853510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neumocystis jirovecii trophozoites"/>
          <p:cNvPicPr>
            <a:picLocks noGrp="1"/>
          </p:cNvPicPr>
          <p:nvPr>
            <p:ph idx="1"/>
          </p:nvPr>
        </p:nvPicPr>
        <p:blipFill>
          <a:blip r:embed="rId2" cstate="print"/>
          <a:stretch>
            <a:fillRect/>
          </a:stretch>
        </p:blipFill>
        <p:spPr bwMode="auto">
          <a:xfrm>
            <a:off x="685800" y="2057400"/>
            <a:ext cx="8153400" cy="4419600"/>
          </a:xfrm>
          <a:prstGeom prst="rect">
            <a:avLst/>
          </a:prstGeom>
          <a:noFill/>
          <a:ln w="9525">
            <a:noFill/>
            <a:miter lim="800000"/>
            <a:headEnd/>
            <a:tailEnd/>
          </a:ln>
        </p:spPr>
      </p:pic>
      <p:sp>
        <p:nvSpPr>
          <p:cNvPr id="2" name="Title 1"/>
          <p:cNvSpPr>
            <a:spLocks noGrp="1"/>
          </p:cNvSpPr>
          <p:nvPr>
            <p:ph type="title"/>
          </p:nvPr>
        </p:nvSpPr>
        <p:spPr>
          <a:xfrm>
            <a:off x="457200" y="304800"/>
            <a:ext cx="8229600" cy="1600200"/>
          </a:xfrm>
        </p:spPr>
        <p:txBody>
          <a:bodyPr>
            <a:noAutofit/>
          </a:bodyPr>
          <a:lstStyle/>
          <a:p>
            <a:pPr algn="l"/>
            <a:r>
              <a:rPr lang="en-US" sz="3600" b="1" dirty="0" err="1" smtClean="0"/>
              <a:t>Trophozoites</a:t>
            </a:r>
            <a:r>
              <a:rPr lang="en-US" sz="3600" b="1" dirty="0" smtClean="0"/>
              <a:t> in a </a:t>
            </a:r>
            <a:r>
              <a:rPr lang="en-US" sz="3600" b="1" dirty="0" err="1" smtClean="0"/>
              <a:t>bronchoalveolar</a:t>
            </a:r>
            <a:r>
              <a:rPr lang="en-US" sz="3600" b="1" dirty="0" smtClean="0"/>
              <a:t> </a:t>
            </a:r>
            <a:r>
              <a:rPr lang="en-US" sz="3600" b="1" dirty="0" err="1" smtClean="0"/>
              <a:t>lavage</a:t>
            </a:r>
            <a:r>
              <a:rPr lang="en-US" sz="3600" b="1" dirty="0" smtClean="0"/>
              <a:t> (BAL) specimen stained with </a:t>
            </a:r>
            <a:r>
              <a:rPr lang="en-US" sz="3600" b="1" dirty="0" err="1" smtClean="0"/>
              <a:t>Giemsa</a:t>
            </a:r>
            <a:endParaRPr lang="en-US" sz="3600" b="1" dirty="0"/>
          </a:p>
        </p:txBody>
      </p:sp>
    </p:spTree>
    <p:extLst>
      <p:ext uri="{BB962C8B-B14F-4D97-AF65-F5344CB8AC3E}">
        <p14:creationId xmlns:p14="http://schemas.microsoft.com/office/powerpoint/2010/main" val="2607972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dpd.cdc.gov/dpdx/images/ParasiteImages/M-R/Pneumocystis/Pneumocystis_HB1.jpg"/>
          <p:cNvPicPr>
            <a:picLocks noGrp="1"/>
          </p:cNvPicPr>
          <p:nvPr>
            <p:ph idx="1"/>
          </p:nvPr>
        </p:nvPicPr>
        <p:blipFill>
          <a:blip r:embed="rId2" cstate="print"/>
          <a:stretch>
            <a:fillRect/>
          </a:stretch>
        </p:blipFill>
        <p:spPr bwMode="auto">
          <a:xfrm>
            <a:off x="533400" y="1219200"/>
            <a:ext cx="8153400" cy="5257800"/>
          </a:xfrm>
          <a:prstGeom prst="rect">
            <a:avLst/>
          </a:prstGeom>
          <a:noFill/>
          <a:ln w="9525">
            <a:noFill/>
            <a:miter lim="800000"/>
            <a:headEnd/>
            <a:tailEnd/>
          </a:ln>
        </p:spPr>
      </p:pic>
      <p:sp>
        <p:nvSpPr>
          <p:cNvPr id="2" name="Title 1"/>
          <p:cNvSpPr>
            <a:spLocks noGrp="1"/>
          </p:cNvSpPr>
          <p:nvPr>
            <p:ph type="title"/>
          </p:nvPr>
        </p:nvSpPr>
        <p:spPr>
          <a:xfrm>
            <a:off x="457200" y="274638"/>
            <a:ext cx="8229600" cy="868362"/>
          </a:xfrm>
        </p:spPr>
        <p:txBody>
          <a:bodyPr>
            <a:normAutofit fontScale="90000"/>
          </a:bodyPr>
          <a:lstStyle/>
          <a:p>
            <a:pPr algn="l"/>
            <a:r>
              <a:rPr lang="en-US" sz="3200" b="1" dirty="0" smtClean="0"/>
              <a:t>Cysts of</a:t>
            </a:r>
            <a:r>
              <a:rPr lang="en-US" sz="3200" b="1" i="1" dirty="0" smtClean="0"/>
              <a:t> P. </a:t>
            </a:r>
            <a:r>
              <a:rPr lang="en-US" sz="3200" b="1" i="1" dirty="0" err="1" smtClean="0"/>
              <a:t>jirovecii</a:t>
            </a:r>
            <a:r>
              <a:rPr lang="en-US" sz="3200" b="1" i="1" dirty="0" smtClean="0"/>
              <a:t> </a:t>
            </a:r>
            <a:r>
              <a:rPr lang="en-US" sz="3200" b="1" dirty="0" smtClean="0"/>
              <a:t>in lung tissue, stained with </a:t>
            </a:r>
            <a:r>
              <a:rPr lang="en-US" sz="3200" b="1" dirty="0" err="1" smtClean="0"/>
              <a:t>methenamine</a:t>
            </a:r>
            <a:r>
              <a:rPr lang="en-US" sz="3200" b="1" dirty="0" smtClean="0"/>
              <a:t> silver</a:t>
            </a:r>
            <a:endParaRPr lang="en-US" sz="3200" b="1" dirty="0"/>
          </a:p>
        </p:txBody>
      </p:sp>
    </p:spTree>
    <p:extLst>
      <p:ext uri="{BB962C8B-B14F-4D97-AF65-F5344CB8AC3E}">
        <p14:creationId xmlns:p14="http://schemas.microsoft.com/office/powerpoint/2010/main" val="2650973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neumocystis jirovecii"/>
          <p:cNvPicPr>
            <a:picLocks noGrp="1"/>
          </p:cNvPicPr>
          <p:nvPr>
            <p:ph idx="1"/>
          </p:nvPr>
        </p:nvPicPr>
        <p:blipFill>
          <a:blip r:embed="rId2" cstate="print"/>
          <a:stretch>
            <a:fillRect/>
          </a:stretch>
        </p:blipFill>
        <p:spPr bwMode="auto">
          <a:xfrm>
            <a:off x="381000" y="1219200"/>
            <a:ext cx="8458200" cy="5029200"/>
          </a:xfrm>
          <a:prstGeom prst="rect">
            <a:avLst/>
          </a:prstGeom>
          <a:noFill/>
          <a:ln w="9525">
            <a:noFill/>
            <a:miter lim="800000"/>
            <a:headEnd/>
            <a:tailEnd/>
          </a:ln>
        </p:spPr>
      </p:pic>
      <p:sp>
        <p:nvSpPr>
          <p:cNvPr id="2" name="Title 1"/>
          <p:cNvSpPr>
            <a:spLocks noGrp="1"/>
          </p:cNvSpPr>
          <p:nvPr>
            <p:ph type="title"/>
          </p:nvPr>
        </p:nvSpPr>
        <p:spPr>
          <a:xfrm>
            <a:off x="457200" y="274638"/>
            <a:ext cx="8229600" cy="868362"/>
          </a:xfrm>
        </p:spPr>
        <p:txBody>
          <a:bodyPr>
            <a:noAutofit/>
          </a:bodyPr>
          <a:lstStyle/>
          <a:p>
            <a:pPr algn="l"/>
            <a:r>
              <a:rPr lang="en-US" sz="3200" b="1" dirty="0" smtClean="0"/>
              <a:t>Cysts of</a:t>
            </a:r>
            <a:r>
              <a:rPr lang="en-US" sz="3200" b="1" i="1" dirty="0" smtClean="0"/>
              <a:t> P. </a:t>
            </a:r>
            <a:r>
              <a:rPr lang="en-US" sz="3200" b="1" i="1" dirty="0" err="1" smtClean="0"/>
              <a:t>jirovecii</a:t>
            </a:r>
            <a:r>
              <a:rPr lang="en-US" sz="3200" b="1" i="1" dirty="0" smtClean="0"/>
              <a:t> </a:t>
            </a:r>
            <a:r>
              <a:rPr lang="en-US" sz="3200" b="1" dirty="0" smtClean="0"/>
              <a:t>in lung tissue, stained with </a:t>
            </a:r>
            <a:r>
              <a:rPr lang="en-US" sz="3200" b="1" dirty="0" err="1" smtClean="0"/>
              <a:t>hematoxylin</a:t>
            </a:r>
            <a:r>
              <a:rPr lang="en-US" sz="3200" b="1" dirty="0" smtClean="0"/>
              <a:t> and eosin (H&amp;E)</a:t>
            </a:r>
            <a:endParaRPr lang="en-US" sz="3200" b="1" dirty="0"/>
          </a:p>
        </p:txBody>
      </p:sp>
    </p:spTree>
    <p:extLst>
      <p:ext uri="{BB962C8B-B14F-4D97-AF65-F5344CB8AC3E}">
        <p14:creationId xmlns:p14="http://schemas.microsoft.com/office/powerpoint/2010/main" val="1999094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1814513"/>
            <a:ext cx="5824537"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20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rmAutofit/>
          </a:bodyPr>
          <a:lstStyle/>
          <a:p>
            <a:pPr>
              <a:buFont typeface="Wingdings" pitchFamily="2" charset="2"/>
              <a:buChar char="Ø"/>
            </a:pPr>
            <a:r>
              <a:rPr lang="en-US" dirty="0"/>
              <a:t>Primary prophylaxis against </a:t>
            </a:r>
            <a:r>
              <a:rPr lang="en-US" dirty="0" err="1"/>
              <a:t>pneumocystis</a:t>
            </a:r>
            <a:r>
              <a:rPr lang="en-US" dirty="0"/>
              <a:t> pneumonia in HIV-infected adult should begin when the CD4+ count is less than 200 cells / mm or if there is a history of </a:t>
            </a:r>
            <a:r>
              <a:rPr lang="en-US" dirty="0" err="1"/>
              <a:t>oropharyngeal</a:t>
            </a:r>
            <a:r>
              <a:rPr lang="en-US" dirty="0"/>
              <a:t> </a:t>
            </a:r>
            <a:r>
              <a:rPr lang="en-US" dirty="0" err="1" smtClean="0"/>
              <a:t>candidiasis</a:t>
            </a:r>
            <a:r>
              <a:rPr lang="en-US" dirty="0" smtClean="0"/>
              <a:t>.</a:t>
            </a:r>
            <a:endParaRPr lang="en-US" dirty="0"/>
          </a:p>
          <a:p>
            <a:pPr>
              <a:buFont typeface="Wingdings" pitchFamily="2" charset="2"/>
              <a:buChar char="Ø"/>
            </a:pPr>
            <a:r>
              <a:rPr lang="en-US" dirty="0" smtClean="0"/>
              <a:t>Drugs used include:</a:t>
            </a:r>
          </a:p>
          <a:p>
            <a:pPr marL="571500" lvl="0" indent="-571500">
              <a:buFont typeface="+mj-lt"/>
              <a:buAutoNum type="romanLcPeriod"/>
            </a:pPr>
            <a:r>
              <a:rPr lang="en-US" dirty="0" err="1" smtClean="0"/>
              <a:t>Trimethoprim-sulfamethoxazole</a:t>
            </a:r>
            <a:endParaRPr lang="en-US" dirty="0"/>
          </a:p>
          <a:p>
            <a:pPr marL="571500" lvl="0" indent="-571500">
              <a:buFont typeface="+mj-lt"/>
              <a:buAutoNum type="romanLcPeriod"/>
            </a:pPr>
            <a:r>
              <a:rPr lang="en-US" dirty="0" smtClean="0"/>
              <a:t>Trimethoprim + </a:t>
            </a:r>
            <a:r>
              <a:rPr lang="en-US" dirty="0" err="1" smtClean="0"/>
              <a:t>Dapsone</a:t>
            </a:r>
            <a:r>
              <a:rPr lang="en-US" dirty="0">
                <a:effectLst/>
              </a:rPr>
              <a:t>*; </a:t>
            </a:r>
            <a:r>
              <a:rPr lang="en-US" dirty="0" err="1">
                <a:effectLst/>
              </a:rPr>
              <a:t>atovaquone</a:t>
            </a:r>
            <a:r>
              <a:rPr lang="en-US" dirty="0">
                <a:effectLst/>
              </a:rPr>
              <a:t>; and </a:t>
            </a:r>
            <a:r>
              <a:rPr lang="en-US" dirty="0" err="1">
                <a:effectLst/>
              </a:rPr>
              <a:t>primaquine</a:t>
            </a:r>
            <a:r>
              <a:rPr lang="en-US" dirty="0">
                <a:effectLst/>
              </a:rPr>
              <a:t>* plus clindamycin*.</a:t>
            </a:r>
            <a:endParaRPr lang="en-US" dirty="0" smtClean="0"/>
          </a:p>
          <a:p>
            <a:pPr marL="571500" lvl="0" indent="-571500">
              <a:buFont typeface="+mj-lt"/>
              <a:buAutoNum type="romanLcPeriod"/>
            </a:pPr>
            <a:r>
              <a:rPr lang="en-US" dirty="0" err="1" smtClean="0"/>
              <a:t>Pentamidine</a:t>
            </a:r>
            <a:endParaRPr lang="en-US" dirty="0"/>
          </a:p>
          <a:p>
            <a:pPr marL="571500" indent="-571500">
              <a:buFont typeface="+mj-lt"/>
              <a:buAutoNum type="romanLcPeriod"/>
            </a:pPr>
            <a:endParaRPr lang="en-US" dirty="0"/>
          </a:p>
        </p:txBody>
      </p:sp>
      <p:sp>
        <p:nvSpPr>
          <p:cNvPr id="2" name="Title 1"/>
          <p:cNvSpPr>
            <a:spLocks noGrp="1"/>
          </p:cNvSpPr>
          <p:nvPr>
            <p:ph type="title"/>
          </p:nvPr>
        </p:nvSpPr>
        <p:spPr>
          <a:xfrm>
            <a:off x="457200" y="274638"/>
            <a:ext cx="8229600" cy="792162"/>
          </a:xfrm>
        </p:spPr>
        <p:txBody>
          <a:bodyPr>
            <a:normAutofit/>
          </a:bodyPr>
          <a:lstStyle/>
          <a:p>
            <a:r>
              <a:rPr lang="en-US" b="1" dirty="0" smtClean="0"/>
              <a:t>Treatment</a:t>
            </a:r>
            <a:endParaRPr lang="en-US" dirty="0"/>
          </a:p>
        </p:txBody>
      </p:sp>
    </p:spTree>
    <p:extLst>
      <p:ext uri="{BB962C8B-B14F-4D97-AF65-F5344CB8AC3E}">
        <p14:creationId xmlns:p14="http://schemas.microsoft.com/office/powerpoint/2010/main" val="3279178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10200"/>
          </a:xfrm>
        </p:spPr>
        <p:txBody>
          <a:bodyPr/>
          <a:lstStyle/>
          <a:p>
            <a:pPr>
              <a:buFont typeface="Wingdings" pitchFamily="2" charset="2"/>
              <a:buChar char="Ø"/>
            </a:pPr>
            <a:r>
              <a:rPr lang="en-US" dirty="0" smtClean="0"/>
              <a:t>Prophylaxis</a:t>
            </a:r>
            <a:r>
              <a:rPr lang="en-US" dirty="0"/>
              <a:t> with </a:t>
            </a:r>
            <a:r>
              <a:rPr lang="en-US" dirty="0" err="1" smtClean="0"/>
              <a:t>cotrimoxazole</a:t>
            </a:r>
            <a:r>
              <a:rPr lang="en-US" dirty="0"/>
              <a:t> or regular </a:t>
            </a:r>
            <a:r>
              <a:rPr lang="en-US" dirty="0" err="1" smtClean="0"/>
              <a:t>pentamidine</a:t>
            </a:r>
            <a:r>
              <a:rPr lang="en-US" dirty="0"/>
              <a:t> inhalations may help prevent PCP </a:t>
            </a:r>
            <a:r>
              <a:rPr lang="en-US" dirty="0" smtClean="0"/>
              <a:t>in </a:t>
            </a:r>
            <a:r>
              <a:rPr lang="en-US" dirty="0" err="1"/>
              <a:t>immunocompromised</a:t>
            </a:r>
            <a:r>
              <a:rPr lang="en-US" dirty="0"/>
              <a:t> hosts.</a:t>
            </a:r>
          </a:p>
        </p:txBody>
      </p:sp>
      <p:sp>
        <p:nvSpPr>
          <p:cNvPr id="2" name="Title 1"/>
          <p:cNvSpPr>
            <a:spLocks noGrp="1"/>
          </p:cNvSpPr>
          <p:nvPr>
            <p:ph type="title"/>
          </p:nvPr>
        </p:nvSpPr>
        <p:spPr>
          <a:xfrm>
            <a:off x="457200" y="274638"/>
            <a:ext cx="8229600" cy="792162"/>
          </a:xfrm>
        </p:spPr>
        <p:txBody>
          <a:bodyPr/>
          <a:lstStyle/>
          <a:p>
            <a:r>
              <a:rPr lang="en-US" b="1" dirty="0"/>
              <a:t>Prevention and Control</a:t>
            </a:r>
            <a:endParaRPr lang="en-US" dirty="0"/>
          </a:p>
        </p:txBody>
      </p:sp>
    </p:spTree>
    <p:extLst>
      <p:ext uri="{BB962C8B-B14F-4D97-AF65-F5344CB8AC3E}">
        <p14:creationId xmlns:p14="http://schemas.microsoft.com/office/powerpoint/2010/main" val="621944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buFont typeface="Wingdings" pitchFamily="2" charset="2"/>
              <a:buChar char="Ø"/>
            </a:pPr>
            <a:r>
              <a:rPr lang="en-US" dirty="0" smtClean="0"/>
              <a:t>It is mostly found in the lungs; may also occur in extra-pulmonary organs and tissues, including lymph nodes, spleen, liver, bone marrow, skin, intestinal tract and possibly other sites in their host. </a:t>
            </a:r>
          </a:p>
        </p:txBody>
      </p:sp>
    </p:spTree>
    <p:extLst>
      <p:ext uri="{BB962C8B-B14F-4D97-AF65-F5344CB8AC3E}">
        <p14:creationId xmlns:p14="http://schemas.microsoft.com/office/powerpoint/2010/main" val="134362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Geographic </a:t>
            </a:r>
            <a:r>
              <a:rPr lang="en-US" dirty="0" smtClean="0">
                <a:effectLst/>
              </a:rPr>
              <a:t>Distribution</a:t>
            </a:r>
            <a:endParaRPr lang="en-GB" dirty="0"/>
          </a:p>
        </p:txBody>
      </p:sp>
      <p:sp>
        <p:nvSpPr>
          <p:cNvPr id="3" name="Content Placeholder 2"/>
          <p:cNvSpPr>
            <a:spLocks noGrp="1"/>
          </p:cNvSpPr>
          <p:nvPr>
            <p:ph idx="1"/>
          </p:nvPr>
        </p:nvSpPr>
        <p:spPr/>
        <p:txBody>
          <a:bodyPr/>
          <a:lstStyle/>
          <a:p>
            <a:r>
              <a:rPr lang="en-US" dirty="0" smtClean="0">
                <a:effectLst/>
              </a:rPr>
              <a:t>Worldwide</a:t>
            </a:r>
            <a:r>
              <a:rPr lang="en-US" dirty="0">
                <a:effectLst/>
              </a:rPr>
              <a:t>, in humans and animals.  Serologic evidence indicates that most healthy children have been exposed by age 3 to 4.  </a:t>
            </a:r>
            <a:r>
              <a:rPr lang="en-US" i="1" dirty="0">
                <a:effectLst/>
              </a:rPr>
              <a:t>Pneumocystis</a:t>
            </a:r>
            <a:r>
              <a:rPr lang="en-US" dirty="0">
                <a:effectLst/>
              </a:rPr>
              <a:t> pneumonia (PCP) occurs in immunosuppressed individuals and in premature, malnourished infants.</a:t>
            </a:r>
            <a:endParaRPr lang="en-GB" dirty="0">
              <a:effectLst/>
            </a:endParaRPr>
          </a:p>
          <a:p>
            <a:endParaRPr lang="en-GB" dirty="0"/>
          </a:p>
        </p:txBody>
      </p:sp>
    </p:spTree>
    <p:extLst>
      <p:ext uri="{BB962C8B-B14F-4D97-AF65-F5344CB8AC3E}">
        <p14:creationId xmlns:p14="http://schemas.microsoft.com/office/powerpoint/2010/main" val="11298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568952" cy="5472608"/>
          </a:xfrm>
        </p:spPr>
        <p:txBody>
          <a:bodyPr>
            <a:normAutofit fontScale="92500" lnSpcReduction="20000"/>
          </a:bodyPr>
          <a:lstStyle/>
          <a:p>
            <a:pPr>
              <a:buFont typeface="Wingdings" pitchFamily="2" charset="2"/>
              <a:buChar char="Ø"/>
            </a:pPr>
            <a:r>
              <a:rPr lang="en-US" dirty="0" err="1"/>
              <a:t>Phylogenetic</a:t>
            </a:r>
            <a:r>
              <a:rPr lang="en-US" dirty="0"/>
              <a:t> analysis of </a:t>
            </a:r>
            <a:r>
              <a:rPr lang="en-US" i="1" dirty="0" err="1"/>
              <a:t>Pneumocystis</a:t>
            </a:r>
            <a:r>
              <a:rPr lang="en-US" dirty="0"/>
              <a:t> through comparison of macromolecular sequences indicates that this organism is more closely related to fungi than </a:t>
            </a:r>
            <a:r>
              <a:rPr lang="en-US" dirty="0" smtClean="0"/>
              <a:t>protozoa.</a:t>
            </a:r>
          </a:p>
          <a:p>
            <a:pPr>
              <a:buFont typeface="Wingdings" pitchFamily="2" charset="2"/>
              <a:buChar char="Ø"/>
            </a:pPr>
            <a:r>
              <a:rPr lang="en-US" dirty="0" smtClean="0"/>
              <a:t>Currently only 5 species have been formally named: </a:t>
            </a:r>
            <a:r>
              <a:rPr lang="en-US" i="1" dirty="0" smtClean="0"/>
              <a:t>P. </a:t>
            </a:r>
            <a:r>
              <a:rPr lang="en-US" i="1" dirty="0" err="1" smtClean="0"/>
              <a:t>jirovecii</a:t>
            </a:r>
            <a:r>
              <a:rPr lang="en-US" dirty="0" smtClean="0"/>
              <a:t> from humans, </a:t>
            </a:r>
            <a:r>
              <a:rPr lang="en-US" i="1" dirty="0" smtClean="0"/>
              <a:t>P. </a:t>
            </a:r>
            <a:r>
              <a:rPr lang="en-US" i="1" dirty="0" err="1" smtClean="0"/>
              <a:t>carinii</a:t>
            </a:r>
            <a:r>
              <a:rPr lang="en-US" dirty="0" smtClean="0"/>
              <a:t>, as originally named, from rats, </a:t>
            </a:r>
            <a:r>
              <a:rPr lang="en-US" i="1" dirty="0" smtClean="0"/>
              <a:t>P. </a:t>
            </a:r>
            <a:r>
              <a:rPr lang="en-US" i="1" dirty="0" err="1" smtClean="0"/>
              <a:t>murina</a:t>
            </a:r>
            <a:r>
              <a:rPr lang="en-US" dirty="0" smtClean="0"/>
              <a:t> from mice,</a:t>
            </a:r>
            <a:r>
              <a:rPr lang="en-US" baseline="30000" dirty="0" smtClean="0"/>
              <a:t> </a:t>
            </a:r>
            <a:r>
              <a:rPr lang="en-US" i="1" dirty="0" smtClean="0"/>
              <a:t>P. </a:t>
            </a:r>
            <a:r>
              <a:rPr lang="en-US" i="1" dirty="0" err="1" smtClean="0"/>
              <a:t>wakefieldiae</a:t>
            </a:r>
            <a:r>
              <a:rPr lang="en-US" i="1" dirty="0" smtClean="0"/>
              <a:t> </a:t>
            </a:r>
            <a:r>
              <a:rPr lang="en-US" dirty="0" smtClean="0"/>
              <a:t>also from rats, and </a:t>
            </a:r>
            <a:r>
              <a:rPr lang="en-US" i="1" dirty="0" smtClean="0"/>
              <a:t>P. </a:t>
            </a:r>
            <a:r>
              <a:rPr lang="en-US" i="1" dirty="0" err="1" smtClean="0"/>
              <a:t>oryctolagi</a:t>
            </a:r>
            <a:r>
              <a:rPr lang="en-US" dirty="0" smtClean="0"/>
              <a:t> from rabbits.</a:t>
            </a:r>
          </a:p>
          <a:p>
            <a:pPr>
              <a:buFont typeface="Wingdings" pitchFamily="2" charset="2"/>
              <a:buChar char="Ø"/>
            </a:pPr>
            <a:r>
              <a:rPr lang="en-US" i="1" dirty="0">
                <a:effectLst/>
              </a:rPr>
              <a:t>Pneumocystis </a:t>
            </a:r>
            <a:r>
              <a:rPr lang="en-US" i="1" dirty="0" err="1">
                <a:effectLst/>
              </a:rPr>
              <a:t>jirovecii</a:t>
            </a:r>
            <a:r>
              <a:rPr lang="en-US" dirty="0">
                <a:effectLst/>
              </a:rPr>
              <a:t> (previously classified as </a:t>
            </a:r>
            <a:r>
              <a:rPr lang="en-US" i="1" dirty="0">
                <a:effectLst/>
              </a:rPr>
              <a:t>Pneumocystis carinii</a:t>
            </a:r>
            <a:r>
              <a:rPr lang="en-US" dirty="0">
                <a:effectLst/>
              </a:rPr>
              <a:t>) was previously classified as a protozoa.  Currently, it is considered a fungus based on nucleic acid and biochemical analysis.</a:t>
            </a:r>
            <a:endParaRPr lang="en-US" dirty="0" smtClean="0"/>
          </a:p>
        </p:txBody>
      </p:sp>
      <p:sp>
        <p:nvSpPr>
          <p:cNvPr id="2" name="Title 1"/>
          <p:cNvSpPr>
            <a:spLocks noGrp="1"/>
          </p:cNvSpPr>
          <p:nvPr>
            <p:ph type="title"/>
          </p:nvPr>
        </p:nvSpPr>
        <p:spPr>
          <a:xfrm>
            <a:off x="457200" y="274638"/>
            <a:ext cx="8229600" cy="868362"/>
          </a:xfrm>
        </p:spPr>
        <p:txBody>
          <a:bodyPr/>
          <a:lstStyle/>
          <a:p>
            <a:r>
              <a:rPr lang="en-US" b="1" dirty="0"/>
              <a:t>Classification</a:t>
            </a:r>
            <a:endParaRPr lang="en-US" dirty="0"/>
          </a:p>
        </p:txBody>
      </p:sp>
    </p:spTree>
    <p:extLst>
      <p:ext uri="{BB962C8B-B14F-4D97-AF65-F5344CB8AC3E}">
        <p14:creationId xmlns:p14="http://schemas.microsoft.com/office/powerpoint/2010/main" val="1031062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62600"/>
          </a:xfrm>
        </p:spPr>
        <p:txBody>
          <a:bodyPr>
            <a:normAutofit/>
          </a:bodyPr>
          <a:lstStyle/>
          <a:p>
            <a:pPr marL="514350" indent="-514350">
              <a:buFont typeface="+mj-lt"/>
              <a:buAutoNum type="arabicPeriod"/>
            </a:pPr>
            <a:r>
              <a:rPr lang="en-US" b="1" dirty="0" err="1"/>
              <a:t>Trophic</a:t>
            </a:r>
            <a:r>
              <a:rPr lang="en-US" b="1" dirty="0"/>
              <a:t> </a:t>
            </a:r>
            <a:r>
              <a:rPr lang="en-US" b="1" dirty="0" smtClean="0"/>
              <a:t>Forms</a:t>
            </a:r>
          </a:p>
          <a:p>
            <a:pPr marL="514350" indent="-514350">
              <a:buFont typeface="Wingdings" pitchFamily="2" charset="2"/>
              <a:buChar char="Ø"/>
            </a:pPr>
            <a:r>
              <a:rPr lang="en-US" dirty="0" smtClean="0"/>
              <a:t>Found </a:t>
            </a:r>
            <a:r>
              <a:rPr lang="en-US" dirty="0"/>
              <a:t>in very great numbers in infected </a:t>
            </a:r>
            <a:r>
              <a:rPr lang="en-US" dirty="0" smtClean="0"/>
              <a:t>lungs</a:t>
            </a:r>
          </a:p>
          <a:p>
            <a:pPr marL="514350" indent="-514350">
              <a:buFont typeface="Wingdings" pitchFamily="2" charset="2"/>
              <a:buChar char="Ø"/>
            </a:pPr>
            <a:r>
              <a:rPr lang="en-US" dirty="0" smtClean="0"/>
              <a:t>Range in </a:t>
            </a:r>
            <a:r>
              <a:rPr lang="en-US" dirty="0"/>
              <a:t>size from 1.5 to 10.0 </a:t>
            </a:r>
            <a:r>
              <a:rPr lang="en-US" dirty="0" err="1" smtClean="0"/>
              <a:t>μm</a:t>
            </a:r>
            <a:endParaRPr lang="en-US" dirty="0" smtClean="0"/>
          </a:p>
          <a:p>
            <a:pPr marL="514350" indent="-514350">
              <a:buFont typeface="Wingdings" pitchFamily="2" charset="2"/>
              <a:buChar char="Ø"/>
            </a:pPr>
            <a:r>
              <a:rPr lang="en-US" dirty="0"/>
              <a:t>These have been sub-grouped into “small” (1–2 </a:t>
            </a:r>
            <a:r>
              <a:rPr lang="en-US" dirty="0" err="1"/>
              <a:t>μm</a:t>
            </a:r>
            <a:r>
              <a:rPr lang="en-US" dirty="0"/>
              <a:t>) and “large” </a:t>
            </a:r>
            <a:r>
              <a:rPr lang="en-US" dirty="0" err="1"/>
              <a:t>trophozoites</a:t>
            </a:r>
            <a:r>
              <a:rPr lang="en-US" dirty="0"/>
              <a:t>.</a:t>
            </a:r>
            <a:endParaRPr lang="en-US" dirty="0" smtClean="0"/>
          </a:p>
          <a:p>
            <a:pPr marL="514350" indent="-514350">
              <a:buFont typeface="Wingdings" pitchFamily="2" charset="2"/>
              <a:buChar char="Ø"/>
            </a:pPr>
            <a:r>
              <a:rPr lang="en-US" dirty="0"/>
              <a:t>Elliptical to </a:t>
            </a:r>
            <a:r>
              <a:rPr lang="en-US" dirty="0" err="1"/>
              <a:t>pleomorphic</a:t>
            </a:r>
            <a:r>
              <a:rPr lang="en-US" dirty="0"/>
              <a:t> irregularly </a:t>
            </a:r>
            <a:r>
              <a:rPr lang="en-US" dirty="0" smtClean="0"/>
              <a:t>shaped</a:t>
            </a:r>
          </a:p>
          <a:p>
            <a:pPr marL="514350" indent="-514350">
              <a:buFont typeface="Wingdings" pitchFamily="2" charset="2"/>
              <a:buChar char="Ø"/>
            </a:pPr>
            <a:r>
              <a:rPr lang="en-US" dirty="0"/>
              <a:t>The </a:t>
            </a:r>
            <a:r>
              <a:rPr lang="en-US" dirty="0" smtClean="0"/>
              <a:t>pellicle </a:t>
            </a:r>
            <a:r>
              <a:rPr lang="en-US" dirty="0"/>
              <a:t>(cortex) of the </a:t>
            </a:r>
            <a:r>
              <a:rPr lang="en-US" dirty="0" err="1"/>
              <a:t>trophozoites</a:t>
            </a:r>
            <a:r>
              <a:rPr lang="en-US" dirty="0"/>
              <a:t> is thin (20–30 nm) compared to the cyst </a:t>
            </a:r>
            <a:r>
              <a:rPr lang="en-US" dirty="0" smtClean="0"/>
              <a:t>wall</a:t>
            </a:r>
          </a:p>
          <a:p>
            <a:pPr marL="514350" indent="-514350">
              <a:buFont typeface="Wingdings" pitchFamily="2" charset="2"/>
              <a:buChar char="Ø"/>
            </a:pPr>
            <a:endParaRPr lang="en-US" dirty="0"/>
          </a:p>
        </p:txBody>
      </p:sp>
      <p:sp>
        <p:nvSpPr>
          <p:cNvPr id="2" name="Title 1"/>
          <p:cNvSpPr>
            <a:spLocks noGrp="1"/>
          </p:cNvSpPr>
          <p:nvPr>
            <p:ph type="title"/>
          </p:nvPr>
        </p:nvSpPr>
        <p:spPr>
          <a:xfrm>
            <a:off x="457200" y="228600"/>
            <a:ext cx="8229600" cy="762000"/>
          </a:xfrm>
        </p:spPr>
        <p:txBody>
          <a:bodyPr>
            <a:normAutofit/>
          </a:bodyPr>
          <a:lstStyle/>
          <a:p>
            <a:r>
              <a:rPr lang="en-US" b="1" dirty="0" smtClean="0"/>
              <a:t>Morphology</a:t>
            </a:r>
            <a:endParaRPr lang="en-US" dirty="0"/>
          </a:p>
        </p:txBody>
      </p:sp>
    </p:spTree>
    <p:extLst>
      <p:ext uri="{BB962C8B-B14F-4D97-AF65-F5344CB8AC3E}">
        <p14:creationId xmlns:p14="http://schemas.microsoft.com/office/powerpoint/2010/main" val="3574730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a:bodyPr>
          <a:lstStyle/>
          <a:p>
            <a:pPr>
              <a:buFont typeface="Wingdings" pitchFamily="2" charset="2"/>
              <a:buChar char="Ø"/>
            </a:pPr>
            <a:r>
              <a:rPr lang="en-US" dirty="0"/>
              <a:t>The cell's exterior is coated with a distinct thick </a:t>
            </a:r>
            <a:r>
              <a:rPr lang="en-US" dirty="0" err="1" smtClean="0"/>
              <a:t>glycocalyx</a:t>
            </a:r>
            <a:r>
              <a:rPr lang="en-US" dirty="0" smtClean="0"/>
              <a:t> </a:t>
            </a:r>
            <a:r>
              <a:rPr lang="en-US" dirty="0"/>
              <a:t>which is of uniform thickness (15 nm) in all life cycle stages found in the </a:t>
            </a:r>
            <a:r>
              <a:rPr lang="en-US" dirty="0" smtClean="0"/>
              <a:t>lung.</a:t>
            </a:r>
          </a:p>
          <a:p>
            <a:pPr>
              <a:buFont typeface="Wingdings" pitchFamily="2" charset="2"/>
              <a:buChar char="Ø"/>
            </a:pPr>
            <a:r>
              <a:rPr lang="en-US" dirty="0" smtClean="0"/>
              <a:t>Tubular </a:t>
            </a:r>
            <a:r>
              <a:rPr lang="en-US" dirty="0"/>
              <a:t>extensions, which are thin, long, tubular </a:t>
            </a:r>
            <a:r>
              <a:rPr lang="en-US" dirty="0" err="1"/>
              <a:t>evaginations</a:t>
            </a:r>
            <a:r>
              <a:rPr lang="en-US" dirty="0"/>
              <a:t> of the cell surface, are distinct features of the organism, especially of large </a:t>
            </a:r>
            <a:r>
              <a:rPr lang="en-US" dirty="0" err="1" smtClean="0"/>
              <a:t>trophozoites</a:t>
            </a:r>
            <a:r>
              <a:rPr lang="en-US" dirty="0" smtClean="0"/>
              <a:t>.</a:t>
            </a:r>
          </a:p>
          <a:p>
            <a:pPr>
              <a:buFont typeface="Wingdings" pitchFamily="2" charset="2"/>
              <a:buChar char="Ø"/>
            </a:pPr>
            <a:r>
              <a:rPr lang="en-US" dirty="0" smtClean="0"/>
              <a:t>Tubular </a:t>
            </a:r>
            <a:r>
              <a:rPr lang="en-US" dirty="0"/>
              <a:t>extensions may function in anchoring the organisms in the alveolus, or enhance nutrient uptake by increasing cell surface area.</a:t>
            </a:r>
          </a:p>
        </p:txBody>
      </p:sp>
    </p:spTree>
    <p:extLst>
      <p:ext uri="{BB962C8B-B14F-4D97-AF65-F5344CB8AC3E}">
        <p14:creationId xmlns:p14="http://schemas.microsoft.com/office/powerpoint/2010/main" val="159955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faculty.ccbcmd.edu/courses/bio141/labmanua/lab9/images/Pneumocystis_trophic.jpg"/>
          <p:cNvPicPr>
            <a:picLocks noGrp="1"/>
          </p:cNvPicPr>
          <p:nvPr>
            <p:ph idx="1"/>
          </p:nvPr>
        </p:nvPicPr>
        <p:blipFill>
          <a:blip r:embed="rId2" cstate="print"/>
          <a:stretch>
            <a:fillRect/>
          </a:stretch>
        </p:blipFill>
        <p:spPr bwMode="auto">
          <a:xfrm>
            <a:off x="611560" y="1628800"/>
            <a:ext cx="7942177" cy="5049815"/>
          </a:xfrm>
          <a:prstGeom prst="rect">
            <a:avLst/>
          </a:prstGeom>
          <a:noFill/>
          <a:ln w="9525">
            <a:noFill/>
            <a:miter lim="800000"/>
            <a:headEnd/>
            <a:tailEnd/>
          </a:ln>
        </p:spPr>
      </p:pic>
      <p:sp>
        <p:nvSpPr>
          <p:cNvPr id="2" name="Title 1"/>
          <p:cNvSpPr>
            <a:spLocks noGrp="1"/>
          </p:cNvSpPr>
          <p:nvPr>
            <p:ph type="title"/>
          </p:nvPr>
        </p:nvSpPr>
        <p:spPr>
          <a:xfrm>
            <a:off x="457200" y="274638"/>
            <a:ext cx="8229600" cy="868362"/>
          </a:xfrm>
        </p:spPr>
        <p:txBody>
          <a:bodyPr>
            <a:noAutofit/>
          </a:bodyPr>
          <a:lstStyle/>
          <a:p>
            <a:pPr algn="l"/>
            <a:r>
              <a:rPr lang="en-US" sz="3200" b="1" dirty="0" err="1" smtClean="0"/>
              <a:t>Trophic</a:t>
            </a:r>
            <a:r>
              <a:rPr lang="en-US" sz="3200" b="1" dirty="0" smtClean="0"/>
              <a:t> Form of </a:t>
            </a:r>
            <a:r>
              <a:rPr lang="en-US" sz="3200" b="1" i="1" dirty="0" err="1" smtClean="0"/>
              <a:t>Pneumocystis</a:t>
            </a:r>
            <a:r>
              <a:rPr lang="en-US" sz="3200" b="1" i="1" dirty="0" smtClean="0"/>
              <a:t> </a:t>
            </a:r>
            <a:r>
              <a:rPr lang="en-US" sz="3200" b="1" i="1" dirty="0" err="1" smtClean="0"/>
              <a:t>jiroveci</a:t>
            </a:r>
            <a:r>
              <a:rPr lang="en-US" sz="3200" b="1" dirty="0" smtClean="0"/>
              <a:t> from the Lungs of a Person with PCP</a:t>
            </a:r>
            <a:endParaRPr lang="en-US" sz="3200" dirty="0"/>
          </a:p>
        </p:txBody>
      </p:sp>
    </p:spTree>
    <p:extLst>
      <p:ext uri="{BB962C8B-B14F-4D97-AF65-F5344CB8AC3E}">
        <p14:creationId xmlns:p14="http://schemas.microsoft.com/office/powerpoint/2010/main" val="1063021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normAutofit lnSpcReduction="10000"/>
          </a:bodyPr>
          <a:lstStyle/>
          <a:p>
            <a:pPr marL="514350" indent="-514350">
              <a:buFont typeface="+mj-lt"/>
              <a:buAutoNum type="alphaLcPeriod"/>
            </a:pPr>
            <a:r>
              <a:rPr lang="en-US" b="1" dirty="0" err="1" smtClean="0"/>
              <a:t>Precyst</a:t>
            </a:r>
            <a:endParaRPr lang="en-US" b="1" dirty="0" smtClean="0"/>
          </a:p>
          <a:p>
            <a:pPr marL="514350" indent="-514350">
              <a:buFont typeface="Wingdings" pitchFamily="2" charset="2"/>
              <a:buChar char="Ø"/>
            </a:pPr>
            <a:r>
              <a:rPr lang="en-US" dirty="0" smtClean="0"/>
              <a:t>Larger </a:t>
            </a:r>
            <a:r>
              <a:rPr lang="en-US" dirty="0"/>
              <a:t>(</a:t>
            </a:r>
            <a:r>
              <a:rPr lang="en-US" dirty="0" smtClean="0"/>
              <a:t>approx. </a:t>
            </a:r>
            <a:r>
              <a:rPr lang="en-US" dirty="0"/>
              <a:t>4–5 </a:t>
            </a:r>
            <a:r>
              <a:rPr lang="en-US" dirty="0" err="1"/>
              <a:t>μm</a:t>
            </a:r>
            <a:r>
              <a:rPr lang="en-US" dirty="0"/>
              <a:t>) </a:t>
            </a:r>
            <a:r>
              <a:rPr lang="en-US" dirty="0" smtClean="0"/>
              <a:t>and </a:t>
            </a:r>
            <a:r>
              <a:rPr lang="en-US" dirty="0"/>
              <a:t>has a rigid pellicle (40–120 nm) which is thicker than that of </a:t>
            </a:r>
            <a:r>
              <a:rPr lang="en-US" dirty="0" err="1"/>
              <a:t>trophozoites</a:t>
            </a:r>
            <a:r>
              <a:rPr lang="en-US" dirty="0"/>
              <a:t> and thinner than that of mature cysts</a:t>
            </a:r>
            <a:r>
              <a:rPr lang="en-US" dirty="0" smtClean="0"/>
              <a:t>.</a:t>
            </a:r>
          </a:p>
          <a:p>
            <a:pPr marL="514350" indent="-514350">
              <a:buFont typeface="+mj-lt"/>
              <a:buAutoNum type="alphaLcPeriod" startAt="2"/>
            </a:pPr>
            <a:r>
              <a:rPr lang="en-US" b="1" dirty="0" smtClean="0"/>
              <a:t> </a:t>
            </a:r>
            <a:r>
              <a:rPr lang="en-US" b="1" dirty="0"/>
              <a:t>Thick-walled cysts containing round </a:t>
            </a:r>
            <a:r>
              <a:rPr lang="en-US" b="1" dirty="0" err="1" smtClean="0"/>
              <a:t>intracystic</a:t>
            </a:r>
            <a:r>
              <a:rPr lang="en-US" b="1" dirty="0" smtClean="0"/>
              <a:t> bodies (ICB)</a:t>
            </a:r>
          </a:p>
          <a:p>
            <a:pPr marL="514350" indent="-514350">
              <a:buFont typeface="Wingdings" pitchFamily="2" charset="2"/>
              <a:buChar char="Ø"/>
            </a:pPr>
            <a:r>
              <a:rPr lang="en-US" dirty="0" smtClean="0"/>
              <a:t>The </a:t>
            </a:r>
            <a:r>
              <a:rPr lang="en-US" dirty="0"/>
              <a:t>single nucleus in the pre-cyst stage divides to give rise to a cyst containing two ICB, which then gives rise to a four-ICB stage. </a:t>
            </a:r>
            <a:endParaRPr lang="en-US" dirty="0" smtClean="0"/>
          </a:p>
        </p:txBody>
      </p:sp>
      <p:sp>
        <p:nvSpPr>
          <p:cNvPr id="2" name="Title 1"/>
          <p:cNvSpPr>
            <a:spLocks noGrp="1"/>
          </p:cNvSpPr>
          <p:nvPr>
            <p:ph type="title"/>
          </p:nvPr>
        </p:nvSpPr>
        <p:spPr>
          <a:xfrm>
            <a:off x="457200" y="274638"/>
            <a:ext cx="8229600" cy="563562"/>
          </a:xfrm>
        </p:spPr>
        <p:txBody>
          <a:bodyPr>
            <a:normAutofit fontScale="90000"/>
          </a:bodyPr>
          <a:lstStyle/>
          <a:p>
            <a:pPr marL="742950" indent="-742950" algn="l">
              <a:buFont typeface="+mj-lt"/>
              <a:buAutoNum type="arabicPeriod" startAt="2"/>
            </a:pPr>
            <a:r>
              <a:rPr lang="en-US" b="1" dirty="0"/>
              <a:t>Cystic Forms</a:t>
            </a:r>
            <a:endParaRPr lang="en-US" dirty="0"/>
          </a:p>
        </p:txBody>
      </p:sp>
    </p:spTree>
    <p:extLst>
      <p:ext uri="{BB962C8B-B14F-4D97-AF65-F5344CB8AC3E}">
        <p14:creationId xmlns:p14="http://schemas.microsoft.com/office/powerpoint/2010/main" val="2118203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TotalTime>
  <Words>764</Words>
  <Application>Microsoft Office PowerPoint</Application>
  <PresentationFormat>On-screen Show (4:3)</PresentationFormat>
  <Paragraphs>69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1_Ribbons</vt:lpstr>
      <vt:lpstr>PNEUMOCYSTIS</vt:lpstr>
      <vt:lpstr>Introduction</vt:lpstr>
      <vt:lpstr>PowerPoint Presentation</vt:lpstr>
      <vt:lpstr>Geographic Distribution</vt:lpstr>
      <vt:lpstr>Classification</vt:lpstr>
      <vt:lpstr>Morphology</vt:lpstr>
      <vt:lpstr>PowerPoint Presentation</vt:lpstr>
      <vt:lpstr>Trophic Form of Pneumocystis jiroveci from the Lungs of a Person with PCP</vt:lpstr>
      <vt:lpstr>Cystic Forms</vt:lpstr>
      <vt:lpstr>PowerPoint Presentation</vt:lpstr>
      <vt:lpstr>PowerPoint Presentation</vt:lpstr>
      <vt:lpstr>PowerPoint Presentation</vt:lpstr>
      <vt:lpstr>PowerPoint Presentation</vt:lpstr>
      <vt:lpstr>Cysts of Pneumocystis jiroveci</vt:lpstr>
      <vt:lpstr>PowerPoint Presentation</vt:lpstr>
      <vt:lpstr>PowerPoint Presentation</vt:lpstr>
      <vt:lpstr>PowerPoint Presentation</vt:lpstr>
      <vt:lpstr>Life Cycle</vt:lpstr>
      <vt:lpstr>Pathogenesis</vt:lpstr>
      <vt:lpstr>Clinical Features</vt:lpstr>
      <vt:lpstr>Diagnosis</vt:lpstr>
      <vt:lpstr>Trophozoites in a bronchoalveolar lavage (BAL) specimen stained with Giemsa</vt:lpstr>
      <vt:lpstr>Cysts of P. jirovecii in lung tissue, stained with methenamine silver</vt:lpstr>
      <vt:lpstr>Cysts of P. jirovecii in lung tissue, stained with hematoxylin and eosin (H&amp;E)</vt:lpstr>
      <vt:lpstr>PowerPoint Presentation</vt:lpstr>
      <vt:lpstr>Treatment</vt:lpstr>
      <vt:lpstr>Prevention and Control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PNEUMOCYSTIS</dc:title>
  <dc:creator>Dr. Kimaiga H.O. MBChB (UoN)</dc:creator>
  <cp:lastModifiedBy>Dr. Kimaiga H.O. MBChB (UoN)</cp:lastModifiedBy>
  <cp:revision>7</cp:revision>
  <dcterms:created xsi:type="dcterms:W3CDTF">2013-08-28T22:05:41Z</dcterms:created>
  <dcterms:modified xsi:type="dcterms:W3CDTF">2013-12-06T08:46:43Z</dcterms:modified>
</cp:coreProperties>
</file>