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4"/>
  </p:notesMasterIdLst>
  <p:sldIdLst>
    <p:sldId id="326" r:id="rId2"/>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16" autoAdjust="0"/>
  </p:normalViewPr>
  <p:slideViewPr>
    <p:cSldViewPr>
      <p:cViewPr varScale="1">
        <p:scale>
          <a:sx n="56" d="100"/>
          <a:sy n="56" d="100"/>
        </p:scale>
        <p:origin x="-168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149442-7148-4A33-B746-05BCC7404FC0}" type="datetimeFigureOut">
              <a:rPr lang="en-GB" smtClean="0"/>
              <a:t>21/01/2014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986275-5C8E-4BE1-AD65-8687CCBE6CAA}" type="slidenum">
              <a:rPr lang="en-GB" smtClean="0"/>
              <a:t>‹#›</a:t>
            </a:fld>
            <a:endParaRPr lang="en-GB"/>
          </a:p>
        </p:txBody>
      </p:sp>
    </p:spTree>
    <p:extLst>
      <p:ext uri="{BB962C8B-B14F-4D97-AF65-F5344CB8AC3E}">
        <p14:creationId xmlns:p14="http://schemas.microsoft.com/office/powerpoint/2010/main" val="37175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3B2496B-54A7-489A-B90B-DE66D6A2107C}" type="slidenum">
              <a:rPr lang="en-US" smtClean="0">
                <a:solidFill>
                  <a:prstClr val="black"/>
                </a:solidFill>
              </a:rPr>
              <a:pPr/>
              <a:t>2</a:t>
            </a:fld>
            <a:endParaRPr lang="en-US"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01BEC72-1049-4833-8246-274FBEEDBCF4}" type="slidenum">
              <a:rPr lang="en-US" smtClean="0">
                <a:solidFill>
                  <a:prstClr val="black"/>
                </a:solidFill>
              </a:rPr>
              <a:pPr/>
              <a:t>18</a:t>
            </a:fld>
            <a:endParaRPr lang="en-US"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b="1" i="1" smtClean="0"/>
              <a:t>T. gondii:</a:t>
            </a:r>
            <a:r>
              <a:rPr lang="en-US" b="1" smtClean="0"/>
              <a:t> tissue cysts, 100-300 µm, may contain up to 3.000 bradyzoites. </a:t>
            </a:r>
            <a:br>
              <a:rPr lang="en-US" b="1" smtClean="0"/>
            </a:br>
            <a:r>
              <a:rPr lang="en-US" b="1" smtClean="0"/>
              <a:t>The wall of mature pseudocysts is believed to represent </a:t>
            </a:r>
            <a:br>
              <a:rPr lang="en-US" b="1" smtClean="0"/>
            </a:br>
            <a:r>
              <a:rPr lang="en-US" b="1" smtClean="0"/>
              <a:t>a combination of host and parasitic components.</a:t>
            </a:r>
            <a:r>
              <a:rPr lang="en-US"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02CF80F-53F4-4F0F-9523-9034FDDFAA38}" type="slidenum">
              <a:rPr lang="en-US" smtClean="0">
                <a:solidFill>
                  <a:prstClr val="black"/>
                </a:solidFill>
              </a:rPr>
              <a:pPr/>
              <a:t>19</a:t>
            </a:fld>
            <a:endParaRPr lang="en-US" smtClean="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pseudocysts found subcutaneous tissue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8A884CA-F3B1-4CF9-8C70-D07F7431436F}" type="slidenum">
              <a:rPr lang="en-US" smtClean="0">
                <a:solidFill>
                  <a:prstClr val="black"/>
                </a:solidFill>
              </a:rPr>
              <a:pPr/>
              <a:t>21</a:t>
            </a:fld>
            <a:endParaRPr lang="en-US" smtClean="0">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Tachyzoites move fast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733A148-D9D8-4281-99BB-5F9585D30A79}" type="slidenum">
              <a:rPr lang="en-US" smtClean="0">
                <a:solidFill>
                  <a:prstClr val="black"/>
                </a:solidFill>
              </a:rPr>
              <a:pPr/>
              <a:t>24</a:t>
            </a:fld>
            <a:endParaRPr lang="en-US" smtClean="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The most common symptom of acute toxoplasmosis is painful swollen lymph glands in the cervical, supraclavicular and inguinal regions. These symptoms may associated with headache, muscle pain, anemia and sometime lung complications.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96E3597-6CEF-43AD-A911-5CC1F6FD0510}" type="slidenum">
              <a:rPr lang="en-US" smtClean="0">
                <a:solidFill>
                  <a:prstClr val="black"/>
                </a:solidFill>
              </a:rPr>
              <a:pPr/>
              <a:t>35</a:t>
            </a:fld>
            <a:endParaRPr lang="en-US" smtClean="0">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5"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6"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7"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8" name="Freeform 6"/>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9"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 name="Freeform 8"/>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1"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 name="Rectangle 12"/>
          <p:cNvSpPr>
            <a:spLocks noGrp="1" noChangeArrowheads="1"/>
          </p:cNvSpPr>
          <p:nvPr>
            <p:ph type="dt" sz="half" idx="10"/>
          </p:nvPr>
        </p:nvSpPr>
        <p:spPr/>
        <p:txBody>
          <a:bodyPr/>
          <a:lstStyle>
            <a:lvl1pPr>
              <a:defRPr>
                <a:solidFill>
                  <a:srgbClr val="FFFFCC"/>
                </a:solidFill>
              </a:defRPr>
            </a:lvl1pPr>
          </a:lstStyle>
          <a:p>
            <a:pPr>
              <a:defRPr/>
            </a:pPr>
            <a:endParaRPr lang="en-US"/>
          </a:p>
        </p:txBody>
      </p:sp>
      <p:sp>
        <p:nvSpPr>
          <p:cNvPr id="13" name="Rectangle 13"/>
          <p:cNvSpPr>
            <a:spLocks noGrp="1" noChangeArrowheads="1"/>
          </p:cNvSpPr>
          <p:nvPr>
            <p:ph type="ftr" sz="quarter" idx="11"/>
          </p:nvPr>
        </p:nvSpPr>
        <p:spPr/>
        <p:txBody>
          <a:bodyPr/>
          <a:lstStyle>
            <a:lvl1pPr>
              <a:defRPr>
                <a:solidFill>
                  <a:srgbClr val="FFFFCC"/>
                </a:solidFill>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solidFill>
                  <a:srgbClr val="FFFFCC"/>
                </a:solidFill>
              </a:defRPr>
            </a:lvl1pPr>
          </a:lstStyle>
          <a:p>
            <a:pPr>
              <a:defRPr/>
            </a:pPr>
            <a:fld id="{DA4ECD05-BF53-4B28-BB30-78FEB546C017}" type="slidenum">
              <a:rPr lang="en-US"/>
              <a:pPr>
                <a:defRPr/>
              </a:pPr>
              <a:t>‹#›</a:t>
            </a:fld>
            <a:endParaRPr lang="en-US"/>
          </a:p>
        </p:txBody>
      </p:sp>
    </p:spTree>
    <p:extLst>
      <p:ext uri="{BB962C8B-B14F-4D97-AF65-F5344CB8AC3E}">
        <p14:creationId xmlns:p14="http://schemas.microsoft.com/office/powerpoint/2010/main" val="241035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C1C7580-A3ED-41E0-9436-A97A45219647}"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37112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C8357FB-4814-41F9-AAD3-528AD9D0943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038173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7"/>
          <p:cNvSpPr>
            <a:spLocks noGrp="1" noChangeArrowheads="1"/>
          </p:cNvSpPr>
          <p:nvPr>
            <p:ph type="sldNum" sz="quarter" idx="12"/>
          </p:nvPr>
        </p:nvSpPr>
        <p:spPr>
          <a:ln/>
        </p:spPr>
        <p:txBody>
          <a:bodyPr/>
          <a:lstStyle>
            <a:lvl1pPr>
              <a:defRPr/>
            </a:lvl1pPr>
          </a:lstStyle>
          <a:p>
            <a:fld id="{C2B551E0-50D6-476E-B17B-ED85AEB851DF}" type="slidenum">
              <a:rPr lang="ar-SA">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3008925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GB">
              <a:solidFill>
                <a:srgbClr val="FFFFCC"/>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GB">
              <a:solidFill>
                <a:srgbClr val="FFFFCC"/>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DE1E7A72-E5F8-4A08-8307-B44A916123DC}" type="slidenum">
              <a:rPr lang="en-GB">
                <a:solidFill>
                  <a:srgbClr val="FFFFCC"/>
                </a:solidFill>
              </a:rPr>
              <a:pPr>
                <a:defRPr/>
              </a:pPr>
              <a:t>‹#›</a:t>
            </a:fld>
            <a:endParaRPr lang="en-GB">
              <a:solidFill>
                <a:srgbClr val="FFFFCC"/>
              </a:solidFill>
            </a:endParaRPr>
          </a:p>
        </p:txBody>
      </p:sp>
    </p:spTree>
    <p:extLst>
      <p:ext uri="{BB962C8B-B14F-4D97-AF65-F5344CB8AC3E}">
        <p14:creationId xmlns:p14="http://schemas.microsoft.com/office/powerpoint/2010/main" val="4157933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GB">
              <a:solidFill>
                <a:srgbClr val="FFFFCC"/>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GB">
              <a:solidFill>
                <a:srgbClr val="FFFFCC"/>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8FF415CB-D21E-47A1-A1B4-B78202BA29EF}" type="slidenum">
              <a:rPr lang="en-GB">
                <a:solidFill>
                  <a:srgbClr val="FFFFCC"/>
                </a:solidFill>
              </a:rPr>
              <a:pPr>
                <a:defRPr/>
              </a:pPr>
              <a:t>‹#›</a:t>
            </a:fld>
            <a:endParaRPr lang="en-GB">
              <a:solidFill>
                <a:srgbClr val="FFFFCC"/>
              </a:solidFill>
            </a:endParaRPr>
          </a:p>
        </p:txBody>
      </p:sp>
    </p:spTree>
    <p:extLst>
      <p:ext uri="{BB962C8B-B14F-4D97-AF65-F5344CB8AC3E}">
        <p14:creationId xmlns:p14="http://schemas.microsoft.com/office/powerpoint/2010/main" val="222835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F7206D5-2BD9-4466-B0E8-5600C52120F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953225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FA79BBE-A784-4BD6-BB13-0AFE8269DF8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784008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910A534-9D14-4032-9DC9-7B94C46025A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82019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32A69695-303E-4636-B0AC-935A2CBB91A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34275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0B4F0713-9C33-4125-AF27-F24C23A6F0EB}"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7143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5E838C3F-F7AB-4389-9E72-49DCD61B4B1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5348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96DCE950-8786-47FF-BAA9-8A57D57766D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57768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71C9F947-C3E9-4938-A9C2-65A14D8ABA4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794112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1"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2"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3"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4"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5"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6"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7"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34"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eaLnBrk="0" fontAlgn="base" hangingPunct="0">
              <a:spcAft>
                <a:spcPct val="0"/>
              </a:spcAft>
              <a:defRPr/>
            </a:pPr>
            <a:endParaRPr lang="en-US">
              <a:solidFill>
                <a:srgbClr val="FFFFCC"/>
              </a:solidFill>
            </a:endParaRP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eaLnBrk="0" fontAlgn="base" hangingPunct="0">
              <a:spcAft>
                <a:spcPct val="0"/>
              </a:spcAft>
              <a:defRPr/>
            </a:pPr>
            <a:endParaRPr lang="en-US">
              <a:solidFill>
                <a:srgbClr val="FFFFCC"/>
              </a:solidFill>
            </a:endParaRPr>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eaLnBrk="0" fontAlgn="base" hangingPunct="0">
              <a:spcAft>
                <a:spcPct val="0"/>
              </a:spcAft>
              <a:defRPr/>
            </a:pPr>
            <a:fld id="{69402479-71D7-4A3C-8B7A-2E9F7D866F1C}" type="slidenum">
              <a:rPr lang="en-US">
                <a:solidFill>
                  <a:srgbClr val="FFFFCC"/>
                </a:solidFill>
              </a:rPr>
              <a:pPr eaLnBrk="0" fontAlgn="base" hangingPunct="0">
                <a:spcAft>
                  <a:spcPct val="0"/>
                </a:spcAft>
                <a:defRPr/>
              </a:pPr>
              <a:t>‹#›</a:t>
            </a:fld>
            <a:endParaRPr lang="en-US">
              <a:solidFill>
                <a:srgbClr val="FFFFCC"/>
              </a:solidFill>
            </a:endParaRPr>
          </a:p>
        </p:txBody>
      </p:sp>
    </p:spTree>
    <p:extLst>
      <p:ext uri="{BB962C8B-B14F-4D97-AF65-F5344CB8AC3E}">
        <p14:creationId xmlns:p14="http://schemas.microsoft.com/office/powerpoint/2010/main" val="1915742423"/>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0-#ppt_w/2"/>
                                          </p:val>
                                        </p:tav>
                                        <p:tav tm="100000">
                                          <p:val>
                                            <p:strVal val="#ppt_x"/>
                                          </p:val>
                                        </p:tav>
                                      </p:tavLst>
                                    </p:anim>
                                    <p:anim calcmode="lin" valueType="num">
                                      <p:cBhvr additive="base">
                                        <p:cTn id="8" dur="5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TOXOPLASMA GONDII</a:t>
            </a:r>
            <a:endParaRPr lang="en-GB" dirty="0"/>
          </a:p>
        </p:txBody>
      </p:sp>
      <p:sp>
        <p:nvSpPr>
          <p:cNvPr id="3" name="Subtitle 2"/>
          <p:cNvSpPr>
            <a:spLocks noGrp="1"/>
          </p:cNvSpPr>
          <p:nvPr>
            <p:ph type="subTitle" idx="1"/>
          </p:nvPr>
        </p:nvSpPr>
        <p:spPr/>
        <p:txBody>
          <a:bodyPr/>
          <a:lstStyle/>
          <a:p>
            <a:r>
              <a:rPr lang="en-US" b="1" dirty="0" smtClean="0"/>
              <a:t>KIMAIGA H.O</a:t>
            </a:r>
          </a:p>
          <a:p>
            <a:r>
              <a:rPr lang="en-US" b="1" dirty="0" smtClean="0"/>
              <a:t>MBChB (University of Nairobi)</a:t>
            </a:r>
          </a:p>
        </p:txBody>
      </p:sp>
    </p:spTree>
    <p:extLst>
      <p:ext uri="{BB962C8B-B14F-4D97-AF65-F5344CB8AC3E}">
        <p14:creationId xmlns:p14="http://schemas.microsoft.com/office/powerpoint/2010/main" val="1769702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Rot="1" noChangeArrowheads="1"/>
          </p:cNvSpPr>
          <p:nvPr>
            <p:ph type="body" idx="1"/>
          </p:nvPr>
        </p:nvSpPr>
        <p:spPr>
          <a:xfrm>
            <a:off x="323528" y="404664"/>
            <a:ext cx="8640960" cy="6264696"/>
          </a:xfrm>
        </p:spPr>
        <p:txBody>
          <a:bodyPr>
            <a:normAutofit fontScale="92500" lnSpcReduction="20000"/>
          </a:bodyPr>
          <a:lstStyle/>
          <a:p>
            <a:pPr>
              <a:lnSpc>
                <a:spcPct val="90000"/>
              </a:lnSpc>
              <a:defRPr/>
            </a:pPr>
            <a:r>
              <a:rPr lang="en-US" dirty="0" smtClean="0"/>
              <a:t>Fertilization occurred in the intestine and immature/ </a:t>
            </a:r>
            <a:r>
              <a:rPr lang="en-US" dirty="0" err="1">
                <a:effectLst/>
              </a:rPr>
              <a:t>u</a:t>
            </a:r>
            <a:r>
              <a:rPr lang="en-US" dirty="0" err="1" smtClean="0">
                <a:effectLst/>
              </a:rPr>
              <a:t>nsporulated</a:t>
            </a:r>
            <a:r>
              <a:rPr lang="en-US" dirty="0" smtClean="0">
                <a:effectLst/>
              </a:rPr>
              <a:t> </a:t>
            </a:r>
            <a:r>
              <a:rPr lang="en-US" dirty="0" err="1" smtClean="0"/>
              <a:t>oocyst</a:t>
            </a:r>
            <a:r>
              <a:rPr lang="en-US" dirty="0" smtClean="0"/>
              <a:t> are passed in the cat’s feces.</a:t>
            </a:r>
          </a:p>
          <a:p>
            <a:pPr>
              <a:lnSpc>
                <a:spcPct val="90000"/>
              </a:lnSpc>
              <a:defRPr/>
            </a:pPr>
            <a:r>
              <a:rPr lang="en-US" dirty="0">
                <a:effectLst/>
              </a:rPr>
              <a:t>Although </a:t>
            </a:r>
            <a:r>
              <a:rPr lang="en-US" dirty="0" err="1">
                <a:effectLst/>
              </a:rPr>
              <a:t>oocysts</a:t>
            </a:r>
            <a:r>
              <a:rPr lang="en-US" dirty="0">
                <a:effectLst/>
              </a:rPr>
              <a:t> are usually only shed for 1-2 weeks, large numbers may be shed.  </a:t>
            </a:r>
            <a:r>
              <a:rPr lang="en-US" dirty="0" err="1">
                <a:effectLst/>
              </a:rPr>
              <a:t>Oocysts</a:t>
            </a:r>
            <a:r>
              <a:rPr lang="en-US" dirty="0">
                <a:effectLst/>
              </a:rPr>
              <a:t> take 1-5 days to </a:t>
            </a:r>
            <a:r>
              <a:rPr lang="en-US" dirty="0" err="1">
                <a:effectLst/>
              </a:rPr>
              <a:t>sporulate</a:t>
            </a:r>
            <a:r>
              <a:rPr lang="en-US" dirty="0">
                <a:effectLst/>
              </a:rPr>
              <a:t> in the environment and become infective.  </a:t>
            </a:r>
            <a:endParaRPr lang="en-US" dirty="0" smtClean="0">
              <a:effectLst/>
            </a:endParaRPr>
          </a:p>
          <a:p>
            <a:pPr>
              <a:lnSpc>
                <a:spcPct val="90000"/>
              </a:lnSpc>
              <a:defRPr/>
            </a:pPr>
            <a:r>
              <a:rPr lang="en-US" dirty="0" smtClean="0"/>
              <a:t>The </a:t>
            </a:r>
            <a:r>
              <a:rPr lang="en-US" dirty="0" err="1" smtClean="0"/>
              <a:t>Oocyst</a:t>
            </a:r>
            <a:r>
              <a:rPr lang="en-US" dirty="0" smtClean="0"/>
              <a:t> are contaminated with water, food and soil are ingested by intermediate host </a:t>
            </a:r>
            <a:r>
              <a:rPr lang="en-US" dirty="0">
                <a:effectLst/>
              </a:rPr>
              <a:t>(including birds and rodents</a:t>
            </a:r>
            <a:r>
              <a:rPr lang="en-US" dirty="0" smtClean="0">
                <a:effectLst/>
              </a:rPr>
              <a:t>)</a:t>
            </a:r>
            <a:r>
              <a:rPr lang="en-US" dirty="0" smtClean="0"/>
              <a:t>.</a:t>
            </a:r>
          </a:p>
          <a:p>
            <a:pPr>
              <a:defRPr/>
            </a:pPr>
            <a:r>
              <a:rPr lang="en-US" dirty="0"/>
              <a:t>The protozoa reproduces asexually in the intermediate host.</a:t>
            </a:r>
          </a:p>
          <a:p>
            <a:pPr>
              <a:defRPr/>
            </a:pPr>
            <a:r>
              <a:rPr lang="en-US" dirty="0"/>
              <a:t>Ingested </a:t>
            </a:r>
            <a:r>
              <a:rPr lang="en-US" dirty="0" err="1"/>
              <a:t>oocyst</a:t>
            </a:r>
            <a:r>
              <a:rPr lang="en-US" dirty="0"/>
              <a:t> goes to the digestive tract.</a:t>
            </a:r>
          </a:p>
          <a:p>
            <a:pPr>
              <a:defRPr/>
            </a:pPr>
            <a:r>
              <a:rPr lang="en-US" dirty="0"/>
              <a:t>It is here that they are engulfed by macrophages. </a:t>
            </a:r>
          </a:p>
          <a:p>
            <a:pPr>
              <a:defRPr/>
            </a:pPr>
            <a:r>
              <a:rPr lang="en-US" dirty="0"/>
              <a:t>In the </a:t>
            </a:r>
            <a:r>
              <a:rPr lang="en-US" dirty="0" smtClean="0"/>
              <a:t>macrophage </a:t>
            </a:r>
            <a:r>
              <a:rPr lang="en-US" dirty="0" err="1">
                <a:effectLst/>
              </a:rPr>
              <a:t>o</a:t>
            </a:r>
            <a:r>
              <a:rPr lang="en-US" dirty="0" err="1" smtClean="0">
                <a:effectLst/>
              </a:rPr>
              <a:t>ocysts</a:t>
            </a:r>
            <a:r>
              <a:rPr lang="en-US" dirty="0" smtClean="0">
                <a:effectLst/>
              </a:rPr>
              <a:t> develop into </a:t>
            </a:r>
            <a:r>
              <a:rPr lang="en-US" dirty="0" err="1">
                <a:effectLst/>
              </a:rPr>
              <a:t>tachyzoites</a:t>
            </a:r>
            <a:r>
              <a:rPr lang="en-US" dirty="0">
                <a:effectLst/>
              </a:rPr>
              <a:t> shortly after ingestion. </a:t>
            </a:r>
            <a:endParaRPr lang="en-US" dirty="0" smtClean="0">
              <a:effectLst/>
            </a:endParaRPr>
          </a:p>
          <a:p>
            <a:pPr eaLnBrk="1" hangingPunct="1">
              <a:lnSpc>
                <a:spcPct val="90000"/>
              </a:lnSpc>
              <a:defRPr/>
            </a:pPr>
            <a:endParaRPr lang="en-US" dirty="0" smtClean="0"/>
          </a:p>
        </p:txBody>
      </p:sp>
    </p:spTree>
    <p:extLst>
      <p:ext uri="{BB962C8B-B14F-4D97-AF65-F5344CB8AC3E}">
        <p14:creationId xmlns:p14="http://schemas.microsoft.com/office/powerpoint/2010/main" val="2583290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84976" cy="6336704"/>
          </a:xfrm>
        </p:spPr>
        <p:txBody>
          <a:bodyPr>
            <a:normAutofit fontScale="92500" lnSpcReduction="20000"/>
          </a:bodyPr>
          <a:lstStyle/>
          <a:p>
            <a:pPr>
              <a:defRPr/>
            </a:pPr>
            <a:r>
              <a:rPr lang="en-US" dirty="0"/>
              <a:t>These </a:t>
            </a:r>
            <a:r>
              <a:rPr lang="en-US" dirty="0" err="1"/>
              <a:t>tachyzoites</a:t>
            </a:r>
            <a:r>
              <a:rPr lang="en-US" dirty="0"/>
              <a:t> travel via blood stream (Heart, spleen, liver and brain) and localize in neural and muscle tissue and develop into tissue cyst </a:t>
            </a:r>
            <a:r>
              <a:rPr lang="en-US" dirty="0" err="1"/>
              <a:t>bradyzoites</a:t>
            </a:r>
            <a:r>
              <a:rPr lang="en-US" dirty="0"/>
              <a:t> </a:t>
            </a:r>
          </a:p>
          <a:p>
            <a:pPr>
              <a:defRPr/>
            </a:pPr>
            <a:r>
              <a:rPr lang="en-US" dirty="0"/>
              <a:t>Once immune response is </a:t>
            </a:r>
            <a:r>
              <a:rPr lang="en-US" dirty="0" err="1"/>
              <a:t>trigered</a:t>
            </a:r>
            <a:r>
              <a:rPr lang="en-US" dirty="0"/>
              <a:t>, </a:t>
            </a:r>
            <a:r>
              <a:rPr lang="en-US" dirty="0" err="1"/>
              <a:t>tachyzoites</a:t>
            </a:r>
            <a:r>
              <a:rPr lang="en-US" dirty="0"/>
              <a:t> encyst into </a:t>
            </a:r>
            <a:r>
              <a:rPr lang="en-US" dirty="0" err="1"/>
              <a:t>zoitocysts</a:t>
            </a:r>
            <a:r>
              <a:rPr lang="en-US" dirty="0"/>
              <a:t> and </a:t>
            </a:r>
            <a:r>
              <a:rPr lang="en-US" dirty="0" err="1"/>
              <a:t>pseudocysts</a:t>
            </a:r>
            <a:r>
              <a:rPr lang="en-US" dirty="0"/>
              <a:t> which contain </a:t>
            </a:r>
            <a:r>
              <a:rPr lang="en-US" dirty="0" err="1"/>
              <a:t>bradyzoites</a:t>
            </a:r>
            <a:r>
              <a:rPr lang="en-US" dirty="0"/>
              <a:t>(inactive).</a:t>
            </a:r>
          </a:p>
          <a:p>
            <a:pPr>
              <a:defRPr/>
            </a:pPr>
            <a:r>
              <a:rPr lang="en-US" dirty="0" err="1"/>
              <a:t>Bradyzoite</a:t>
            </a:r>
            <a:r>
              <a:rPr lang="en-US" dirty="0"/>
              <a:t> are inactive and they stay in the intermediate host and waits until the intermediate is consumed.</a:t>
            </a:r>
          </a:p>
          <a:p>
            <a:r>
              <a:rPr lang="en-US" dirty="0" smtClean="0">
                <a:effectLst/>
              </a:rPr>
              <a:t>Cats </a:t>
            </a:r>
            <a:r>
              <a:rPr lang="en-US" dirty="0">
                <a:effectLst/>
              </a:rPr>
              <a:t>become infected after consuming intermediate hosts harboring tissue cysts </a:t>
            </a:r>
          </a:p>
          <a:p>
            <a:r>
              <a:rPr lang="en-US" dirty="0" smtClean="0">
                <a:effectLst/>
              </a:rPr>
              <a:t>Cats </a:t>
            </a:r>
            <a:r>
              <a:rPr lang="en-US" dirty="0">
                <a:effectLst/>
              </a:rPr>
              <a:t>may also become infected directly by ingestion of </a:t>
            </a:r>
            <a:r>
              <a:rPr lang="en-US" dirty="0" err="1">
                <a:effectLst/>
              </a:rPr>
              <a:t>sporulated</a:t>
            </a:r>
            <a:r>
              <a:rPr lang="en-US" dirty="0">
                <a:effectLst/>
              </a:rPr>
              <a:t> </a:t>
            </a:r>
            <a:r>
              <a:rPr lang="en-US" dirty="0" err="1">
                <a:effectLst/>
              </a:rPr>
              <a:t>oocysts</a:t>
            </a:r>
            <a:r>
              <a:rPr lang="en-US" dirty="0">
                <a:effectLst/>
              </a:rPr>
              <a:t>.  Animals bred for human consumption and wild game may also become infected with tissue cysts after ingestion of </a:t>
            </a:r>
            <a:r>
              <a:rPr lang="en-US" dirty="0" err="1">
                <a:effectLst/>
              </a:rPr>
              <a:t>sporulated</a:t>
            </a:r>
            <a:r>
              <a:rPr lang="en-US" dirty="0">
                <a:effectLst/>
              </a:rPr>
              <a:t> </a:t>
            </a:r>
            <a:r>
              <a:rPr lang="en-US" dirty="0" err="1">
                <a:effectLst/>
              </a:rPr>
              <a:t>oocysts</a:t>
            </a:r>
            <a:r>
              <a:rPr lang="en-US" dirty="0">
                <a:effectLst/>
              </a:rPr>
              <a:t> in the environment . </a:t>
            </a:r>
            <a:endParaRPr lang="en-GB" dirty="0"/>
          </a:p>
        </p:txBody>
      </p:sp>
    </p:spTree>
    <p:extLst>
      <p:ext uri="{BB962C8B-B14F-4D97-AF65-F5344CB8AC3E}">
        <p14:creationId xmlns:p14="http://schemas.microsoft.com/office/powerpoint/2010/main" val="2938679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84976" cy="6336704"/>
          </a:xfrm>
        </p:spPr>
        <p:txBody>
          <a:bodyPr/>
          <a:lstStyle/>
          <a:p>
            <a:r>
              <a:rPr lang="en-US" dirty="0" smtClean="0">
                <a:effectLst/>
              </a:rPr>
              <a:t>Humans </a:t>
            </a:r>
            <a:r>
              <a:rPr lang="en-US" dirty="0">
                <a:effectLst/>
              </a:rPr>
              <a:t>can become infected by any of several routes</a:t>
            </a:r>
            <a:r>
              <a:rPr lang="en-US" dirty="0" smtClean="0">
                <a:effectLst/>
              </a:rPr>
              <a:t>:</a:t>
            </a:r>
          </a:p>
          <a:p>
            <a:pPr lvl="1"/>
            <a:r>
              <a:rPr lang="en-US" dirty="0">
                <a:effectLst/>
              </a:rPr>
              <a:t>E</a:t>
            </a:r>
            <a:r>
              <a:rPr lang="en-US" dirty="0" smtClean="0">
                <a:effectLst/>
              </a:rPr>
              <a:t>ating </a:t>
            </a:r>
            <a:r>
              <a:rPr lang="en-US" dirty="0">
                <a:effectLst/>
              </a:rPr>
              <a:t>undercooked meat of animals harboring tissue cysts . </a:t>
            </a:r>
            <a:endParaRPr lang="en-GB" dirty="0">
              <a:effectLst/>
            </a:endParaRPr>
          </a:p>
          <a:p>
            <a:pPr lvl="1"/>
            <a:r>
              <a:rPr lang="en-US" dirty="0">
                <a:effectLst/>
              </a:rPr>
              <a:t>C</a:t>
            </a:r>
            <a:r>
              <a:rPr lang="en-US" dirty="0" smtClean="0">
                <a:effectLst/>
              </a:rPr>
              <a:t>onsuming </a:t>
            </a:r>
            <a:r>
              <a:rPr lang="en-US" dirty="0">
                <a:effectLst/>
              </a:rPr>
              <a:t>food or water contaminated with cat feces or by contaminated environmental samples (such as fecal-contaminated soil or changing the litter box of a pet cat) . </a:t>
            </a:r>
            <a:endParaRPr lang="en-GB" dirty="0">
              <a:effectLst/>
            </a:endParaRPr>
          </a:p>
          <a:p>
            <a:pPr lvl="1"/>
            <a:r>
              <a:rPr lang="en-US" dirty="0">
                <a:effectLst/>
              </a:rPr>
              <a:t>B</a:t>
            </a:r>
            <a:r>
              <a:rPr lang="en-US" dirty="0" smtClean="0">
                <a:effectLst/>
              </a:rPr>
              <a:t>lood </a:t>
            </a:r>
            <a:r>
              <a:rPr lang="en-US" dirty="0">
                <a:effectLst/>
              </a:rPr>
              <a:t>transfusion or organ transplantation . </a:t>
            </a:r>
            <a:endParaRPr lang="en-GB" dirty="0">
              <a:effectLst/>
            </a:endParaRPr>
          </a:p>
          <a:p>
            <a:pPr lvl="1"/>
            <a:r>
              <a:rPr lang="en-US" dirty="0" err="1">
                <a:effectLst/>
              </a:rPr>
              <a:t>T</a:t>
            </a:r>
            <a:r>
              <a:rPr lang="en-US" dirty="0" err="1" smtClean="0">
                <a:effectLst/>
              </a:rPr>
              <a:t>ransplacentally</a:t>
            </a:r>
            <a:r>
              <a:rPr lang="en-US" dirty="0" smtClean="0">
                <a:effectLst/>
              </a:rPr>
              <a:t> </a:t>
            </a:r>
            <a:r>
              <a:rPr lang="en-US" dirty="0">
                <a:effectLst/>
              </a:rPr>
              <a:t>from mother to fetus . </a:t>
            </a:r>
            <a:endParaRPr lang="en-US" dirty="0" smtClean="0">
              <a:effectLst/>
            </a:endParaRPr>
          </a:p>
          <a:p>
            <a:pPr lvl="1"/>
            <a:r>
              <a:rPr lang="en-GB" dirty="0">
                <a:effectLst/>
              </a:rPr>
              <a:t>Ingestion of </a:t>
            </a:r>
            <a:r>
              <a:rPr lang="en-GB" dirty="0" err="1">
                <a:effectLst/>
              </a:rPr>
              <a:t>tachyzoites</a:t>
            </a:r>
            <a:r>
              <a:rPr lang="en-GB" dirty="0">
                <a:effectLst/>
              </a:rPr>
              <a:t> in unpasteurised goat's </a:t>
            </a:r>
            <a:r>
              <a:rPr lang="en-GB">
                <a:effectLst/>
              </a:rPr>
              <a:t>milk </a:t>
            </a:r>
            <a:endParaRPr lang="en-GB" dirty="0" smtClean="0">
              <a:effectLst/>
            </a:endParaRPr>
          </a:p>
          <a:p>
            <a:endParaRPr lang="en-GB" dirty="0"/>
          </a:p>
        </p:txBody>
      </p:sp>
    </p:spTree>
    <p:extLst>
      <p:ext uri="{BB962C8B-B14F-4D97-AF65-F5344CB8AC3E}">
        <p14:creationId xmlns:p14="http://schemas.microsoft.com/office/powerpoint/2010/main" val="1116152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9" descr="cat"/>
          <p:cNvPicPr>
            <a:picLocks noChangeAspect="1" noChangeArrowheads="1"/>
          </p:cNvPicPr>
          <p:nvPr/>
        </p:nvPicPr>
        <p:blipFill>
          <a:blip r:embed="rId2" cstate="print"/>
          <a:srcRect/>
          <a:stretch>
            <a:fillRect/>
          </a:stretch>
        </p:blipFill>
        <p:spPr bwMode="auto">
          <a:xfrm>
            <a:off x="30425" y="32454"/>
            <a:ext cx="9009733" cy="6636906"/>
          </a:xfrm>
          <a:prstGeom prst="rect">
            <a:avLst/>
          </a:prstGeom>
          <a:noFill/>
          <a:ln w="9525">
            <a:noFill/>
            <a:miter lim="800000"/>
            <a:headEnd/>
            <a:tailEnd/>
          </a:ln>
        </p:spPr>
      </p:pic>
    </p:spTree>
    <p:extLst>
      <p:ext uri="{BB962C8B-B14F-4D97-AF65-F5344CB8AC3E}">
        <p14:creationId xmlns:p14="http://schemas.microsoft.com/office/powerpoint/2010/main" val="3727521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achelor of Medicine And Bachelor of Surgery (MBChB)  Year  2\MEDICAL MICROBIOLOGY\5. MICROBIOLOGY PRACTICALS AND DEMONSTRATIONS\Laboratry Pictures\Microbiology cdc pics\Toxoplasma_LifeCyc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2" y="185737"/>
            <a:ext cx="4143375" cy="648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479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fe cycle of Toxoplasma gondii"/>
          <p:cNvPicPr/>
          <p:nvPr/>
        </p:nvPicPr>
        <p:blipFill>
          <a:blip r:embed="rId2"/>
          <a:srcRect/>
          <a:stretch>
            <a:fillRect/>
          </a:stretch>
        </p:blipFill>
        <p:spPr bwMode="auto">
          <a:xfrm>
            <a:off x="2202497" y="1358265"/>
            <a:ext cx="4739005" cy="4141470"/>
          </a:xfrm>
          <a:prstGeom prst="rect">
            <a:avLst/>
          </a:prstGeom>
          <a:noFill/>
          <a:ln w="9525">
            <a:noFill/>
            <a:miter lim="800000"/>
            <a:headEnd/>
            <a:tailEnd/>
          </a:ln>
        </p:spPr>
      </p:pic>
    </p:spTree>
    <p:extLst>
      <p:ext uri="{BB962C8B-B14F-4D97-AF65-F5344CB8AC3E}">
        <p14:creationId xmlns:p14="http://schemas.microsoft.com/office/powerpoint/2010/main" val="1422383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80121"/>
            <a:ext cx="9091130" cy="673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12857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84976" cy="6336704"/>
          </a:xfrm>
        </p:spPr>
        <p:txBody>
          <a:bodyPr/>
          <a:lstStyle/>
          <a:p>
            <a:r>
              <a:rPr lang="en-US" dirty="0">
                <a:effectLst/>
              </a:rPr>
              <a:t>In the human host, the parasites form tissue cysts, most commonly in skeletal muscle, myocardium, brain, and eyes; these cysts may remain throughout the life of the host.  Diagnosis is usually achieved by serology, although tissue cysts may be observed in stained biopsy </a:t>
            </a:r>
            <a:r>
              <a:rPr lang="en-US" dirty="0" smtClean="0">
                <a:effectLst/>
              </a:rPr>
              <a:t>specimens</a:t>
            </a:r>
          </a:p>
          <a:p>
            <a:r>
              <a:rPr lang="en-US" dirty="0" smtClean="0">
                <a:effectLst/>
              </a:rPr>
              <a:t>Diagnosis </a:t>
            </a:r>
            <a:r>
              <a:rPr lang="en-US" dirty="0">
                <a:effectLst/>
              </a:rPr>
              <a:t>of congenital infections can be achieved by detecting </a:t>
            </a:r>
            <a:r>
              <a:rPr lang="en-US" i="1" dirty="0">
                <a:effectLst/>
              </a:rPr>
              <a:t>T. </a:t>
            </a:r>
            <a:r>
              <a:rPr lang="en-US" i="1" dirty="0" err="1">
                <a:effectLst/>
              </a:rPr>
              <a:t>gondii</a:t>
            </a:r>
            <a:r>
              <a:rPr lang="en-US" dirty="0">
                <a:effectLst/>
              </a:rPr>
              <a:t> DNA in amniotic fluid using molecular methods such as PCR .</a:t>
            </a:r>
            <a:endParaRPr lang="en-GB" dirty="0">
              <a:effectLst/>
            </a:endParaRPr>
          </a:p>
        </p:txBody>
      </p:sp>
    </p:spTree>
    <p:extLst>
      <p:ext uri="{BB962C8B-B14F-4D97-AF65-F5344CB8AC3E}">
        <p14:creationId xmlns:p14="http://schemas.microsoft.com/office/powerpoint/2010/main" val="515178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tg3"/>
          <p:cNvPicPr>
            <a:picLocks noGrp="1" noChangeAspect="1" noChangeArrowheads="1"/>
          </p:cNvPicPr>
          <p:nvPr>
            <p:ph sz="half" idx="4294967295"/>
          </p:nvPr>
        </p:nvPicPr>
        <p:blipFill>
          <a:blip r:embed="rId3" cstate="print"/>
          <a:srcRect/>
          <a:stretch>
            <a:fillRect/>
          </a:stretch>
        </p:blipFill>
        <p:spPr>
          <a:xfrm>
            <a:off x="0" y="0"/>
            <a:ext cx="9144000" cy="6858000"/>
          </a:xfrm>
        </p:spPr>
      </p:pic>
    </p:spTree>
    <p:extLst>
      <p:ext uri="{BB962C8B-B14F-4D97-AF65-F5344CB8AC3E}">
        <p14:creationId xmlns:p14="http://schemas.microsoft.com/office/powerpoint/2010/main" val="2697570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toxo400xbis"/>
          <p:cNvPicPr>
            <a:picLocks noGrp="1" noChangeAspect="1" noChangeArrowheads="1"/>
          </p:cNvPicPr>
          <p:nvPr>
            <p:ph sz="half" idx="4294967295"/>
          </p:nvPr>
        </p:nvPicPr>
        <p:blipFill>
          <a:blip r:embed="rId3" cstate="print"/>
          <a:srcRect/>
          <a:stretch>
            <a:fillRect/>
          </a:stretch>
        </p:blipFill>
        <p:spPr>
          <a:xfrm>
            <a:off x="838200" y="685800"/>
            <a:ext cx="7543800" cy="5334000"/>
          </a:xfrm>
        </p:spPr>
      </p:pic>
    </p:spTree>
    <p:extLst>
      <p:ext uri="{BB962C8B-B14F-4D97-AF65-F5344CB8AC3E}">
        <p14:creationId xmlns:p14="http://schemas.microsoft.com/office/powerpoint/2010/main" val="2223908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11" name="Rectangle 47"/>
          <p:cNvSpPr>
            <a:spLocks noGrp="1" noRot="1" noChangeArrowheads="1"/>
          </p:cNvSpPr>
          <p:nvPr>
            <p:ph type="title"/>
          </p:nvPr>
        </p:nvSpPr>
        <p:spPr>
          <a:xfrm>
            <a:off x="685800" y="260648"/>
            <a:ext cx="7772400" cy="720080"/>
          </a:xfrm>
        </p:spPr>
        <p:txBody>
          <a:bodyPr/>
          <a:lstStyle/>
          <a:p>
            <a:pPr eaLnBrk="1" hangingPunct="1">
              <a:defRPr/>
            </a:pPr>
            <a:r>
              <a:rPr lang="en-US" b="1" dirty="0"/>
              <a:t>I</a:t>
            </a:r>
            <a:r>
              <a:rPr lang="en-US" b="1" dirty="0" smtClean="0"/>
              <a:t>ntroduction</a:t>
            </a:r>
          </a:p>
        </p:txBody>
      </p:sp>
      <p:sp>
        <p:nvSpPr>
          <p:cNvPr id="139312" name="Rectangle 48"/>
          <p:cNvSpPr>
            <a:spLocks noGrp="1" noRot="1" noChangeArrowheads="1"/>
          </p:cNvSpPr>
          <p:nvPr>
            <p:ph type="body" idx="1"/>
          </p:nvPr>
        </p:nvSpPr>
        <p:spPr>
          <a:xfrm>
            <a:off x="467544" y="1268760"/>
            <a:ext cx="8280920" cy="5256584"/>
          </a:xfrm>
        </p:spPr>
        <p:txBody>
          <a:bodyPr>
            <a:normAutofit fontScale="92500" lnSpcReduction="20000"/>
          </a:bodyPr>
          <a:lstStyle/>
          <a:p>
            <a:pPr>
              <a:defRPr/>
            </a:pPr>
            <a:r>
              <a:rPr lang="en-US" i="1" dirty="0">
                <a:effectLst/>
              </a:rPr>
              <a:t>Toxoplasma </a:t>
            </a:r>
            <a:r>
              <a:rPr lang="en-US" i="1" dirty="0" err="1">
                <a:effectLst/>
              </a:rPr>
              <a:t>gondii</a:t>
            </a:r>
            <a:r>
              <a:rPr lang="en-US" dirty="0">
                <a:effectLst/>
              </a:rPr>
              <a:t> is a protozoan parasite that infects most species of warm blooded animals, including humans, and can cause the disease toxoplasmosis.</a:t>
            </a:r>
            <a:endParaRPr lang="en-GB" dirty="0">
              <a:effectLst/>
            </a:endParaRPr>
          </a:p>
          <a:p>
            <a:pPr eaLnBrk="1" hangingPunct="1">
              <a:defRPr/>
            </a:pPr>
            <a:r>
              <a:rPr lang="en-US" dirty="0" smtClean="0"/>
              <a:t>T. </a:t>
            </a:r>
            <a:r>
              <a:rPr lang="en-US" dirty="0" err="1" smtClean="0"/>
              <a:t>Gondii</a:t>
            </a:r>
            <a:r>
              <a:rPr lang="en-US" dirty="0" smtClean="0"/>
              <a:t> was first discovered in 1908 in desert rodent ,the </a:t>
            </a:r>
            <a:r>
              <a:rPr lang="en-US" dirty="0" err="1" smtClean="0"/>
              <a:t>gondii</a:t>
            </a:r>
            <a:r>
              <a:rPr lang="en-US" dirty="0" smtClean="0"/>
              <a:t>, in a colony maintained at the Pasteur institute in Tunis.</a:t>
            </a:r>
          </a:p>
          <a:p>
            <a:pPr eaLnBrk="1" hangingPunct="1">
              <a:defRPr/>
            </a:pPr>
            <a:r>
              <a:rPr lang="en-US" dirty="0" smtClean="0"/>
              <a:t>An intracellular parasite in many tissues, such as intestinal </a:t>
            </a:r>
            <a:r>
              <a:rPr lang="en-US" dirty="0" err="1" smtClean="0"/>
              <a:t>epithelum</a:t>
            </a:r>
            <a:r>
              <a:rPr lang="en-US" dirty="0" smtClean="0"/>
              <a:t> and muscle. </a:t>
            </a:r>
          </a:p>
          <a:p>
            <a:pPr eaLnBrk="1" hangingPunct="1">
              <a:defRPr/>
            </a:pPr>
            <a:r>
              <a:rPr lang="en-US" dirty="0" smtClean="0"/>
              <a:t>The organisms can be found also free in the blood and peritoneal </a:t>
            </a:r>
            <a:r>
              <a:rPr lang="en-US" dirty="0" err="1" smtClean="0"/>
              <a:t>exudate</a:t>
            </a:r>
            <a:r>
              <a:rPr lang="en-US" dirty="0" smtClean="0"/>
              <a:t>.</a:t>
            </a:r>
          </a:p>
          <a:p>
            <a:pPr eaLnBrk="1" hangingPunct="1">
              <a:defRPr/>
            </a:pPr>
            <a:r>
              <a:rPr lang="en-US" dirty="0" smtClean="0"/>
              <a:t>In the fetal life, the parasite infection can lead to death (Human &amp; sheep)</a:t>
            </a:r>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1702257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Bachelor of Medicine And Bachelor of Surgery (MBChB)  Year  2\MEDICAL MICROBIOLOGY\5. MICROBIOLOGY PRACTICALS AND DEMONSTRATIONS\Laboratry Pictures\Parasites\Parasites-Toxoplasma gondii pseudocys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0848" y="1088136"/>
            <a:ext cx="6242304" cy="4681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435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Rot="1" noChangeArrowheads="1"/>
          </p:cNvSpPr>
          <p:nvPr>
            <p:ph type="title"/>
          </p:nvPr>
        </p:nvSpPr>
        <p:spPr/>
        <p:txBody>
          <a:bodyPr/>
          <a:lstStyle/>
          <a:p>
            <a:pPr eaLnBrk="1" hangingPunct="1">
              <a:defRPr/>
            </a:pPr>
            <a:r>
              <a:rPr lang="en-US" smtClean="0"/>
              <a:t>Tachyzoite stage</a:t>
            </a:r>
          </a:p>
        </p:txBody>
      </p:sp>
      <p:pic>
        <p:nvPicPr>
          <p:cNvPr id="15363" name="Picture 6" descr="T_gondii_tachy"/>
          <p:cNvPicPr>
            <a:picLocks noGrp="1" noChangeAspect="1" noChangeArrowheads="1"/>
          </p:cNvPicPr>
          <p:nvPr>
            <p:ph idx="1"/>
          </p:nvPr>
        </p:nvPicPr>
        <p:blipFill>
          <a:blip r:embed="rId3" cstate="print"/>
          <a:srcRect/>
          <a:stretch>
            <a:fillRect/>
          </a:stretch>
        </p:blipFill>
        <p:spPr>
          <a:xfrm>
            <a:off x="0" y="2564904"/>
            <a:ext cx="5771843" cy="3263862"/>
          </a:xfrm>
        </p:spPr>
      </p:pic>
      <p:sp>
        <p:nvSpPr>
          <p:cNvPr id="15364" name="Text Box 7"/>
          <p:cNvSpPr txBox="1">
            <a:spLocks noChangeArrowheads="1"/>
          </p:cNvSpPr>
          <p:nvPr/>
        </p:nvSpPr>
        <p:spPr bwMode="auto">
          <a:xfrm>
            <a:off x="1279525" y="6051550"/>
            <a:ext cx="7331075" cy="366713"/>
          </a:xfrm>
          <a:prstGeom prst="rect">
            <a:avLst/>
          </a:prstGeom>
          <a:noFill/>
          <a:ln w="9525">
            <a:noFill/>
            <a:miter lim="800000"/>
            <a:headEnd/>
            <a:tailEnd/>
          </a:ln>
        </p:spPr>
        <p:txBody>
          <a:bodyPr>
            <a:spAutoFit/>
          </a:bodyPr>
          <a:lstStyle/>
          <a:p>
            <a:pPr fontAlgn="base">
              <a:spcBef>
                <a:spcPct val="0"/>
              </a:spcBef>
              <a:spcAft>
                <a:spcPct val="0"/>
              </a:spcAft>
            </a:pPr>
            <a:endParaRPr lang="en-US">
              <a:solidFill>
                <a:srgbClr val="FFFFFF"/>
              </a:solidFill>
            </a:endParaRPr>
          </a:p>
        </p:txBody>
      </p:sp>
      <p:sp>
        <p:nvSpPr>
          <p:cNvPr id="15365" name="Text Box 8"/>
          <p:cNvSpPr txBox="1">
            <a:spLocks noChangeArrowheads="1"/>
          </p:cNvSpPr>
          <p:nvPr/>
        </p:nvSpPr>
        <p:spPr bwMode="auto">
          <a:xfrm>
            <a:off x="517525" y="6280150"/>
            <a:ext cx="184150" cy="366713"/>
          </a:xfrm>
          <a:prstGeom prst="rect">
            <a:avLst/>
          </a:prstGeom>
          <a:noFill/>
          <a:ln w="9525">
            <a:noFill/>
            <a:miter lim="800000"/>
            <a:headEnd/>
            <a:tailEnd/>
          </a:ln>
        </p:spPr>
        <p:txBody>
          <a:bodyPr wrap="none">
            <a:spAutoFit/>
          </a:bodyPr>
          <a:lstStyle/>
          <a:p>
            <a:pPr fontAlgn="base">
              <a:spcBef>
                <a:spcPct val="0"/>
              </a:spcBef>
              <a:spcAft>
                <a:spcPct val="0"/>
              </a:spcAft>
            </a:pPr>
            <a:endParaRPr lang="en-US">
              <a:solidFill>
                <a:srgbClr val="FFFFFF"/>
              </a:solidFill>
            </a:endParaRPr>
          </a:p>
        </p:txBody>
      </p:sp>
      <p:sp>
        <p:nvSpPr>
          <p:cNvPr id="15366" name="Text Box 9"/>
          <p:cNvSpPr txBox="1">
            <a:spLocks noChangeArrowheads="1"/>
          </p:cNvSpPr>
          <p:nvPr/>
        </p:nvSpPr>
        <p:spPr bwMode="auto">
          <a:xfrm>
            <a:off x="381000" y="6051550"/>
            <a:ext cx="8077200" cy="641350"/>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FFFFFF"/>
                </a:solidFill>
              </a:rPr>
              <a:t>Tachyzoites are typically crescent shaped with a prominent, centrally placed nucleus." </a:t>
            </a:r>
          </a:p>
        </p:txBody>
      </p:sp>
      <p:pic>
        <p:nvPicPr>
          <p:cNvPr id="5122" name="Picture 2" descr="E:\Bachelor of Medicine And Bachelor of Surgery (MBChB)  Year  2\MEDICAL MICROBIOLOGY\5. MICROBIOLOGY PRACTICALS AND DEMONSTRATIONS\Laboratry Pictures\Microbiology cdc pics\Toxoplasmatachyzoit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1591" y="2564904"/>
            <a:ext cx="3342409" cy="326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984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E:\Bachelor of Medicine And Bachelor of Surgery (MBChB)  Year  2\MEDICAL MICROBIOLOGY\5. MICROBIOLOGY PRACTICALS AND DEMONSTRATIONS\Laboratry Pictures\Microbiology cdc pics\toxoplasmatachzo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5" y="393204"/>
            <a:ext cx="9112675"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00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Bachelor of Medicine And Bachelor of Surgery (MBChB)  Year  2\MEDICAL MICROBIOLOGY\5. MICROBIOLOGY PRACTICALS AND DEMONSTRATIONS\Laboratry Pictures\Parasites\tachyzoites (t. gond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470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p:txBody>
          <a:bodyPr/>
          <a:lstStyle/>
          <a:p>
            <a:pPr eaLnBrk="1" hangingPunct="1">
              <a:defRPr/>
            </a:pPr>
            <a:r>
              <a:rPr lang="en-US" sz="4000" smtClean="0"/>
              <a:t>Pathogenesis</a:t>
            </a:r>
          </a:p>
        </p:txBody>
      </p:sp>
      <p:sp>
        <p:nvSpPr>
          <p:cNvPr id="122883" name="Rectangle 3"/>
          <p:cNvSpPr>
            <a:spLocks noGrp="1" noRot="1" noChangeArrowheads="1"/>
          </p:cNvSpPr>
          <p:nvPr>
            <p:ph type="body" idx="1"/>
          </p:nvPr>
        </p:nvSpPr>
        <p:spPr/>
        <p:txBody>
          <a:bodyPr/>
          <a:lstStyle/>
          <a:p>
            <a:pPr eaLnBrk="1" hangingPunct="1">
              <a:lnSpc>
                <a:spcPct val="80000"/>
              </a:lnSpc>
              <a:defRPr/>
            </a:pPr>
            <a:r>
              <a:rPr lang="en-US" sz="2800" dirty="0" smtClean="0"/>
              <a:t>Infection with </a:t>
            </a:r>
            <a:r>
              <a:rPr lang="en-US" sz="2800" i="1" dirty="0" err="1" smtClean="0"/>
              <a:t>Toxoplasma</a:t>
            </a:r>
            <a:r>
              <a:rPr lang="en-US" sz="2800" dirty="0" smtClean="0"/>
              <a:t> in </a:t>
            </a:r>
            <a:r>
              <a:rPr lang="en-US" sz="2800" dirty="0" err="1" smtClean="0"/>
              <a:t>immunocompetent</a:t>
            </a:r>
            <a:r>
              <a:rPr lang="en-US" sz="2800" dirty="0" smtClean="0"/>
              <a:t> persons is generally an asymptomatic infection.     </a:t>
            </a:r>
          </a:p>
          <a:p>
            <a:pPr eaLnBrk="1" hangingPunct="1">
              <a:lnSpc>
                <a:spcPct val="80000"/>
              </a:lnSpc>
              <a:defRPr/>
            </a:pPr>
            <a:r>
              <a:rPr lang="en-US" sz="2800" dirty="0" smtClean="0"/>
              <a:t>The clinical course is benign and self-limited; symptoms usually resolve within a few months to a year. </a:t>
            </a:r>
          </a:p>
          <a:p>
            <a:pPr eaLnBrk="1" hangingPunct="1">
              <a:lnSpc>
                <a:spcPct val="80000"/>
              </a:lnSpc>
              <a:defRPr/>
            </a:pPr>
            <a:r>
              <a:rPr lang="en-US" sz="2800" dirty="0" err="1" smtClean="0"/>
              <a:t>Immunodeficient</a:t>
            </a:r>
            <a:r>
              <a:rPr lang="en-US" sz="2800" dirty="0" smtClean="0"/>
              <a:t> patients often have central nervous system (CNS) disease but may have </a:t>
            </a:r>
            <a:r>
              <a:rPr lang="en-US" sz="2800" dirty="0" err="1" smtClean="0"/>
              <a:t>retinochoroiditis</a:t>
            </a:r>
            <a:r>
              <a:rPr lang="en-US" sz="2800" dirty="0" smtClean="0"/>
              <a:t>, or </a:t>
            </a:r>
            <a:r>
              <a:rPr lang="en-US" sz="2800" dirty="0" err="1" smtClean="0"/>
              <a:t>pneumonitis</a:t>
            </a:r>
            <a:r>
              <a:rPr lang="en-US" sz="2800" dirty="0" smtClean="0"/>
              <a:t>.  </a:t>
            </a:r>
          </a:p>
          <a:p>
            <a:pPr eaLnBrk="1" hangingPunct="1">
              <a:lnSpc>
                <a:spcPct val="80000"/>
              </a:lnSpc>
              <a:defRPr/>
            </a:pPr>
            <a:r>
              <a:rPr lang="en-US" sz="2800" dirty="0" smtClean="0"/>
              <a:t>In patients with AIDS, </a:t>
            </a:r>
            <a:r>
              <a:rPr lang="en-US" sz="2800" dirty="0" err="1" smtClean="0"/>
              <a:t>toxoplasmic</a:t>
            </a:r>
            <a:r>
              <a:rPr lang="en-US" sz="2800" dirty="0" smtClean="0"/>
              <a:t> encephalitis is the most common cause of </a:t>
            </a:r>
            <a:r>
              <a:rPr lang="en-US" sz="2800" dirty="0" err="1" smtClean="0"/>
              <a:t>intracerebral</a:t>
            </a:r>
            <a:r>
              <a:rPr lang="en-US" sz="2800" dirty="0" smtClean="0"/>
              <a:t> mass lesions and is thought to be caused by reactivation of chronic infection.  </a:t>
            </a:r>
          </a:p>
        </p:txBody>
      </p:sp>
    </p:spTree>
    <p:extLst>
      <p:ext uri="{BB962C8B-B14F-4D97-AF65-F5344CB8AC3E}">
        <p14:creationId xmlns:p14="http://schemas.microsoft.com/office/powerpoint/2010/main" val="1753475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rrowheads="1"/>
          </p:cNvSpPr>
          <p:nvPr>
            <p:ph type="title"/>
          </p:nvPr>
        </p:nvSpPr>
        <p:spPr/>
        <p:txBody>
          <a:bodyPr/>
          <a:lstStyle/>
          <a:p>
            <a:pPr eaLnBrk="1" hangingPunct="1">
              <a:defRPr/>
            </a:pPr>
            <a:r>
              <a:rPr lang="en-US" smtClean="0"/>
              <a:t>Pathogenesis</a:t>
            </a:r>
          </a:p>
        </p:txBody>
      </p:sp>
      <p:sp>
        <p:nvSpPr>
          <p:cNvPr id="123907" name="Rectangle 3"/>
          <p:cNvSpPr>
            <a:spLocks noGrp="1" noRot="1" noChangeArrowheads="1"/>
          </p:cNvSpPr>
          <p:nvPr>
            <p:ph type="body" idx="1"/>
          </p:nvPr>
        </p:nvSpPr>
        <p:spPr>
          <a:xfrm>
            <a:off x="152400" y="1752600"/>
            <a:ext cx="8689975" cy="4346575"/>
          </a:xfrm>
        </p:spPr>
        <p:txBody>
          <a:bodyPr/>
          <a:lstStyle/>
          <a:p>
            <a:pPr eaLnBrk="1" hangingPunct="1">
              <a:defRPr/>
            </a:pPr>
            <a:r>
              <a:rPr lang="en-US" dirty="0" smtClean="0"/>
              <a:t>Causes Encephalitis for </a:t>
            </a:r>
            <a:r>
              <a:rPr lang="en-US" dirty="0" err="1" smtClean="0"/>
              <a:t>immunosuppressed</a:t>
            </a:r>
            <a:r>
              <a:rPr lang="en-US" dirty="0" smtClean="0"/>
              <a:t> patients and people infected with (AIDS).</a:t>
            </a:r>
          </a:p>
          <a:p>
            <a:pPr eaLnBrk="1" hangingPunct="1">
              <a:defRPr/>
            </a:pPr>
            <a:r>
              <a:rPr lang="en-US" dirty="0" smtClean="0"/>
              <a:t>Lymphadenitis is the most common in humans.</a:t>
            </a:r>
          </a:p>
          <a:p>
            <a:pPr eaLnBrk="1" hangingPunct="1">
              <a:defRPr/>
            </a:pPr>
            <a:r>
              <a:rPr lang="en-US" dirty="0" smtClean="0"/>
              <a:t>Children exhibit </a:t>
            </a:r>
            <a:r>
              <a:rPr lang="en-US" dirty="0" err="1" smtClean="0"/>
              <a:t>Hydrocephalatus</a:t>
            </a:r>
            <a:r>
              <a:rPr lang="en-US" dirty="0" smtClean="0"/>
              <a:t>, </a:t>
            </a:r>
            <a:r>
              <a:rPr lang="en-US" dirty="0" err="1" smtClean="0"/>
              <a:t>retinochoroiditis</a:t>
            </a:r>
            <a:r>
              <a:rPr lang="en-US" dirty="0" smtClean="0"/>
              <a:t>, convulsion and </a:t>
            </a:r>
            <a:r>
              <a:rPr lang="en-US" dirty="0" err="1" smtClean="0"/>
              <a:t>intracerebral</a:t>
            </a:r>
            <a:r>
              <a:rPr lang="en-US" dirty="0" smtClean="0"/>
              <a:t> </a:t>
            </a:r>
            <a:r>
              <a:rPr lang="en-US" dirty="0" err="1" smtClean="0"/>
              <a:t>calsifications</a:t>
            </a:r>
            <a:r>
              <a:rPr lang="en-US" dirty="0" smtClean="0"/>
              <a:t>.</a:t>
            </a:r>
          </a:p>
          <a:p>
            <a:pPr eaLnBrk="1" hangingPunct="1">
              <a:defRPr/>
            </a:pPr>
            <a:r>
              <a:rPr lang="en-US" dirty="0" smtClean="0"/>
              <a:t>Congenital neurological defects in infants.</a:t>
            </a:r>
          </a:p>
          <a:p>
            <a:pPr eaLnBrk="1" hangingPunct="1">
              <a:defRPr/>
            </a:pPr>
            <a:endParaRPr lang="en-US" dirty="0" smtClean="0"/>
          </a:p>
        </p:txBody>
      </p:sp>
    </p:spTree>
    <p:extLst>
      <p:ext uri="{BB962C8B-B14F-4D97-AF65-F5344CB8AC3E}">
        <p14:creationId xmlns:p14="http://schemas.microsoft.com/office/powerpoint/2010/main" val="718873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Hydrocephalatus</a:t>
            </a:r>
            <a:endParaRPr lang="en-US" dirty="0"/>
          </a:p>
        </p:txBody>
      </p:sp>
      <p:pic>
        <p:nvPicPr>
          <p:cNvPr id="18435" name="Picture 8" descr="fig84_1"/>
          <p:cNvPicPr>
            <a:picLocks noGrp="1" noChangeAspect="1" noChangeArrowheads="1"/>
          </p:cNvPicPr>
          <p:nvPr>
            <p:ph idx="1"/>
          </p:nvPr>
        </p:nvPicPr>
        <p:blipFill>
          <a:blip r:embed="rId2" cstate="print"/>
          <a:srcRect/>
          <a:stretch>
            <a:fillRect/>
          </a:stretch>
        </p:blipFill>
        <p:spPr>
          <a:xfrm>
            <a:off x="1733550" y="2001838"/>
            <a:ext cx="5676900" cy="3695700"/>
          </a:xfrm>
        </p:spPr>
      </p:pic>
    </p:spTree>
    <p:extLst>
      <p:ext uri="{BB962C8B-B14F-4D97-AF65-F5344CB8AC3E}">
        <p14:creationId xmlns:p14="http://schemas.microsoft.com/office/powerpoint/2010/main" val="2035567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descr="Toxo_ocular"/>
          <p:cNvPicPr>
            <a:picLocks noGrp="1" noChangeAspect="1" noChangeArrowheads="1"/>
          </p:cNvPicPr>
          <p:nvPr>
            <p:ph sz="quarter" idx="4294967295"/>
          </p:nvPr>
        </p:nvPicPr>
        <p:blipFill>
          <a:blip r:embed="rId2" cstate="print"/>
          <a:srcRect/>
          <a:stretch>
            <a:fillRect/>
          </a:stretch>
        </p:blipFill>
        <p:spPr>
          <a:xfrm>
            <a:off x="1447800" y="609600"/>
            <a:ext cx="5530850" cy="5530850"/>
          </a:xfrm>
        </p:spPr>
      </p:pic>
      <p:sp>
        <p:nvSpPr>
          <p:cNvPr id="19459" name="Text Box 12"/>
          <p:cNvSpPr txBox="1">
            <a:spLocks noChangeArrowheads="1"/>
          </p:cNvSpPr>
          <p:nvPr/>
        </p:nvSpPr>
        <p:spPr bwMode="auto">
          <a:xfrm>
            <a:off x="2514600" y="6172200"/>
            <a:ext cx="3886200" cy="366713"/>
          </a:xfrm>
          <a:prstGeom prst="rect">
            <a:avLst/>
          </a:prstGeom>
          <a:noFill/>
          <a:ln w="9525">
            <a:noFill/>
            <a:miter lim="800000"/>
            <a:headEnd/>
            <a:tailEnd/>
          </a:ln>
        </p:spPr>
        <p:txBody>
          <a:bodyPr>
            <a:spAutoFit/>
          </a:bodyPr>
          <a:lstStyle/>
          <a:p>
            <a:pPr fontAlgn="base">
              <a:spcBef>
                <a:spcPct val="50000"/>
              </a:spcBef>
              <a:spcAft>
                <a:spcPct val="0"/>
              </a:spcAft>
            </a:pPr>
            <a:r>
              <a:rPr lang="en-US">
                <a:solidFill>
                  <a:srgbClr val="FFFFFF"/>
                </a:solidFill>
              </a:rPr>
              <a:t>Severe, active retinochoroiditis </a:t>
            </a:r>
          </a:p>
        </p:txBody>
      </p:sp>
    </p:spTree>
    <p:extLst>
      <p:ext uri="{BB962C8B-B14F-4D97-AF65-F5344CB8AC3E}">
        <p14:creationId xmlns:p14="http://schemas.microsoft.com/office/powerpoint/2010/main" val="806120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Laboratory </a:t>
            </a:r>
            <a:r>
              <a:rPr lang="en-US" dirty="0" smtClean="0">
                <a:effectLst/>
              </a:rPr>
              <a:t>Diagnosis</a:t>
            </a:r>
            <a:endParaRPr lang="en-GB" dirty="0"/>
          </a:p>
        </p:txBody>
      </p:sp>
      <p:sp>
        <p:nvSpPr>
          <p:cNvPr id="3" name="Content Placeholder 2"/>
          <p:cNvSpPr>
            <a:spLocks noGrp="1"/>
          </p:cNvSpPr>
          <p:nvPr>
            <p:ph idx="1"/>
          </p:nvPr>
        </p:nvSpPr>
        <p:spPr/>
        <p:txBody>
          <a:bodyPr>
            <a:normAutofit fontScale="85000" lnSpcReduction="20000"/>
          </a:bodyPr>
          <a:lstStyle/>
          <a:p>
            <a:pPr lvl="0"/>
            <a:r>
              <a:rPr lang="en-US" dirty="0">
                <a:effectLst/>
              </a:rPr>
              <a:t>Observation of parasites in patient specimens, such as </a:t>
            </a:r>
            <a:r>
              <a:rPr lang="en-US" dirty="0" err="1">
                <a:effectLst/>
              </a:rPr>
              <a:t>bronchoalveolar</a:t>
            </a:r>
            <a:r>
              <a:rPr lang="en-US" dirty="0">
                <a:effectLst/>
              </a:rPr>
              <a:t> lavage material from </a:t>
            </a:r>
            <a:r>
              <a:rPr lang="en-US" dirty="0" err="1">
                <a:effectLst/>
              </a:rPr>
              <a:t>immunocompromised</a:t>
            </a:r>
            <a:r>
              <a:rPr lang="en-US" dirty="0">
                <a:effectLst/>
              </a:rPr>
              <a:t> patients, or lymph node biopsy. </a:t>
            </a:r>
            <a:endParaRPr lang="en-GB" dirty="0">
              <a:effectLst/>
            </a:endParaRPr>
          </a:p>
          <a:p>
            <a:pPr lvl="0"/>
            <a:r>
              <a:rPr lang="en-US" dirty="0">
                <a:effectLst/>
              </a:rPr>
              <a:t>Isolation of parasites from blood or other body fluids, by </a:t>
            </a:r>
            <a:r>
              <a:rPr lang="en-US" dirty="0" err="1">
                <a:effectLst/>
              </a:rPr>
              <a:t>intraperitoneal</a:t>
            </a:r>
            <a:r>
              <a:rPr lang="en-US" dirty="0">
                <a:effectLst/>
              </a:rPr>
              <a:t> inoculation into mice or tissue culture.  The mice should be tested for the presence of </a:t>
            </a:r>
            <a:r>
              <a:rPr lang="en-US" i="1" dirty="0">
                <a:effectLst/>
              </a:rPr>
              <a:t>Toxoplasma</a:t>
            </a:r>
            <a:r>
              <a:rPr lang="en-US" dirty="0">
                <a:effectLst/>
              </a:rPr>
              <a:t> organisms in the peritoneal fluid 6 to 10 days post inoculation; if no organisms are found, serology can be performed on the animals 4 to 6 weeks post inoculation. </a:t>
            </a:r>
            <a:endParaRPr lang="en-GB" dirty="0">
              <a:effectLst/>
            </a:endParaRPr>
          </a:p>
          <a:p>
            <a:endParaRPr lang="en-GB" dirty="0"/>
          </a:p>
        </p:txBody>
      </p:sp>
    </p:spTree>
    <p:extLst>
      <p:ext uri="{BB962C8B-B14F-4D97-AF65-F5344CB8AC3E}">
        <p14:creationId xmlns:p14="http://schemas.microsoft.com/office/powerpoint/2010/main" val="84380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pPr eaLnBrk="1" hangingPunct="1">
              <a:defRPr/>
            </a:pPr>
            <a:r>
              <a:rPr lang="en-GB" dirty="0" smtClean="0">
                <a:latin typeface="Lucida Sans" pitchFamily="-112" charset="0"/>
              </a:rPr>
              <a:t>Diagnostic tests for </a:t>
            </a:r>
            <a:r>
              <a:rPr lang="en-GB" dirty="0" err="1" smtClean="0">
                <a:latin typeface="Lucida Sans" pitchFamily="-112" charset="0"/>
              </a:rPr>
              <a:t>Toxoplasma</a:t>
            </a:r>
            <a:endParaRPr lang="en-US" dirty="0" smtClean="0"/>
          </a:p>
        </p:txBody>
      </p:sp>
      <p:sp>
        <p:nvSpPr>
          <p:cNvPr id="124931" name="Rectangle 3"/>
          <p:cNvSpPr>
            <a:spLocks noGrp="1" noRot="1" noChangeArrowheads="1"/>
          </p:cNvSpPr>
          <p:nvPr>
            <p:ph type="body" idx="1"/>
          </p:nvPr>
        </p:nvSpPr>
        <p:spPr>
          <a:xfrm>
            <a:off x="395536" y="1700808"/>
            <a:ext cx="8568952" cy="4752528"/>
          </a:xfrm>
        </p:spPr>
        <p:txBody>
          <a:bodyPr>
            <a:normAutofit fontScale="92500" lnSpcReduction="20000"/>
          </a:bodyPr>
          <a:lstStyle/>
          <a:p>
            <a:pPr>
              <a:buClr>
                <a:schemeClr val="tx1"/>
              </a:buClr>
              <a:buSzPct val="85000"/>
              <a:defRPr/>
            </a:pPr>
            <a:r>
              <a:rPr lang="en-GB" dirty="0" smtClean="0">
                <a:latin typeface="Lucida Sans" pitchFamily="-112" charset="0"/>
              </a:rPr>
              <a:t>Sabin-Feldman dye test (DT)</a:t>
            </a:r>
          </a:p>
          <a:p>
            <a:pPr>
              <a:buClr>
                <a:schemeClr val="tx1"/>
              </a:buClr>
              <a:buSzPct val="85000"/>
              <a:defRPr/>
            </a:pPr>
            <a:r>
              <a:rPr lang="en-GB" dirty="0" smtClean="0">
                <a:latin typeface="Lucida Sans" pitchFamily="-112" charset="0"/>
              </a:rPr>
              <a:t>Enzyme immunoassay for T. </a:t>
            </a:r>
            <a:r>
              <a:rPr lang="en-GB" dirty="0" err="1" smtClean="0">
                <a:latin typeface="Lucida Sans" pitchFamily="-112" charset="0"/>
              </a:rPr>
              <a:t>gondii</a:t>
            </a:r>
            <a:r>
              <a:rPr lang="en-GB" dirty="0" smtClean="0">
                <a:latin typeface="Lucida Sans" pitchFamily="-112" charset="0"/>
              </a:rPr>
              <a:t> specific </a:t>
            </a:r>
            <a:r>
              <a:rPr lang="en-GB" dirty="0" err="1" smtClean="0">
                <a:latin typeface="Lucida Sans" pitchFamily="-112" charset="0"/>
              </a:rPr>
              <a:t>IgM</a:t>
            </a:r>
            <a:r>
              <a:rPr lang="en-GB" dirty="0" smtClean="0">
                <a:latin typeface="Lucida Sans" pitchFamily="-112" charset="0"/>
              </a:rPr>
              <a:t> (EIA)</a:t>
            </a:r>
          </a:p>
          <a:p>
            <a:pPr>
              <a:buClr>
                <a:schemeClr val="tx1"/>
              </a:buClr>
              <a:buSzPct val="85000"/>
              <a:defRPr/>
            </a:pPr>
            <a:r>
              <a:rPr lang="en-GB" dirty="0" err="1" smtClean="0">
                <a:latin typeface="Lucida Sans" pitchFamily="-112" charset="0"/>
              </a:rPr>
              <a:t>Immunsorbent</a:t>
            </a:r>
            <a:r>
              <a:rPr lang="en-GB" dirty="0" smtClean="0">
                <a:latin typeface="Lucida Sans" pitchFamily="-112" charset="0"/>
              </a:rPr>
              <a:t> agglutination assay (ISAGA)</a:t>
            </a:r>
          </a:p>
          <a:p>
            <a:pPr>
              <a:buClr>
                <a:schemeClr val="tx1"/>
              </a:buClr>
              <a:buSzPct val="85000"/>
              <a:defRPr/>
            </a:pPr>
            <a:r>
              <a:rPr lang="en-GB" dirty="0" smtClean="0">
                <a:latin typeface="Lucida Sans" pitchFamily="-112" charset="0"/>
              </a:rPr>
              <a:t>Enzyme immunoassay for </a:t>
            </a:r>
            <a:r>
              <a:rPr lang="en-GB" dirty="0" err="1" smtClean="0">
                <a:latin typeface="Lucida Sans" pitchFamily="-112" charset="0"/>
              </a:rPr>
              <a:t>IgG</a:t>
            </a:r>
            <a:r>
              <a:rPr lang="en-GB" dirty="0" smtClean="0">
                <a:latin typeface="Lucida Sans" pitchFamily="-112" charset="0"/>
              </a:rPr>
              <a:t> avidity</a:t>
            </a:r>
          </a:p>
          <a:p>
            <a:pPr>
              <a:buClr>
                <a:schemeClr val="tx1"/>
              </a:buClr>
              <a:buSzPct val="85000"/>
              <a:defRPr/>
            </a:pPr>
            <a:r>
              <a:rPr lang="en-GB" dirty="0" smtClean="0">
                <a:latin typeface="Lucida Sans" pitchFamily="-112" charset="0"/>
              </a:rPr>
              <a:t>Isolation and culture of parasite </a:t>
            </a:r>
          </a:p>
          <a:p>
            <a:pPr lvl="0">
              <a:buClr>
                <a:schemeClr val="tx1"/>
              </a:buClr>
              <a:buSzPct val="85000"/>
              <a:defRPr/>
            </a:pPr>
            <a:r>
              <a:rPr lang="en-US" dirty="0">
                <a:effectLst/>
              </a:rPr>
              <a:t>Detection of parasite genetic material by PCR, especially in detecting congenital infections in utero. </a:t>
            </a:r>
            <a:endParaRPr lang="en-GB" dirty="0">
              <a:effectLst/>
            </a:endParaRPr>
          </a:p>
          <a:p>
            <a:pPr marL="742950" lvl="2" indent="-342900">
              <a:buSzPct val="85000"/>
              <a:defRPr/>
            </a:pPr>
            <a:r>
              <a:rPr lang="en-US" dirty="0" smtClean="0">
                <a:effectLst/>
              </a:rPr>
              <a:t>The </a:t>
            </a:r>
            <a:r>
              <a:rPr lang="en-US" dirty="0">
                <a:effectLst/>
              </a:rPr>
              <a:t>Ring Phenomenon*</a:t>
            </a:r>
            <a:endParaRPr lang="en-GB" dirty="0">
              <a:effectLst/>
            </a:endParaRPr>
          </a:p>
          <a:p>
            <a:pPr lvl="0"/>
            <a:r>
              <a:rPr lang="en-US" dirty="0" smtClean="0">
                <a:effectLst/>
              </a:rPr>
              <a:t>Serologic </a:t>
            </a:r>
            <a:r>
              <a:rPr lang="en-US" dirty="0">
                <a:effectLst/>
              </a:rPr>
              <a:t>testing is the routine method of diagnosis. </a:t>
            </a:r>
            <a:endParaRPr lang="en-GB" dirty="0" smtClean="0">
              <a:latin typeface="Lucida Sans" pitchFamily="-112" charset="0"/>
            </a:endParaRPr>
          </a:p>
        </p:txBody>
      </p:sp>
    </p:spTree>
    <p:extLst>
      <p:ext uri="{BB962C8B-B14F-4D97-AF65-F5344CB8AC3E}">
        <p14:creationId xmlns:p14="http://schemas.microsoft.com/office/powerpoint/2010/main" val="2659257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Classification</a:t>
            </a:r>
            <a:endParaRPr lang="en-US" dirty="0"/>
          </a:p>
        </p:txBody>
      </p:sp>
      <p:sp>
        <p:nvSpPr>
          <p:cNvPr id="3" name="Content Placeholder 2"/>
          <p:cNvSpPr>
            <a:spLocks noGrp="1"/>
          </p:cNvSpPr>
          <p:nvPr>
            <p:ph idx="1"/>
          </p:nvPr>
        </p:nvSpPr>
        <p:spPr/>
        <p:txBody>
          <a:bodyPr/>
          <a:lstStyle/>
          <a:p>
            <a:pPr eaLnBrk="1" hangingPunct="1">
              <a:defRPr/>
            </a:pPr>
            <a:r>
              <a:rPr lang="en-US" dirty="0" smtClean="0"/>
              <a:t>Kingdom: </a:t>
            </a:r>
            <a:r>
              <a:rPr lang="en-US" dirty="0" err="1" smtClean="0"/>
              <a:t>Protista</a:t>
            </a:r>
            <a:endParaRPr lang="en-US" dirty="0" smtClean="0"/>
          </a:p>
          <a:p>
            <a:pPr eaLnBrk="1" hangingPunct="1">
              <a:defRPr/>
            </a:pPr>
            <a:r>
              <a:rPr lang="en-US" dirty="0" smtClean="0"/>
              <a:t>Phylum:    </a:t>
            </a:r>
            <a:r>
              <a:rPr lang="en-US" dirty="0" err="1" smtClean="0"/>
              <a:t>Apicomplexa</a:t>
            </a:r>
            <a:endParaRPr lang="en-US" dirty="0" smtClean="0"/>
          </a:p>
          <a:p>
            <a:pPr eaLnBrk="1" hangingPunct="1">
              <a:defRPr/>
            </a:pPr>
            <a:r>
              <a:rPr lang="en-US" dirty="0" smtClean="0"/>
              <a:t>Class:       </a:t>
            </a:r>
            <a:r>
              <a:rPr lang="en-US" dirty="0" err="1" smtClean="0"/>
              <a:t>Conoidasida</a:t>
            </a:r>
            <a:endParaRPr lang="en-US" dirty="0" smtClean="0"/>
          </a:p>
          <a:p>
            <a:pPr eaLnBrk="1" hangingPunct="1">
              <a:defRPr/>
            </a:pPr>
            <a:r>
              <a:rPr lang="en-US" dirty="0" smtClean="0"/>
              <a:t>Subclass:  </a:t>
            </a:r>
            <a:r>
              <a:rPr lang="en-US" dirty="0" err="1" smtClean="0"/>
              <a:t>Coccidiasina</a:t>
            </a:r>
            <a:endParaRPr lang="en-US" dirty="0" smtClean="0"/>
          </a:p>
          <a:p>
            <a:pPr eaLnBrk="1" hangingPunct="1">
              <a:defRPr/>
            </a:pPr>
            <a:r>
              <a:rPr lang="en-US" dirty="0" smtClean="0"/>
              <a:t>Order:	   </a:t>
            </a:r>
            <a:r>
              <a:rPr lang="en-US" dirty="0" err="1" smtClean="0"/>
              <a:t>Eucoccidiorida</a:t>
            </a:r>
            <a:endParaRPr lang="en-US" dirty="0" smtClean="0"/>
          </a:p>
          <a:p>
            <a:pPr eaLnBrk="1" hangingPunct="1">
              <a:defRPr/>
            </a:pPr>
            <a:r>
              <a:rPr lang="en-US" dirty="0" smtClean="0"/>
              <a:t>Family:	   </a:t>
            </a:r>
            <a:r>
              <a:rPr lang="en-US" dirty="0" err="1" smtClean="0"/>
              <a:t>Sarcocystidae</a:t>
            </a:r>
            <a:endParaRPr lang="en-US" dirty="0" smtClean="0"/>
          </a:p>
          <a:p>
            <a:pPr eaLnBrk="1" hangingPunct="1">
              <a:defRPr/>
            </a:pPr>
            <a:r>
              <a:rPr lang="en-US" dirty="0" smtClean="0"/>
              <a:t>Genus:     </a:t>
            </a:r>
            <a:r>
              <a:rPr lang="en-US" dirty="0" err="1" smtClean="0"/>
              <a:t>Toxoplasma</a:t>
            </a:r>
            <a:r>
              <a:rPr lang="en-US" dirty="0" smtClean="0"/>
              <a:t> </a:t>
            </a:r>
          </a:p>
          <a:p>
            <a:pPr eaLnBrk="1" hangingPunct="1">
              <a:defRPr/>
            </a:pPr>
            <a:r>
              <a:rPr lang="en-US" dirty="0" smtClean="0"/>
              <a:t>Species:   </a:t>
            </a:r>
            <a:r>
              <a:rPr lang="en-US" dirty="0" err="1" smtClean="0"/>
              <a:t>T.gondii</a:t>
            </a:r>
            <a:endParaRPr lang="en-US" dirty="0"/>
          </a:p>
        </p:txBody>
      </p:sp>
    </p:spTree>
    <p:extLst>
      <p:ext uri="{BB962C8B-B14F-4D97-AF65-F5344CB8AC3E}">
        <p14:creationId xmlns:p14="http://schemas.microsoft.com/office/powerpoint/2010/main" val="433348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achelor of Medicine And Bachelor of Surgery (MBChB)  Year  2\MEDICAL MICROBIOLOGY\5. MICROBIOLOGY PRACTICALS AND DEMONSTRATIONS\Laboratry Pictures\microbiology practical week 30\130820104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0" y="610760"/>
            <a:ext cx="4681728" cy="62423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Bachelor of Medicine And Bachelor of Surgery (MBChB)  Year  2\MEDICAL MICROBIOLOGY\5. MICROBIOLOGY PRACTICALS AND DEMONSTRATIONS\Laboratry Pictures\microbiology practical week 30\toxoplasma gondi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626362"/>
            <a:ext cx="4277866" cy="624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436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Bachelor of Medicine And Bachelor of Surgery (MBChB)  Year  2\MEDICAL MICROBIOLOGY\5. MICROBIOLOGY PRACTICALS AND DEMONSTRATIONS\Laboratry Pictures\Protozoology\T.gondii tachyzoites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792" y="162659"/>
            <a:ext cx="7900416" cy="59253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4713" y="6087971"/>
            <a:ext cx="7164288" cy="646331"/>
          </a:xfrm>
          <a:prstGeom prst="rect">
            <a:avLst/>
          </a:prstGeom>
        </p:spPr>
        <p:txBody>
          <a:bodyPr wrap="square">
            <a:spAutoFit/>
          </a:bodyPr>
          <a:lstStyle/>
          <a:p>
            <a:r>
              <a:rPr lang="en-GB" dirty="0" err="1"/>
              <a:t>T.gondii</a:t>
            </a:r>
            <a:r>
              <a:rPr lang="en-GB" dirty="0"/>
              <a:t> </a:t>
            </a:r>
            <a:r>
              <a:rPr lang="en-GB" dirty="0" err="1" smtClean="0"/>
              <a:t>tachyzoites</a:t>
            </a:r>
            <a:r>
              <a:rPr lang="en-GB" dirty="0"/>
              <a:t> stained with </a:t>
            </a:r>
            <a:r>
              <a:rPr lang="en-GB" dirty="0" err="1"/>
              <a:t>Giemsa</a:t>
            </a:r>
            <a:r>
              <a:rPr lang="en-GB" dirty="0"/>
              <a:t>, from a smear of peritoneal fluid obtained from a laboratory-inoculated mouse.</a:t>
            </a:r>
          </a:p>
        </p:txBody>
      </p:sp>
    </p:spTree>
    <p:extLst>
      <p:ext uri="{BB962C8B-B14F-4D97-AF65-F5344CB8AC3E}">
        <p14:creationId xmlns:p14="http://schemas.microsoft.com/office/powerpoint/2010/main" val="3320357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643" y="5510637"/>
            <a:ext cx="2582758" cy="369332"/>
          </a:xfrm>
          <a:prstGeom prst="rect">
            <a:avLst/>
          </a:prstGeom>
        </p:spPr>
        <p:txBody>
          <a:bodyPr wrap="none">
            <a:spAutoFit/>
          </a:bodyPr>
          <a:lstStyle/>
          <a:p>
            <a:r>
              <a:rPr lang="en-GB" dirty="0" err="1"/>
              <a:t>Tachyzoites</a:t>
            </a:r>
            <a:r>
              <a:rPr lang="en-GB" dirty="0"/>
              <a:t> of </a:t>
            </a:r>
            <a:r>
              <a:rPr lang="en-GB" dirty="0" err="1"/>
              <a:t>T.gondii</a:t>
            </a:r>
            <a:endParaRPr lang="en-GB" dirty="0"/>
          </a:p>
        </p:txBody>
      </p:sp>
      <p:pic>
        <p:nvPicPr>
          <p:cNvPr id="3074" name="Picture 2" descr="E:\Bachelor of Medicine And Bachelor of Surgery (MBChB)  Year  2\MEDICAL MICROBIOLOGY\5. MICROBIOLOGY PRACTICALS AND DEMONSTRATIONS\Laboratry Pictures\Protozoology\Tachyzoites of T.gond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4"/>
            <a:ext cx="4360270" cy="349796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Bachelor of Medicine And Bachelor of Surgery (MBChB)  Year  2\MEDICAL MICROBIOLOGY\5. MICROBIOLOGY PRACTICALS AND DEMONSTRATIONS\Laboratry Pictures\Protozoology\T. Gondii tachyzoit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4758" y="3171910"/>
            <a:ext cx="4417998" cy="36860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oxoplasma gondii tachyzoites, Giemsa stain"/>
          <p:cNvPicPr/>
          <p:nvPr/>
        </p:nvPicPr>
        <p:blipFill>
          <a:blip r:embed="rId4"/>
          <a:srcRect/>
          <a:stretch>
            <a:fillRect/>
          </a:stretch>
        </p:blipFill>
        <p:spPr bwMode="auto">
          <a:xfrm>
            <a:off x="5076056" y="277088"/>
            <a:ext cx="4079742" cy="3079904"/>
          </a:xfrm>
          <a:prstGeom prst="rect">
            <a:avLst/>
          </a:prstGeom>
          <a:noFill/>
          <a:ln w="9525">
            <a:noFill/>
            <a:miter lim="800000"/>
            <a:headEnd/>
            <a:tailEnd/>
          </a:ln>
        </p:spPr>
      </p:pic>
    </p:spTree>
    <p:extLst>
      <p:ext uri="{BB962C8B-B14F-4D97-AF65-F5344CB8AC3E}">
        <p14:creationId xmlns:p14="http://schemas.microsoft.com/office/powerpoint/2010/main" val="484318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938" y="1579563"/>
            <a:ext cx="5824537" cy="369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913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rgbClr val="FF00FF"/>
                </a:solidFill>
                <a:latin typeface="Lucida Sans" pitchFamily="-112" charset="0"/>
              </a:rPr>
              <a:t>Differential Diagnosis</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buClr>
                <a:schemeClr val="tx1"/>
              </a:buClr>
              <a:buSzPct val="85000"/>
              <a:defRPr/>
            </a:pPr>
            <a:r>
              <a:rPr lang="en-GB" dirty="0" err="1" smtClean="0">
                <a:solidFill>
                  <a:schemeClr val="tx2"/>
                </a:solidFill>
                <a:latin typeface="Lucida Sans" pitchFamily="-112" charset="0"/>
              </a:rPr>
              <a:t>Immunocompetent</a:t>
            </a:r>
            <a:r>
              <a:rPr lang="en-GB" dirty="0" smtClean="0">
                <a:solidFill>
                  <a:schemeClr val="tx2"/>
                </a:solidFill>
                <a:latin typeface="Lucida Sans" pitchFamily="-112" charset="0"/>
              </a:rPr>
              <a:t> adults</a:t>
            </a:r>
            <a:r>
              <a:rPr lang="en-GB" dirty="0" smtClean="0">
                <a:latin typeface="Lucida Sans" pitchFamily="-112" charset="0"/>
              </a:rPr>
              <a:t> (DT, </a:t>
            </a:r>
            <a:r>
              <a:rPr lang="en-GB" dirty="0" err="1" smtClean="0">
                <a:latin typeface="Lucida Sans" pitchFamily="-112" charset="0"/>
              </a:rPr>
              <a:t>IgM</a:t>
            </a:r>
            <a:r>
              <a:rPr lang="en-GB" dirty="0" smtClean="0">
                <a:latin typeface="Lucida Sans" pitchFamily="-112" charset="0"/>
              </a:rPr>
              <a:t> EIA)</a:t>
            </a:r>
          </a:p>
          <a:p>
            <a:pPr>
              <a:lnSpc>
                <a:spcPct val="90000"/>
              </a:lnSpc>
              <a:buClr>
                <a:schemeClr val="tx1"/>
              </a:buClr>
              <a:buSzPct val="85000"/>
              <a:defRPr/>
            </a:pPr>
            <a:r>
              <a:rPr lang="en-GB" dirty="0" smtClean="0">
                <a:solidFill>
                  <a:schemeClr val="tx2"/>
                </a:solidFill>
                <a:latin typeface="Lucida Sans" pitchFamily="-112" charset="0"/>
              </a:rPr>
              <a:t>Pregnant women</a:t>
            </a:r>
            <a:r>
              <a:rPr lang="en-GB" dirty="0" smtClean="0">
                <a:latin typeface="Lucida Sans" pitchFamily="-112" charset="0"/>
              </a:rPr>
              <a:t> (maternal serum DT, </a:t>
            </a:r>
            <a:r>
              <a:rPr lang="en-GB" dirty="0" err="1" smtClean="0">
                <a:latin typeface="Lucida Sans" pitchFamily="-112" charset="0"/>
              </a:rPr>
              <a:t>IgM</a:t>
            </a:r>
            <a:r>
              <a:rPr lang="en-GB" dirty="0" smtClean="0">
                <a:latin typeface="Lucida Sans" pitchFamily="-112" charset="0"/>
              </a:rPr>
              <a:t> EIA, </a:t>
            </a:r>
            <a:r>
              <a:rPr lang="en-GB" dirty="0" err="1" smtClean="0">
                <a:latin typeface="Lucida Sans" pitchFamily="-112" charset="0"/>
              </a:rPr>
              <a:t>IgG</a:t>
            </a:r>
            <a:r>
              <a:rPr lang="en-GB" dirty="0" smtClean="0">
                <a:latin typeface="Lucida Sans" pitchFamily="-112" charset="0"/>
              </a:rPr>
              <a:t> avidity; Amniotic fluid culture or PCR)</a:t>
            </a:r>
          </a:p>
          <a:p>
            <a:pPr>
              <a:lnSpc>
                <a:spcPct val="90000"/>
              </a:lnSpc>
              <a:buClr>
                <a:schemeClr val="tx1"/>
              </a:buClr>
              <a:buSzPct val="85000"/>
              <a:defRPr/>
            </a:pPr>
            <a:r>
              <a:rPr lang="en-GB" dirty="0" smtClean="0">
                <a:solidFill>
                  <a:schemeClr val="tx2"/>
                </a:solidFill>
                <a:latin typeface="Lucida Sans" pitchFamily="-112" charset="0"/>
              </a:rPr>
              <a:t>Neonates</a:t>
            </a:r>
            <a:r>
              <a:rPr lang="en-GB" dirty="0" smtClean="0">
                <a:latin typeface="Lucida Sans" pitchFamily="-112" charset="0"/>
              </a:rPr>
              <a:t> (DT, EIA, ISAGA for </a:t>
            </a:r>
            <a:r>
              <a:rPr lang="en-GB" dirty="0" err="1" smtClean="0">
                <a:latin typeface="Lucida Sans" pitchFamily="-112" charset="0"/>
              </a:rPr>
              <a:t>IgM</a:t>
            </a:r>
            <a:r>
              <a:rPr lang="en-GB" dirty="0" smtClean="0">
                <a:latin typeface="Lucida Sans" pitchFamily="-112" charset="0"/>
              </a:rPr>
              <a:t>, </a:t>
            </a:r>
            <a:r>
              <a:rPr lang="en-GB" dirty="0" err="1" smtClean="0">
                <a:latin typeface="Lucida Sans" pitchFamily="-112" charset="0"/>
              </a:rPr>
              <a:t>IgA</a:t>
            </a:r>
            <a:r>
              <a:rPr lang="en-GB" dirty="0" smtClean="0">
                <a:latin typeface="Lucida Sans" pitchFamily="-112" charset="0"/>
              </a:rPr>
              <a:t>)</a:t>
            </a:r>
          </a:p>
          <a:p>
            <a:pPr>
              <a:lnSpc>
                <a:spcPct val="90000"/>
              </a:lnSpc>
              <a:buClr>
                <a:schemeClr val="tx1"/>
              </a:buClr>
              <a:buSzPct val="85000"/>
              <a:defRPr/>
            </a:pPr>
            <a:r>
              <a:rPr lang="en-GB" dirty="0" smtClean="0">
                <a:solidFill>
                  <a:schemeClr val="tx2"/>
                </a:solidFill>
                <a:latin typeface="Lucida Sans" pitchFamily="-112" charset="0"/>
              </a:rPr>
              <a:t>Organ transplantation</a:t>
            </a:r>
            <a:r>
              <a:rPr lang="en-GB" dirty="0" smtClean="0">
                <a:latin typeface="Lucida Sans" pitchFamily="-112" charset="0"/>
              </a:rPr>
              <a:t> (DT, </a:t>
            </a:r>
            <a:r>
              <a:rPr lang="en-GB" dirty="0" err="1" smtClean="0">
                <a:latin typeface="Lucida Sans" pitchFamily="-112" charset="0"/>
              </a:rPr>
              <a:t>IgM</a:t>
            </a:r>
            <a:r>
              <a:rPr lang="en-GB" dirty="0" smtClean="0">
                <a:latin typeface="Lucida Sans" pitchFamily="-112" charset="0"/>
              </a:rPr>
              <a:t> EIA)</a:t>
            </a:r>
          </a:p>
          <a:p>
            <a:pPr>
              <a:lnSpc>
                <a:spcPct val="90000"/>
              </a:lnSpc>
              <a:buClr>
                <a:schemeClr val="tx1"/>
              </a:buClr>
              <a:buSzPct val="85000"/>
              <a:defRPr/>
            </a:pPr>
            <a:r>
              <a:rPr lang="en-GB" dirty="0" smtClean="0">
                <a:solidFill>
                  <a:schemeClr val="tx2"/>
                </a:solidFill>
                <a:latin typeface="Lucida Sans" pitchFamily="-112" charset="0"/>
              </a:rPr>
              <a:t>Immunodeficiency</a:t>
            </a:r>
            <a:r>
              <a:rPr lang="en-GB" dirty="0" smtClean="0">
                <a:latin typeface="Lucida Sans" pitchFamily="-112" charset="0"/>
              </a:rPr>
              <a:t> (serum and CSF : DT, EIA, ISAGA for </a:t>
            </a:r>
            <a:r>
              <a:rPr lang="en-GB" dirty="0" err="1" smtClean="0">
                <a:latin typeface="Lucida Sans" pitchFamily="-112" charset="0"/>
              </a:rPr>
              <a:t>IgM</a:t>
            </a:r>
            <a:r>
              <a:rPr lang="en-GB" dirty="0" smtClean="0">
                <a:latin typeface="Lucida Sans" pitchFamily="-112" charset="0"/>
              </a:rPr>
              <a:t> and </a:t>
            </a:r>
            <a:r>
              <a:rPr lang="en-GB" dirty="0" err="1" smtClean="0">
                <a:latin typeface="Lucida Sans" pitchFamily="-112" charset="0"/>
              </a:rPr>
              <a:t>IgA</a:t>
            </a:r>
            <a:r>
              <a:rPr lang="en-GB" dirty="0" smtClean="0">
                <a:latin typeface="Lucida Sans" pitchFamily="-112" charset="0"/>
              </a:rPr>
              <a:t>; PCR, culture, microscopy)</a:t>
            </a:r>
          </a:p>
          <a:p>
            <a:pPr>
              <a:defRPr/>
            </a:pPr>
            <a:endParaRPr lang="en-US" dirty="0"/>
          </a:p>
        </p:txBody>
      </p:sp>
    </p:spTree>
    <p:extLst>
      <p:ext uri="{BB962C8B-B14F-4D97-AF65-F5344CB8AC3E}">
        <p14:creationId xmlns:p14="http://schemas.microsoft.com/office/powerpoint/2010/main" val="4009327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rrowheads="1"/>
          </p:cNvSpPr>
          <p:nvPr>
            <p:ph type="title"/>
          </p:nvPr>
        </p:nvSpPr>
        <p:spPr/>
        <p:txBody>
          <a:bodyPr/>
          <a:lstStyle/>
          <a:p>
            <a:pPr eaLnBrk="1" hangingPunct="1">
              <a:defRPr/>
            </a:pPr>
            <a:r>
              <a:rPr lang="en-US" smtClean="0"/>
              <a:t>Treatment</a:t>
            </a:r>
          </a:p>
        </p:txBody>
      </p:sp>
      <p:sp>
        <p:nvSpPr>
          <p:cNvPr id="125955" name="Rectangle 3"/>
          <p:cNvSpPr>
            <a:spLocks noGrp="1" noRot="1" noChangeArrowheads="1"/>
          </p:cNvSpPr>
          <p:nvPr>
            <p:ph type="body" idx="1"/>
          </p:nvPr>
        </p:nvSpPr>
        <p:spPr/>
        <p:txBody>
          <a:bodyPr/>
          <a:lstStyle/>
          <a:p>
            <a:pPr eaLnBrk="1" hangingPunct="1">
              <a:defRPr/>
            </a:pPr>
            <a:r>
              <a:rPr lang="en-US" dirty="0" smtClean="0"/>
              <a:t>Sulfonamides</a:t>
            </a:r>
          </a:p>
          <a:p>
            <a:pPr eaLnBrk="1" hangingPunct="1">
              <a:defRPr/>
            </a:pPr>
            <a:r>
              <a:rPr lang="en-US" dirty="0" err="1" smtClean="0"/>
              <a:t>Pyrimethamine</a:t>
            </a:r>
            <a:r>
              <a:rPr lang="en-US" dirty="0" smtClean="0"/>
              <a:t>(</a:t>
            </a:r>
            <a:r>
              <a:rPr lang="en-US" dirty="0" err="1" smtClean="0"/>
              <a:t>daraprim</a:t>
            </a:r>
            <a:r>
              <a:rPr lang="en-US" dirty="0" smtClean="0"/>
              <a:t>)</a:t>
            </a:r>
          </a:p>
          <a:p>
            <a:pPr>
              <a:defRPr/>
            </a:pPr>
            <a:r>
              <a:rPr lang="en-US" dirty="0"/>
              <a:t>Are given together and widely used. They act synergistically by blocking a pathway involving p-amino benzoic acid and folic-</a:t>
            </a:r>
            <a:r>
              <a:rPr lang="en-US" dirty="0" err="1"/>
              <a:t>folinic</a:t>
            </a:r>
            <a:r>
              <a:rPr lang="en-US" dirty="0"/>
              <a:t> acid cycle respectively </a:t>
            </a:r>
            <a:endParaRPr lang="en-US" dirty="0" smtClean="0"/>
          </a:p>
          <a:p>
            <a:pPr eaLnBrk="1" hangingPunct="1">
              <a:defRPr/>
            </a:pPr>
            <a:endParaRPr lang="en-US" dirty="0" smtClean="0"/>
          </a:p>
        </p:txBody>
      </p:sp>
    </p:spTree>
    <p:extLst>
      <p:ext uri="{BB962C8B-B14F-4D97-AF65-F5344CB8AC3E}">
        <p14:creationId xmlns:p14="http://schemas.microsoft.com/office/powerpoint/2010/main" val="1756735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a:xfrm>
            <a:off x="301625" y="228600"/>
            <a:ext cx="8540750" cy="838200"/>
          </a:xfrm>
        </p:spPr>
        <p:txBody>
          <a:bodyPr/>
          <a:lstStyle/>
          <a:p>
            <a:pPr eaLnBrk="1" hangingPunct="1">
              <a:defRPr/>
            </a:pPr>
            <a:r>
              <a:rPr lang="en-US" dirty="0" smtClean="0"/>
              <a:t>Control</a:t>
            </a:r>
          </a:p>
        </p:txBody>
      </p:sp>
      <p:sp>
        <p:nvSpPr>
          <p:cNvPr id="126979" name="Rectangle 3"/>
          <p:cNvSpPr>
            <a:spLocks noGrp="1" noRot="1" noChangeArrowheads="1"/>
          </p:cNvSpPr>
          <p:nvPr>
            <p:ph type="body" idx="1"/>
          </p:nvPr>
        </p:nvSpPr>
        <p:spPr>
          <a:xfrm>
            <a:off x="381000" y="1219200"/>
            <a:ext cx="8540750" cy="4498975"/>
          </a:xfrm>
        </p:spPr>
        <p:txBody>
          <a:bodyPr/>
          <a:lstStyle/>
          <a:p>
            <a:pPr eaLnBrk="1" hangingPunct="1">
              <a:defRPr/>
            </a:pPr>
            <a:r>
              <a:rPr lang="en-US" dirty="0" smtClean="0"/>
              <a:t>Pets should be checked and cured.</a:t>
            </a:r>
          </a:p>
          <a:p>
            <a:pPr eaLnBrk="1" hangingPunct="1">
              <a:defRPr/>
            </a:pPr>
            <a:r>
              <a:rPr lang="en-US" dirty="0" smtClean="0"/>
              <a:t>Wash hands thoroughly with soup</a:t>
            </a:r>
          </a:p>
          <a:p>
            <a:pPr eaLnBrk="1" hangingPunct="1">
              <a:defRPr/>
            </a:pPr>
            <a:r>
              <a:rPr lang="en-US" dirty="0" smtClean="0"/>
              <a:t>Cats should be kept indoors and litter boxes changed daily.</a:t>
            </a:r>
          </a:p>
          <a:p>
            <a:pPr eaLnBrk="1" hangingPunct="1">
              <a:defRPr/>
            </a:pPr>
            <a:r>
              <a:rPr lang="en-US" dirty="0" smtClean="0"/>
              <a:t>Better cook your meat well.</a:t>
            </a:r>
          </a:p>
          <a:p>
            <a:pPr eaLnBrk="1" hangingPunct="1">
              <a:defRPr/>
            </a:pPr>
            <a:r>
              <a:rPr lang="en-US" dirty="0" smtClean="0"/>
              <a:t>Cat feces should be flashed down the toilet or burned.</a:t>
            </a:r>
          </a:p>
          <a:p>
            <a:pPr eaLnBrk="1" hangingPunct="1">
              <a:defRPr/>
            </a:pPr>
            <a:r>
              <a:rPr lang="en-GB" dirty="0" smtClean="0">
                <a:latin typeface="Lucida Sans" pitchFamily="-112" charset="0"/>
              </a:rPr>
              <a:t>Pregnant women should avoid contact with cats</a:t>
            </a:r>
          </a:p>
          <a:p>
            <a:pPr eaLnBrk="1" hangingPunct="1">
              <a:defRPr/>
            </a:pPr>
            <a:r>
              <a:rPr lang="en-GB" dirty="0" smtClean="0">
                <a:latin typeface="Lucida Sans" pitchFamily="-112" charset="0"/>
              </a:rPr>
              <a:t>Issue of prenatal screening</a:t>
            </a:r>
            <a:endParaRPr lang="en-US" dirty="0" smtClean="0">
              <a:latin typeface="Lucida Sans" pitchFamily="-112" charset="0"/>
            </a:endParaRPr>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2719341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i="1" dirty="0" err="1" smtClean="0"/>
              <a:t>Sarcocystis</a:t>
            </a:r>
            <a:endParaRPr lang="en-US" dirty="0"/>
          </a:p>
        </p:txBody>
      </p:sp>
      <p:sp>
        <p:nvSpPr>
          <p:cNvPr id="3" name="Content Placeholder 2"/>
          <p:cNvSpPr>
            <a:spLocks noGrp="1"/>
          </p:cNvSpPr>
          <p:nvPr>
            <p:ph idx="1"/>
          </p:nvPr>
        </p:nvSpPr>
        <p:spPr/>
        <p:txBody>
          <a:bodyPr>
            <a:normAutofit fontScale="85000" lnSpcReduction="20000"/>
          </a:bodyPr>
          <a:lstStyle/>
          <a:p>
            <a:pPr eaLnBrk="1" hangingPunct="1">
              <a:buFontTx/>
              <a:buNone/>
              <a:defRPr/>
            </a:pPr>
            <a:r>
              <a:rPr lang="en-US" i="1" dirty="0" err="1" smtClean="0"/>
              <a:t>bovihominis</a:t>
            </a:r>
            <a:r>
              <a:rPr lang="en-US" i="1" dirty="0" smtClean="0"/>
              <a:t>, S. </a:t>
            </a:r>
            <a:r>
              <a:rPr lang="en-US" i="1" dirty="0" err="1" smtClean="0"/>
              <a:t>suihominis</a:t>
            </a:r>
            <a:r>
              <a:rPr lang="en-US" i="1" dirty="0" smtClean="0"/>
              <a:t>; protozoa belong to the class of </a:t>
            </a:r>
            <a:r>
              <a:rPr lang="en-US" i="1" dirty="0" err="1" smtClean="0"/>
              <a:t>sporozoa</a:t>
            </a:r>
            <a:r>
              <a:rPr lang="en-US" i="1" dirty="0" smtClean="0"/>
              <a:t> in the </a:t>
            </a:r>
            <a:r>
              <a:rPr lang="en-US" i="1" dirty="0" err="1" smtClean="0"/>
              <a:t>phyrum</a:t>
            </a:r>
            <a:r>
              <a:rPr lang="en-US" i="1" dirty="0" smtClean="0"/>
              <a:t> of </a:t>
            </a:r>
            <a:r>
              <a:rPr lang="en-US" i="1" dirty="0" err="1" smtClean="0"/>
              <a:t>apicomplexa</a:t>
            </a:r>
            <a:endParaRPr lang="en-US" dirty="0" smtClean="0"/>
          </a:p>
          <a:p>
            <a:pPr eaLnBrk="1" hangingPunct="1">
              <a:buFontTx/>
              <a:buNone/>
              <a:defRPr/>
            </a:pPr>
            <a:r>
              <a:rPr lang="en-US" b="1" dirty="0" smtClean="0"/>
              <a:t>	Transmission</a:t>
            </a:r>
            <a:r>
              <a:rPr lang="en-US" dirty="0" smtClean="0"/>
              <a:t>: ingestion of raw/undercooked beef or pork ( other), containing </a:t>
            </a:r>
            <a:r>
              <a:rPr lang="en-US" dirty="0" err="1" smtClean="0"/>
              <a:t>sarcocysts</a:t>
            </a:r>
            <a:r>
              <a:rPr lang="en-US" dirty="0" smtClean="0"/>
              <a:t> in muscle fibers </a:t>
            </a:r>
          </a:p>
          <a:p>
            <a:pPr eaLnBrk="1" hangingPunct="1">
              <a:buFontTx/>
              <a:buNone/>
              <a:defRPr/>
            </a:pPr>
            <a:r>
              <a:rPr lang="en-US" dirty="0" smtClean="0"/>
              <a:t>	</a:t>
            </a:r>
            <a:r>
              <a:rPr lang="en-US" b="1" dirty="0" smtClean="0"/>
              <a:t>Pathogenic potential </a:t>
            </a:r>
            <a:r>
              <a:rPr lang="en-US" dirty="0" smtClean="0"/>
              <a:t>low in human DH</a:t>
            </a:r>
          </a:p>
          <a:p>
            <a:pPr eaLnBrk="1" hangingPunct="1">
              <a:buFontTx/>
              <a:buNone/>
              <a:defRPr/>
            </a:pPr>
            <a:r>
              <a:rPr lang="en-US" dirty="0" smtClean="0"/>
              <a:t>	</a:t>
            </a:r>
            <a:r>
              <a:rPr lang="en-US" b="1" dirty="0" smtClean="0"/>
              <a:t>Clinical signs</a:t>
            </a:r>
            <a:r>
              <a:rPr lang="en-US" dirty="0" smtClean="0"/>
              <a:t>: absent except in rare cases</a:t>
            </a:r>
          </a:p>
          <a:p>
            <a:pPr eaLnBrk="1" hangingPunct="1">
              <a:buFontTx/>
              <a:buNone/>
              <a:defRPr/>
            </a:pPr>
            <a:r>
              <a:rPr lang="en-US" dirty="0" smtClean="0"/>
              <a:t>	Reservoir limited to human DH (+ possibly other anthropoids), and bovine/porcine IHs</a:t>
            </a:r>
          </a:p>
          <a:p>
            <a:pPr eaLnBrk="1" hangingPunct="1">
              <a:buFontTx/>
              <a:buNone/>
              <a:defRPr/>
            </a:pPr>
            <a:r>
              <a:rPr lang="en-US" dirty="0" smtClean="0"/>
              <a:t>	</a:t>
            </a:r>
          </a:p>
          <a:p>
            <a:pPr>
              <a:defRPr/>
            </a:pPr>
            <a:endParaRPr lang="en-US" dirty="0"/>
          </a:p>
        </p:txBody>
      </p:sp>
    </p:spTree>
    <p:extLst>
      <p:ext uri="{BB962C8B-B14F-4D97-AF65-F5344CB8AC3E}">
        <p14:creationId xmlns:p14="http://schemas.microsoft.com/office/powerpoint/2010/main" val="3035497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Cont’</a:t>
            </a:r>
            <a:endParaRPr lang="en-US" dirty="0"/>
          </a:p>
        </p:txBody>
      </p:sp>
      <p:sp>
        <p:nvSpPr>
          <p:cNvPr id="3" name="Content Placeholder 2"/>
          <p:cNvSpPr>
            <a:spLocks noGrp="1"/>
          </p:cNvSpPr>
          <p:nvPr>
            <p:ph idx="1"/>
          </p:nvPr>
        </p:nvSpPr>
        <p:spPr/>
        <p:txBody>
          <a:bodyPr/>
          <a:lstStyle/>
          <a:p>
            <a:pPr eaLnBrk="1" hangingPunct="1">
              <a:buFontTx/>
              <a:buNone/>
              <a:defRPr/>
            </a:pPr>
            <a:r>
              <a:rPr lang="en-US" b="1" dirty="0" smtClean="0"/>
              <a:t>Prevalence:</a:t>
            </a:r>
            <a:r>
              <a:rPr lang="en-US" dirty="0" smtClean="0"/>
              <a:t> world-wide, determined by cultural 	food prep and consumption factors</a:t>
            </a:r>
          </a:p>
          <a:p>
            <a:pPr eaLnBrk="1" hangingPunct="1">
              <a:buFontTx/>
              <a:buNone/>
              <a:defRPr/>
            </a:pPr>
            <a:endParaRPr lang="en-US" dirty="0" smtClean="0"/>
          </a:p>
          <a:p>
            <a:pPr eaLnBrk="1" hangingPunct="1">
              <a:buFontTx/>
              <a:buNone/>
              <a:defRPr/>
            </a:pPr>
            <a:r>
              <a:rPr lang="en-US" b="1" dirty="0" smtClean="0"/>
              <a:t>	Diagnosis</a:t>
            </a:r>
            <a:r>
              <a:rPr lang="en-US" dirty="0" smtClean="0"/>
              <a:t>: microscopic ID of </a:t>
            </a:r>
            <a:r>
              <a:rPr lang="en-US" dirty="0" err="1" smtClean="0"/>
              <a:t>oocysts</a:t>
            </a:r>
            <a:r>
              <a:rPr lang="en-US" dirty="0" smtClean="0"/>
              <a:t> and/or 	</a:t>
            </a:r>
            <a:r>
              <a:rPr lang="en-US" dirty="0" err="1" smtClean="0"/>
              <a:t>sporocysts</a:t>
            </a:r>
            <a:r>
              <a:rPr lang="en-US" dirty="0" smtClean="0"/>
              <a:t> in feces</a:t>
            </a:r>
          </a:p>
          <a:p>
            <a:pPr eaLnBrk="1" hangingPunct="1">
              <a:buFontTx/>
              <a:buNone/>
              <a:defRPr/>
            </a:pPr>
            <a:endParaRPr lang="en-US" dirty="0" smtClean="0"/>
          </a:p>
          <a:p>
            <a:pPr eaLnBrk="1" hangingPunct="1">
              <a:buFontTx/>
              <a:buNone/>
              <a:defRPr/>
            </a:pPr>
            <a:r>
              <a:rPr lang="en-US" dirty="0" smtClean="0"/>
              <a:t>	</a:t>
            </a:r>
            <a:r>
              <a:rPr lang="en-US" b="1" dirty="0" smtClean="0"/>
              <a:t>No treatment identified</a:t>
            </a:r>
            <a:r>
              <a:rPr lang="en-US" dirty="0" smtClean="0"/>
              <a:t>: </a:t>
            </a:r>
            <a:r>
              <a:rPr lang="en-US" dirty="0" err="1" smtClean="0"/>
              <a:t>trimethoprim</a:t>
            </a:r>
            <a:r>
              <a:rPr lang="en-US" dirty="0" smtClean="0"/>
              <a:t> + 	</a:t>
            </a:r>
            <a:r>
              <a:rPr lang="en-US" dirty="0" err="1" smtClean="0"/>
              <a:t>sulfamethoxazol</a:t>
            </a:r>
            <a:r>
              <a:rPr lang="en-US" dirty="0" smtClean="0"/>
              <a:t> probably suppressive</a:t>
            </a:r>
          </a:p>
          <a:p>
            <a:pPr>
              <a:defRPr/>
            </a:pPr>
            <a:endParaRPr lang="en-US" dirty="0"/>
          </a:p>
        </p:txBody>
      </p:sp>
    </p:spTree>
    <p:extLst>
      <p:ext uri="{BB962C8B-B14F-4D97-AF65-F5344CB8AC3E}">
        <p14:creationId xmlns:p14="http://schemas.microsoft.com/office/powerpoint/2010/main" val="636814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Sarcocystis</a:t>
            </a:r>
            <a:r>
              <a:rPr lang="en-US" dirty="0" smtClean="0"/>
              <a:t> species Life Cycle</a:t>
            </a:r>
            <a:br>
              <a:rPr lang="en-US" dirty="0" smtClean="0"/>
            </a:br>
            <a:endParaRPr lang="en-US" dirty="0"/>
          </a:p>
        </p:txBody>
      </p:sp>
      <p:pic>
        <p:nvPicPr>
          <p:cNvPr id="26627" name="Picture 5" descr="sarcospecies"/>
          <p:cNvPicPr>
            <a:picLocks noGrp="1" noChangeAspect="1" noChangeArrowheads="1"/>
          </p:cNvPicPr>
          <p:nvPr>
            <p:ph idx="1"/>
          </p:nvPr>
        </p:nvPicPr>
        <p:blipFill>
          <a:blip r:embed="rId2" cstate="print"/>
          <a:srcRect/>
          <a:stretch>
            <a:fillRect/>
          </a:stretch>
        </p:blipFill>
        <p:spPr>
          <a:xfrm>
            <a:off x="1524000" y="1066800"/>
            <a:ext cx="6096000" cy="5562600"/>
          </a:xfrm>
          <a:noFill/>
        </p:spPr>
      </p:pic>
    </p:spTree>
    <p:extLst>
      <p:ext uri="{BB962C8B-B14F-4D97-AF65-F5344CB8AC3E}">
        <p14:creationId xmlns:p14="http://schemas.microsoft.com/office/powerpoint/2010/main" val="3349213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Geographic distribution</a:t>
            </a:r>
            <a:endParaRPr lang="en-US" dirty="0"/>
          </a:p>
        </p:txBody>
      </p:sp>
      <p:sp>
        <p:nvSpPr>
          <p:cNvPr id="3" name="Content Placeholder 2"/>
          <p:cNvSpPr>
            <a:spLocks noGrp="1"/>
          </p:cNvSpPr>
          <p:nvPr>
            <p:ph idx="1"/>
          </p:nvPr>
        </p:nvSpPr>
        <p:spPr>
          <a:xfrm>
            <a:off x="467544" y="1700808"/>
            <a:ext cx="8424936" cy="4752528"/>
          </a:xfrm>
        </p:spPr>
        <p:txBody>
          <a:bodyPr>
            <a:normAutofit lnSpcReduction="10000"/>
          </a:bodyPr>
          <a:lstStyle/>
          <a:p>
            <a:pPr eaLnBrk="1" hangingPunct="1">
              <a:defRPr/>
            </a:pPr>
            <a:r>
              <a:rPr lang="en-US" dirty="0" smtClean="0"/>
              <a:t>Worldwide </a:t>
            </a:r>
          </a:p>
          <a:p>
            <a:pPr eaLnBrk="1" hangingPunct="1">
              <a:defRPr/>
            </a:pPr>
            <a:r>
              <a:rPr lang="en-US" dirty="0" smtClean="0"/>
              <a:t>Infection is more common in warm climates and lower altitudes than cold climates and mountainous regions.</a:t>
            </a:r>
          </a:p>
          <a:p>
            <a:pPr>
              <a:defRPr/>
            </a:pPr>
            <a:r>
              <a:rPr lang="en-US" dirty="0">
                <a:effectLst/>
              </a:rPr>
              <a:t>A high prevalence of infection in France has been related to a preference for eating raw or undercooked meat, while a high prevalence in Central America has been related to the frequency of stray cats in a climate favoring survival of </a:t>
            </a:r>
            <a:r>
              <a:rPr lang="en-US" dirty="0" err="1">
                <a:effectLst/>
              </a:rPr>
              <a:t>oocysts</a:t>
            </a:r>
            <a:r>
              <a:rPr lang="en-US" dirty="0">
                <a:effectLst/>
              </a:rPr>
              <a:t> and soil exposure.</a:t>
            </a:r>
            <a:endParaRPr lang="en-US" dirty="0"/>
          </a:p>
        </p:txBody>
      </p:sp>
    </p:spTree>
    <p:extLst>
      <p:ext uri="{BB962C8B-B14F-4D97-AF65-F5344CB8AC3E}">
        <p14:creationId xmlns:p14="http://schemas.microsoft.com/office/powerpoint/2010/main" val="974731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371600" y="304800"/>
            <a:ext cx="63182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4400" b="1">
                <a:solidFill>
                  <a:srgbClr val="006600"/>
                </a:solidFill>
                <a:latin typeface="Times New Roman" pitchFamily="18" charset="0"/>
              </a:rPr>
              <a:t>Toxoplasmic Encephalitis</a:t>
            </a:r>
            <a:endParaRPr lang="en-US" altLang="en-US" sz="2400">
              <a:solidFill>
                <a:srgbClr val="006600"/>
              </a:solidFill>
            </a:endParaRPr>
          </a:p>
        </p:txBody>
      </p:sp>
      <p:sp>
        <p:nvSpPr>
          <p:cNvPr id="12291" name="Text Box 3"/>
          <p:cNvSpPr txBox="1">
            <a:spLocks noChangeArrowheads="1"/>
          </p:cNvSpPr>
          <p:nvPr/>
        </p:nvSpPr>
        <p:spPr bwMode="auto">
          <a:xfrm>
            <a:off x="1447800" y="1219200"/>
            <a:ext cx="67056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buFontTx/>
              <a:buChar char="•"/>
            </a:pPr>
            <a:r>
              <a:rPr lang="en-US" altLang="en-US" sz="2800" b="1"/>
              <a:t>common complication associated with AIDS during the 1980's </a:t>
            </a:r>
          </a:p>
          <a:p>
            <a:pPr eaLnBrk="0" hangingPunct="0">
              <a:buFontTx/>
              <a:buChar char="•"/>
            </a:pPr>
            <a:r>
              <a:rPr lang="en-US" altLang="en-US" sz="2800" b="1"/>
              <a:t>recrudescence of latent infection</a:t>
            </a:r>
          </a:p>
          <a:p>
            <a:pPr eaLnBrk="0" hangingPunct="0">
              <a:buFontTx/>
              <a:buChar char="•"/>
            </a:pPr>
            <a:r>
              <a:rPr lang="en-US" altLang="en-US" sz="2800" b="1"/>
              <a:t>multifocal disease associated with immunosuppression</a:t>
            </a:r>
          </a:p>
          <a:p>
            <a:pPr eaLnBrk="0" hangingPunct="0">
              <a:buFontTx/>
              <a:buChar char="•"/>
            </a:pPr>
            <a:r>
              <a:rPr lang="en-US" altLang="en-US" sz="2800" b="1"/>
              <a:t>lesions detectable with CT or MRI</a:t>
            </a:r>
            <a:endParaRPr lang="en-US" altLang="en-US" sz="2800">
              <a:latin typeface="Times New Roman" pitchFamily="18" charset="0"/>
            </a:endParaRPr>
          </a:p>
          <a:p>
            <a:pPr eaLnBrk="0" hangingPunct="0">
              <a:buFontTx/>
              <a:buChar char="•"/>
            </a:pPr>
            <a:r>
              <a:rPr lang="en-US" altLang="en-US" sz="2800" b="1"/>
              <a:t>little spread to other organs</a:t>
            </a:r>
          </a:p>
          <a:p>
            <a:pPr eaLnBrk="0" hangingPunct="0">
              <a:buFontTx/>
              <a:buChar char="•"/>
            </a:pPr>
            <a:r>
              <a:rPr lang="en-US" altLang="en-US" sz="2800" b="1"/>
              <a:t>symptoms include: lethargy, apathy, incoordination, dementia</a:t>
            </a:r>
          </a:p>
          <a:p>
            <a:pPr eaLnBrk="0" hangingPunct="0">
              <a:buFontTx/>
              <a:buChar char="•"/>
            </a:pPr>
            <a:r>
              <a:rPr lang="en-US" altLang="en-US" sz="2800" b="1"/>
              <a:t>progressive disease </a:t>
            </a:r>
            <a:r>
              <a:rPr lang="en-US" altLang="en-US" sz="2800" b="1">
                <a:sym typeface="Symbol" pitchFamily="18" charset="2"/>
              </a:rPr>
              <a:t></a:t>
            </a:r>
            <a:r>
              <a:rPr lang="en-US" altLang="en-US" sz="2800" b="1"/>
              <a:t> convulsions</a:t>
            </a:r>
          </a:p>
          <a:p>
            <a:pPr eaLnBrk="0" hangingPunct="0">
              <a:buFontTx/>
              <a:buChar char="•"/>
            </a:pPr>
            <a:r>
              <a:rPr lang="en-US" altLang="en-US" sz="2800" b="1"/>
              <a:t>usually fatal if untreated </a:t>
            </a:r>
          </a:p>
        </p:txBody>
      </p:sp>
    </p:spTree>
    <p:extLst>
      <p:ext uri="{BB962C8B-B14F-4D97-AF65-F5344CB8AC3E}">
        <p14:creationId xmlns:p14="http://schemas.microsoft.com/office/powerpoint/2010/main" val="40225201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200400" y="166688"/>
            <a:ext cx="2690813"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4800" b="1">
                <a:solidFill>
                  <a:srgbClr val="006600"/>
                </a:solidFill>
                <a:latin typeface="Times New Roman" pitchFamily="18" charset="0"/>
              </a:rPr>
              <a:t>Diagnosis</a:t>
            </a:r>
            <a:endParaRPr lang="en-US" altLang="en-US" sz="4800">
              <a:solidFill>
                <a:srgbClr val="006600"/>
              </a:solidFill>
              <a:latin typeface="Times New Roman" pitchFamily="18" charset="0"/>
            </a:endParaRPr>
          </a:p>
        </p:txBody>
      </p:sp>
      <p:sp>
        <p:nvSpPr>
          <p:cNvPr id="14341" name="Text Box 5"/>
          <p:cNvSpPr txBox="1">
            <a:spLocks noChangeArrowheads="1"/>
          </p:cNvSpPr>
          <p:nvPr/>
        </p:nvSpPr>
        <p:spPr bwMode="auto">
          <a:xfrm>
            <a:off x="533400" y="1143000"/>
            <a:ext cx="5410200" cy="527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a:defRPr>
                <a:solidFill>
                  <a:schemeClr val="tx1"/>
                </a:solidFill>
                <a:latin typeface="Arial" charset="0"/>
              </a:defRPr>
            </a:lvl1pPr>
            <a:lvl2pPr marL="579438" indent="-2381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buFontTx/>
              <a:buChar char="•"/>
            </a:pPr>
            <a:r>
              <a:rPr lang="en-US" altLang="en-US" sz="2800" b="1"/>
              <a:t>various serological tests</a:t>
            </a:r>
          </a:p>
          <a:p>
            <a:pPr eaLnBrk="0" hangingPunct="0">
              <a:buFontTx/>
              <a:buChar char="•"/>
            </a:pPr>
            <a:r>
              <a:rPr lang="en-US" altLang="en-US" sz="2800" b="1"/>
              <a:t>active (acute) vs chronic infection</a:t>
            </a:r>
          </a:p>
          <a:p>
            <a:pPr lvl="1" eaLnBrk="0" hangingPunct="0">
              <a:buFontTx/>
              <a:buChar char="•"/>
            </a:pPr>
            <a:r>
              <a:rPr lang="en-US" altLang="en-US" sz="2400" b="1"/>
              <a:t>compare samples at 2 week intervals </a:t>
            </a:r>
          </a:p>
          <a:p>
            <a:pPr lvl="1" eaLnBrk="0" hangingPunct="0">
              <a:buFontTx/>
              <a:buChar char="•"/>
            </a:pPr>
            <a:r>
              <a:rPr lang="en-US" altLang="en-US" sz="2400" b="1"/>
              <a:t>IgM  &gt; IgG; </a:t>
            </a:r>
            <a:r>
              <a:rPr lang="en-US" altLang="en-US" sz="2400" b="1">
                <a:sym typeface="Symbol" pitchFamily="18" charset="2"/>
              </a:rPr>
              <a:t> Ab titers</a:t>
            </a:r>
          </a:p>
          <a:p>
            <a:pPr eaLnBrk="0" hangingPunct="0">
              <a:buFontTx/>
              <a:buChar char="•"/>
            </a:pPr>
            <a:r>
              <a:rPr lang="en-US" altLang="en-US" sz="2800" b="1"/>
              <a:t>seldom by direct parasite demonstration</a:t>
            </a:r>
          </a:p>
          <a:p>
            <a:pPr lvl="1" eaLnBrk="0" hangingPunct="0">
              <a:buFontTx/>
              <a:buChar char="•"/>
            </a:pPr>
            <a:r>
              <a:rPr lang="en-US" altLang="en-US" sz="2400" b="1"/>
              <a:t>biopsy</a:t>
            </a:r>
          </a:p>
          <a:p>
            <a:pPr lvl="1" eaLnBrk="0" hangingPunct="0">
              <a:buFontTx/>
              <a:buChar char="•"/>
            </a:pPr>
            <a:r>
              <a:rPr lang="en-US" altLang="en-US" sz="2400" b="1"/>
              <a:t>inoculation into mice or cell culture (only acute stage)</a:t>
            </a:r>
          </a:p>
          <a:p>
            <a:pPr eaLnBrk="0" hangingPunct="0">
              <a:buFontTx/>
              <a:buChar char="•"/>
            </a:pPr>
            <a:r>
              <a:rPr lang="en-US" altLang="en-US" sz="2800" b="1"/>
              <a:t>CT scans or MRI for toxoplasmic encephalitis</a:t>
            </a:r>
          </a:p>
        </p:txBody>
      </p:sp>
      <p:pic>
        <p:nvPicPr>
          <p:cNvPr id="14342" name="Picture 6" descr="mri_toxo"/>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5511800" y="2209800"/>
            <a:ext cx="3597275" cy="3846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2326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228600" y="309563"/>
          <a:ext cx="8539163" cy="6145212"/>
        </p:xfrm>
        <a:graphic>
          <a:graphicData uri="http://schemas.openxmlformats.org/presentationml/2006/ole">
            <mc:AlternateContent xmlns:mc="http://schemas.openxmlformats.org/markup-compatibility/2006">
              <mc:Choice xmlns:v="urn:schemas-microsoft-com:vml" Requires="v">
                <p:oleObj spid="_x0000_s1030" name="Document" r:id="rId3" imgW="8785807" imgH="6317525" progId="Word.Document.8">
                  <p:embed/>
                </p:oleObj>
              </mc:Choice>
              <mc:Fallback>
                <p:oleObj name="Document" r:id="rId3" imgW="8785807" imgH="631752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9563"/>
                        <a:ext cx="8539163" cy="614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93317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r>
            <a:br>
              <a:rPr lang="en-US" dirty="0" smtClean="0"/>
            </a:br>
            <a:r>
              <a:rPr lang="en-US" dirty="0" smtClean="0"/>
              <a:t>Modes of transmission</a:t>
            </a:r>
            <a:r>
              <a:rPr lang="en-US" sz="6600" dirty="0" smtClean="0"/>
              <a:t/>
            </a:r>
            <a:br>
              <a:rPr lang="en-US" sz="6600" dirty="0" smtClean="0"/>
            </a:br>
            <a:endParaRPr lang="en-US" dirty="0"/>
          </a:p>
        </p:txBody>
      </p:sp>
      <p:sp>
        <p:nvSpPr>
          <p:cNvPr id="3" name="Content Placeholder 2"/>
          <p:cNvSpPr>
            <a:spLocks noGrp="1"/>
          </p:cNvSpPr>
          <p:nvPr>
            <p:ph idx="1"/>
          </p:nvPr>
        </p:nvSpPr>
        <p:spPr/>
        <p:txBody>
          <a:bodyPr/>
          <a:lstStyle/>
          <a:p>
            <a:pPr>
              <a:lnSpc>
                <a:spcPct val="90000"/>
              </a:lnSpc>
              <a:buClr>
                <a:schemeClr val="tx1"/>
              </a:buClr>
              <a:buSzPct val="85000"/>
              <a:buFontTx/>
              <a:buChar char="•"/>
              <a:defRPr/>
            </a:pPr>
            <a:r>
              <a:rPr lang="en-GB" dirty="0" smtClean="0"/>
              <a:t>Ingestion of cyst-containing meat (carnivores)</a:t>
            </a:r>
          </a:p>
          <a:p>
            <a:pPr>
              <a:lnSpc>
                <a:spcPct val="90000"/>
              </a:lnSpc>
              <a:buClr>
                <a:schemeClr val="tx1"/>
              </a:buClr>
              <a:buSzPct val="85000"/>
              <a:buFontTx/>
              <a:buChar char="•"/>
              <a:defRPr/>
            </a:pPr>
            <a:r>
              <a:rPr lang="en-GB" dirty="0" smtClean="0"/>
              <a:t>Ingestion of </a:t>
            </a:r>
            <a:r>
              <a:rPr lang="en-GB" dirty="0" err="1" smtClean="0"/>
              <a:t>oocysts</a:t>
            </a:r>
            <a:r>
              <a:rPr lang="en-GB" dirty="0" smtClean="0"/>
              <a:t> (environmental contamination)</a:t>
            </a:r>
          </a:p>
          <a:p>
            <a:pPr>
              <a:lnSpc>
                <a:spcPct val="90000"/>
              </a:lnSpc>
              <a:buClr>
                <a:schemeClr val="tx1"/>
              </a:buClr>
              <a:buSzPct val="85000"/>
              <a:buFontTx/>
              <a:buChar char="•"/>
              <a:defRPr/>
            </a:pPr>
            <a:r>
              <a:rPr lang="en-GB" dirty="0" smtClean="0"/>
              <a:t>Congenital infection</a:t>
            </a:r>
          </a:p>
          <a:p>
            <a:pPr>
              <a:lnSpc>
                <a:spcPct val="90000"/>
              </a:lnSpc>
              <a:buClr>
                <a:schemeClr val="tx1"/>
              </a:buClr>
              <a:buSzPct val="85000"/>
              <a:buFontTx/>
              <a:buChar char="•"/>
              <a:defRPr/>
            </a:pPr>
            <a:r>
              <a:rPr lang="en-GB" dirty="0" smtClean="0"/>
              <a:t>Transfusion (rare)</a:t>
            </a:r>
          </a:p>
          <a:p>
            <a:pPr>
              <a:lnSpc>
                <a:spcPct val="90000"/>
              </a:lnSpc>
              <a:buClr>
                <a:schemeClr val="tx1"/>
              </a:buClr>
              <a:buSzPct val="85000"/>
              <a:buFontTx/>
              <a:buChar char="•"/>
              <a:defRPr/>
            </a:pPr>
            <a:r>
              <a:rPr lang="en-GB" dirty="0" smtClean="0"/>
              <a:t>Raw goat’s milk, transplantation</a:t>
            </a:r>
            <a:endParaRPr lang="en-US" dirty="0" smtClean="0"/>
          </a:p>
          <a:p>
            <a:pPr>
              <a:defRPr/>
            </a:pPr>
            <a:endParaRPr lang="en-US" dirty="0"/>
          </a:p>
        </p:txBody>
      </p:sp>
    </p:spTree>
    <p:extLst>
      <p:ext uri="{BB962C8B-B14F-4D97-AF65-F5344CB8AC3E}">
        <p14:creationId xmlns:p14="http://schemas.microsoft.com/office/powerpoint/2010/main" val="365754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p:txBody>
          <a:bodyPr/>
          <a:lstStyle/>
          <a:p>
            <a:pPr eaLnBrk="1" hangingPunct="1">
              <a:defRPr/>
            </a:pPr>
            <a:r>
              <a:rPr lang="en-US" dirty="0" smtClean="0"/>
              <a:t>Definitive host</a:t>
            </a:r>
          </a:p>
        </p:txBody>
      </p:sp>
      <p:sp>
        <p:nvSpPr>
          <p:cNvPr id="108547" name="Rectangle 3"/>
          <p:cNvSpPr>
            <a:spLocks noGrp="1" noRot="1" noChangeArrowheads="1"/>
          </p:cNvSpPr>
          <p:nvPr>
            <p:ph type="body" idx="1"/>
          </p:nvPr>
        </p:nvSpPr>
        <p:spPr/>
        <p:txBody>
          <a:bodyPr/>
          <a:lstStyle/>
          <a:p>
            <a:pPr>
              <a:defRPr/>
            </a:pPr>
            <a:r>
              <a:rPr lang="en-US" dirty="0" smtClean="0"/>
              <a:t>Family </a:t>
            </a:r>
            <a:r>
              <a:rPr lang="en-US" dirty="0" err="1" smtClean="0"/>
              <a:t>Felidae</a:t>
            </a:r>
            <a:r>
              <a:rPr lang="en-US" dirty="0" smtClean="0"/>
              <a:t> - Mainly domestic and wild cats.</a:t>
            </a:r>
          </a:p>
          <a:p>
            <a:pPr eaLnBrk="1" hangingPunct="1">
              <a:defRPr/>
            </a:pPr>
            <a:r>
              <a:rPr lang="en-US" dirty="0" smtClean="0"/>
              <a:t>Cats can become infected by ingesting </a:t>
            </a:r>
            <a:r>
              <a:rPr lang="en-US" dirty="0" err="1" smtClean="0"/>
              <a:t>sporulated</a:t>
            </a:r>
            <a:r>
              <a:rPr lang="en-US" dirty="0" smtClean="0"/>
              <a:t> </a:t>
            </a:r>
            <a:r>
              <a:rPr lang="en-US" dirty="0" err="1" smtClean="0"/>
              <a:t>oocyst</a:t>
            </a:r>
            <a:r>
              <a:rPr lang="en-US" dirty="0" smtClean="0"/>
              <a:t> or infected rodent or a bird.</a:t>
            </a:r>
          </a:p>
          <a:p>
            <a:pPr eaLnBrk="1" hangingPunct="1">
              <a:buFont typeface="Arial" charset="0"/>
              <a:buNone/>
              <a:defRPr/>
            </a:pPr>
            <a:endParaRPr lang="en-US" dirty="0" smtClean="0"/>
          </a:p>
        </p:txBody>
      </p:sp>
    </p:spTree>
    <p:extLst>
      <p:ext uri="{BB962C8B-B14F-4D97-AF65-F5344CB8AC3E}">
        <p14:creationId xmlns:p14="http://schemas.microsoft.com/office/powerpoint/2010/main" val="956664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rrowheads="1"/>
          </p:cNvSpPr>
          <p:nvPr>
            <p:ph type="title"/>
          </p:nvPr>
        </p:nvSpPr>
        <p:spPr/>
        <p:txBody>
          <a:bodyPr/>
          <a:lstStyle/>
          <a:p>
            <a:pPr eaLnBrk="1" hangingPunct="1">
              <a:defRPr/>
            </a:pPr>
            <a:r>
              <a:rPr lang="en-US" smtClean="0"/>
              <a:t>Intermediate host</a:t>
            </a:r>
          </a:p>
        </p:txBody>
      </p:sp>
      <p:sp>
        <p:nvSpPr>
          <p:cNvPr id="109571" name="Rectangle 3"/>
          <p:cNvSpPr>
            <a:spLocks noGrp="1" noRot="1" noChangeArrowheads="1"/>
          </p:cNvSpPr>
          <p:nvPr>
            <p:ph type="body" idx="1"/>
          </p:nvPr>
        </p:nvSpPr>
        <p:spPr/>
        <p:txBody>
          <a:bodyPr/>
          <a:lstStyle/>
          <a:p>
            <a:pPr eaLnBrk="1" hangingPunct="1">
              <a:defRPr/>
            </a:pPr>
            <a:r>
              <a:rPr lang="en-US" dirty="0" smtClean="0"/>
              <a:t>Human, cattle, birds,   rodents, pigs, and sheep.</a:t>
            </a:r>
          </a:p>
          <a:p>
            <a:pPr eaLnBrk="1" hangingPunct="1">
              <a:defRPr/>
            </a:pPr>
            <a:r>
              <a:rPr lang="en-US" dirty="0" smtClean="0"/>
              <a:t>Humans get the disease through ingestion of a cyst, infected raw meat, </a:t>
            </a:r>
            <a:r>
              <a:rPr lang="en-US" dirty="0" err="1" smtClean="0"/>
              <a:t>transplacental</a:t>
            </a:r>
            <a:r>
              <a:rPr lang="en-US" dirty="0" smtClean="0"/>
              <a:t>, organ </a:t>
            </a:r>
            <a:r>
              <a:rPr lang="en-US" dirty="0" err="1" smtClean="0"/>
              <a:t>transplatantion</a:t>
            </a:r>
            <a:r>
              <a:rPr lang="en-US" dirty="0" smtClean="0"/>
              <a:t> or blood transfusion.</a:t>
            </a:r>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1051798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Bachelor of Medicine And Bachelor of Surgery (MBChB)  Year  2\MEDICAL MICROBIOLOGY\5. MICROBIOLOGY PRACTICALS AND DEMONSTRATIONS\Laboratry Pictures\Parasites\14th August\PICT06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35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8" name="Rectangle 6"/>
          <p:cNvSpPr>
            <a:spLocks noGrp="1" noRot="1" noChangeArrowheads="1"/>
          </p:cNvSpPr>
          <p:nvPr>
            <p:ph type="title"/>
          </p:nvPr>
        </p:nvSpPr>
        <p:spPr>
          <a:xfrm>
            <a:off x="539552" y="260648"/>
            <a:ext cx="7772400" cy="1143000"/>
          </a:xfrm>
        </p:spPr>
        <p:txBody>
          <a:bodyPr/>
          <a:lstStyle/>
          <a:p>
            <a:pPr eaLnBrk="1" hangingPunct="1">
              <a:defRPr/>
            </a:pPr>
            <a:r>
              <a:rPr lang="en-US" dirty="0" smtClean="0"/>
              <a:t>  </a:t>
            </a:r>
          </a:p>
        </p:txBody>
      </p:sp>
      <p:sp>
        <p:nvSpPr>
          <p:cNvPr id="115719" name="Rectangle 7"/>
          <p:cNvSpPr>
            <a:spLocks noGrp="1" noRot="1" noChangeArrowheads="1"/>
          </p:cNvSpPr>
          <p:nvPr>
            <p:ph type="body" idx="1"/>
          </p:nvPr>
        </p:nvSpPr>
        <p:spPr>
          <a:xfrm>
            <a:off x="323528" y="1412776"/>
            <a:ext cx="8518847" cy="4835624"/>
          </a:xfrm>
        </p:spPr>
        <p:txBody>
          <a:bodyPr/>
          <a:lstStyle/>
          <a:p>
            <a:pPr eaLnBrk="1" hangingPunct="1">
              <a:defRPr/>
            </a:pPr>
            <a:r>
              <a:rPr lang="en-US" dirty="0" smtClean="0"/>
              <a:t>The protozoa multiplies sexually in the cat’s intestinal and asexually in a many mammals and even birds.</a:t>
            </a:r>
          </a:p>
          <a:p>
            <a:pPr eaLnBrk="1" hangingPunct="1">
              <a:defRPr/>
            </a:pPr>
            <a:r>
              <a:rPr lang="en-US" dirty="0" smtClean="0"/>
              <a:t>Cats are infected by eating infected rodent.</a:t>
            </a:r>
          </a:p>
          <a:p>
            <a:pPr eaLnBrk="1" hangingPunct="1">
              <a:defRPr/>
            </a:pPr>
            <a:r>
              <a:rPr lang="en-US" dirty="0"/>
              <a:t>T</a:t>
            </a:r>
            <a:r>
              <a:rPr lang="en-US" dirty="0" smtClean="0"/>
              <a:t>he </a:t>
            </a:r>
            <a:r>
              <a:rPr lang="en-US" dirty="0" err="1" smtClean="0"/>
              <a:t>zoitocyst</a:t>
            </a:r>
            <a:r>
              <a:rPr lang="en-US" dirty="0" smtClean="0"/>
              <a:t> which contains </a:t>
            </a:r>
            <a:r>
              <a:rPr lang="en-US" dirty="0" err="1" smtClean="0"/>
              <a:t>bradyzoites</a:t>
            </a:r>
            <a:r>
              <a:rPr lang="en-US" dirty="0" smtClean="0"/>
              <a:t> travel to the intestine via digestive tract. </a:t>
            </a:r>
          </a:p>
          <a:p>
            <a:pPr>
              <a:lnSpc>
                <a:spcPct val="90000"/>
              </a:lnSpc>
              <a:defRPr/>
            </a:pPr>
            <a:r>
              <a:rPr lang="en-US" dirty="0" err="1"/>
              <a:t>Bradyzoites</a:t>
            </a:r>
            <a:r>
              <a:rPr lang="en-US" dirty="0"/>
              <a:t> are released in the intestine.</a:t>
            </a:r>
          </a:p>
          <a:p>
            <a:pPr>
              <a:lnSpc>
                <a:spcPct val="90000"/>
              </a:lnSpc>
              <a:defRPr/>
            </a:pPr>
            <a:r>
              <a:rPr lang="en-US" dirty="0" err="1"/>
              <a:t>Bradysoites</a:t>
            </a:r>
            <a:r>
              <a:rPr lang="en-US" dirty="0"/>
              <a:t> infect cells and become </a:t>
            </a:r>
            <a:r>
              <a:rPr lang="en-US" dirty="0" err="1"/>
              <a:t>trophozoites</a:t>
            </a:r>
            <a:r>
              <a:rPr lang="en-US" dirty="0" smtClean="0"/>
              <a:t>. </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p:txBody>
      </p:sp>
      <p:sp>
        <p:nvSpPr>
          <p:cNvPr id="4" name="Rectangle 2"/>
          <p:cNvSpPr txBox="1">
            <a:spLocks noRot="1" noChangeArrowheads="1"/>
          </p:cNvSpPr>
          <p:nvPr/>
        </p:nvSpPr>
        <p:spPr bwMode="auto">
          <a:xfrm>
            <a:off x="838200" y="5524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9pPr>
          </a:lstStyle>
          <a:p>
            <a:pPr>
              <a:defRPr/>
            </a:pPr>
            <a:r>
              <a:rPr lang="en-US" sz="4000" kern="0" dirty="0"/>
              <a:t>L</a:t>
            </a:r>
            <a:r>
              <a:rPr lang="en-US" sz="4000" kern="0" dirty="0" smtClean="0"/>
              <a:t>ife cycle</a:t>
            </a:r>
            <a:br>
              <a:rPr lang="en-US" sz="4000" kern="0" dirty="0" smtClean="0"/>
            </a:br>
            <a:endParaRPr lang="en-US" sz="4000" kern="0" dirty="0" smtClean="0"/>
          </a:p>
        </p:txBody>
      </p:sp>
    </p:spTree>
    <p:extLst>
      <p:ext uri="{BB962C8B-B14F-4D97-AF65-F5344CB8AC3E}">
        <p14:creationId xmlns:p14="http://schemas.microsoft.com/office/powerpoint/2010/main" val="1228524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1097</Words>
  <Application>Microsoft Office PowerPoint</Application>
  <PresentationFormat>On-screen Show (4:3)</PresentationFormat>
  <Paragraphs>151</Paragraphs>
  <Slides>42</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1_Ribbons</vt:lpstr>
      <vt:lpstr>Document</vt:lpstr>
      <vt:lpstr>TOXOPLASMA GONDII</vt:lpstr>
      <vt:lpstr>Introduction</vt:lpstr>
      <vt:lpstr>Classification</vt:lpstr>
      <vt:lpstr>Geographic distribution</vt:lpstr>
      <vt:lpstr> Modes of transmission </vt:lpstr>
      <vt:lpstr>Definitive host</vt:lpstr>
      <vt:lpstr>Intermediate host</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Tachyzoite stage</vt:lpstr>
      <vt:lpstr>PowerPoint Presentation</vt:lpstr>
      <vt:lpstr>PowerPoint Presentation</vt:lpstr>
      <vt:lpstr>Pathogenesis</vt:lpstr>
      <vt:lpstr>Pathogenesis</vt:lpstr>
      <vt:lpstr>Hydrocephalatus</vt:lpstr>
      <vt:lpstr>PowerPoint Presentation</vt:lpstr>
      <vt:lpstr>Laboratory Diagnosis</vt:lpstr>
      <vt:lpstr>Diagnostic tests for Toxoplasma</vt:lpstr>
      <vt:lpstr>PowerPoint Presentation</vt:lpstr>
      <vt:lpstr>PowerPoint Presentation</vt:lpstr>
      <vt:lpstr>PowerPoint Presentation</vt:lpstr>
      <vt:lpstr>PowerPoint Presentation</vt:lpstr>
      <vt:lpstr>Differential Diagnosis</vt:lpstr>
      <vt:lpstr>Treatment</vt:lpstr>
      <vt:lpstr>Control</vt:lpstr>
      <vt:lpstr>Sarcocystis</vt:lpstr>
      <vt:lpstr>Cont’</vt:lpstr>
      <vt:lpstr>Sarcocystis species Life Cycle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TOXOPLASMA GONDII</dc:title>
  <dc:creator>Dr. Kimaiga H.O. MBChB (UoN)</dc:creator>
  <cp:lastModifiedBy>Dr. Kimaiga H.O. MBChB (UoN)</cp:lastModifiedBy>
  <cp:revision>25</cp:revision>
  <dcterms:created xsi:type="dcterms:W3CDTF">2013-08-28T21:59:37Z</dcterms:created>
  <dcterms:modified xsi:type="dcterms:W3CDTF">2014-01-20T21:52:49Z</dcterms:modified>
</cp:coreProperties>
</file>