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6"/>
  </p:notesMasterIdLst>
  <p:sldIdLst>
    <p:sldId id="271" r:id="rId2"/>
    <p:sldId id="284" r:id="rId3"/>
    <p:sldId id="292" r:id="rId4"/>
    <p:sldId id="285" r:id="rId5"/>
    <p:sldId id="347" r:id="rId6"/>
    <p:sldId id="369" r:id="rId7"/>
    <p:sldId id="298" r:id="rId8"/>
    <p:sldId id="365" r:id="rId9"/>
    <p:sldId id="363" r:id="rId10"/>
    <p:sldId id="364" r:id="rId11"/>
    <p:sldId id="367" r:id="rId12"/>
    <p:sldId id="368" r:id="rId13"/>
    <p:sldId id="366" r:id="rId14"/>
    <p:sldId id="293" r:id="rId15"/>
    <p:sldId id="300" r:id="rId16"/>
    <p:sldId id="302" r:id="rId17"/>
    <p:sldId id="370" r:id="rId18"/>
    <p:sldId id="339" r:id="rId19"/>
    <p:sldId id="371" r:id="rId20"/>
    <p:sldId id="348" r:id="rId21"/>
    <p:sldId id="349" r:id="rId22"/>
    <p:sldId id="303" r:id="rId23"/>
    <p:sldId id="289" r:id="rId24"/>
    <p:sldId id="345" r:id="rId25"/>
    <p:sldId id="305" r:id="rId26"/>
    <p:sldId id="341" r:id="rId27"/>
    <p:sldId id="304" r:id="rId28"/>
    <p:sldId id="301" r:id="rId29"/>
    <p:sldId id="287" r:id="rId30"/>
    <p:sldId id="311" r:id="rId31"/>
    <p:sldId id="346" r:id="rId32"/>
    <p:sldId id="307" r:id="rId33"/>
    <p:sldId id="313" r:id="rId34"/>
    <p:sldId id="322" r:id="rId35"/>
    <p:sldId id="323" r:id="rId36"/>
    <p:sldId id="344" r:id="rId37"/>
    <p:sldId id="325" r:id="rId38"/>
    <p:sldId id="329" r:id="rId39"/>
    <p:sldId id="324" r:id="rId40"/>
    <p:sldId id="319" r:id="rId41"/>
    <p:sldId id="326" r:id="rId42"/>
    <p:sldId id="356" r:id="rId43"/>
    <p:sldId id="358" r:id="rId44"/>
    <p:sldId id="338" r:id="rId45"/>
    <p:sldId id="340" r:id="rId46"/>
    <p:sldId id="330" r:id="rId47"/>
    <p:sldId id="331" r:id="rId48"/>
    <p:sldId id="372" r:id="rId49"/>
    <p:sldId id="327" r:id="rId50"/>
    <p:sldId id="362" r:id="rId51"/>
    <p:sldId id="308" r:id="rId52"/>
    <p:sldId id="335" r:id="rId53"/>
    <p:sldId id="328" r:id="rId54"/>
    <p:sldId id="33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8" autoAdjust="0"/>
    <p:restoredTop sz="94661" autoAdjust="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0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A1385-6FE7-4301-A4B0-ACD7857A4377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14D92-AEA0-4E86-8BEE-EFAB1FEFB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89243C-92B5-47DE-B068-4C5192F0C60D}" type="slidenum">
              <a:rPr lang="en-US" altLang="en-US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DA4ECD05-BF53-4B28-BB30-78FEB546C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7580-A3ED-41E0-9436-A97A45219647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7FB-4814-41F9-AAD3-528AD9D0943D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8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551E0-50D6-476E-B17B-ED85AEB851DF}" type="slidenum">
              <a:rPr lang="ar-SA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206D5-2BD9-4466-B0E8-5600C52120FE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6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79BBE-A784-4BD6-BB13-0AFE8269DF8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5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0A534-9D14-4032-9DC9-7B94C46025A9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1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69695-303E-4636-B0AC-935A2CBB91AD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2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F0713-9C33-4125-AF27-F24C23A6F0EB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2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8C3F-F7AB-4389-9E72-49DCD61B4B1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8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CE950-8786-47FF-BAA9-8A57D57766D5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2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F947-C3E9-4938-A9C2-65A14D8ABA4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7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9402479-71D7-4A3C-8B7A-2E9F7D866F1C}" type="slidenum">
              <a:rPr lang="en-US">
                <a:solidFill>
                  <a:srgbClr val="FFFFCC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229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496944" cy="2880320"/>
          </a:xfrm>
        </p:spPr>
        <p:txBody>
          <a:bodyPr/>
          <a:lstStyle/>
          <a:p>
            <a:r>
              <a:rPr lang="en-US" sz="6000" b="1" dirty="0" smtClean="0"/>
              <a:t>TRYPANOSOMIASIS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KIMAIGA H.O</a:t>
            </a:r>
          </a:p>
          <a:p>
            <a:r>
              <a:rPr lang="en-US" b="1" dirty="0" smtClean="0"/>
              <a:t>MBChB (University of Nairobi)</a:t>
            </a:r>
          </a:p>
        </p:txBody>
      </p:sp>
    </p:spTree>
    <p:extLst>
      <p:ext uri="{BB962C8B-B14F-4D97-AF65-F5344CB8AC3E}">
        <p14:creationId xmlns:p14="http://schemas.microsoft.com/office/powerpoint/2010/main" val="340432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306513"/>
            <a:ext cx="5554663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89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692275"/>
            <a:ext cx="5815013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43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501775"/>
            <a:ext cx="5824537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41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" y="966586"/>
            <a:ext cx="8868998" cy="586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"/>
            <a:ext cx="2443481" cy="258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5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dirty="0"/>
              <a:t>Transmission of </a:t>
            </a:r>
            <a:r>
              <a:rPr lang="en-GB" b="1" dirty="0" err="1"/>
              <a:t>tryps</a:t>
            </a:r>
            <a:r>
              <a:rPr lang="en-GB" b="1" dirty="0"/>
              <a:t> (modes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Vectors </a:t>
            </a:r>
          </a:p>
          <a:p>
            <a:pPr lvl="1"/>
            <a:r>
              <a:rPr lang="en-US" b="1" dirty="0" err="1"/>
              <a:t>Tryps</a:t>
            </a:r>
            <a:r>
              <a:rPr lang="en-US" dirty="0"/>
              <a:t> undergo</a:t>
            </a:r>
            <a:r>
              <a:rPr lang="en-US" b="1" dirty="0"/>
              <a:t> </a:t>
            </a:r>
            <a:r>
              <a:rPr lang="en-US" b="1" dirty="0" err="1" smtClean="0"/>
              <a:t>salivarian</a:t>
            </a:r>
            <a:r>
              <a:rPr lang="en-US" b="1" dirty="0" smtClean="0"/>
              <a:t> </a:t>
            </a:r>
            <a:r>
              <a:rPr lang="en-US" dirty="0"/>
              <a:t>development in the </a:t>
            </a:r>
            <a:r>
              <a:rPr lang="en-US" b="1" dirty="0"/>
              <a:t>anterior gut in tsetse </a:t>
            </a:r>
            <a:r>
              <a:rPr lang="en-US" b="1" dirty="0" smtClean="0"/>
              <a:t>flies</a:t>
            </a:r>
            <a:r>
              <a:rPr lang="en-US" dirty="0" smtClean="0"/>
              <a:t> (</a:t>
            </a:r>
            <a:r>
              <a:rPr lang="en-US" dirty="0" err="1"/>
              <a:t>glassina</a:t>
            </a:r>
            <a:r>
              <a:rPr lang="en-US" dirty="0"/>
              <a:t> </a:t>
            </a:r>
            <a:r>
              <a:rPr lang="en-US" dirty="0" err="1"/>
              <a:t>spp</a:t>
            </a:r>
            <a:r>
              <a:rPr lang="en-US" dirty="0" smtClean="0"/>
              <a:t>)</a:t>
            </a:r>
            <a:endParaRPr lang="en-GB" dirty="0"/>
          </a:p>
          <a:p>
            <a:pPr lvl="1"/>
            <a:r>
              <a:rPr lang="en-US" b="1" i="1" dirty="0"/>
              <a:t>T. </a:t>
            </a:r>
            <a:r>
              <a:rPr lang="en-US" b="1" i="1" dirty="0" err="1"/>
              <a:t>cruzi</a:t>
            </a:r>
            <a:r>
              <a:rPr lang="en-US" dirty="0"/>
              <a:t> undergoes </a:t>
            </a:r>
            <a:r>
              <a:rPr lang="en-US" b="1" dirty="0" err="1"/>
              <a:t>stercorian</a:t>
            </a:r>
            <a:r>
              <a:rPr lang="en-US" dirty="0"/>
              <a:t> development in </a:t>
            </a:r>
            <a:r>
              <a:rPr lang="en-US" b="1" dirty="0"/>
              <a:t>hindgut</a:t>
            </a:r>
            <a:r>
              <a:rPr lang="en-US" dirty="0"/>
              <a:t> of the </a:t>
            </a:r>
            <a:r>
              <a:rPr lang="en-US" b="1" dirty="0" err="1"/>
              <a:t>Reduviid</a:t>
            </a:r>
            <a:r>
              <a:rPr lang="en-US" b="1" dirty="0"/>
              <a:t> </a:t>
            </a:r>
            <a:r>
              <a:rPr lang="en-US" b="1" dirty="0" smtClean="0"/>
              <a:t>bugs. </a:t>
            </a:r>
            <a:r>
              <a:rPr lang="en-US" dirty="0" smtClean="0"/>
              <a:t>Found </a:t>
            </a:r>
            <a:r>
              <a:rPr lang="en-US" dirty="0"/>
              <a:t>in America, </a:t>
            </a:r>
            <a:r>
              <a:rPr lang="en-US" dirty="0" err="1"/>
              <a:t>esp</a:t>
            </a:r>
            <a:r>
              <a:rPr lang="en-US" dirty="0"/>
              <a:t> </a:t>
            </a:r>
            <a:r>
              <a:rPr lang="en-US" dirty="0" smtClean="0"/>
              <a:t>south</a:t>
            </a:r>
            <a:endParaRPr lang="en-GB" dirty="0" smtClean="0"/>
          </a:p>
          <a:p>
            <a:pPr lvl="1"/>
            <a:r>
              <a:rPr lang="en-US" dirty="0" smtClean="0"/>
              <a:t>Biological </a:t>
            </a:r>
            <a:r>
              <a:rPr lang="en-US" dirty="0"/>
              <a:t>transformation takes place in these vectors </a:t>
            </a:r>
            <a:endParaRPr lang="en-GB" dirty="0"/>
          </a:p>
          <a:p>
            <a:pPr lvl="0"/>
            <a:r>
              <a:rPr lang="en-US" dirty="0" smtClean="0"/>
              <a:t>Congenital </a:t>
            </a:r>
            <a:r>
              <a:rPr lang="en-US" dirty="0"/>
              <a:t>– mother to baby in utero (protozoa)</a:t>
            </a:r>
            <a:endParaRPr lang="en-GB" dirty="0"/>
          </a:p>
          <a:p>
            <a:pPr lvl="0"/>
            <a:r>
              <a:rPr lang="en-US" dirty="0"/>
              <a:t>Blood transfusion</a:t>
            </a:r>
            <a:endParaRPr lang="en-GB" dirty="0"/>
          </a:p>
          <a:p>
            <a:pPr lvl="0"/>
            <a:r>
              <a:rPr lang="en-US" dirty="0"/>
              <a:t>Zoonosis – through animals, and to humans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0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dirty="0"/>
              <a:t>Tsetse vectors (</a:t>
            </a:r>
            <a:r>
              <a:rPr lang="en-GB" b="1" dirty="0" err="1"/>
              <a:t>Glossina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Only found Africa</a:t>
            </a:r>
            <a:endParaRPr lang="en-GB" dirty="0"/>
          </a:p>
          <a:p>
            <a:pPr lvl="0"/>
            <a:r>
              <a:rPr lang="en-US" dirty="0" smtClean="0"/>
              <a:t>Riverine </a:t>
            </a:r>
            <a:r>
              <a:rPr lang="en-US" dirty="0"/>
              <a:t>(reside in rivers) group or </a:t>
            </a:r>
            <a:r>
              <a:rPr lang="en-US" dirty="0" err="1"/>
              <a:t>palpalis</a:t>
            </a:r>
            <a:r>
              <a:rPr lang="en-US" dirty="0"/>
              <a:t> tsetse flies</a:t>
            </a:r>
            <a:endParaRPr lang="en-GB" dirty="0"/>
          </a:p>
          <a:p>
            <a:pPr lvl="0"/>
            <a:r>
              <a:rPr lang="en-US" i="1" dirty="0" err="1"/>
              <a:t>Glossina</a:t>
            </a:r>
            <a:r>
              <a:rPr lang="en-US" i="1" dirty="0"/>
              <a:t> </a:t>
            </a:r>
            <a:r>
              <a:rPr lang="en-US" i="1" dirty="0" err="1"/>
              <a:t>palpalis</a:t>
            </a:r>
            <a:r>
              <a:rPr lang="en-US" i="1" dirty="0"/>
              <a:t>, G. </a:t>
            </a:r>
            <a:r>
              <a:rPr lang="en-US" i="1" dirty="0" err="1"/>
              <a:t>tachnoides</a:t>
            </a:r>
            <a:endParaRPr lang="en-GB" dirty="0"/>
          </a:p>
          <a:p>
            <a:pPr lvl="0"/>
            <a:r>
              <a:rPr lang="en-US" dirty="0"/>
              <a:t>Savanna group or </a:t>
            </a:r>
            <a:r>
              <a:rPr lang="en-US" dirty="0" err="1"/>
              <a:t>morsitans</a:t>
            </a:r>
            <a:endParaRPr lang="en-GB" dirty="0"/>
          </a:p>
          <a:p>
            <a:pPr lvl="0"/>
            <a:r>
              <a:rPr lang="en-US" i="1" dirty="0"/>
              <a:t>G. </a:t>
            </a:r>
            <a:r>
              <a:rPr lang="en-US" i="1" dirty="0" err="1"/>
              <a:t>morsitans</a:t>
            </a:r>
            <a:r>
              <a:rPr lang="en-US" i="1" dirty="0"/>
              <a:t>, G. </a:t>
            </a:r>
            <a:r>
              <a:rPr lang="en-US" i="1" dirty="0" err="1"/>
              <a:t>pallipedes</a:t>
            </a:r>
            <a:r>
              <a:rPr lang="en-US" i="1" dirty="0"/>
              <a:t>, G. </a:t>
            </a:r>
            <a:r>
              <a:rPr lang="en-US" i="1" dirty="0" err="1"/>
              <a:t>longipalpis</a:t>
            </a:r>
            <a:r>
              <a:rPr lang="en-US" i="1" dirty="0"/>
              <a:t>, G. </a:t>
            </a:r>
            <a:r>
              <a:rPr lang="en-US" i="1" dirty="0" err="1"/>
              <a:t>swynnertonii</a:t>
            </a:r>
            <a:endParaRPr lang="en-GB" dirty="0"/>
          </a:p>
          <a:p>
            <a:pPr lvl="0"/>
            <a:r>
              <a:rPr lang="en-US" dirty="0"/>
              <a:t>Forest or </a:t>
            </a:r>
            <a:r>
              <a:rPr lang="en-US" dirty="0" err="1"/>
              <a:t>Fusca</a:t>
            </a:r>
            <a:r>
              <a:rPr lang="en-US" dirty="0"/>
              <a:t> group </a:t>
            </a:r>
            <a:endParaRPr lang="en-GB" dirty="0"/>
          </a:p>
          <a:p>
            <a:pPr lvl="0"/>
            <a:r>
              <a:rPr lang="en-US" i="1" dirty="0"/>
              <a:t>G. </a:t>
            </a:r>
            <a:r>
              <a:rPr lang="en-US" i="1" dirty="0" err="1"/>
              <a:t>fusca</a:t>
            </a:r>
            <a:r>
              <a:rPr lang="en-US" i="1" dirty="0"/>
              <a:t>, G. </a:t>
            </a:r>
            <a:r>
              <a:rPr lang="en-US" i="1" dirty="0" err="1"/>
              <a:t>modicorum</a:t>
            </a:r>
            <a:endParaRPr lang="en-GB" dirty="0"/>
          </a:p>
          <a:p>
            <a:pPr lvl="0"/>
            <a:r>
              <a:rPr lang="en-US" dirty="0"/>
              <a:t>All found only on the African continent</a:t>
            </a:r>
            <a:endParaRPr lang="en-GB" dirty="0"/>
          </a:p>
          <a:p>
            <a:pPr lvl="0"/>
            <a:r>
              <a:rPr lang="en-US" dirty="0"/>
              <a:t>Male &amp; female bite to get blood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14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dirty="0" err="1" smtClean="0"/>
              <a:t>Glossina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Hemoglobin </a:t>
            </a:r>
            <a:r>
              <a:rPr lang="en-US" dirty="0"/>
              <a:t>is important in females laying eggs</a:t>
            </a:r>
            <a:endParaRPr lang="en-GB" dirty="0"/>
          </a:p>
          <a:p>
            <a:pPr lvl="0"/>
            <a:r>
              <a:rPr lang="en-US" dirty="0"/>
              <a:t>Have a proboscis for biting the hosts (very painful)</a:t>
            </a:r>
            <a:endParaRPr lang="en-GB" dirty="0"/>
          </a:p>
          <a:p>
            <a:pPr lvl="0"/>
            <a:r>
              <a:rPr lang="en-US" dirty="0"/>
              <a:t>Attracted by dung of cattle and buffaloes – easily trapped for studying. Animals keep wagging their tail to rid of the flies</a:t>
            </a:r>
            <a:endParaRPr lang="en-GB" dirty="0"/>
          </a:p>
          <a:p>
            <a:pPr lvl="0"/>
            <a:r>
              <a:rPr lang="en-US" dirty="0"/>
              <a:t>Have a hatchel cell in the wings </a:t>
            </a:r>
            <a:endParaRPr lang="en-GB" dirty="0"/>
          </a:p>
          <a:p>
            <a:pPr lvl="0"/>
            <a:r>
              <a:rPr lang="en-US" dirty="0"/>
              <a:t>Breed in the forests, along rivers or open savannah</a:t>
            </a:r>
            <a:endParaRPr lang="en-GB" dirty="0"/>
          </a:p>
          <a:p>
            <a:pPr lvl="0"/>
            <a:r>
              <a:rPr lang="en-US" dirty="0"/>
              <a:t>Fly long distances (50kms!) and bite human when they miss cattle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291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loss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1727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22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8066"/>
            <a:ext cx="8892480" cy="396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523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Rhodnius prolix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819400"/>
            <a:ext cx="3657600" cy="2438400"/>
          </a:xfrm>
        </p:spPr>
      </p:pic>
    </p:spTree>
    <p:extLst>
      <p:ext uri="{BB962C8B-B14F-4D97-AF65-F5344CB8AC3E}">
        <p14:creationId xmlns:p14="http://schemas.microsoft.com/office/powerpoint/2010/main" val="268786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US" sz="4800" b="1" dirty="0" smtClean="0"/>
              <a:t>TRYPANOSOMIASIS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Causal Agents</a:t>
            </a:r>
            <a:r>
              <a:rPr lang="en-US" b="1" dirty="0" smtClean="0"/>
              <a:t>:</a:t>
            </a:r>
          </a:p>
          <a:p>
            <a:pPr lvl="0"/>
            <a:r>
              <a:rPr lang="en-US" b="1" dirty="0" smtClean="0"/>
              <a:t>African </a:t>
            </a:r>
            <a:r>
              <a:rPr lang="en-US" b="1" dirty="0" err="1"/>
              <a:t>trypanosomiasis</a:t>
            </a:r>
            <a:r>
              <a:rPr lang="en-US" dirty="0"/>
              <a:t> (African sleeping </a:t>
            </a:r>
            <a:r>
              <a:rPr lang="en-US" dirty="0" smtClean="0"/>
              <a:t>sickness)</a:t>
            </a:r>
          </a:p>
          <a:p>
            <a:pPr lvl="1"/>
            <a:r>
              <a:rPr lang="en-US" i="1" dirty="0" err="1" smtClean="0"/>
              <a:t>Trypanosoma</a:t>
            </a:r>
            <a:r>
              <a:rPr lang="en-US" i="1" dirty="0" smtClean="0"/>
              <a:t> </a:t>
            </a:r>
            <a:r>
              <a:rPr lang="en-US" i="1" dirty="0" err="1"/>
              <a:t>brucei</a:t>
            </a:r>
            <a:r>
              <a:rPr lang="en-US" i="1" dirty="0"/>
              <a:t> </a:t>
            </a:r>
            <a:r>
              <a:rPr lang="en-US" i="1" dirty="0" err="1" smtClean="0"/>
              <a:t>gambiense</a:t>
            </a:r>
            <a:r>
              <a:rPr lang="en-US" i="1" dirty="0"/>
              <a:t> </a:t>
            </a:r>
            <a:r>
              <a:rPr lang="en-US" dirty="0"/>
              <a:t>causes West African sleeping sickness </a:t>
            </a:r>
            <a:endParaRPr lang="en-US" i="1" dirty="0" smtClean="0"/>
          </a:p>
          <a:p>
            <a:pPr lvl="1"/>
            <a:r>
              <a:rPr lang="en-US" i="1" dirty="0" smtClean="0"/>
              <a:t>T</a:t>
            </a:r>
            <a:r>
              <a:rPr lang="en-US" i="1" dirty="0"/>
              <a:t>. </a:t>
            </a:r>
            <a:r>
              <a:rPr lang="en-US" i="1" dirty="0" err="1"/>
              <a:t>brucei</a:t>
            </a:r>
            <a:r>
              <a:rPr lang="en-US" i="1" dirty="0"/>
              <a:t> </a:t>
            </a:r>
            <a:r>
              <a:rPr lang="en-US" i="1" dirty="0" err="1"/>
              <a:t>rhodesiense</a:t>
            </a:r>
            <a:r>
              <a:rPr lang="en-US" i="1" dirty="0"/>
              <a:t> </a:t>
            </a:r>
            <a:r>
              <a:rPr lang="en-US" dirty="0" smtClean="0"/>
              <a:t>causes East </a:t>
            </a:r>
            <a:r>
              <a:rPr lang="en-US" dirty="0"/>
              <a:t>African sleeping sickness. </a:t>
            </a:r>
            <a:r>
              <a:rPr lang="en-US" dirty="0" smtClean="0"/>
              <a:t>.</a:t>
            </a:r>
            <a:endParaRPr lang="en-GB" dirty="0"/>
          </a:p>
          <a:p>
            <a:pPr lvl="0"/>
            <a:r>
              <a:rPr lang="en-US" b="1" dirty="0" err="1"/>
              <a:t>Nagana</a:t>
            </a:r>
            <a:r>
              <a:rPr lang="en-US" b="1" dirty="0"/>
              <a:t> or animal sleeping sickness</a:t>
            </a:r>
            <a:r>
              <a:rPr lang="en-US" dirty="0"/>
              <a:t> - </a:t>
            </a:r>
            <a:r>
              <a:rPr lang="en-US" i="1" dirty="0"/>
              <a:t>T. </a:t>
            </a:r>
            <a:r>
              <a:rPr lang="en-US" i="1" dirty="0" err="1"/>
              <a:t>brucie</a:t>
            </a:r>
            <a:r>
              <a:rPr lang="en-US" i="1" dirty="0"/>
              <a:t> </a:t>
            </a:r>
            <a:r>
              <a:rPr lang="en-US" i="1" dirty="0" err="1"/>
              <a:t>brucei</a:t>
            </a:r>
            <a:endParaRPr lang="en-GB" dirty="0"/>
          </a:p>
          <a:p>
            <a:pPr lvl="0"/>
            <a:r>
              <a:rPr lang="en-US" b="1" dirty="0"/>
              <a:t>American </a:t>
            </a:r>
            <a:r>
              <a:rPr lang="en-US" b="1" dirty="0" err="1"/>
              <a:t>trypanosomiasis</a:t>
            </a:r>
            <a:r>
              <a:rPr lang="en-US" dirty="0"/>
              <a:t> (</a:t>
            </a:r>
            <a:r>
              <a:rPr lang="en-US" dirty="0" err="1"/>
              <a:t>Chaga’s</a:t>
            </a:r>
            <a:r>
              <a:rPr lang="en-US" dirty="0"/>
              <a:t> disease</a:t>
            </a:r>
            <a:r>
              <a:rPr lang="en-US" dirty="0" smtClean="0"/>
              <a:t>)</a:t>
            </a:r>
          </a:p>
          <a:p>
            <a:pPr lvl="1"/>
            <a:r>
              <a:rPr lang="en-US" i="1" dirty="0" err="1"/>
              <a:t>Trypanosoma</a:t>
            </a:r>
            <a:r>
              <a:rPr lang="en-US" i="1" dirty="0"/>
              <a:t> </a:t>
            </a:r>
            <a:r>
              <a:rPr lang="en-US" i="1" dirty="0" err="1"/>
              <a:t>cruzi</a:t>
            </a:r>
            <a:r>
              <a:rPr lang="en-US" dirty="0"/>
              <a:t>, </a:t>
            </a:r>
            <a:r>
              <a:rPr lang="en-US" dirty="0" smtClean="0"/>
              <a:t>that </a:t>
            </a:r>
            <a:r>
              <a:rPr lang="en-US" dirty="0"/>
              <a:t>can be transmitted to humans by blood-sucking </a:t>
            </a:r>
            <a:r>
              <a:rPr lang="en-US" dirty="0" err="1"/>
              <a:t>triatomine</a:t>
            </a:r>
            <a:r>
              <a:rPr lang="en-US" dirty="0"/>
              <a:t> bugs.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805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dirty="0" smtClean="0"/>
              <a:t>AFRICAN TRPANOMIASIS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117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" y="1107722"/>
            <a:ext cx="9168789" cy="577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Trypansoma brucei sp in a thin blood smear, dividi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29720"/>
            <a:ext cx="2750080" cy="253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rypanosoma brucei in a thin blood smear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4" y="29720"/>
            <a:ext cx="3401398" cy="253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271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008112"/>
          </a:xfrm>
        </p:spPr>
        <p:txBody>
          <a:bodyPr/>
          <a:lstStyle/>
          <a:p>
            <a:pPr algn="l"/>
            <a:r>
              <a:rPr lang="en-GB" sz="4000" b="1" dirty="0"/>
              <a:t>Life cycle </a:t>
            </a:r>
            <a:r>
              <a:rPr lang="en-GB" sz="4000" b="1" dirty="0" smtClean="0"/>
              <a:t>of African </a:t>
            </a:r>
            <a:r>
              <a:rPr lang="en-GB" sz="4000" b="1" dirty="0" err="1" smtClean="0"/>
              <a:t>Trypanomiasis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During a blood meal on the mammalian host, an infected tsetse fly (genus </a:t>
            </a:r>
            <a:r>
              <a:rPr lang="en-US" i="1" dirty="0" err="1"/>
              <a:t>Glossina</a:t>
            </a:r>
            <a:r>
              <a:rPr lang="en-US" dirty="0"/>
              <a:t>) injects </a:t>
            </a:r>
            <a:r>
              <a:rPr lang="en-US" dirty="0" err="1"/>
              <a:t>metacyclic</a:t>
            </a:r>
            <a:r>
              <a:rPr lang="en-US" dirty="0"/>
              <a:t> </a:t>
            </a:r>
            <a:r>
              <a:rPr lang="en-US" dirty="0" err="1"/>
              <a:t>trypomastigotes</a:t>
            </a:r>
            <a:r>
              <a:rPr lang="en-US" dirty="0"/>
              <a:t> into skin tissue. </a:t>
            </a:r>
            <a:endParaRPr lang="en-GB" dirty="0"/>
          </a:p>
          <a:p>
            <a:pPr lvl="1"/>
            <a:r>
              <a:rPr lang="en-US" dirty="0"/>
              <a:t>They infect the new host at site of bite – parasite is dropped at site, they are not injected when the vector bites. So do the filarial worms that cause </a:t>
            </a:r>
            <a:r>
              <a:rPr lang="en-US" dirty="0" err="1"/>
              <a:t>filariasis</a:t>
            </a:r>
            <a:r>
              <a:rPr lang="en-US" dirty="0"/>
              <a:t> (e.g. </a:t>
            </a:r>
            <a:r>
              <a:rPr lang="en-US" dirty="0" err="1"/>
              <a:t>wuchereria</a:t>
            </a:r>
            <a:r>
              <a:rPr lang="en-US" dirty="0"/>
              <a:t>). Only mosquito injects the plasmodium parasites into host! The parasites enter the site of bite, </a:t>
            </a:r>
            <a:endParaRPr lang="en-GB" dirty="0"/>
          </a:p>
          <a:p>
            <a:r>
              <a:rPr lang="en-US" dirty="0"/>
              <a:t>The parasites divide at site of bite and enter the lymphatic system and pass into the bloodstream </a:t>
            </a:r>
            <a:endParaRPr lang="en-GB" dirty="0"/>
          </a:p>
          <a:p>
            <a:pPr lvl="1"/>
            <a:r>
              <a:rPr lang="en-US" dirty="0"/>
              <a:t>A chancre (ulcer) </a:t>
            </a:r>
            <a:r>
              <a:rPr lang="en-US" dirty="0" smtClean="0"/>
              <a:t>develops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291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76664"/>
          </a:xfrm>
        </p:spPr>
        <p:txBody>
          <a:bodyPr/>
          <a:lstStyle/>
          <a:p>
            <a:r>
              <a:rPr lang="en-US" dirty="0"/>
              <a:t>Inside the host, they transform into bloodstream </a:t>
            </a:r>
            <a:r>
              <a:rPr lang="en-US" dirty="0" err="1"/>
              <a:t>trypomastigotes</a:t>
            </a:r>
            <a:r>
              <a:rPr lang="en-US" dirty="0"/>
              <a:t> </a:t>
            </a:r>
            <a:endParaRPr lang="en-GB" dirty="0"/>
          </a:p>
          <a:p>
            <a:r>
              <a:rPr lang="en-US" dirty="0"/>
              <a:t>They are carried to other sites throughout the body, reach other blood fluids (e.g., lymph, spinal fluid </a:t>
            </a:r>
            <a:r>
              <a:rPr lang="en-GB" dirty="0"/>
              <a:t>and even pass through the BBB to the CCNS</a:t>
            </a:r>
            <a:r>
              <a:rPr lang="en-US" dirty="0"/>
              <a:t>), and continue the replication by binary fission</a:t>
            </a:r>
            <a:endParaRPr lang="en-GB" dirty="0"/>
          </a:p>
          <a:p>
            <a:pPr lvl="1"/>
            <a:r>
              <a:rPr lang="en-GB" dirty="0" err="1"/>
              <a:t>Parasitaemia</a:t>
            </a:r>
            <a:r>
              <a:rPr lang="en-GB" dirty="0"/>
              <a:t> (multiplication of parasites in b/stream) rate will depend on other host factors – immunity, etc.</a:t>
            </a:r>
          </a:p>
          <a:p>
            <a:r>
              <a:rPr lang="en-US" dirty="0"/>
              <a:t>The entire life cycle of African Trypanosomes is represented by extracellular stages.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095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7666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tsetse fly picks bloodstream </a:t>
            </a:r>
            <a:r>
              <a:rPr lang="en-US" dirty="0" err="1"/>
              <a:t>trypomastigotes</a:t>
            </a:r>
            <a:r>
              <a:rPr lang="en-US" dirty="0"/>
              <a:t> with salivary fluid when taking a blood meal on an infected mammalian host </a:t>
            </a:r>
            <a:endParaRPr lang="en-GB" dirty="0"/>
          </a:p>
          <a:p>
            <a:r>
              <a:rPr lang="en-US" dirty="0"/>
              <a:t>Gets to mid-gut of vector and with fast multiplication by binary fission change to </a:t>
            </a:r>
            <a:r>
              <a:rPr lang="en-US" dirty="0" err="1"/>
              <a:t>procyclic</a:t>
            </a:r>
            <a:r>
              <a:rPr lang="en-US" dirty="0"/>
              <a:t> </a:t>
            </a:r>
            <a:r>
              <a:rPr lang="en-US" dirty="0" err="1"/>
              <a:t>promastigotes</a:t>
            </a:r>
            <a:r>
              <a:rPr lang="en-US" dirty="0"/>
              <a:t> </a:t>
            </a:r>
            <a:endParaRPr lang="en-GB" dirty="0"/>
          </a:p>
          <a:p>
            <a:r>
              <a:rPr lang="en-GB" dirty="0"/>
              <a:t>L</a:t>
            </a:r>
            <a:r>
              <a:rPr lang="en-US" dirty="0"/>
              <a:t>eave the </a:t>
            </a:r>
            <a:r>
              <a:rPr lang="en-US" dirty="0" err="1"/>
              <a:t>midgut</a:t>
            </a:r>
            <a:r>
              <a:rPr lang="en-US" dirty="0"/>
              <a:t>, and transform into </a:t>
            </a:r>
            <a:r>
              <a:rPr lang="en-US" dirty="0" err="1"/>
              <a:t>epimastigotes</a:t>
            </a:r>
            <a:r>
              <a:rPr lang="en-US" dirty="0"/>
              <a:t> </a:t>
            </a:r>
            <a:endParaRPr lang="en-GB" dirty="0"/>
          </a:p>
          <a:p>
            <a:r>
              <a:rPr lang="en-US" dirty="0"/>
              <a:t>The </a:t>
            </a:r>
            <a:r>
              <a:rPr lang="en-US" dirty="0" err="1"/>
              <a:t>epimastigotes</a:t>
            </a:r>
            <a:r>
              <a:rPr lang="en-US" dirty="0"/>
              <a:t> reach the fly’s salivary glands and continue multiplication by binary fission to </a:t>
            </a:r>
            <a:r>
              <a:rPr lang="en-US" dirty="0" err="1"/>
              <a:t>metacyclics</a:t>
            </a:r>
            <a:r>
              <a:rPr lang="en-US" dirty="0"/>
              <a:t> </a:t>
            </a:r>
            <a:r>
              <a:rPr lang="en-US" dirty="0" err="1"/>
              <a:t>trypomastigotes</a:t>
            </a:r>
            <a:r>
              <a:rPr lang="en-US" dirty="0"/>
              <a:t>.</a:t>
            </a:r>
            <a:endParaRPr lang="en-GB" dirty="0"/>
          </a:p>
          <a:p>
            <a:r>
              <a:rPr lang="en-US" dirty="0"/>
              <a:t>The cycle in the fly takes approximately 3 weeks.  </a:t>
            </a:r>
            <a:endParaRPr lang="en-GB" dirty="0"/>
          </a:p>
          <a:p>
            <a:r>
              <a:rPr lang="en-US" dirty="0"/>
              <a:t>Humans are the main reservoir for </a:t>
            </a:r>
            <a:r>
              <a:rPr lang="en-US" i="1" dirty="0" err="1"/>
              <a:t>Trypanosoma</a:t>
            </a:r>
            <a:r>
              <a:rPr lang="en-US" i="1" dirty="0"/>
              <a:t> </a:t>
            </a:r>
            <a:r>
              <a:rPr lang="en-US" i="1" dirty="0" err="1"/>
              <a:t>brucei</a:t>
            </a:r>
            <a:r>
              <a:rPr lang="en-US" i="1" dirty="0"/>
              <a:t> </a:t>
            </a:r>
            <a:r>
              <a:rPr lang="en-US" i="1" dirty="0" err="1"/>
              <a:t>gambiense</a:t>
            </a:r>
            <a:r>
              <a:rPr lang="en-US" dirty="0"/>
              <a:t>, but this species can also be found in animals.  Wild game animals are the main reservoir of </a:t>
            </a:r>
            <a:r>
              <a:rPr lang="en-US" i="1" dirty="0"/>
              <a:t>T. b. </a:t>
            </a:r>
            <a:r>
              <a:rPr lang="en-US" i="1" dirty="0" err="1"/>
              <a:t>rhodesiense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441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Bachelor of Medicine And Bachelor of Surgery (MBChB)  Year  2\MEDICAL MICROBIOLOGY\5. MICROBIOLOGY PRACTICALS AND DEMONSTRATIONS\Laboratry Pictures\Microbiology cdc pics\AfrTryp_Life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903649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55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Bachelor of Medicine And Bachelor of Surgery (MBChB)  Year  2\MEDICAL MICROBIOLOGY\5. MICROBIOLOGY PRACTICALS AND DEMONSTRATIONS\Laboratry Pictures\Protozoology\T.gambiense,T.rhodiense cyc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" y="22998"/>
            <a:ext cx="9123193" cy="67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80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sz="4000" b="1" dirty="0"/>
              <a:t>Clinical manifestations (early signs</a:t>
            </a:r>
            <a:r>
              <a:rPr lang="en-GB" sz="4000" b="1" dirty="0" smtClean="0"/>
              <a:t>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Usually 10 days following the bite of vector. Due to rising </a:t>
            </a:r>
            <a:r>
              <a:rPr lang="en-US" dirty="0" err="1"/>
              <a:t>Parasitaemia</a:t>
            </a:r>
            <a:r>
              <a:rPr lang="en-US" dirty="0"/>
              <a:t> and chancre related: erythema, tenderness</a:t>
            </a:r>
            <a:endParaRPr lang="en-GB" dirty="0"/>
          </a:p>
          <a:p>
            <a:pPr lvl="0"/>
            <a:r>
              <a:rPr lang="en-US" dirty="0"/>
              <a:t>Fever 39-41 </a:t>
            </a:r>
            <a:r>
              <a:rPr lang="en-US" dirty="0" err="1"/>
              <a:t>deg</a:t>
            </a:r>
            <a:r>
              <a:rPr lang="en-US" dirty="0"/>
              <a:t>, pain at site, erythema swelling, ulcer at site (chancre), h/ache, general malaise</a:t>
            </a:r>
            <a:endParaRPr lang="en-GB" dirty="0"/>
          </a:p>
          <a:p>
            <a:pPr lvl="0"/>
            <a:r>
              <a:rPr lang="en-US" dirty="0"/>
              <a:t>Lymphadenitis, myalgia, lymphadenopathy, and neck pains</a:t>
            </a:r>
            <a:endParaRPr lang="en-GB" dirty="0"/>
          </a:p>
          <a:p>
            <a:pPr lvl="0"/>
            <a:r>
              <a:rPr lang="en-US" b="1" dirty="0"/>
              <a:t>Winter bottoms sign</a:t>
            </a:r>
            <a:r>
              <a:rPr lang="en-US" dirty="0"/>
              <a:t> (posterior neck triangle lymph nodes swelling)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2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120680"/>
          </a:xfrm>
        </p:spPr>
        <p:txBody>
          <a:bodyPr/>
          <a:lstStyle/>
          <a:p>
            <a:pPr lvl="0"/>
            <a:r>
              <a:rPr lang="en-GB" b="1" dirty="0" err="1"/>
              <a:t>Parasitemia</a:t>
            </a:r>
            <a:r>
              <a:rPr lang="en-GB" b="1" dirty="0"/>
              <a:t> related </a:t>
            </a:r>
            <a:r>
              <a:rPr lang="en-GB" b="1" dirty="0" smtClean="0"/>
              <a:t>signs</a:t>
            </a:r>
          </a:p>
          <a:p>
            <a:pPr lvl="1"/>
            <a:r>
              <a:rPr lang="en-US" dirty="0" smtClean="0"/>
              <a:t>Fever</a:t>
            </a:r>
            <a:r>
              <a:rPr lang="en-US" dirty="0"/>
              <a:t>, generalized body pain, h/ache, joint pains, myalgia, weight loss</a:t>
            </a:r>
            <a:endParaRPr lang="en-GB" dirty="0"/>
          </a:p>
          <a:p>
            <a:pPr lvl="1"/>
            <a:r>
              <a:rPr lang="en-US" dirty="0"/>
              <a:t>Lymphadenopathy, pruritus, anemia, generalized weakness</a:t>
            </a:r>
            <a:endParaRPr lang="en-GB" dirty="0"/>
          </a:p>
          <a:p>
            <a:pPr lvl="1"/>
            <a:r>
              <a:rPr lang="en-US" dirty="0"/>
              <a:t>Edema, peripheral ascites, bleeding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143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76664"/>
          </a:xfrm>
        </p:spPr>
        <p:txBody>
          <a:bodyPr/>
          <a:lstStyle/>
          <a:p>
            <a:r>
              <a:rPr lang="en-GB" b="1" dirty="0"/>
              <a:t>Organ related signs</a:t>
            </a:r>
            <a:endParaRPr lang="en-GB" dirty="0"/>
          </a:p>
          <a:p>
            <a:pPr lvl="1"/>
            <a:r>
              <a:rPr lang="en-US" dirty="0"/>
              <a:t>Lung edema</a:t>
            </a:r>
            <a:endParaRPr lang="en-GB" dirty="0"/>
          </a:p>
          <a:p>
            <a:pPr lvl="1"/>
            <a:r>
              <a:rPr lang="en-US" dirty="0"/>
              <a:t>Cardiac arrhythmias, CCF (congestive cardiac failure), pericardial effusions</a:t>
            </a:r>
            <a:endParaRPr lang="en-GB" dirty="0"/>
          </a:p>
          <a:p>
            <a:pPr lvl="1"/>
            <a:r>
              <a:rPr lang="en-US" dirty="0"/>
              <a:t>Hepatomegaly</a:t>
            </a:r>
            <a:endParaRPr lang="en-GB" dirty="0"/>
          </a:p>
          <a:p>
            <a:pPr lvl="1"/>
            <a:r>
              <a:rPr lang="en-US" dirty="0"/>
              <a:t>Splenomegaly</a:t>
            </a:r>
            <a:endParaRPr lang="en-GB" dirty="0"/>
          </a:p>
          <a:p>
            <a:pPr lvl="1"/>
            <a:r>
              <a:rPr lang="en-US" dirty="0"/>
              <a:t>Endocrine manifestations – abortions, amenorrhea, anorexia, impotence</a:t>
            </a:r>
            <a:endParaRPr lang="en-GB" dirty="0"/>
          </a:p>
          <a:p>
            <a:pPr lvl="1"/>
            <a:r>
              <a:rPr lang="en-US" dirty="0"/>
              <a:t>GIT diarrhea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09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dirty="0"/>
              <a:t>Geographical distribution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African </a:t>
            </a:r>
            <a:r>
              <a:rPr lang="en-US" b="1" dirty="0" err="1"/>
              <a:t>trypanosomiasis</a:t>
            </a:r>
            <a:r>
              <a:rPr lang="en-US" b="1" dirty="0"/>
              <a:t> </a:t>
            </a:r>
            <a:endParaRPr lang="en-US" b="1" dirty="0" smtClean="0"/>
          </a:p>
          <a:p>
            <a:pPr lvl="0"/>
            <a:r>
              <a:rPr lang="en-US" dirty="0"/>
              <a:t>C</a:t>
            </a:r>
            <a:r>
              <a:rPr lang="en-US" dirty="0" smtClean="0"/>
              <a:t>onfined </a:t>
            </a:r>
            <a:r>
              <a:rPr lang="en-US" dirty="0"/>
              <a:t>to the continent of Africa. Between latitude 12deg north &amp; 25 </a:t>
            </a:r>
            <a:r>
              <a:rPr lang="en-US" dirty="0" err="1"/>
              <a:t>deg</a:t>
            </a:r>
            <a:r>
              <a:rPr lang="en-US" dirty="0"/>
              <a:t> south. Tsetse vector is limited to this also</a:t>
            </a:r>
            <a:endParaRPr lang="en-GB" dirty="0"/>
          </a:p>
          <a:p>
            <a:pPr lvl="0"/>
            <a:r>
              <a:rPr lang="en-US" dirty="0"/>
              <a:t>West Africa, central, east &amp; South Africa countries. Botswana, Lesotho</a:t>
            </a:r>
            <a:endParaRPr lang="en-GB" dirty="0"/>
          </a:p>
          <a:p>
            <a:pPr lvl="0"/>
            <a:r>
              <a:rPr lang="en-US" dirty="0"/>
              <a:t>Uganda &amp; Tanzania</a:t>
            </a:r>
            <a:endParaRPr lang="en-GB" dirty="0"/>
          </a:p>
          <a:p>
            <a:pPr lvl="0"/>
            <a:r>
              <a:rPr lang="en-US" dirty="0"/>
              <a:t>Kenya western, </a:t>
            </a:r>
            <a:r>
              <a:rPr lang="en-US" dirty="0" err="1"/>
              <a:t>Busia</a:t>
            </a:r>
            <a:r>
              <a:rPr lang="en-US" dirty="0"/>
              <a:t>, </a:t>
            </a:r>
            <a:r>
              <a:rPr lang="en-US" dirty="0" err="1"/>
              <a:t>Teso</a:t>
            </a:r>
            <a:r>
              <a:rPr lang="en-US" dirty="0"/>
              <a:t>, </a:t>
            </a:r>
            <a:r>
              <a:rPr lang="en-US" dirty="0" err="1"/>
              <a:t>Siaya</a:t>
            </a:r>
            <a:r>
              <a:rPr lang="en-US" dirty="0"/>
              <a:t>, south Nyanza, </a:t>
            </a:r>
            <a:r>
              <a:rPr lang="en-US" dirty="0" err="1"/>
              <a:t>Lambwe</a:t>
            </a:r>
            <a:r>
              <a:rPr lang="en-US" dirty="0"/>
              <a:t> valley</a:t>
            </a:r>
            <a:endParaRPr lang="en-GB" dirty="0"/>
          </a:p>
          <a:p>
            <a:pPr lvl="0"/>
            <a:r>
              <a:rPr lang="en-US" i="1" dirty="0"/>
              <a:t>T. </a:t>
            </a:r>
            <a:r>
              <a:rPr lang="en-US" i="1" dirty="0" err="1"/>
              <a:t>brucei</a:t>
            </a:r>
            <a:r>
              <a:rPr lang="en-US" i="1" dirty="0"/>
              <a:t> </a:t>
            </a:r>
            <a:r>
              <a:rPr lang="en-US" i="1" dirty="0" err="1"/>
              <a:t>brucei</a:t>
            </a:r>
            <a:r>
              <a:rPr lang="en-US" dirty="0"/>
              <a:t> is widespread in the livestock on the continent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03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76664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CNS related (late)</a:t>
            </a:r>
            <a:endParaRPr lang="en-GB" dirty="0"/>
          </a:p>
          <a:p>
            <a:pPr lvl="1"/>
            <a:r>
              <a:rPr lang="en-US" dirty="0"/>
              <a:t>When parasites reach CNS</a:t>
            </a:r>
            <a:endParaRPr lang="en-GB" dirty="0"/>
          </a:p>
          <a:p>
            <a:pPr lvl="1"/>
            <a:r>
              <a:rPr lang="en-US" dirty="0"/>
              <a:t>Early for </a:t>
            </a:r>
            <a:r>
              <a:rPr lang="en-US" i="1" dirty="0"/>
              <a:t>T. </a:t>
            </a:r>
            <a:r>
              <a:rPr lang="en-US" i="1" dirty="0" err="1"/>
              <a:t>rhodesciense</a:t>
            </a:r>
            <a:r>
              <a:rPr lang="en-US" dirty="0"/>
              <a:t> 3-6 months of an infection</a:t>
            </a:r>
            <a:endParaRPr lang="en-GB" dirty="0"/>
          </a:p>
          <a:p>
            <a:pPr lvl="1"/>
            <a:r>
              <a:rPr lang="en-US" dirty="0"/>
              <a:t>Severe h/aches: sleeping all time</a:t>
            </a:r>
            <a:endParaRPr lang="en-GB" dirty="0"/>
          </a:p>
          <a:p>
            <a:pPr lvl="1"/>
            <a:r>
              <a:rPr lang="en-US" dirty="0"/>
              <a:t>Epileptic like fits, insomnia, dyskinesia</a:t>
            </a:r>
            <a:endParaRPr lang="en-GB" dirty="0"/>
          </a:p>
          <a:p>
            <a:pPr lvl="1"/>
            <a:r>
              <a:rPr lang="en-US" dirty="0"/>
              <a:t>Convulsions, slurred speech, paralysis</a:t>
            </a:r>
            <a:endParaRPr lang="en-GB" dirty="0"/>
          </a:p>
          <a:p>
            <a:pPr lvl="1"/>
            <a:r>
              <a:rPr lang="en-US" dirty="0" err="1"/>
              <a:t>Kerandels</a:t>
            </a:r>
            <a:r>
              <a:rPr lang="en-US" dirty="0"/>
              <a:t> sign (delayed sensation to pain indicative of African </a:t>
            </a:r>
            <a:r>
              <a:rPr lang="en-US" dirty="0" err="1"/>
              <a:t>trypanosomiasis</a:t>
            </a:r>
            <a:r>
              <a:rPr lang="en-US" dirty="0"/>
              <a:t>. </a:t>
            </a:r>
            <a:r>
              <a:rPr lang="en-US" dirty="0" smtClean="0"/>
              <a:t>Altered/ delayed </a:t>
            </a:r>
            <a:r>
              <a:rPr lang="en-US" dirty="0"/>
              <a:t>reflexes)</a:t>
            </a:r>
            <a:endParaRPr lang="en-GB" dirty="0"/>
          </a:p>
          <a:p>
            <a:pPr lvl="1"/>
            <a:r>
              <a:rPr lang="en-US" dirty="0" err="1"/>
              <a:t>Athetosis</a:t>
            </a:r>
            <a:r>
              <a:rPr lang="en-US" dirty="0"/>
              <a:t>, drowsiness, lethargy</a:t>
            </a:r>
            <a:endParaRPr lang="en-GB" dirty="0"/>
          </a:p>
          <a:p>
            <a:pPr lvl="1"/>
            <a:r>
              <a:rPr lang="en-US" dirty="0"/>
              <a:t>Psychosis</a:t>
            </a:r>
            <a:endParaRPr lang="en-GB" dirty="0"/>
          </a:p>
          <a:p>
            <a:pPr lvl="1"/>
            <a:r>
              <a:rPr lang="en-US" dirty="0" err="1"/>
              <a:t>Semicoma</a:t>
            </a:r>
            <a:r>
              <a:rPr lang="en-US" dirty="0"/>
              <a:t> &amp; </a:t>
            </a:r>
            <a:r>
              <a:rPr lang="en-US" dirty="0" smtClean="0"/>
              <a:t>coma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545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dirty="0" smtClean="0"/>
              <a:t>Pathology/immunopathology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Due </a:t>
            </a:r>
            <a:r>
              <a:rPr lang="en-US" dirty="0"/>
              <a:t>to the surface coat of the parasite</a:t>
            </a:r>
            <a:endParaRPr lang="en-GB" dirty="0"/>
          </a:p>
          <a:p>
            <a:r>
              <a:rPr lang="en-US" dirty="0"/>
              <a:t>Continuously changing the surface to escape host immune response</a:t>
            </a:r>
            <a:endParaRPr lang="en-GB" dirty="0"/>
          </a:p>
          <a:p>
            <a:pPr lvl="0"/>
            <a:r>
              <a:rPr lang="en-US" dirty="0"/>
              <a:t>Parasite surface elicits antigens (variant antigen surface </a:t>
            </a:r>
            <a:r>
              <a:rPr lang="en-US" dirty="0" smtClean="0"/>
              <a:t>types)</a:t>
            </a:r>
            <a:r>
              <a:rPr lang="en-GB" dirty="0" smtClean="0"/>
              <a:t>. </a:t>
            </a:r>
            <a:r>
              <a:rPr lang="en-US" dirty="0" smtClean="0"/>
              <a:t>VSAT </a:t>
            </a:r>
            <a:r>
              <a:rPr lang="en-US" dirty="0"/>
              <a:t>(variant surface antigen types) &amp; VSG (variant surface glycoprotein)</a:t>
            </a:r>
            <a:endParaRPr lang="en-GB" dirty="0"/>
          </a:p>
          <a:p>
            <a:pPr lvl="0"/>
            <a:r>
              <a:rPr lang="en-US" dirty="0"/>
              <a:t>Infection characterized by waves of </a:t>
            </a:r>
            <a:r>
              <a:rPr lang="en-US" dirty="0" err="1"/>
              <a:t>parasitemia</a:t>
            </a:r>
            <a:r>
              <a:rPr lang="en-US" dirty="0"/>
              <a:t> caused by antigenic variation in successive trypanosome populations</a:t>
            </a:r>
            <a:endParaRPr lang="en-GB" dirty="0"/>
          </a:p>
          <a:p>
            <a:pPr lvl="0"/>
            <a:r>
              <a:rPr lang="en-US" dirty="0"/>
              <a:t>Immune responses mounted → immune complexes cause pathology</a:t>
            </a:r>
            <a:endParaRPr lang="en-GB" dirty="0"/>
          </a:p>
          <a:p>
            <a:r>
              <a:rPr lang="en-US" dirty="0" err="1" smtClean="0"/>
              <a:t>Immunocomplex</a:t>
            </a:r>
            <a:r>
              <a:rPr lang="en-US" dirty="0" smtClean="0"/>
              <a:t> </a:t>
            </a:r>
            <a:r>
              <a:rPr lang="en-US" dirty="0"/>
              <a:t>deposition</a:t>
            </a:r>
            <a:endParaRPr lang="en-GB" dirty="0"/>
          </a:p>
          <a:p>
            <a:r>
              <a:rPr lang="en-US" dirty="0"/>
              <a:t>Perivascular cuffing (lining around the brain), choroid plexus attack in CNS (CSF production interrupted), </a:t>
            </a:r>
            <a:r>
              <a:rPr lang="en-US" dirty="0" err="1"/>
              <a:t>meningoencephalitis</a:t>
            </a:r>
            <a:r>
              <a:rPr lang="en-US" dirty="0"/>
              <a:t> (direct attack to meninges)</a:t>
            </a:r>
            <a:endParaRPr lang="en-GB" dirty="0"/>
          </a:p>
          <a:p>
            <a:r>
              <a:rPr lang="en-US" dirty="0"/>
              <a:t>Cytokines &amp; PGs and monoamines </a:t>
            </a:r>
            <a:endParaRPr lang="en-GB" dirty="0"/>
          </a:p>
          <a:p>
            <a:pPr lvl="0"/>
            <a:r>
              <a:rPr lang="en-US" dirty="0"/>
              <a:t>Parasites able to absorb nutrients </a:t>
            </a:r>
            <a:r>
              <a:rPr lang="en-US" dirty="0" err="1"/>
              <a:t>e.g</a:t>
            </a:r>
            <a:r>
              <a:rPr lang="en-US" dirty="0"/>
              <a:t> glucose → low glucose in </a:t>
            </a:r>
            <a:r>
              <a:rPr lang="en-US" dirty="0" smtClean="0"/>
              <a:t>CSF</a:t>
            </a:r>
            <a:r>
              <a:rPr lang="en-GB" dirty="0" smtClean="0"/>
              <a:t>. </a:t>
            </a:r>
            <a:r>
              <a:rPr lang="en-US" dirty="0" smtClean="0"/>
              <a:t>Glucose </a:t>
            </a:r>
            <a:r>
              <a:rPr lang="en-US" dirty="0"/>
              <a:t>increased uptake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67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dirty="0"/>
              <a:t>Lab </a:t>
            </a:r>
            <a:r>
              <a:rPr lang="en-GB" b="1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Parasitic detection is the conclusive proof of </a:t>
            </a:r>
            <a:r>
              <a:rPr lang="en-US" dirty="0" err="1"/>
              <a:t>tryps</a:t>
            </a:r>
            <a:r>
              <a:rPr lang="en-US" dirty="0"/>
              <a:t> infection</a:t>
            </a:r>
            <a:endParaRPr lang="en-GB" dirty="0"/>
          </a:p>
          <a:p>
            <a:pPr lvl="0"/>
            <a:r>
              <a:rPr lang="en-US" dirty="0"/>
              <a:t>Parasite can be recovered in blood or tissue fluid</a:t>
            </a:r>
            <a:endParaRPr lang="en-GB" dirty="0"/>
          </a:p>
          <a:p>
            <a:pPr lvl="0"/>
            <a:r>
              <a:rPr lang="en-US" dirty="0"/>
              <a:t>Wet prep and stained smears can be used</a:t>
            </a:r>
            <a:endParaRPr lang="en-GB" dirty="0"/>
          </a:p>
          <a:p>
            <a:pPr lvl="0"/>
            <a:r>
              <a:rPr lang="en-US" dirty="0"/>
              <a:t>Sample specimens may include:-</a:t>
            </a:r>
            <a:endParaRPr lang="en-GB" dirty="0"/>
          </a:p>
          <a:p>
            <a:pPr lvl="1"/>
            <a:r>
              <a:rPr lang="en-US" dirty="0" smtClean="0"/>
              <a:t>Blood, CSF, chancre biopsy, lymph node aspirate</a:t>
            </a:r>
            <a:endParaRPr lang="en-GB" dirty="0"/>
          </a:p>
          <a:p>
            <a:pPr lvl="1"/>
            <a:r>
              <a:rPr lang="en-US" dirty="0"/>
              <a:t>Immunological tests on fluids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958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76664"/>
          </a:xfrm>
        </p:spPr>
        <p:txBody>
          <a:bodyPr/>
          <a:lstStyle/>
          <a:p>
            <a:pPr lvl="0"/>
            <a:r>
              <a:rPr lang="en-US" dirty="0"/>
              <a:t>Microscopy – wet prep of blood, fluid. The </a:t>
            </a:r>
            <a:r>
              <a:rPr lang="en-US" dirty="0" err="1"/>
              <a:t>trypomastigotes</a:t>
            </a:r>
            <a:r>
              <a:rPr lang="en-US" dirty="0"/>
              <a:t> are larger than the RBC </a:t>
            </a:r>
            <a:endParaRPr lang="en-GB" dirty="0"/>
          </a:p>
          <a:p>
            <a:pPr lvl="0"/>
            <a:r>
              <a:rPr lang="en-US" dirty="0"/>
              <a:t>Stained with </a:t>
            </a:r>
            <a:r>
              <a:rPr lang="en-US" dirty="0" err="1"/>
              <a:t>Giemsa</a:t>
            </a:r>
            <a:endParaRPr lang="en-GB" dirty="0"/>
          </a:p>
          <a:p>
            <a:pPr lvl="0"/>
            <a:r>
              <a:rPr lang="en-US" dirty="0"/>
              <a:t>In low </a:t>
            </a:r>
            <a:r>
              <a:rPr lang="en-US" dirty="0" err="1"/>
              <a:t>Parasitaemia</a:t>
            </a:r>
            <a:r>
              <a:rPr lang="en-US" dirty="0"/>
              <a:t> – use concentration techniques (capillary, QBC –quantitative buffy coat) and do microscopy. Culture in RPMI, NNN media </a:t>
            </a:r>
            <a:endParaRPr lang="en-GB" dirty="0"/>
          </a:p>
          <a:p>
            <a:pPr lvl="0"/>
            <a:r>
              <a:rPr lang="en-US" dirty="0"/>
              <a:t>Anion exchange cellulose column (separates/filters) parasites from blood &amp; fluids</a:t>
            </a:r>
            <a:endParaRPr lang="en-GB" dirty="0"/>
          </a:p>
          <a:p>
            <a:pPr lvl="0"/>
            <a:r>
              <a:rPr lang="en-US" dirty="0" err="1"/>
              <a:t>Xenodiagnosis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Mice</a:t>
            </a:r>
            <a:r>
              <a:rPr lang="en-US" dirty="0"/>
              <a:t>, rates, </a:t>
            </a:r>
            <a:r>
              <a:rPr lang="en-US" dirty="0" smtClean="0"/>
              <a:t>hamsters- </a:t>
            </a:r>
            <a:r>
              <a:rPr lang="en-GB" dirty="0"/>
              <a:t>– crushing the body organs and then re-infecting them*</a:t>
            </a:r>
          </a:p>
        </p:txBody>
      </p:sp>
    </p:spTree>
    <p:extLst>
      <p:ext uri="{BB962C8B-B14F-4D97-AF65-F5344CB8AC3E}">
        <p14:creationId xmlns:p14="http://schemas.microsoft.com/office/powerpoint/2010/main" val="2968434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76664"/>
          </a:xfrm>
        </p:spPr>
        <p:txBody>
          <a:bodyPr/>
          <a:lstStyle/>
          <a:p>
            <a:r>
              <a:rPr lang="en-GB" b="1" dirty="0"/>
              <a:t>I</a:t>
            </a:r>
            <a:r>
              <a:rPr lang="en-GB" b="1" dirty="0" smtClean="0"/>
              <a:t>mmunological </a:t>
            </a:r>
            <a:r>
              <a:rPr lang="en-GB" b="1" dirty="0"/>
              <a:t>tests</a:t>
            </a:r>
            <a:endParaRPr lang="en-GB" dirty="0"/>
          </a:p>
          <a:p>
            <a:pPr lvl="1"/>
            <a:r>
              <a:rPr lang="en-US" dirty="0"/>
              <a:t>Can be done on all fluids and blood</a:t>
            </a:r>
            <a:endParaRPr lang="en-GB" dirty="0"/>
          </a:p>
          <a:p>
            <a:pPr lvl="1"/>
            <a:r>
              <a:rPr lang="en-US" dirty="0"/>
              <a:t>CSF can also be examined by culture and immunologically</a:t>
            </a:r>
            <a:endParaRPr lang="en-GB" dirty="0"/>
          </a:p>
          <a:p>
            <a:pPr lvl="1"/>
            <a:r>
              <a:rPr lang="en-US" dirty="0"/>
              <a:t>Indirect fluorescent antibody test (IFAT)</a:t>
            </a:r>
            <a:endParaRPr lang="en-GB" dirty="0"/>
          </a:p>
          <a:p>
            <a:pPr lvl="1"/>
            <a:r>
              <a:rPr lang="en-US" dirty="0"/>
              <a:t>CAT</a:t>
            </a:r>
            <a:endParaRPr lang="en-GB" dirty="0"/>
          </a:p>
          <a:p>
            <a:pPr lvl="1"/>
            <a:r>
              <a:rPr lang="en-US" dirty="0"/>
              <a:t>ELISA</a:t>
            </a:r>
            <a:endParaRPr lang="en-GB" dirty="0"/>
          </a:p>
          <a:p>
            <a:pPr lvl="1"/>
            <a:r>
              <a:rPr lang="en-US" dirty="0"/>
              <a:t>PCR</a:t>
            </a:r>
            <a:endParaRPr lang="en-GB" dirty="0"/>
          </a:p>
          <a:p>
            <a:pPr lvl="2"/>
            <a:r>
              <a:rPr lang="en-US" dirty="0"/>
              <a:t>All these tests are confirmatory!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907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76664"/>
          </a:xfrm>
        </p:spPr>
        <p:txBody>
          <a:bodyPr/>
          <a:lstStyle/>
          <a:p>
            <a:r>
              <a:rPr lang="en-GB" b="1" dirty="0"/>
              <a:t>CSF diagnosis</a:t>
            </a:r>
            <a:endParaRPr lang="en-GB" dirty="0"/>
          </a:p>
          <a:p>
            <a:pPr lvl="1"/>
            <a:r>
              <a:rPr lang="en-US" dirty="0"/>
              <a:t>Lumbar puncture to obtain CSF is a must in all patient with </a:t>
            </a:r>
            <a:r>
              <a:rPr lang="en-US" dirty="0" err="1"/>
              <a:t>tryps</a:t>
            </a:r>
            <a:endParaRPr lang="en-GB" dirty="0"/>
          </a:p>
          <a:p>
            <a:pPr lvl="1"/>
            <a:r>
              <a:rPr lang="en-US" dirty="0"/>
              <a:t>Usually CSF is under pressure in </a:t>
            </a:r>
            <a:r>
              <a:rPr lang="en-US" dirty="0" err="1"/>
              <a:t>trypanosomiasis</a:t>
            </a:r>
            <a:r>
              <a:rPr lang="en-US" dirty="0"/>
              <a:t>, </a:t>
            </a:r>
            <a:r>
              <a:rPr lang="en-US" dirty="0" err="1"/>
              <a:t>tryps</a:t>
            </a:r>
            <a:r>
              <a:rPr lang="en-US" dirty="0"/>
              <a:t> may be found</a:t>
            </a:r>
            <a:endParaRPr lang="en-GB" dirty="0"/>
          </a:p>
          <a:p>
            <a:pPr lvl="1"/>
            <a:r>
              <a:rPr lang="en-US" dirty="0" err="1"/>
              <a:t>Pleocytosis</a:t>
            </a:r>
            <a:r>
              <a:rPr lang="en-US" dirty="0"/>
              <a:t> – lymphocytes (&gt;5*10^6)/L</a:t>
            </a:r>
            <a:endParaRPr lang="en-GB" dirty="0"/>
          </a:p>
          <a:p>
            <a:pPr lvl="1"/>
            <a:r>
              <a:rPr lang="en-US" dirty="0" err="1"/>
              <a:t>Morular</a:t>
            </a:r>
            <a:r>
              <a:rPr lang="en-US" dirty="0"/>
              <a:t> cell of MOH (abnormal plasma cell)</a:t>
            </a:r>
            <a:endParaRPr lang="en-GB" dirty="0"/>
          </a:p>
          <a:p>
            <a:pPr lvl="1"/>
            <a:r>
              <a:rPr lang="en-US" dirty="0"/>
              <a:t>Raised proteins</a:t>
            </a:r>
            <a:endParaRPr lang="en-GB" dirty="0"/>
          </a:p>
          <a:p>
            <a:pPr lvl="1"/>
            <a:r>
              <a:rPr lang="en-US" dirty="0"/>
              <a:t>High </a:t>
            </a:r>
            <a:r>
              <a:rPr lang="en-US" dirty="0" err="1"/>
              <a:t>IgM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907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Bachelor of Medicine And Bachelor of Surgery (MBChB)  Year  2\MEDICAL MICROBIOLOGY\5. MICROBIOLOGY PRACTICALS AND DEMONSTRATIONS\Laboratry Pictures\Protozoology\Trypanoso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" y="0"/>
            <a:ext cx="43748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Bachelor of Medicine And Bachelor of Surgery (MBChB)  Year  2\MEDICAL MICROBIOLOGY\5. MICROBIOLOGY PRACTICALS AND DEMONSTRATIONS\Laboratry Pictures\Protozoology\Trypanosom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58" y="116632"/>
            <a:ext cx="4583039" cy="677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53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dirty="0"/>
              <a:t>Rx of </a:t>
            </a:r>
            <a:r>
              <a:rPr lang="en-GB" b="1" dirty="0" smtClean="0"/>
              <a:t>African </a:t>
            </a:r>
            <a:r>
              <a:rPr lang="en-GB" b="1" dirty="0" err="1" smtClean="0"/>
              <a:t>trypanamiasis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Before CNS after CNS involvement</a:t>
            </a:r>
            <a:endParaRPr lang="en-GB" dirty="0"/>
          </a:p>
          <a:p>
            <a:r>
              <a:rPr lang="en-US" dirty="0" smtClean="0"/>
              <a:t>Before CNS- </a:t>
            </a:r>
            <a:r>
              <a:rPr lang="en-US" dirty="0"/>
              <a:t>Early </a:t>
            </a:r>
            <a:r>
              <a:rPr lang="en-US" dirty="0" smtClean="0"/>
              <a:t>phase</a:t>
            </a:r>
            <a:endParaRPr lang="en-GB" dirty="0" smtClean="0"/>
          </a:p>
          <a:p>
            <a:pPr lvl="1"/>
            <a:r>
              <a:rPr lang="en-US" dirty="0" err="1" smtClean="0"/>
              <a:t>Suramin</a:t>
            </a:r>
            <a:r>
              <a:rPr lang="en-US" dirty="0" smtClean="0"/>
              <a:t> </a:t>
            </a:r>
            <a:r>
              <a:rPr lang="en-US" dirty="0"/>
              <a:t>sodium (very toxic drug) 1.0 gm. IV/IM weekly for 4 weeks</a:t>
            </a:r>
            <a:endParaRPr lang="en-GB" dirty="0"/>
          </a:p>
          <a:p>
            <a:pPr lvl="1"/>
            <a:r>
              <a:rPr lang="en-US" dirty="0"/>
              <a:t>S/e</a:t>
            </a:r>
            <a:endParaRPr lang="en-GB" dirty="0"/>
          </a:p>
          <a:p>
            <a:pPr lvl="2"/>
            <a:r>
              <a:rPr lang="en-US" dirty="0"/>
              <a:t>N, V, shock, jaundice &amp; renal toxicity</a:t>
            </a:r>
            <a:endParaRPr lang="en-GB" dirty="0"/>
          </a:p>
          <a:p>
            <a:pPr lvl="1"/>
            <a:r>
              <a:rPr lang="en-US" dirty="0" err="1"/>
              <a:t>Pentamidine</a:t>
            </a:r>
            <a:r>
              <a:rPr lang="en-US" dirty="0"/>
              <a:t> 4 mg/kg/</a:t>
            </a:r>
            <a:r>
              <a:rPr lang="en-US" dirty="0" err="1"/>
              <a:t>bwt</a:t>
            </a:r>
            <a:r>
              <a:rPr lang="en-US" dirty="0"/>
              <a:t>. IM daily * 7 days</a:t>
            </a:r>
            <a:endParaRPr lang="en-GB" dirty="0"/>
          </a:p>
          <a:p>
            <a:pPr lvl="2"/>
            <a:r>
              <a:rPr lang="en-US" dirty="0"/>
              <a:t>S/e</a:t>
            </a:r>
            <a:endParaRPr lang="en-GB" dirty="0"/>
          </a:p>
          <a:p>
            <a:pPr lvl="3"/>
            <a:r>
              <a:rPr lang="en-US" dirty="0"/>
              <a:t>Hypotension</a:t>
            </a:r>
            <a:endParaRPr lang="en-GB" dirty="0"/>
          </a:p>
          <a:p>
            <a:pPr lvl="3"/>
            <a:r>
              <a:rPr lang="en-US" dirty="0"/>
              <a:t>Hypoglycemia</a:t>
            </a:r>
            <a:endParaRPr lang="en-GB" dirty="0"/>
          </a:p>
          <a:p>
            <a:pPr lvl="3"/>
            <a:r>
              <a:rPr lang="en-US" dirty="0"/>
              <a:t>Renal &amp; renal </a:t>
            </a:r>
            <a:r>
              <a:rPr lang="en-US" dirty="0" err="1"/>
              <a:t>hepatoxocity</a:t>
            </a:r>
            <a:endParaRPr lang="en-GB" dirty="0"/>
          </a:p>
          <a:p>
            <a:pPr lvl="1"/>
            <a:r>
              <a:rPr lang="en-US" dirty="0" err="1"/>
              <a:t>Benznidazole</a:t>
            </a:r>
            <a:r>
              <a:rPr lang="en-US" dirty="0"/>
              <a:t> 2-3mg/kg/</a:t>
            </a:r>
            <a:r>
              <a:rPr lang="en-US" dirty="0" err="1"/>
              <a:t>bwt</a:t>
            </a:r>
            <a:r>
              <a:rPr lang="en-US" dirty="0"/>
              <a:t>. It kills the </a:t>
            </a:r>
            <a:r>
              <a:rPr lang="en-US" dirty="0" err="1"/>
              <a:t>trypomastigotes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143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76664"/>
          </a:xfrm>
        </p:spPr>
        <p:txBody>
          <a:bodyPr/>
          <a:lstStyle/>
          <a:p>
            <a:r>
              <a:rPr lang="en-US" dirty="0"/>
              <a:t>After CNS </a:t>
            </a:r>
            <a:r>
              <a:rPr lang="en-US" dirty="0" smtClean="0"/>
              <a:t>involvement- </a:t>
            </a:r>
            <a:r>
              <a:rPr lang="en-US" dirty="0"/>
              <a:t>Late </a:t>
            </a:r>
            <a:r>
              <a:rPr lang="en-US" dirty="0" smtClean="0"/>
              <a:t>phase</a:t>
            </a:r>
            <a:endParaRPr lang="en-GB" dirty="0"/>
          </a:p>
          <a:p>
            <a:pPr lvl="1"/>
            <a:r>
              <a:rPr lang="en-US" dirty="0" err="1"/>
              <a:t>Melarsoprol</a:t>
            </a:r>
            <a:r>
              <a:rPr lang="en-US" dirty="0"/>
              <a:t> (</a:t>
            </a:r>
            <a:r>
              <a:rPr lang="en-US" dirty="0" err="1"/>
              <a:t>arsobal</a:t>
            </a:r>
            <a:r>
              <a:rPr lang="en-US" dirty="0"/>
              <a:t>) IV 2.6mg/kg 5 </a:t>
            </a:r>
            <a:r>
              <a:rPr lang="en-US" dirty="0" err="1"/>
              <a:t>wks</a:t>
            </a:r>
            <a:endParaRPr lang="en-GB" dirty="0"/>
          </a:p>
          <a:p>
            <a:pPr lvl="2"/>
            <a:r>
              <a:rPr lang="en-US" dirty="0"/>
              <a:t>S/e</a:t>
            </a:r>
            <a:endParaRPr lang="en-GB" dirty="0"/>
          </a:p>
          <a:p>
            <a:pPr lvl="3"/>
            <a:r>
              <a:rPr lang="en-US" dirty="0"/>
              <a:t>Local toxicity at skin site</a:t>
            </a:r>
            <a:endParaRPr lang="en-GB" dirty="0"/>
          </a:p>
          <a:p>
            <a:pPr lvl="3"/>
            <a:r>
              <a:rPr lang="en-US" dirty="0"/>
              <a:t>Thrombophlebitis</a:t>
            </a:r>
            <a:endParaRPr lang="en-GB" dirty="0"/>
          </a:p>
          <a:p>
            <a:pPr lvl="3"/>
            <a:r>
              <a:rPr lang="en-US" dirty="0"/>
              <a:t>Cellulitis</a:t>
            </a:r>
            <a:endParaRPr lang="en-GB" dirty="0"/>
          </a:p>
          <a:p>
            <a:pPr lvl="3"/>
            <a:r>
              <a:rPr lang="en-US" dirty="0"/>
              <a:t>CNS &amp; </a:t>
            </a:r>
            <a:r>
              <a:rPr lang="en-US" dirty="0" err="1"/>
              <a:t>hepatoxocity</a:t>
            </a:r>
            <a:endParaRPr lang="en-GB" dirty="0"/>
          </a:p>
          <a:p>
            <a:pPr lvl="1"/>
            <a:r>
              <a:rPr lang="en-US" dirty="0"/>
              <a:t>DFMO (</a:t>
            </a:r>
            <a:r>
              <a:rPr lang="en-US" dirty="0" err="1"/>
              <a:t>difluoromethylornithine</a:t>
            </a:r>
            <a:r>
              <a:rPr lang="en-US" dirty="0"/>
              <a:t>) 400mg/kg for 2 wks. IV oral tabs available</a:t>
            </a:r>
            <a:endParaRPr lang="en-GB" dirty="0"/>
          </a:p>
          <a:p>
            <a:pPr lvl="1"/>
            <a:r>
              <a:rPr lang="en-US" dirty="0" err="1"/>
              <a:t>Nitrofurazone</a:t>
            </a:r>
            <a:r>
              <a:rPr lang="en-US" dirty="0"/>
              <a:t>: 500mg; PO </a:t>
            </a:r>
            <a:r>
              <a:rPr lang="en-US" dirty="0" err="1"/>
              <a:t>qdv</a:t>
            </a:r>
            <a:r>
              <a:rPr lang="en-US" dirty="0"/>
              <a:t>, 7 </a:t>
            </a:r>
            <a:r>
              <a:rPr lang="en-US" dirty="0" smtClean="0"/>
              <a:t>days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97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dirty="0"/>
              <a:t>Prevention &amp; </a:t>
            </a:r>
            <a:r>
              <a:rPr lang="en-GB" b="1" dirty="0" smtClean="0"/>
              <a:t>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/>
          <a:lstStyle/>
          <a:p>
            <a:pPr lvl="0"/>
            <a:r>
              <a:rPr lang="en-US" dirty="0"/>
              <a:t>Vector control</a:t>
            </a:r>
            <a:endParaRPr lang="en-GB" dirty="0"/>
          </a:p>
          <a:p>
            <a:pPr lvl="0"/>
            <a:r>
              <a:rPr lang="en-US" dirty="0"/>
              <a:t>Ground to aerial spraying with insecticides</a:t>
            </a:r>
            <a:endParaRPr lang="en-GB" dirty="0"/>
          </a:p>
          <a:p>
            <a:pPr lvl="0"/>
            <a:r>
              <a:rPr lang="en-US" dirty="0"/>
              <a:t>Odor baited traps for tsetse flies</a:t>
            </a:r>
            <a:endParaRPr lang="en-GB" dirty="0"/>
          </a:p>
          <a:p>
            <a:pPr lvl="0"/>
            <a:r>
              <a:rPr lang="en-US" dirty="0"/>
              <a:t>Sterile insect techniques (SIT)</a:t>
            </a:r>
            <a:endParaRPr lang="en-GB" dirty="0"/>
          </a:p>
          <a:p>
            <a:pPr lvl="0"/>
            <a:r>
              <a:rPr lang="en-US" dirty="0"/>
              <a:t>Pour on animals (to repel vector) dips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14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76664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ILRI</a:t>
            </a:r>
            <a:r>
              <a:rPr lang="en-US" dirty="0"/>
              <a:t> (International Livestock Research Institute) in Kenya &amp; </a:t>
            </a:r>
            <a:r>
              <a:rPr lang="en-US" dirty="0" err="1"/>
              <a:t>Tryps</a:t>
            </a:r>
            <a:r>
              <a:rPr lang="en-US" dirty="0"/>
              <a:t> institute in Nigeria research ad study on </a:t>
            </a:r>
            <a:r>
              <a:rPr lang="en-US" dirty="0" err="1"/>
              <a:t>Nagana</a:t>
            </a:r>
            <a:endParaRPr lang="en-GB" dirty="0"/>
          </a:p>
          <a:p>
            <a:pPr lvl="0"/>
            <a:r>
              <a:rPr lang="en-US" dirty="0"/>
              <a:t>In Kenya ministry of livestock handles the disease</a:t>
            </a:r>
            <a:endParaRPr lang="en-GB" dirty="0"/>
          </a:p>
          <a:p>
            <a:pPr lvl="0"/>
            <a:r>
              <a:rPr lang="en-US" dirty="0"/>
              <a:t>PATEC is the organization and OAU that is involved in regional efforts to fight </a:t>
            </a:r>
            <a:r>
              <a:rPr lang="en-US" dirty="0" err="1"/>
              <a:t>tryps</a:t>
            </a:r>
            <a:endParaRPr lang="en-GB" dirty="0"/>
          </a:p>
          <a:p>
            <a:pPr marL="0" lvl="0" indent="0">
              <a:buNone/>
            </a:pPr>
            <a:r>
              <a:rPr lang="en-US" b="1" dirty="0" smtClean="0"/>
              <a:t>American </a:t>
            </a:r>
            <a:r>
              <a:rPr lang="en-US" b="1" dirty="0" err="1" smtClean="0"/>
              <a:t>trypanomiasis</a:t>
            </a:r>
            <a:endParaRPr lang="en-US" b="1" dirty="0" smtClean="0"/>
          </a:p>
          <a:p>
            <a:r>
              <a:rPr lang="en-US" i="1" dirty="0"/>
              <a:t>T. </a:t>
            </a:r>
            <a:r>
              <a:rPr lang="en-US" i="1" dirty="0" err="1"/>
              <a:t>cruzi</a:t>
            </a:r>
            <a:r>
              <a:rPr lang="en-US" dirty="0"/>
              <a:t> is found </a:t>
            </a:r>
            <a:r>
              <a:rPr lang="en-US" dirty="0" smtClean="0"/>
              <a:t>mostly </a:t>
            </a:r>
            <a:r>
              <a:rPr lang="en-US" dirty="0"/>
              <a:t>in poor, rural areas of Mexico, Central America, and South </a:t>
            </a:r>
            <a:r>
              <a:rPr lang="en-US" dirty="0" smtClean="0"/>
              <a:t>America, Brazil</a:t>
            </a:r>
            <a:r>
              <a:rPr lang="en-US" dirty="0"/>
              <a:t>, Argentina, Columbia</a:t>
            </a:r>
            <a:endParaRPr lang="en-GB" dirty="0"/>
          </a:p>
          <a:p>
            <a:pPr lvl="0"/>
            <a:r>
              <a:rPr lang="en-US" dirty="0"/>
              <a:t>Causes </a:t>
            </a:r>
            <a:r>
              <a:rPr lang="en-US" dirty="0" err="1"/>
              <a:t>Chagas</a:t>
            </a:r>
            <a:r>
              <a:rPr lang="en-US" dirty="0"/>
              <a:t> disease in those countries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095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76664"/>
          </a:xfrm>
        </p:spPr>
        <p:txBody>
          <a:bodyPr/>
          <a:lstStyle/>
          <a:p>
            <a:pPr lvl="0"/>
            <a:r>
              <a:rPr lang="en-US" dirty="0"/>
              <a:t>Host: prevention</a:t>
            </a:r>
            <a:endParaRPr lang="en-GB" dirty="0"/>
          </a:p>
          <a:p>
            <a:pPr lvl="1"/>
            <a:r>
              <a:rPr lang="en-US" dirty="0"/>
              <a:t>Early diagnosis through surveillance/screening examine possible cases by lymph node aspiration, b/examination</a:t>
            </a:r>
            <a:endParaRPr lang="en-GB" dirty="0"/>
          </a:p>
          <a:p>
            <a:pPr lvl="1"/>
            <a:r>
              <a:rPr lang="en-US" dirty="0"/>
              <a:t>Health education</a:t>
            </a:r>
            <a:endParaRPr lang="en-GB" dirty="0"/>
          </a:p>
          <a:p>
            <a:pPr lvl="1"/>
            <a:r>
              <a:rPr lang="en-US" dirty="0"/>
              <a:t>Immunological tests: CAT</a:t>
            </a:r>
            <a:endParaRPr lang="en-GB" dirty="0"/>
          </a:p>
          <a:p>
            <a:pPr lvl="1"/>
            <a:r>
              <a:rPr lang="en-US" dirty="0"/>
              <a:t>Prophylaxis with </a:t>
            </a:r>
            <a:r>
              <a:rPr lang="en-US" dirty="0" err="1"/>
              <a:t>pentamidine</a:t>
            </a:r>
            <a:r>
              <a:rPr lang="en-US" dirty="0"/>
              <a:t> </a:t>
            </a:r>
            <a:endParaRPr lang="en-GB" dirty="0"/>
          </a:p>
          <a:p>
            <a:pPr lvl="0"/>
            <a:r>
              <a:rPr lang="en-US" dirty="0"/>
              <a:t>Environment</a:t>
            </a:r>
            <a:endParaRPr lang="en-GB" dirty="0"/>
          </a:p>
          <a:p>
            <a:pPr lvl="1"/>
            <a:r>
              <a:rPr lang="en-US" dirty="0"/>
              <a:t>Clearing breeding sites for vectors</a:t>
            </a:r>
            <a:endParaRPr lang="en-GB" dirty="0"/>
          </a:p>
          <a:p>
            <a:pPr lvl="1"/>
            <a:r>
              <a:rPr lang="en-US" dirty="0"/>
              <a:t>Wildlife control/Rx: lions, gazelles, antelopes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907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sz="4000" b="1" dirty="0"/>
              <a:t>Life cycle of </a:t>
            </a:r>
            <a:r>
              <a:rPr lang="en-GB" sz="4000" b="1" dirty="0" smtClean="0"/>
              <a:t>American </a:t>
            </a:r>
            <a:r>
              <a:rPr lang="en-GB" sz="4000" b="1" dirty="0" err="1" smtClean="0"/>
              <a:t>Trypanomiasis</a:t>
            </a:r>
            <a:r>
              <a:rPr lang="en-GB" sz="4000" b="1" dirty="0" smtClean="0"/>
              <a:t> (</a:t>
            </a:r>
            <a:r>
              <a:rPr lang="en-GB" sz="4000" b="1" i="1" dirty="0"/>
              <a:t>T. </a:t>
            </a:r>
            <a:r>
              <a:rPr lang="en-GB" sz="4000" b="1" i="1" dirty="0" err="1"/>
              <a:t>cruzi</a:t>
            </a:r>
            <a:r>
              <a:rPr lang="en-GB" sz="4000" b="1" i="1" dirty="0"/>
              <a:t>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An infected </a:t>
            </a:r>
            <a:r>
              <a:rPr lang="en-US" dirty="0" err="1"/>
              <a:t>triatomine</a:t>
            </a:r>
            <a:r>
              <a:rPr lang="en-US" dirty="0"/>
              <a:t> insect vector (or “kissing” bug) takes a blood meal and releases </a:t>
            </a:r>
            <a:r>
              <a:rPr lang="en-US" dirty="0" err="1"/>
              <a:t>trypomastigotes</a:t>
            </a:r>
            <a:r>
              <a:rPr lang="en-US" dirty="0"/>
              <a:t> in its feces near the site of the bite wound.  </a:t>
            </a:r>
            <a:endParaRPr lang="en-GB" sz="4400" dirty="0"/>
          </a:p>
          <a:p>
            <a:pPr lvl="1"/>
            <a:r>
              <a:rPr lang="en-US" dirty="0"/>
              <a:t>Common </a:t>
            </a:r>
            <a:r>
              <a:rPr lang="en-US" dirty="0" err="1"/>
              <a:t>triatomine</a:t>
            </a:r>
            <a:r>
              <a:rPr lang="en-US" dirty="0"/>
              <a:t> vector species for </a:t>
            </a:r>
            <a:r>
              <a:rPr lang="en-US" dirty="0" err="1"/>
              <a:t>trypanosomiasis</a:t>
            </a:r>
            <a:r>
              <a:rPr lang="en-US" dirty="0"/>
              <a:t> belong to the genera </a:t>
            </a:r>
            <a:r>
              <a:rPr lang="en-US" i="1" dirty="0" err="1"/>
              <a:t>Triatoma</a:t>
            </a:r>
            <a:r>
              <a:rPr lang="en-US" dirty="0"/>
              <a:t>, </a:t>
            </a:r>
            <a:r>
              <a:rPr lang="en-US" i="1" dirty="0" err="1"/>
              <a:t>Rhodinius</a:t>
            </a:r>
            <a:r>
              <a:rPr lang="en-US" dirty="0"/>
              <a:t>, and </a:t>
            </a:r>
            <a:r>
              <a:rPr lang="en-US" i="1" dirty="0" err="1"/>
              <a:t>Panstrongylus</a:t>
            </a:r>
            <a:r>
              <a:rPr lang="en-US" dirty="0"/>
              <a:t> </a:t>
            </a:r>
            <a:endParaRPr lang="en-GB" sz="4000" dirty="0"/>
          </a:p>
          <a:p>
            <a:pPr lvl="0"/>
            <a:r>
              <a:rPr lang="en-US" dirty="0" err="1"/>
              <a:t>Trypomastigotes</a:t>
            </a:r>
            <a:r>
              <a:rPr lang="en-US" dirty="0"/>
              <a:t> enter the host through the bite/abrasion/wound or through intact mucosal membranes, such as the conjunctiva</a:t>
            </a:r>
            <a:endParaRPr lang="en-GB" sz="4400" dirty="0"/>
          </a:p>
          <a:p>
            <a:pPr lvl="1"/>
            <a:r>
              <a:rPr lang="en-US" i="1" dirty="0"/>
              <a:t>Ulcer or </a:t>
            </a:r>
            <a:r>
              <a:rPr lang="en-US" i="1" dirty="0" err="1"/>
              <a:t>chagoma</a:t>
            </a:r>
            <a:r>
              <a:rPr lang="en-US" i="1" dirty="0"/>
              <a:t> develops at site – </a:t>
            </a:r>
            <a:r>
              <a:rPr lang="en-US" i="1" dirty="0" err="1"/>
              <a:t>Chagas</a:t>
            </a:r>
            <a:r>
              <a:rPr lang="en-US" i="1" dirty="0"/>
              <a:t> disease</a:t>
            </a:r>
            <a:endParaRPr lang="en-GB" sz="4000" dirty="0"/>
          </a:p>
          <a:p>
            <a:pPr lvl="0"/>
            <a:r>
              <a:rPr lang="en-US" dirty="0"/>
              <a:t>They invade cells near the site of inoculation, where they differentiate into intracellular </a:t>
            </a:r>
            <a:r>
              <a:rPr lang="en-US" dirty="0" err="1"/>
              <a:t>amastigotes</a:t>
            </a:r>
            <a:r>
              <a:rPr lang="en-US" dirty="0"/>
              <a:t>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7695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766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The </a:t>
            </a:r>
            <a:r>
              <a:rPr lang="en-US" dirty="0" err="1"/>
              <a:t>amastigotes</a:t>
            </a:r>
            <a:r>
              <a:rPr lang="en-US" dirty="0"/>
              <a:t> multiply by binary fission and differentiate into </a:t>
            </a:r>
            <a:r>
              <a:rPr lang="en-US" dirty="0" err="1"/>
              <a:t>trypomastigotes</a:t>
            </a:r>
            <a:r>
              <a:rPr lang="en-US" dirty="0"/>
              <a:t>, and then are released into the circulation as bloodstream </a:t>
            </a:r>
            <a:r>
              <a:rPr lang="en-US" dirty="0" err="1"/>
              <a:t>trypomastigotes</a:t>
            </a:r>
            <a:r>
              <a:rPr lang="en-US" dirty="0"/>
              <a:t>.</a:t>
            </a:r>
            <a:endParaRPr lang="en-GB" dirty="0"/>
          </a:p>
          <a:p>
            <a:pPr lvl="0"/>
            <a:r>
              <a:rPr lang="en-US" dirty="0" err="1"/>
              <a:t>Trypomastigotes</a:t>
            </a:r>
            <a:r>
              <a:rPr lang="en-US" dirty="0"/>
              <a:t> infect cells from a variety of tissues and transform into intracellular </a:t>
            </a:r>
            <a:r>
              <a:rPr lang="en-US" dirty="0" err="1"/>
              <a:t>amastigotes</a:t>
            </a:r>
            <a:r>
              <a:rPr lang="en-US" dirty="0"/>
              <a:t> in new infection sites.  </a:t>
            </a:r>
            <a:endParaRPr lang="en-GB" dirty="0"/>
          </a:p>
          <a:p>
            <a:pPr lvl="0"/>
            <a:r>
              <a:rPr lang="en-US" dirty="0"/>
              <a:t>Clinical manifestations can result from this infective cycle.  The bloodstream </a:t>
            </a:r>
            <a:r>
              <a:rPr lang="en-US" dirty="0" err="1"/>
              <a:t>trypomastigotes</a:t>
            </a:r>
            <a:r>
              <a:rPr lang="en-US" dirty="0"/>
              <a:t> do not replicate (different from the African trypanosomes).  </a:t>
            </a:r>
            <a:endParaRPr lang="en-GB" dirty="0"/>
          </a:p>
          <a:p>
            <a:pPr lvl="0"/>
            <a:r>
              <a:rPr lang="en-US" dirty="0"/>
              <a:t>Replication resumes only when the parasites enter another cell or are ingested by another vector.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4777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7666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The “kissing” bug becomes infected by feeding on human or animal blood that contains circulating parasites </a:t>
            </a:r>
            <a:endParaRPr lang="en-GB" dirty="0"/>
          </a:p>
          <a:p>
            <a:pPr lvl="0"/>
            <a:r>
              <a:rPr lang="en-US" dirty="0"/>
              <a:t>The ingested </a:t>
            </a:r>
            <a:r>
              <a:rPr lang="en-US" dirty="0" err="1"/>
              <a:t>trypomastigotes</a:t>
            </a:r>
            <a:r>
              <a:rPr lang="en-US" dirty="0"/>
              <a:t> transform into </a:t>
            </a:r>
            <a:r>
              <a:rPr lang="en-US" dirty="0" err="1"/>
              <a:t>amastigotes</a:t>
            </a:r>
            <a:r>
              <a:rPr lang="en-US" dirty="0"/>
              <a:t>, </a:t>
            </a:r>
            <a:r>
              <a:rPr lang="en-US" dirty="0" err="1"/>
              <a:t>epimastigotes</a:t>
            </a:r>
            <a:r>
              <a:rPr lang="en-US" dirty="0"/>
              <a:t> in the vector’s </a:t>
            </a:r>
            <a:r>
              <a:rPr lang="en-US" dirty="0" err="1"/>
              <a:t>midgut</a:t>
            </a:r>
            <a:r>
              <a:rPr lang="en-US" dirty="0"/>
              <a:t> and differentiate into infective </a:t>
            </a:r>
            <a:r>
              <a:rPr lang="en-US" dirty="0" err="1"/>
              <a:t>metacyclic</a:t>
            </a:r>
            <a:r>
              <a:rPr lang="en-US" dirty="0"/>
              <a:t> </a:t>
            </a:r>
            <a:r>
              <a:rPr lang="en-US" dirty="0" err="1"/>
              <a:t>trypomastigotes</a:t>
            </a:r>
            <a:r>
              <a:rPr lang="en-US" dirty="0"/>
              <a:t> in the hindgut then </a:t>
            </a:r>
            <a:r>
              <a:rPr lang="en-GB" dirty="0"/>
              <a:t>passed out with </a:t>
            </a:r>
            <a:r>
              <a:rPr lang="en-GB" dirty="0" err="1" smtClean="0"/>
              <a:t>feces</a:t>
            </a:r>
            <a:r>
              <a:rPr lang="en-US" dirty="0" smtClean="0"/>
              <a:t>(</a:t>
            </a:r>
            <a:r>
              <a:rPr lang="en-US" dirty="0" err="1" smtClean="0"/>
              <a:t>stercorian</a:t>
            </a:r>
            <a:r>
              <a:rPr lang="en-US" dirty="0" smtClean="0"/>
              <a:t> transmission)</a:t>
            </a:r>
            <a:endParaRPr lang="en-GB" dirty="0"/>
          </a:p>
          <a:p>
            <a:pPr lvl="0"/>
            <a:r>
              <a:rPr lang="en-US" i="1" dirty="0" err="1"/>
              <a:t>Trypanosoma</a:t>
            </a:r>
            <a:r>
              <a:rPr lang="en-US" i="1" dirty="0"/>
              <a:t> </a:t>
            </a:r>
            <a:r>
              <a:rPr lang="en-US" i="1" dirty="0" err="1"/>
              <a:t>cruzi</a:t>
            </a:r>
            <a:r>
              <a:rPr lang="en-US" dirty="0"/>
              <a:t> can also be transmitted through blood transfusions, organ transplantation, </a:t>
            </a:r>
            <a:r>
              <a:rPr lang="en-US" dirty="0" err="1"/>
              <a:t>transplacentally</a:t>
            </a:r>
            <a:r>
              <a:rPr lang="en-US" dirty="0"/>
              <a:t>, and in laboratory accidents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995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Bachelor of Medicine And Bachelor of Surgery (MBChB)  Year  2\MEDICAL MICROBIOLOGY\5. MICROBIOLOGY PRACTICALS AND DEMONSTRATIONS\Laboratry Pictures\Protozoology\T.cruzi cyc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84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Bachelor of Medicine And Bachelor of Surgery (MBChB)  Year  2\MEDICAL MICROBIOLOGY\5. MICROBIOLOGY PRACTICALS AND DEMONSTRATIONS\Laboratry Pictures\Microbiology cdc pics\AmerTryp_Life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" y="0"/>
            <a:ext cx="9114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741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i="1" dirty="0"/>
              <a:t>T. </a:t>
            </a:r>
            <a:r>
              <a:rPr lang="en-GB" b="1" i="1" dirty="0" err="1"/>
              <a:t>cruzi</a:t>
            </a:r>
            <a:r>
              <a:rPr lang="en-GB" b="1" i="1" dirty="0"/>
              <a:t> </a:t>
            </a:r>
            <a:r>
              <a:rPr lang="en-GB" b="1" dirty="0" smtClean="0"/>
              <a:t>vectors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err="1" smtClean="0"/>
              <a:t>Triatoma</a:t>
            </a:r>
            <a:r>
              <a:rPr lang="en-US" dirty="0" smtClean="0"/>
              <a:t> </a:t>
            </a:r>
            <a:r>
              <a:rPr lang="en-US" dirty="0"/>
              <a:t>bugs hide in cracks of old buildings and </a:t>
            </a:r>
            <a:r>
              <a:rPr lang="en-US" dirty="0" err="1"/>
              <a:t>usualy</a:t>
            </a:r>
            <a:r>
              <a:rPr lang="en-US" dirty="0"/>
              <a:t> bite at night</a:t>
            </a:r>
            <a:endParaRPr lang="en-GB" dirty="0"/>
          </a:p>
          <a:p>
            <a:pPr lvl="0"/>
            <a:r>
              <a:rPr lang="en-US" dirty="0"/>
              <a:t>Attacked by wasps &amp; cobwebs</a:t>
            </a:r>
            <a:endParaRPr lang="en-GB" dirty="0"/>
          </a:p>
          <a:p>
            <a:pPr lvl="0"/>
            <a:r>
              <a:rPr lang="en-US" dirty="0"/>
              <a:t>Bugs bite the host in the </a:t>
            </a:r>
            <a:r>
              <a:rPr lang="en-US" dirty="0" err="1"/>
              <a:t>conjuctiva</a:t>
            </a:r>
            <a:r>
              <a:rPr lang="en-US" dirty="0"/>
              <a:t>, face and areas of </a:t>
            </a:r>
            <a:r>
              <a:rPr lang="en-US" dirty="0" err="1"/>
              <a:t>solf</a:t>
            </a:r>
            <a:r>
              <a:rPr lang="en-US" dirty="0"/>
              <a:t> skin</a:t>
            </a:r>
            <a:endParaRPr lang="en-GB" dirty="0"/>
          </a:p>
          <a:p>
            <a:pPr lvl="0"/>
            <a:r>
              <a:rPr lang="en-US" dirty="0"/>
              <a:t>Found in central &amp; south America</a:t>
            </a:r>
            <a:endParaRPr lang="en-GB" dirty="0"/>
          </a:p>
          <a:p>
            <a:pPr lvl="0"/>
            <a:r>
              <a:rPr lang="en-US" i="1" dirty="0" err="1"/>
              <a:t>Triatoma</a:t>
            </a:r>
            <a:r>
              <a:rPr lang="en-US" i="1" dirty="0"/>
              <a:t> </a:t>
            </a:r>
            <a:r>
              <a:rPr lang="en-US" i="1" dirty="0" err="1"/>
              <a:t>infestans</a:t>
            </a:r>
            <a:r>
              <a:rPr lang="en-US" i="1" dirty="0"/>
              <a:t>, T. </a:t>
            </a:r>
            <a:r>
              <a:rPr lang="en-US" i="1" dirty="0" err="1"/>
              <a:t>brasiliensis</a:t>
            </a:r>
            <a:r>
              <a:rPr lang="en-US" i="1" dirty="0"/>
              <a:t>, T. </a:t>
            </a:r>
            <a:r>
              <a:rPr lang="en-US" i="1" dirty="0" err="1"/>
              <a:t>pseudomaculata</a:t>
            </a:r>
            <a:r>
              <a:rPr lang="en-US" i="1" dirty="0"/>
              <a:t> </a:t>
            </a:r>
            <a:r>
              <a:rPr lang="en-US" dirty="0"/>
              <a:t>are the 3 </a:t>
            </a:r>
            <a:r>
              <a:rPr lang="en-US" dirty="0" err="1"/>
              <a:t>spp</a:t>
            </a:r>
            <a:r>
              <a:rPr lang="en-US" dirty="0"/>
              <a:t> of </a:t>
            </a:r>
            <a:r>
              <a:rPr lang="en-US" dirty="0" err="1"/>
              <a:t>triatoma</a:t>
            </a:r>
            <a:endParaRPr lang="en-GB" dirty="0"/>
          </a:p>
          <a:p>
            <a:pPr lvl="0"/>
            <a:r>
              <a:rPr lang="en-US" i="1" dirty="0" err="1"/>
              <a:t>Panstrongylus</a:t>
            </a:r>
            <a:r>
              <a:rPr lang="en-US" i="1" dirty="0"/>
              <a:t> </a:t>
            </a:r>
            <a:r>
              <a:rPr lang="en-US" i="1" dirty="0" err="1"/>
              <a:t>megistus</a:t>
            </a:r>
            <a:r>
              <a:rPr lang="en-US" dirty="0"/>
              <a:t> – other </a:t>
            </a:r>
            <a:r>
              <a:rPr lang="en-US" dirty="0" err="1"/>
              <a:t>spp</a:t>
            </a:r>
            <a:endParaRPr lang="en-GB" dirty="0"/>
          </a:p>
          <a:p>
            <a:pPr lvl="0"/>
            <a:r>
              <a:rPr lang="en-US" i="1" dirty="0" err="1"/>
              <a:t>Rhodnius</a:t>
            </a:r>
            <a:r>
              <a:rPr lang="en-US" i="1" dirty="0"/>
              <a:t> </a:t>
            </a:r>
            <a:r>
              <a:rPr lang="en-US" i="1" dirty="0" err="1"/>
              <a:t>prolixus</a:t>
            </a:r>
            <a:r>
              <a:rPr lang="en-US" i="1" dirty="0"/>
              <a:t> ­</a:t>
            </a:r>
            <a:r>
              <a:rPr lang="en-US" dirty="0"/>
              <a:t>– other </a:t>
            </a:r>
            <a:r>
              <a:rPr lang="en-US" dirty="0" err="1"/>
              <a:t>spp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0397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i="1" dirty="0"/>
              <a:t>T. </a:t>
            </a:r>
            <a:r>
              <a:rPr lang="en-GB" b="1" i="1" dirty="0" err="1"/>
              <a:t>cruzi</a:t>
            </a:r>
            <a:r>
              <a:rPr lang="en-GB" b="1" dirty="0"/>
              <a:t> vectors (</a:t>
            </a:r>
            <a:r>
              <a:rPr lang="en-GB" b="1" dirty="0" err="1"/>
              <a:t>Reduviid</a:t>
            </a:r>
            <a:r>
              <a:rPr lang="en-GB" b="1" dirty="0"/>
              <a:t> bugs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/>
          <a:lstStyle/>
          <a:p>
            <a:pPr lvl="0"/>
            <a:r>
              <a:rPr lang="en-US" dirty="0" smtClean="0"/>
              <a:t>Bite </a:t>
            </a:r>
            <a:r>
              <a:rPr lang="en-US" dirty="0"/>
              <a:t>&amp; suck blood from hosts</a:t>
            </a:r>
            <a:endParaRPr lang="en-GB" dirty="0"/>
          </a:p>
          <a:p>
            <a:pPr lvl="0"/>
            <a:r>
              <a:rPr lang="en-US" dirty="0"/>
              <a:t>Excrete on the host and contaminate the bitten wounds with excreta</a:t>
            </a:r>
            <a:endParaRPr lang="en-GB" dirty="0"/>
          </a:p>
          <a:p>
            <a:pPr lvl="0"/>
            <a:r>
              <a:rPr lang="en-US" dirty="0"/>
              <a:t>Excreta contains </a:t>
            </a:r>
            <a:r>
              <a:rPr lang="en-US" i="1" dirty="0"/>
              <a:t>T. </a:t>
            </a:r>
            <a:r>
              <a:rPr lang="en-US" i="1" dirty="0" err="1"/>
              <a:t>cruzi</a:t>
            </a:r>
            <a:endParaRPr lang="en-GB" dirty="0"/>
          </a:p>
          <a:p>
            <a:pPr lvl="0"/>
            <a:r>
              <a:rPr lang="en-US" dirty="0"/>
              <a:t>Found only in S &amp; C America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039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b="1" smtClean="0"/>
              <a:t>Chagas disease</a:t>
            </a:r>
            <a:r>
              <a:rPr lang="en-US" altLang="en-US" sz="3400" smtClean="0"/>
              <a:t>: modes of infection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748464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Vector </a:t>
            </a:r>
            <a:r>
              <a:rPr lang="en-US" altLang="en-US" dirty="0" smtClean="0"/>
              <a:t>Natural biological transmission by </a:t>
            </a:r>
            <a:r>
              <a:rPr lang="en-US" altLang="en-US" dirty="0" err="1" smtClean="0"/>
              <a:t>triatomine</a:t>
            </a:r>
            <a:r>
              <a:rPr lang="en-US" altLang="en-US" dirty="0" smtClean="0"/>
              <a:t> bugs via infected feces.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Transfusion </a:t>
            </a:r>
            <a:r>
              <a:rPr lang="en-US" altLang="en-US" dirty="0" smtClean="0"/>
              <a:t>Especially prevalent in urban areas. Gentian violet treatment eliminates parasites in blood.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Congenital</a:t>
            </a:r>
            <a:r>
              <a:rPr lang="en-US" altLang="en-US" dirty="0" smtClean="0"/>
              <a:t> Occurs during any stage of the infection. Can result in premature </a:t>
            </a:r>
            <a:r>
              <a:rPr lang="en-US" altLang="en-US" dirty="0" err="1" smtClean="0"/>
              <a:t>labour</a:t>
            </a:r>
            <a:r>
              <a:rPr lang="en-US" altLang="en-US" dirty="0" smtClean="0"/>
              <a:t>, abortion, or neonatal death.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Accidental </a:t>
            </a:r>
            <a:r>
              <a:rPr lang="en-US" altLang="en-US" dirty="0" smtClean="0"/>
              <a:t>Ingestion of food contaminated with </a:t>
            </a:r>
            <a:r>
              <a:rPr lang="en-US" altLang="en-US" dirty="0" err="1" smtClean="0"/>
              <a:t>metacyclic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trypomastigotes</a:t>
            </a:r>
            <a:r>
              <a:rPr lang="en-US" altLang="en-US" dirty="0" smtClean="0"/>
              <a:t>. Laboratory accidents. </a:t>
            </a:r>
          </a:p>
        </p:txBody>
      </p:sp>
    </p:spTree>
    <p:extLst>
      <p:ext uri="{BB962C8B-B14F-4D97-AF65-F5344CB8AC3E}">
        <p14:creationId xmlns:p14="http://schemas.microsoft.com/office/powerpoint/2010/main" val="838200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dirty="0"/>
              <a:t>Clinical manifestation of </a:t>
            </a:r>
            <a:r>
              <a:rPr lang="en-GB" b="1" i="1" dirty="0"/>
              <a:t>T. </a:t>
            </a:r>
            <a:r>
              <a:rPr lang="en-GB" b="1" i="1" dirty="0" err="1" smtClean="0"/>
              <a:t>cruzi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The acute phase </a:t>
            </a:r>
            <a:endParaRPr lang="en-US" dirty="0" smtClean="0"/>
          </a:p>
          <a:p>
            <a:pPr lvl="1"/>
            <a:r>
              <a:rPr lang="en-US" dirty="0" smtClean="0"/>
              <a:t>Usually </a:t>
            </a:r>
            <a:r>
              <a:rPr lang="en-US" dirty="0"/>
              <a:t>asymptomatic, but can present with manifestations that include </a:t>
            </a:r>
            <a:r>
              <a:rPr lang="en-US" dirty="0" smtClean="0"/>
              <a:t>fever</a:t>
            </a:r>
            <a:r>
              <a:rPr lang="en-US" dirty="0"/>
              <a:t>, anorexia, lymphadenopathy, mild </a:t>
            </a:r>
            <a:r>
              <a:rPr lang="en-US" dirty="0" err="1"/>
              <a:t>hepatosplenomegaly</a:t>
            </a:r>
            <a:r>
              <a:rPr lang="en-US" dirty="0"/>
              <a:t>, and myocarditis.  </a:t>
            </a:r>
            <a:endParaRPr lang="en-US" dirty="0" smtClean="0"/>
          </a:p>
          <a:p>
            <a:pPr lvl="1"/>
            <a:r>
              <a:rPr lang="en-US" dirty="0"/>
              <a:t>Children may present with D &amp; V.</a:t>
            </a:r>
            <a:endParaRPr lang="en-GB" dirty="0"/>
          </a:p>
          <a:p>
            <a:pPr lvl="1"/>
            <a:r>
              <a:rPr lang="en-US" dirty="0" smtClean="0"/>
              <a:t>Ulcer at site </a:t>
            </a:r>
            <a:r>
              <a:rPr lang="en-US" dirty="0"/>
              <a:t>of bite (</a:t>
            </a:r>
            <a:r>
              <a:rPr lang="en-US" dirty="0" err="1"/>
              <a:t>chagoma</a:t>
            </a:r>
            <a:r>
              <a:rPr lang="en-US" dirty="0"/>
              <a:t>) pains, swelling &amp; fever, edema &amp; itchiness</a:t>
            </a:r>
            <a:endParaRPr lang="en-GB" dirty="0"/>
          </a:p>
          <a:p>
            <a:pPr lvl="1"/>
            <a:r>
              <a:rPr lang="en-US" dirty="0" err="1"/>
              <a:t>Romana’s</a:t>
            </a:r>
            <a:r>
              <a:rPr lang="en-US" dirty="0"/>
              <a:t> sign </a:t>
            </a:r>
            <a:r>
              <a:rPr lang="en-US" dirty="0" smtClean="0"/>
              <a:t>(</a:t>
            </a:r>
            <a:r>
              <a:rPr lang="en-US" dirty="0"/>
              <a:t>unilateral palpebral and </a:t>
            </a:r>
            <a:r>
              <a:rPr lang="en-US" dirty="0" err="1"/>
              <a:t>periocular</a:t>
            </a:r>
            <a:r>
              <a:rPr lang="en-US" dirty="0"/>
              <a:t> swelling) may appear as a result of </a:t>
            </a:r>
            <a:r>
              <a:rPr lang="en-US" dirty="0" err="1"/>
              <a:t>conjunctival</a:t>
            </a:r>
            <a:r>
              <a:rPr lang="en-US" dirty="0"/>
              <a:t> contamination with the vector's feces. </a:t>
            </a:r>
          </a:p>
          <a:p>
            <a:pPr lvl="1"/>
            <a:r>
              <a:rPr lang="en-US" dirty="0" smtClean="0"/>
              <a:t>Optic </a:t>
            </a:r>
            <a:r>
              <a:rPr lang="en-US" dirty="0"/>
              <a:t>nerve may be affected – vision</a:t>
            </a:r>
            <a:endParaRPr lang="en-GB" dirty="0"/>
          </a:p>
          <a:p>
            <a:pPr lvl="1"/>
            <a:r>
              <a:rPr lang="en-US" dirty="0"/>
              <a:t>Most acute cases resolve over a period of a few weeks or months into an asymptomatic chronic form of the disease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9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dirty="0" err="1" smtClean="0"/>
              <a:t>Trypanomiasis</a:t>
            </a:r>
            <a:r>
              <a:rPr lang="en-GB" b="1" dirty="0" smtClean="0"/>
              <a:t> morphology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Exists in following stages:-</a:t>
            </a:r>
            <a:endParaRPr lang="en-GB" dirty="0"/>
          </a:p>
          <a:p>
            <a:pPr lvl="1"/>
            <a:r>
              <a:rPr lang="en-US" dirty="0" err="1"/>
              <a:t>Amastigotes</a:t>
            </a:r>
            <a:r>
              <a:rPr lang="en-US" dirty="0"/>
              <a:t> – rounded body without free flagella definitive stage in only </a:t>
            </a:r>
            <a:r>
              <a:rPr lang="en-US" dirty="0" err="1"/>
              <a:t>leishmania</a:t>
            </a:r>
            <a:r>
              <a:rPr lang="en-US" dirty="0"/>
              <a:t> &amp; </a:t>
            </a:r>
            <a:r>
              <a:rPr lang="en-US" i="1" dirty="0"/>
              <a:t>T. </a:t>
            </a:r>
            <a:r>
              <a:rPr lang="en-US" i="1" dirty="0" err="1"/>
              <a:t>cruzi</a:t>
            </a:r>
            <a:r>
              <a:rPr lang="en-US" dirty="0"/>
              <a:t>.</a:t>
            </a:r>
            <a:endParaRPr lang="en-GB" dirty="0"/>
          </a:p>
          <a:p>
            <a:pPr lvl="1"/>
            <a:r>
              <a:rPr lang="en-US" dirty="0" err="1"/>
              <a:t>Promastigotes</a:t>
            </a:r>
            <a:r>
              <a:rPr lang="en-US" dirty="0"/>
              <a:t> – elongated forms with free flagella extending from anterior to </a:t>
            </a:r>
            <a:r>
              <a:rPr lang="en-US" dirty="0" smtClean="0"/>
              <a:t>posterior. In </a:t>
            </a:r>
            <a:r>
              <a:rPr lang="en-US" dirty="0"/>
              <a:t>vectors, in </a:t>
            </a:r>
            <a:r>
              <a:rPr lang="en-US" dirty="0" smtClean="0"/>
              <a:t>cultures</a:t>
            </a:r>
            <a:endParaRPr lang="en-GB" dirty="0"/>
          </a:p>
          <a:p>
            <a:pPr lvl="1"/>
            <a:r>
              <a:rPr lang="en-US" dirty="0" err="1"/>
              <a:t>Epimastigotes</a:t>
            </a:r>
            <a:r>
              <a:rPr lang="en-US" dirty="0"/>
              <a:t> – short forms with </a:t>
            </a:r>
            <a:r>
              <a:rPr lang="en-US" dirty="0" smtClean="0"/>
              <a:t>flagella. Found </a:t>
            </a:r>
            <a:r>
              <a:rPr lang="en-US" dirty="0"/>
              <a:t>in vector’s salivary </a:t>
            </a:r>
            <a:r>
              <a:rPr lang="en-US" dirty="0" smtClean="0"/>
              <a:t>glands</a:t>
            </a:r>
            <a:endParaRPr lang="en-GB" dirty="0"/>
          </a:p>
          <a:p>
            <a:pPr lvl="1"/>
            <a:r>
              <a:rPr lang="en-US" dirty="0" err="1"/>
              <a:t>Trypomastigotes</a:t>
            </a:r>
            <a:r>
              <a:rPr lang="en-US" dirty="0"/>
              <a:t> – elongated forms flagellum runs on the whole </a:t>
            </a:r>
            <a:r>
              <a:rPr lang="en-US" dirty="0" smtClean="0"/>
              <a:t>body. In </a:t>
            </a:r>
            <a:r>
              <a:rPr lang="en-US" dirty="0"/>
              <a:t>blood, tissues in the </a:t>
            </a:r>
            <a:r>
              <a:rPr lang="en-US" dirty="0" smtClean="0"/>
              <a:t>host/patient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11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0486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hronic phase</a:t>
            </a:r>
            <a:endParaRPr lang="en-US" dirty="0"/>
          </a:p>
          <a:p>
            <a:pPr lvl="1"/>
            <a:r>
              <a:rPr lang="en-US" dirty="0"/>
              <a:t>Often seen 10-20 </a:t>
            </a:r>
            <a:r>
              <a:rPr lang="en-US" dirty="0" err="1"/>
              <a:t>yrs</a:t>
            </a:r>
            <a:r>
              <a:rPr lang="en-US" dirty="0"/>
              <a:t> after acute phase</a:t>
            </a:r>
            <a:endParaRPr lang="en-GB" sz="2400" dirty="0"/>
          </a:p>
          <a:p>
            <a:pPr lvl="1"/>
            <a:r>
              <a:rPr lang="en-US" dirty="0" smtClean="0"/>
              <a:t>Tissue </a:t>
            </a:r>
            <a:r>
              <a:rPr lang="en-US" dirty="0"/>
              <a:t>dissemination phase – where spreads to all possible tissues but mainly heart &amp; GIT</a:t>
            </a:r>
            <a:endParaRPr lang="en-GB" dirty="0"/>
          </a:p>
          <a:p>
            <a:pPr lvl="1"/>
            <a:r>
              <a:rPr lang="en-US" dirty="0"/>
              <a:t>Organ localization phase – heart &amp; GIT</a:t>
            </a:r>
            <a:endParaRPr lang="en-GB" dirty="0"/>
          </a:p>
          <a:p>
            <a:pPr lvl="2"/>
            <a:r>
              <a:rPr lang="en-US" dirty="0" smtClean="0"/>
              <a:t>Its </a:t>
            </a:r>
            <a:r>
              <a:rPr lang="en-US" dirty="0"/>
              <a:t>manifestations include cardiomyopathy (the most serious manifestation</a:t>
            </a:r>
            <a:r>
              <a:rPr lang="en-US" dirty="0" smtClean="0"/>
              <a:t>) </a:t>
            </a:r>
          </a:p>
          <a:p>
            <a:pPr lvl="2"/>
            <a:r>
              <a:rPr lang="en-US" dirty="0"/>
              <a:t>Pathogenic processes → immunological damage of autonomic ganglia (causes dysfunction and </a:t>
            </a:r>
            <a:r>
              <a:rPr lang="en-US" dirty="0" err="1"/>
              <a:t>organomegaly</a:t>
            </a:r>
            <a:r>
              <a:rPr lang="en-US" dirty="0"/>
              <a:t>) and inflammatory processes</a:t>
            </a:r>
            <a:endParaRPr lang="en-GB" dirty="0"/>
          </a:p>
          <a:p>
            <a:pPr lvl="2"/>
            <a:r>
              <a:rPr lang="en-US" dirty="0" smtClean="0"/>
              <a:t>Pathologies </a:t>
            </a:r>
            <a:r>
              <a:rPr lang="en-US" dirty="0"/>
              <a:t>of the digestive tract such as </a:t>
            </a:r>
            <a:r>
              <a:rPr lang="en-US" dirty="0" err="1" smtClean="0"/>
              <a:t>megaesophagus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megacolon</a:t>
            </a:r>
            <a:r>
              <a:rPr lang="en-US" dirty="0" smtClean="0"/>
              <a:t>, GIT obstruction ascites </a:t>
            </a:r>
            <a:r>
              <a:rPr lang="en-US" dirty="0"/>
              <a:t>and weight loss.  </a:t>
            </a:r>
            <a:endParaRPr lang="en-US" dirty="0" smtClean="0"/>
          </a:p>
          <a:p>
            <a:pPr lvl="1"/>
            <a:r>
              <a:rPr lang="en-US" dirty="0" smtClean="0"/>
              <a:t>Chronic </a:t>
            </a:r>
            <a:r>
              <a:rPr lang="en-US" dirty="0" err="1"/>
              <a:t>Chagas</a:t>
            </a:r>
            <a:r>
              <a:rPr lang="en-US" dirty="0"/>
              <a:t> disease and its complications can be fatal.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9315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dirty="0" smtClean="0"/>
              <a:t>Immunopathology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/>
          <a:lstStyle/>
          <a:p>
            <a:pPr lvl="0"/>
            <a:r>
              <a:rPr lang="en-US" dirty="0" err="1" smtClean="0"/>
              <a:t>Amastigotes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i="1" dirty="0"/>
              <a:t>T. </a:t>
            </a:r>
            <a:r>
              <a:rPr lang="en-US" i="1" dirty="0" err="1"/>
              <a:t>cruzi</a:t>
            </a:r>
            <a:r>
              <a:rPr lang="en-US" dirty="0"/>
              <a:t> are antigenic</a:t>
            </a:r>
            <a:endParaRPr lang="en-GB" dirty="0"/>
          </a:p>
          <a:p>
            <a:pPr lvl="0"/>
            <a:r>
              <a:rPr lang="en-US" dirty="0"/>
              <a:t>Feed on autonomic ganglia of the GIT &amp; heart muscle</a:t>
            </a:r>
            <a:endParaRPr lang="en-GB" dirty="0"/>
          </a:p>
          <a:p>
            <a:pPr lvl="0"/>
            <a:r>
              <a:rPr lang="en-US" i="1" dirty="0"/>
              <a:t>T. </a:t>
            </a:r>
            <a:r>
              <a:rPr lang="en-US" i="1" dirty="0" err="1"/>
              <a:t>cruzi</a:t>
            </a:r>
            <a:r>
              <a:rPr lang="en-US" dirty="0"/>
              <a:t> has common antigens to the myocardium hence self-destruction and leading to enlargement of heart</a:t>
            </a:r>
            <a:endParaRPr lang="en-GB" dirty="0"/>
          </a:p>
          <a:p>
            <a:pPr lvl="0"/>
            <a:r>
              <a:rPr lang="en-US" dirty="0"/>
              <a:t>Filling of smooth muscle by </a:t>
            </a:r>
            <a:r>
              <a:rPr lang="en-US" dirty="0" err="1"/>
              <a:t>amastigotes</a:t>
            </a:r>
            <a:r>
              <a:rPr lang="en-US" dirty="0"/>
              <a:t> leads to destruction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958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dirty="0"/>
              <a:t>Lab </a:t>
            </a:r>
            <a:r>
              <a:rPr lang="en-GB" b="1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Microscopic </a:t>
            </a:r>
            <a:r>
              <a:rPr lang="en-US" dirty="0"/>
              <a:t>ID of </a:t>
            </a:r>
            <a:r>
              <a:rPr lang="en-US" dirty="0" err="1"/>
              <a:t>trypomastigotes</a:t>
            </a:r>
            <a:r>
              <a:rPr lang="en-US" dirty="0"/>
              <a:t> or </a:t>
            </a:r>
            <a:r>
              <a:rPr lang="en-US" dirty="0" err="1"/>
              <a:t>amastigotes</a:t>
            </a:r>
            <a:r>
              <a:rPr lang="en-US" dirty="0"/>
              <a:t> in tissues: stain with </a:t>
            </a:r>
            <a:r>
              <a:rPr lang="en-US" dirty="0" err="1"/>
              <a:t>Giemsa</a:t>
            </a:r>
            <a:endParaRPr lang="en-GB" dirty="0"/>
          </a:p>
          <a:p>
            <a:pPr lvl="0"/>
            <a:r>
              <a:rPr lang="en-US" dirty="0" err="1"/>
              <a:t>Chagoma</a:t>
            </a:r>
            <a:r>
              <a:rPr lang="en-US" dirty="0"/>
              <a:t> fluids, blood, lymph fluid</a:t>
            </a:r>
            <a:endParaRPr lang="en-GB" dirty="0"/>
          </a:p>
          <a:p>
            <a:pPr lvl="0"/>
            <a:r>
              <a:rPr lang="en-US" dirty="0"/>
              <a:t>Culture of blood, fluid in NNN, RPMI mediums</a:t>
            </a:r>
            <a:endParaRPr lang="en-GB" dirty="0"/>
          </a:p>
          <a:p>
            <a:pPr lvl="0"/>
            <a:r>
              <a:rPr lang="en-US" dirty="0"/>
              <a:t>Serology</a:t>
            </a:r>
            <a:endParaRPr lang="en-GB" dirty="0"/>
          </a:p>
          <a:p>
            <a:pPr lvl="1"/>
            <a:r>
              <a:rPr lang="en-US" dirty="0"/>
              <a:t>Biopsy, x-rays, MRI</a:t>
            </a:r>
            <a:endParaRPr lang="en-GB" dirty="0"/>
          </a:p>
          <a:p>
            <a:pPr lvl="1"/>
            <a:r>
              <a:rPr lang="en-US" dirty="0" err="1" smtClean="0"/>
              <a:t>Xenodiagnosis</a:t>
            </a:r>
            <a:r>
              <a:rPr lang="en-US" dirty="0" smtClean="0"/>
              <a:t> –</a:t>
            </a:r>
            <a:r>
              <a:rPr lang="en-GB" dirty="0" smtClean="0"/>
              <a:t>Uninfected/starved </a:t>
            </a:r>
            <a:r>
              <a:rPr lang="en-GB" dirty="0" err="1"/>
              <a:t>triatomine</a:t>
            </a:r>
            <a:r>
              <a:rPr lang="en-GB" dirty="0"/>
              <a:t> bugs are fed on the patient's blood, and their </a:t>
            </a:r>
            <a:r>
              <a:rPr lang="en-GB" dirty="0" smtClean="0"/>
              <a:t>faeces examined </a:t>
            </a:r>
            <a:r>
              <a:rPr lang="en-GB" dirty="0"/>
              <a:t>for parasites 4 weeks later</a:t>
            </a:r>
            <a:r>
              <a:rPr lang="en-GB" dirty="0" smtClean="0"/>
              <a:t>.</a:t>
            </a:r>
          </a:p>
          <a:p>
            <a:pPr lvl="1"/>
            <a:r>
              <a:rPr lang="en-US" dirty="0" smtClean="0"/>
              <a:t>Immunological tests: IFAT, ELISA, PCR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9385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dirty="0" smtClean="0"/>
              <a:t>Rx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/>
          <a:lstStyle/>
          <a:p>
            <a:pPr lvl="0"/>
            <a:r>
              <a:rPr lang="en-US" dirty="0" smtClean="0"/>
              <a:t>Chemotherapy</a:t>
            </a:r>
            <a:endParaRPr lang="en-GB" dirty="0"/>
          </a:p>
          <a:p>
            <a:pPr lvl="1"/>
            <a:r>
              <a:rPr lang="en-US" dirty="0" err="1"/>
              <a:t>Nifurtimox</a:t>
            </a:r>
            <a:r>
              <a:rPr lang="en-US" dirty="0"/>
              <a:t> </a:t>
            </a:r>
            <a:r>
              <a:rPr lang="en-US" dirty="0" smtClean="0"/>
              <a:t>10mg/kg/</a:t>
            </a:r>
            <a:r>
              <a:rPr lang="en-US" dirty="0" err="1" smtClean="0"/>
              <a:t>bwt</a:t>
            </a:r>
            <a:r>
              <a:rPr lang="en-US" dirty="0"/>
              <a:t> </a:t>
            </a:r>
            <a:r>
              <a:rPr lang="en-US" dirty="0" smtClean="0"/>
              <a:t>- DOC</a:t>
            </a:r>
            <a:r>
              <a:rPr lang="en-US" dirty="0"/>
              <a:t>, eliminates </a:t>
            </a:r>
            <a:r>
              <a:rPr lang="en-US" dirty="0" err="1"/>
              <a:t>amastigotes</a:t>
            </a:r>
            <a:r>
              <a:rPr lang="en-US" dirty="0"/>
              <a:t> and </a:t>
            </a:r>
            <a:r>
              <a:rPr lang="en-US" dirty="0" err="1" smtClean="0"/>
              <a:t>trypomastigotes</a:t>
            </a:r>
            <a:endParaRPr lang="en-GB" dirty="0"/>
          </a:p>
          <a:p>
            <a:pPr lvl="1"/>
            <a:r>
              <a:rPr lang="en-US" dirty="0" err="1"/>
              <a:t>Benznidazole</a:t>
            </a:r>
            <a:endParaRPr lang="en-GB" dirty="0"/>
          </a:p>
          <a:p>
            <a:pPr lvl="0"/>
            <a:r>
              <a:rPr lang="en-US" dirty="0"/>
              <a:t>Surgery correct cardiomegaly and GIT </a:t>
            </a:r>
            <a:r>
              <a:rPr lang="en-US" dirty="0" err="1"/>
              <a:t>obs</a:t>
            </a:r>
            <a:r>
              <a:rPr lang="en-US" dirty="0"/>
              <a:t> due to mega syndrome.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955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/>
          <a:lstStyle/>
          <a:p>
            <a:r>
              <a:rPr lang="en-GB" b="1" dirty="0"/>
              <a:t>Prevention &amp; </a:t>
            </a:r>
            <a:r>
              <a:rPr lang="en-GB" b="1" dirty="0" smtClean="0"/>
              <a:t>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2453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Vector </a:t>
            </a:r>
            <a:endParaRPr lang="en-US" dirty="0" smtClean="0"/>
          </a:p>
          <a:p>
            <a:pPr lvl="1"/>
            <a:r>
              <a:rPr lang="en-US" dirty="0" smtClean="0"/>
              <a:t>Spray </a:t>
            </a:r>
            <a:r>
              <a:rPr lang="en-US" dirty="0"/>
              <a:t>with insecticides to remove bugs</a:t>
            </a:r>
            <a:endParaRPr lang="en-GB" dirty="0"/>
          </a:p>
          <a:p>
            <a:pPr lvl="1"/>
            <a:r>
              <a:rPr lang="en-US" dirty="0"/>
              <a:t>Sterilize and irradiation of vectors</a:t>
            </a:r>
            <a:endParaRPr lang="en-GB" dirty="0"/>
          </a:p>
          <a:p>
            <a:pPr lvl="0"/>
            <a:r>
              <a:rPr lang="en-US" dirty="0"/>
              <a:t>Host:</a:t>
            </a:r>
            <a:endParaRPr lang="en-GB" dirty="0"/>
          </a:p>
          <a:p>
            <a:pPr lvl="1"/>
            <a:r>
              <a:rPr lang="en-US" dirty="0"/>
              <a:t>Health education </a:t>
            </a:r>
            <a:endParaRPr lang="en-GB" dirty="0"/>
          </a:p>
          <a:p>
            <a:pPr lvl="1"/>
            <a:r>
              <a:rPr lang="en-US" dirty="0"/>
              <a:t>Early detection</a:t>
            </a:r>
            <a:endParaRPr lang="en-GB" dirty="0"/>
          </a:p>
          <a:p>
            <a:pPr lvl="1"/>
            <a:r>
              <a:rPr lang="en-US" dirty="0"/>
              <a:t>Rx</a:t>
            </a:r>
            <a:endParaRPr lang="en-GB" dirty="0"/>
          </a:p>
          <a:p>
            <a:pPr lvl="1"/>
            <a:r>
              <a:rPr lang="en-US" dirty="0"/>
              <a:t>Avoid old settlements where hoses are infested with bugs</a:t>
            </a:r>
            <a:endParaRPr lang="en-GB" dirty="0"/>
          </a:p>
          <a:p>
            <a:pPr lvl="0"/>
            <a:r>
              <a:rPr lang="en-US" dirty="0"/>
              <a:t>Environment</a:t>
            </a:r>
            <a:endParaRPr lang="en-GB" dirty="0"/>
          </a:p>
          <a:p>
            <a:pPr lvl="1"/>
            <a:r>
              <a:rPr lang="en-US" dirty="0"/>
              <a:t>Remove breeding places for bugs</a:t>
            </a:r>
            <a:endParaRPr lang="en-GB" dirty="0"/>
          </a:p>
          <a:p>
            <a:pPr lvl="1"/>
            <a:r>
              <a:rPr lang="en-US" dirty="0"/>
              <a:t>Houses to be constructed avoiding cracks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02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ine drawing of trypanosomatid f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6" y="286199"/>
            <a:ext cx="3763182" cy="638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6199"/>
            <a:ext cx="5003268" cy="6383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20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pimastigote_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420886"/>
            <a:ext cx="4419600" cy="35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rypomastigote_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0" y="2420887"/>
            <a:ext cx="4355976" cy="35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40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496944" cy="583264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b="1" dirty="0"/>
              <a:t>Morphology</a:t>
            </a:r>
          </a:p>
          <a:p>
            <a:r>
              <a:rPr lang="en-US" dirty="0" err="1" smtClean="0"/>
              <a:t>Trypomastigote</a:t>
            </a:r>
            <a:r>
              <a:rPr lang="en-US" dirty="0" smtClean="0"/>
              <a:t> </a:t>
            </a:r>
            <a:r>
              <a:rPr lang="en-US" dirty="0"/>
              <a:t>are the only stage found in the blood and </a:t>
            </a:r>
            <a:r>
              <a:rPr lang="en-US" dirty="0" smtClean="0"/>
              <a:t>CSF of </a:t>
            </a:r>
            <a:r>
              <a:rPr lang="en-US" dirty="0"/>
              <a:t>an infected </a:t>
            </a:r>
            <a:r>
              <a:rPr lang="en-US" dirty="0" smtClean="0"/>
              <a:t>person (Either T. </a:t>
            </a:r>
            <a:r>
              <a:rPr lang="en-US" dirty="0" err="1" smtClean="0"/>
              <a:t>brucei</a:t>
            </a:r>
            <a:r>
              <a:rPr lang="en-US" dirty="0" smtClean="0"/>
              <a:t> or </a:t>
            </a:r>
            <a:r>
              <a:rPr lang="en-US" i="1" dirty="0" smtClean="0"/>
              <a:t>T</a:t>
            </a:r>
            <a:r>
              <a:rPr lang="en-US" i="1" dirty="0"/>
              <a:t>. </a:t>
            </a:r>
            <a:r>
              <a:rPr lang="en-US" i="1" dirty="0" err="1" smtClean="0"/>
              <a:t>cruzi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Body </a:t>
            </a:r>
            <a:r>
              <a:rPr lang="en-US" dirty="0"/>
              <a:t>elongated and </a:t>
            </a:r>
            <a:r>
              <a:rPr lang="en-US" dirty="0" smtClean="0"/>
              <a:t>torpedo-shaped (18-29 microns)</a:t>
            </a:r>
            <a:endParaRPr lang="en-GB" dirty="0"/>
          </a:p>
          <a:p>
            <a:pPr lvl="1"/>
            <a:r>
              <a:rPr lang="en-US" dirty="0"/>
              <a:t>Have centrally located, large nucleolus</a:t>
            </a:r>
            <a:endParaRPr lang="en-GB" dirty="0"/>
          </a:p>
          <a:p>
            <a:pPr lvl="1"/>
            <a:r>
              <a:rPr lang="en-US" dirty="0" err="1"/>
              <a:t>Subterminal</a:t>
            </a:r>
            <a:r>
              <a:rPr lang="en-US" dirty="0"/>
              <a:t> or terminal </a:t>
            </a:r>
            <a:r>
              <a:rPr lang="en-US" dirty="0" err="1"/>
              <a:t>kinetoplast</a:t>
            </a:r>
            <a:r>
              <a:rPr lang="en-US" dirty="0"/>
              <a:t> and </a:t>
            </a:r>
            <a:r>
              <a:rPr lang="en-US" dirty="0" err="1"/>
              <a:t>kinetosome</a:t>
            </a:r>
            <a:r>
              <a:rPr lang="en-US" dirty="0"/>
              <a:t> – behind the nucleus</a:t>
            </a:r>
            <a:endParaRPr lang="en-GB" dirty="0"/>
          </a:p>
          <a:p>
            <a:pPr lvl="1"/>
            <a:r>
              <a:rPr lang="en-US" dirty="0"/>
              <a:t>Undulating </a:t>
            </a:r>
            <a:r>
              <a:rPr lang="en-US" dirty="0" err="1"/>
              <a:t>membane</a:t>
            </a:r>
            <a:endParaRPr lang="en-US" dirty="0"/>
          </a:p>
          <a:p>
            <a:pPr lvl="1"/>
            <a:r>
              <a:rPr lang="en-US" dirty="0"/>
              <a:t>Free moving flagella arising from </a:t>
            </a:r>
            <a:r>
              <a:rPr lang="en-US" dirty="0" err="1"/>
              <a:t>kinetosome</a:t>
            </a:r>
            <a:r>
              <a:rPr lang="en-US" dirty="0"/>
              <a:t> (</a:t>
            </a:r>
            <a:r>
              <a:rPr lang="en-US" b="1" dirty="0" err="1"/>
              <a:t>haemoflagellates</a:t>
            </a:r>
            <a:r>
              <a:rPr lang="en-US" dirty="0"/>
              <a:t>)</a:t>
            </a:r>
            <a:endParaRPr lang="en-GB" dirty="0"/>
          </a:p>
          <a:p>
            <a:r>
              <a:rPr lang="en-US" dirty="0" err="1"/>
              <a:t>A</a:t>
            </a:r>
            <a:r>
              <a:rPr lang="en-US" dirty="0" err="1" smtClean="0"/>
              <a:t>mastigote</a:t>
            </a:r>
            <a:r>
              <a:rPr lang="en-US" dirty="0" smtClean="0"/>
              <a:t> </a:t>
            </a:r>
            <a:r>
              <a:rPr lang="en-US" dirty="0"/>
              <a:t>stage </a:t>
            </a:r>
            <a:r>
              <a:rPr lang="en-US" dirty="0" smtClean="0"/>
              <a:t>of </a:t>
            </a:r>
            <a:r>
              <a:rPr lang="en-US" i="1" dirty="0" err="1" smtClean="0"/>
              <a:t>T.cruzi</a:t>
            </a:r>
            <a:r>
              <a:rPr lang="en-US" dirty="0" smtClean="0"/>
              <a:t> may </a:t>
            </a:r>
            <a:r>
              <a:rPr lang="en-US" dirty="0"/>
              <a:t>be seen in histopathology specimens from affected organs.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01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6096" y="6436697"/>
            <a:ext cx="171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Trypamastigotes</a:t>
            </a:r>
            <a:endParaRPr lang="en-GB" dirty="0"/>
          </a:p>
        </p:txBody>
      </p:sp>
      <p:pic>
        <p:nvPicPr>
          <p:cNvPr id="6146" name="Picture 2" descr="E:\Bachelor of Medicine And Bachelor of Surgery (MBChB)  Year  2\MEDICAL MICROBIOLOGY\5. MICROBIOLOGY PRACTICALS AND DEMONSTRATIONS\Laboratry Pictures\Microbiology cdc pics\trypanososmes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57" y="2338552"/>
            <a:ext cx="3567503" cy="40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Bachelor of Medicine And Bachelor of Surgery (MBChB)  Year  2\MEDICAL MICROBIOLOGY\5. MICROBIOLOGY PRACTICALS AND DEMONSTRATIONS\Laboratry Pictures\Protozoology\Trypamastigotes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7927" r="37577" b="36643"/>
          <a:stretch/>
        </p:blipFill>
        <p:spPr bwMode="auto">
          <a:xfrm>
            <a:off x="5609657" y="24016"/>
            <a:ext cx="3548071" cy="32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Bachelor of Medicine And Bachelor of Surgery (MBChB)  Year  2\MEDICAL MICROBIOLOGY\5. MICROBIOLOGY PRACTICALS AND DEMONSTRATIONS\Laboratry Pictures\Protozoology\Trypamastigo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8" y="24015"/>
            <a:ext cx="4982919" cy="3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Bachelor of Medicine And Bachelor of Surgery (MBChB)  Year  2\MEDICAL MICROBIOLOGY\5. MICROBIOLOGY PRACTICALS AND DEMONSTRATIONS\Laboratry Pictures\Protozoology\Trypanosomes (trypomastigotes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8" y="2694841"/>
            <a:ext cx="4982919" cy="411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72824"/>
      </p:ext>
    </p:extLst>
  </p:cSld>
  <p:clrMapOvr>
    <a:masterClrMapping/>
  </p:clrMapOvr>
</p:sld>
</file>

<file path=ppt/theme/theme1.xml><?xml version="1.0" encoding="utf-8"?>
<a:theme xmlns:a="http://schemas.openxmlformats.org/drawingml/2006/main" name="1_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1960</Words>
  <Application>Microsoft Office PowerPoint</Application>
  <PresentationFormat>On-screen Show (4:3)</PresentationFormat>
  <Paragraphs>257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1_Ribbons</vt:lpstr>
      <vt:lpstr>TRYPANOSOMIASIS</vt:lpstr>
      <vt:lpstr>TRYPANOSOMIASIS</vt:lpstr>
      <vt:lpstr>Geographical distribution</vt:lpstr>
      <vt:lpstr>PowerPoint Presentation</vt:lpstr>
      <vt:lpstr>Trypanomiasis morphology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Transmission of tryps (modes)</vt:lpstr>
      <vt:lpstr>Tsetse vectors (Glossina)</vt:lpstr>
      <vt:lpstr>Glossina</vt:lpstr>
      <vt:lpstr>PowerPoint Presentation</vt:lpstr>
      <vt:lpstr>PowerPoint Presentation</vt:lpstr>
      <vt:lpstr>PowerPoint Presentation</vt:lpstr>
      <vt:lpstr>AFRICAN TRPANOMIASIS</vt:lpstr>
      <vt:lpstr>PowerPoint Presentation</vt:lpstr>
      <vt:lpstr>Life cycle of African Trypanomiasis</vt:lpstr>
      <vt:lpstr>PowerPoint Presentation</vt:lpstr>
      <vt:lpstr>PowerPoint Presentation</vt:lpstr>
      <vt:lpstr>PowerPoint Presentation</vt:lpstr>
      <vt:lpstr>PowerPoint Presentation</vt:lpstr>
      <vt:lpstr>Clinical manifestations (early signs)</vt:lpstr>
      <vt:lpstr>PowerPoint Presentation</vt:lpstr>
      <vt:lpstr>PowerPoint Presentation</vt:lpstr>
      <vt:lpstr>PowerPoint Presentation</vt:lpstr>
      <vt:lpstr>Pathology/immunopathology</vt:lpstr>
      <vt:lpstr>Lab diagnosis</vt:lpstr>
      <vt:lpstr>PowerPoint Presentation</vt:lpstr>
      <vt:lpstr>PowerPoint Presentation</vt:lpstr>
      <vt:lpstr>PowerPoint Presentation</vt:lpstr>
      <vt:lpstr>PowerPoint Presentation</vt:lpstr>
      <vt:lpstr>Rx of African trypanamiasis</vt:lpstr>
      <vt:lpstr>PowerPoint Presentation</vt:lpstr>
      <vt:lpstr>Prevention &amp; control</vt:lpstr>
      <vt:lpstr>PowerPoint Presentation</vt:lpstr>
      <vt:lpstr>Life cycle of American Trypanomiasis (T. cruzi)</vt:lpstr>
      <vt:lpstr>PowerPoint Presentation</vt:lpstr>
      <vt:lpstr>PowerPoint Presentation</vt:lpstr>
      <vt:lpstr>PowerPoint Presentation</vt:lpstr>
      <vt:lpstr>PowerPoint Presentation</vt:lpstr>
      <vt:lpstr>T. cruzi vectors</vt:lpstr>
      <vt:lpstr>T. cruzi vectors (Reduviid bugs)</vt:lpstr>
      <vt:lpstr>Chagas disease: modes of infection</vt:lpstr>
      <vt:lpstr>Clinical manifestation of T. cruzi</vt:lpstr>
      <vt:lpstr>PowerPoint Presentation</vt:lpstr>
      <vt:lpstr>Immunopathology</vt:lpstr>
      <vt:lpstr>Lab diagnosis</vt:lpstr>
      <vt:lpstr>Rx</vt:lpstr>
      <vt:lpstr>Prevention &amp; control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TRYPANOSOMIASIS</dc:title>
  <dc:creator>Dr. Kimaiga H.O. MBChB (UoN)</dc:creator>
  <cp:lastModifiedBy>Dr. Kimaiga H.O. MBChB (UoN)</cp:lastModifiedBy>
  <cp:revision>30</cp:revision>
  <dcterms:created xsi:type="dcterms:W3CDTF">2013-09-09T20:14:52Z</dcterms:created>
  <dcterms:modified xsi:type="dcterms:W3CDTF">2014-01-20T20:28:06Z</dcterms:modified>
</cp:coreProperties>
</file>