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91" r:id="rId4"/>
    <p:sldId id="258" r:id="rId5"/>
    <p:sldId id="270" r:id="rId6"/>
    <p:sldId id="259" r:id="rId7"/>
    <p:sldId id="300" r:id="rId8"/>
    <p:sldId id="285" r:id="rId9"/>
    <p:sldId id="297" r:id="rId10"/>
    <p:sldId id="292" r:id="rId11"/>
    <p:sldId id="260" r:id="rId12"/>
    <p:sldId id="263" r:id="rId13"/>
    <p:sldId id="264" r:id="rId14"/>
    <p:sldId id="295" r:id="rId15"/>
    <p:sldId id="279" r:id="rId16"/>
    <p:sldId id="262" r:id="rId17"/>
    <p:sldId id="272" r:id="rId18"/>
    <p:sldId id="293" r:id="rId19"/>
    <p:sldId id="298" r:id="rId20"/>
    <p:sldId id="296" r:id="rId21"/>
    <p:sldId id="301" r:id="rId22"/>
    <p:sldId id="265" r:id="rId23"/>
    <p:sldId id="271" r:id="rId24"/>
    <p:sldId id="304" r:id="rId25"/>
    <p:sldId id="294" r:id="rId26"/>
    <p:sldId id="266" r:id="rId27"/>
    <p:sldId id="267" r:id="rId28"/>
    <p:sldId id="268" r:id="rId29"/>
    <p:sldId id="269" r:id="rId30"/>
    <p:sldId id="284" r:id="rId31"/>
    <p:sldId id="276" r:id="rId32"/>
    <p:sldId id="277" r:id="rId33"/>
    <p:sldId id="306" r:id="rId34"/>
    <p:sldId id="275" r:id="rId35"/>
    <p:sldId id="288" r:id="rId36"/>
    <p:sldId id="286" r:id="rId37"/>
    <p:sldId id="305" r:id="rId38"/>
    <p:sldId id="289" r:id="rId39"/>
    <p:sldId id="299" r:id="rId40"/>
    <p:sldId id="290" r:id="rId41"/>
    <p:sldId id="278" r:id="rId42"/>
    <p:sldId id="281" r:id="rId43"/>
    <p:sldId id="302" r:id="rId44"/>
    <p:sldId id="303" r:id="rId45"/>
    <p:sldId id="307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13" autoAdjust="0"/>
  </p:normalViewPr>
  <p:slideViewPr>
    <p:cSldViewPr snapToGrid="0">
      <p:cViewPr varScale="1">
        <p:scale>
          <a:sx n="55" d="100"/>
          <a:sy n="55" d="100"/>
        </p:scale>
        <p:origin x="15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9723-1FB7-4507-A61C-4CDDA2495958}" type="datetimeFigureOut">
              <a:rPr lang="en-GB" smtClean="0"/>
              <a:pPr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DA6D-05F7-4FA7-9286-E26902331C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81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3C69-3FDF-495D-94D8-9A1976664E3E}" type="datetimeFigureOut">
              <a:rPr lang="en-GB" smtClean="0"/>
              <a:pPr/>
              <a:t>03/04/2019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1D002-04A6-4BD4-A999-271E0BDC15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87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2.gg/zs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O/O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9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8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pc="0" dirty="0"/>
              <a:t>Shift is worse</a:t>
            </a:r>
            <a:r>
              <a:rPr lang="en-US" spc="0" baseline="0" dirty="0"/>
              <a:t> if </a:t>
            </a:r>
            <a:r>
              <a:rPr lang="en-US" spc="0" dirty="0"/>
              <a:t>both proteins or HA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3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0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humoral antibody response is the main source of protection. IgG and IgA are important in protection against reinfection. 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Antibody to the HA protein is most important since this can neutralize the virus and prevent the virus initiating the infection. 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Neutralization frequently involves blocking of the binding of the virus to host cells and may work at other steps involved in the entry and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uncoating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virus. Antibody to the NA protein has some protective effect since it seems to slow the spread of the virus. IgG persists longer than IgA and so plays a more important role in long term immunity.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0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p2.gg/zs8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5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vomiting, diarrhea associated with 2009 H1N1 ‘Swine’ Flu</a:t>
            </a:r>
          </a:p>
          <a:p>
            <a:r>
              <a:rPr lang="en-US" b="1" dirty="0"/>
              <a:t>Young</a:t>
            </a:r>
            <a:r>
              <a:rPr lang="en-US" dirty="0"/>
              <a:t>: no previous exposure, no immunity and</a:t>
            </a:r>
            <a:r>
              <a:rPr lang="en-US" baseline="0" dirty="0"/>
              <a:t> narrow airways</a:t>
            </a:r>
          </a:p>
          <a:p>
            <a:r>
              <a:rPr lang="en-US" b="1" dirty="0"/>
              <a:t>Elderly</a:t>
            </a:r>
            <a:r>
              <a:rPr lang="en-US" dirty="0"/>
              <a:t>: senescent immune system, COPD, Cardiac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5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Croup: </a:t>
            </a:r>
            <a:r>
              <a:rPr lang="en-US" sz="1200" dirty="0"/>
              <a:t>(LTB) – barking cough, stridor &amp; </a:t>
            </a:r>
            <a:r>
              <a:rPr lang="en-US" sz="1200" dirty="0" err="1"/>
              <a:t>dyspnoea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2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Reye’s syndrome= Fatty liver, edema in brain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2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Provisional diagnosis often clinical, based on seasonal trends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Culture on cell lines; confirmed by </a:t>
            </a:r>
            <a:r>
              <a:rPr lang="en-US" dirty="0" err="1"/>
              <a:t>cytopathic</a:t>
            </a:r>
            <a:r>
              <a:rPr lang="en-US" dirty="0"/>
              <a:t> effect, </a:t>
            </a:r>
            <a:r>
              <a:rPr lang="en-US" dirty="0" err="1"/>
              <a:t>hemadsorption</a:t>
            </a:r>
            <a:r>
              <a:rPr lang="en-US" dirty="0"/>
              <a:t> or fluorescent antibody testing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e.g. </a:t>
            </a:r>
            <a:r>
              <a:rPr lang="en-US" i="1" dirty="0" err="1"/>
              <a:t>Quickvue</a:t>
            </a:r>
            <a:r>
              <a:rPr lang="en-US" i="1" dirty="0"/>
              <a:t>, </a:t>
            </a:r>
            <a:r>
              <a:rPr lang="en-US" i="1" dirty="0" err="1"/>
              <a:t>ZStatFlu</a:t>
            </a:r>
            <a:endParaRPr lang="en-US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2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2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99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NA clears </a:t>
            </a:r>
            <a:r>
              <a:rPr lang="en-US" sz="1200" dirty="0" err="1"/>
              <a:t>sialic</a:t>
            </a:r>
            <a:r>
              <a:rPr lang="en-US" sz="1200" dirty="0"/>
              <a:t> acid from the infected cell surface and respiratory mucus secretions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06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Trivalent Inactivated Vaccine </a:t>
            </a:r>
            <a:r>
              <a:rPr lang="en-US" dirty="0"/>
              <a:t>(TIV) – </a:t>
            </a:r>
            <a:r>
              <a:rPr lang="en-US" i="1" dirty="0"/>
              <a:t>two A and 1 B types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quadrivalent</a:t>
            </a:r>
            <a:r>
              <a:rPr lang="en-US" dirty="0"/>
              <a:t> inactivated vaccine </a:t>
            </a:r>
            <a:r>
              <a:rPr lang="en-US" i="1" dirty="0"/>
              <a:t>- two type A and two B viruses</a:t>
            </a:r>
          </a:p>
          <a:p>
            <a:pPr marL="171450" lvl="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Monovalent</a:t>
            </a:r>
            <a:r>
              <a:rPr lang="en-US" dirty="0"/>
              <a:t> vaccine – </a:t>
            </a:r>
            <a:r>
              <a:rPr lang="en-US" i="1" dirty="0"/>
              <a:t>e.g. H5N1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68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9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29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Narrow" panose="020B0606020202030204" pitchFamily="34" charset="0"/>
              </a:rPr>
              <a:t>Young, elderly &amp; sickly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4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www.Microbiologybook.org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6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C – common but rarely causes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5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</a:t>
            </a:r>
            <a:r>
              <a:rPr lang="en-US" baseline="0" dirty="0"/>
              <a:t> disease – 10,000 cases daily</a:t>
            </a:r>
          </a:p>
          <a:p>
            <a:r>
              <a:rPr lang="en-US" baseline="0" dirty="0"/>
              <a:t>Deaths – 1000 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2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E.g.  2014-2015 Northern Hemisphere flu vaccine has: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A/California/7/2009 (H1N1)-like virus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A/Switzerland/9715293/2013 (H3N2)-like virus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B/Phuket/3073/2013-like virus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B/Brisbane/60/2008-like virus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3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1918 - Soldiers at</a:t>
            </a:r>
            <a:r>
              <a:rPr lang="en-US" baseline="0" dirty="0"/>
              <a:t> an Influenza Hospital – Camp Funston, Kansas, USA.</a:t>
            </a:r>
          </a:p>
          <a:p>
            <a:r>
              <a:rPr lang="en-US" baseline="0" dirty="0"/>
              <a:t>Spanish flu caused over 25 million deaths</a:t>
            </a:r>
          </a:p>
          <a:p>
            <a:r>
              <a:rPr lang="en-US" dirty="0"/>
              <a:t>WW I caused 17 million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3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1918 – 25M deaths worldwide</a:t>
            </a:r>
          </a:p>
          <a:p>
            <a:r>
              <a:rPr lang="en-US" dirty="0"/>
              <a:t>2009-2010 – 16,000 deaths worldwide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6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8 RNA molecules (the number in brackets is the designated segment number):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HA gene</a:t>
            </a:r>
            <a:r>
              <a:rPr lang="en-GB" dirty="0"/>
              <a:t> [4] encodes the </a:t>
            </a:r>
            <a:r>
              <a:rPr lang="en-GB" b="1" dirty="0" err="1"/>
              <a:t>hemagglutinin</a:t>
            </a:r>
            <a:r>
              <a:rPr lang="en-GB" dirty="0"/>
              <a:t>. 3 distinct </a:t>
            </a:r>
            <a:r>
              <a:rPr lang="en-GB" dirty="0" err="1"/>
              <a:t>hemagglutinins</a:t>
            </a:r>
            <a:r>
              <a:rPr lang="en-GB" dirty="0"/>
              <a:t> (</a:t>
            </a:r>
            <a:r>
              <a:rPr lang="en-GB" b="1" dirty="0"/>
              <a:t>H1</a:t>
            </a:r>
            <a:r>
              <a:rPr lang="en-GB" dirty="0"/>
              <a:t>, </a:t>
            </a:r>
            <a:r>
              <a:rPr lang="en-GB" b="1" dirty="0"/>
              <a:t>H2</a:t>
            </a:r>
            <a:r>
              <a:rPr lang="en-GB" dirty="0"/>
              <a:t>, and </a:t>
            </a:r>
            <a:r>
              <a:rPr lang="en-GB" b="1" dirty="0"/>
              <a:t>H3</a:t>
            </a:r>
            <a:r>
              <a:rPr lang="en-GB" dirty="0"/>
              <a:t>) are found in human infections; 15 others have been found in animal flu viruses.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NA gene</a:t>
            </a:r>
            <a:r>
              <a:rPr lang="en-GB" dirty="0"/>
              <a:t> [6] encodes the </a:t>
            </a:r>
            <a:r>
              <a:rPr lang="en-GB" b="1" dirty="0"/>
              <a:t>neuraminidase</a:t>
            </a:r>
            <a:r>
              <a:rPr lang="en-GB" dirty="0"/>
              <a:t>. 2 different neuraminidases (</a:t>
            </a:r>
            <a:r>
              <a:rPr lang="en-GB" b="1" dirty="0"/>
              <a:t>N1</a:t>
            </a:r>
            <a:r>
              <a:rPr lang="en-GB" dirty="0"/>
              <a:t> and </a:t>
            </a:r>
            <a:r>
              <a:rPr lang="en-GB" b="1" dirty="0"/>
              <a:t>N2</a:t>
            </a:r>
            <a:r>
              <a:rPr lang="en-GB" dirty="0"/>
              <a:t>) have been found in human viruses; 9 others in other animals.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NP gene</a:t>
            </a:r>
            <a:r>
              <a:rPr lang="en-GB" dirty="0"/>
              <a:t> [5] encodes the </a:t>
            </a:r>
            <a:r>
              <a:rPr lang="en-GB" b="1" dirty="0"/>
              <a:t>nucleoprotein</a:t>
            </a:r>
            <a:r>
              <a:rPr lang="en-GB" dirty="0"/>
              <a:t>. Influenza A, B, and C viruses have different nucleoproteins.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M gene</a:t>
            </a:r>
            <a:r>
              <a:rPr lang="en-GB" dirty="0"/>
              <a:t> [7] encodes two proteins (using different </a:t>
            </a:r>
            <a:r>
              <a:rPr lang="en-GB" dirty="0">
                <a:hlinkClick r:id="rId3"/>
              </a:rPr>
              <a:t>reading frames</a:t>
            </a:r>
            <a:r>
              <a:rPr lang="en-GB" dirty="0"/>
              <a:t> of the RNA): a </a:t>
            </a:r>
            <a:r>
              <a:rPr lang="en-GB" b="1" dirty="0"/>
              <a:t>matrix protein</a:t>
            </a:r>
            <a:r>
              <a:rPr lang="en-GB" dirty="0"/>
              <a:t> (M1 — shown in blue) and an ion channel (M2) spanning the lipid bilayer (not shown).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NS gene</a:t>
            </a:r>
            <a:r>
              <a:rPr lang="en-GB" dirty="0"/>
              <a:t> [8] encodes two different </a:t>
            </a:r>
            <a:r>
              <a:rPr lang="en-GB" b="1" dirty="0"/>
              <a:t>non-structural proteins</a:t>
            </a:r>
            <a:r>
              <a:rPr lang="en-GB" dirty="0"/>
              <a:t> (also by using different reading frames). These are found in the cytosol of the infected cell but not within the </a:t>
            </a:r>
            <a:r>
              <a:rPr lang="en-GB" dirty="0" err="1"/>
              <a:t>virion</a:t>
            </a:r>
            <a:r>
              <a:rPr lang="en-GB" dirty="0"/>
              <a:t> itself.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One RNA molecule (</a:t>
            </a:r>
            <a:r>
              <a:rPr lang="en-GB" b="1" dirty="0"/>
              <a:t>PA</a:t>
            </a:r>
            <a:r>
              <a:rPr lang="en-GB" dirty="0"/>
              <a:t> [3], </a:t>
            </a:r>
            <a:r>
              <a:rPr lang="en-GB" b="1" dirty="0"/>
              <a:t>PB1</a:t>
            </a:r>
            <a:r>
              <a:rPr lang="en-GB" dirty="0"/>
              <a:t> [2], </a:t>
            </a:r>
            <a:r>
              <a:rPr lang="en-GB" b="1" dirty="0"/>
              <a:t>PB2</a:t>
            </a:r>
            <a:r>
              <a:rPr lang="en-GB" dirty="0"/>
              <a:t> [1]) encoding each of the 3 subunits of the </a:t>
            </a:r>
            <a:r>
              <a:rPr lang="en-GB" b="1" dirty="0"/>
              <a:t>RNA polymerase</a:t>
            </a:r>
            <a:r>
              <a:rPr lang="en-GB" dirty="0"/>
              <a:t>. Occasional frameshifts during translation of PA produce a protein that reduces host gene expression.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2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has two serotypes: Yamagata and Victoria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2C28-2DB4-415A-B63E-80DC1310E67F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9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F18F-ED66-46A0-8E6A-2985BB5F3E6A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5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12A3-82FF-4FFF-962B-BE603AE11096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4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609344"/>
          </a:xfrm>
        </p:spPr>
        <p:txBody>
          <a:bodyPr/>
          <a:lstStyle>
            <a:lvl1pPr>
              <a:defRPr spc="-15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0BDA-3C93-493F-85EC-68DDF97BF56C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CDC9BB-3256-47AC-8680-2EAD476EAC16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896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E17-6C2D-49D3-881F-78B22288CCE9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32D3-4F62-40FD-ACE4-65361C64ECB8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CAF3FE-7356-4499-9F3E-8072BE2AF268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0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3B9B-3631-452C-B6ED-56B37CFBCD7C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A70-CCD8-4794-BD07-1F3EA757BD64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6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BC76-B891-46CB-80DC-20FA60499A96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B01DD5-AB8F-4B2D-89DC-E4F67A6F25BE}" type="datetime1">
              <a:rPr lang="en-GB" smtClean="0"/>
              <a:pPr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15A6704-3B7E-48BB-84E2-8425E4F4D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2.gg/zs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69" y="1432223"/>
            <a:ext cx="7656083" cy="3035808"/>
          </a:xfrm>
        </p:spPr>
        <p:txBody>
          <a:bodyPr/>
          <a:lstStyle/>
          <a:p>
            <a:r>
              <a:rPr lang="en-US" spc="-150" dirty="0"/>
              <a:t>Influenza Viruses</a:t>
            </a:r>
            <a:endParaRPr lang="en-GB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98" y="5575875"/>
            <a:ext cx="7656083" cy="1069848"/>
          </a:xfrm>
        </p:spPr>
        <p:txBody>
          <a:bodyPr>
            <a:noAutofit/>
          </a:bodyPr>
          <a:lstStyle/>
          <a:p>
            <a:pPr algn="ctr"/>
            <a:r>
              <a:rPr lang="en-US" sz="4400" spc="-150" dirty="0"/>
              <a:t>Masika M.M.</a:t>
            </a:r>
          </a:p>
        </p:txBody>
      </p:sp>
    </p:spTree>
    <p:extLst>
      <p:ext uri="{BB962C8B-B14F-4D97-AF65-F5344CB8AC3E}">
        <p14:creationId xmlns:p14="http://schemas.microsoft.com/office/powerpoint/2010/main" val="223210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4152"/>
            <a:ext cx="7772400" cy="886968"/>
          </a:xfrm>
        </p:spPr>
        <p:txBody>
          <a:bodyPr/>
          <a:lstStyle/>
          <a:p>
            <a:r>
              <a:rPr lang="en-US" dirty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36"/>
            <a:ext cx="7772400" cy="4329160"/>
          </a:xfrm>
        </p:spPr>
        <p:txBody>
          <a:bodyPr/>
          <a:lstStyle/>
          <a:p>
            <a:r>
              <a:rPr lang="en-US" dirty="0"/>
              <a:t>Influenza has caused several epidemics and pandemics, e.g.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48024"/>
              </p:ext>
            </p:extLst>
          </p:nvPr>
        </p:nvGraphicFramePr>
        <p:xfrm>
          <a:off x="449706" y="2346962"/>
          <a:ext cx="8484431" cy="4419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Year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Strain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Subtype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Proportion 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1918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pc="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H1N1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Pandemic 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(Spanish</a:t>
                      </a:r>
                      <a:r>
                        <a:rPr lang="en-US" sz="2400" i="1" spc="-150" baseline="0" dirty="0">
                          <a:latin typeface="Arial Narrow" panose="020B0606020202030204" pitchFamily="34" charset="0"/>
                        </a:rPr>
                        <a:t> flu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)</a:t>
                      </a:r>
                      <a:endParaRPr lang="en-GB" sz="2400" i="1" spc="-1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1957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0" dirty="0">
                          <a:latin typeface="Arial Narrow" panose="020B0606020202030204" pitchFamily="34" charset="0"/>
                        </a:rPr>
                        <a:t>A/</a:t>
                      </a:r>
                      <a:r>
                        <a:rPr lang="en-GB" sz="2400" spc="0" dirty="0">
                          <a:latin typeface="Arial Narrow" panose="020B0606020202030204" pitchFamily="34" charset="0"/>
                        </a:rPr>
                        <a:t>Singapore/57</a:t>
                      </a:r>
                      <a:endParaRPr lang="en-US" sz="240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H2N2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Pandemic 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(Asian flu)</a:t>
                      </a:r>
                      <a:endParaRPr lang="en-GB" sz="2400" i="1" spc="-1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1964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0" dirty="0">
                          <a:latin typeface="Arial Narrow" panose="020B0606020202030204" pitchFamily="34" charset="0"/>
                        </a:rPr>
                        <a:t>A/Taiwan/64</a:t>
                      </a:r>
                      <a:endParaRPr lang="en-GB" sz="240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H2N2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Epidemic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1968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0" dirty="0">
                          <a:latin typeface="Arial Narrow" panose="020B0606020202030204" pitchFamily="34" charset="0"/>
                        </a:rPr>
                        <a:t>A/Aichi/68</a:t>
                      </a:r>
                      <a:endParaRPr lang="en-GB" sz="240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H3N2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Pandemic 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(Hong Kong flu)</a:t>
                      </a:r>
                      <a:endParaRPr lang="en-GB" sz="2400" i="1" spc="-1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1977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0" dirty="0">
                          <a:latin typeface="Arial Narrow" panose="020B0606020202030204" pitchFamily="34" charset="0"/>
                        </a:rPr>
                        <a:t>A/USSR/77</a:t>
                      </a:r>
                      <a:endParaRPr lang="en-GB" sz="240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H1N1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Epidemic 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(Russian flu)</a:t>
                      </a:r>
                      <a:endParaRPr lang="en-GB" sz="2400" i="1" spc="-1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2009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0" dirty="0">
                          <a:latin typeface="Arial Narrow" panose="020B0606020202030204" pitchFamily="34" charset="0"/>
                        </a:rPr>
                        <a:t>A/California/09</a:t>
                      </a:r>
                      <a:endParaRPr lang="en-GB" sz="2400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H1N1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Pandemic </a:t>
                      </a:r>
                      <a:r>
                        <a:rPr lang="en-US" sz="2400" i="1" spc="-150" dirty="0">
                          <a:latin typeface="Arial Narrow" panose="020B0606020202030204" pitchFamily="34" charset="0"/>
                        </a:rPr>
                        <a:t>(Swine flu)</a:t>
                      </a:r>
                      <a:endParaRPr lang="en-GB" sz="2400" i="1" spc="-1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135857"/>
              </p:ext>
            </p:extLst>
          </p:nvPr>
        </p:nvGraphicFramePr>
        <p:xfrm>
          <a:off x="282527" y="1864879"/>
          <a:ext cx="8680879" cy="485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401">
                <a:tc>
                  <a:txBody>
                    <a:bodyPr/>
                    <a:lstStyle/>
                    <a:p>
                      <a:r>
                        <a:rPr lang="en-US" sz="2600" dirty="0"/>
                        <a:t>Year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Name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Strain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Deaths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576">
                <a:tc>
                  <a:txBody>
                    <a:bodyPr/>
                    <a:lstStyle/>
                    <a:p>
                      <a:r>
                        <a:rPr lang="en-US" sz="2600" dirty="0"/>
                        <a:t>1918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Spanish Flu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H1N1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30 million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r>
                        <a:rPr lang="en-US" sz="2600" dirty="0"/>
                        <a:t>1957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Asian Flu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H2N2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 million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468">
                <a:tc>
                  <a:txBody>
                    <a:bodyPr/>
                    <a:lstStyle/>
                    <a:p>
                      <a:r>
                        <a:rPr lang="en-US" sz="2600" dirty="0"/>
                        <a:t>1968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Hong Kong Flu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H3N2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 million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81">
                <a:tc>
                  <a:txBody>
                    <a:bodyPr/>
                    <a:lstStyle/>
                    <a:p>
                      <a:r>
                        <a:rPr lang="en-US" sz="2600" dirty="0"/>
                        <a:t>1997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Avian Flu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H5N1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6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904">
                <a:tc>
                  <a:txBody>
                    <a:bodyPr/>
                    <a:lstStyle/>
                    <a:p>
                      <a:r>
                        <a:rPr lang="en-US" sz="2600" dirty="0"/>
                        <a:t>2009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Swine flu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H1N1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477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07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22"/>
            <a:ext cx="7772400" cy="101454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Influenza virus: Structure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0" y="1857688"/>
            <a:ext cx="7775779" cy="477671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42053" y="4428558"/>
            <a:ext cx="231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-150" dirty="0">
                <a:solidFill>
                  <a:schemeClr val="accent6">
                    <a:lumMod val="50000"/>
                  </a:schemeClr>
                </a:solidFill>
              </a:rPr>
              <a:t>(8 coated RNA segments)</a:t>
            </a:r>
          </a:p>
        </p:txBody>
      </p:sp>
    </p:spTree>
    <p:extLst>
      <p:ext uri="{BB962C8B-B14F-4D97-AF65-F5344CB8AC3E}">
        <p14:creationId xmlns:p14="http://schemas.microsoft.com/office/powerpoint/2010/main" val="319739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320" y="3352800"/>
            <a:ext cx="3489960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"/>
            <a:ext cx="7772400" cy="1088136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1596324"/>
            <a:ext cx="8393780" cy="45758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Envelope</a:t>
            </a:r>
            <a:r>
              <a:rPr lang="en-US" sz="2400" dirty="0"/>
              <a:t> (Lipid bilayer) – host-derived</a:t>
            </a:r>
          </a:p>
          <a:p>
            <a:pPr lvl="2"/>
            <a:r>
              <a:rPr lang="en-US" sz="2400" dirty="0"/>
              <a:t>Studded with two proteins:</a:t>
            </a:r>
          </a:p>
          <a:p>
            <a:pPr lvl="3"/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Haemaglutinin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(HA) - attachment</a:t>
            </a:r>
          </a:p>
          <a:p>
            <a:pPr lvl="3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Neuraminidase (NA) – viral release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/>
              <a:t>Matrix protein</a:t>
            </a:r>
          </a:p>
          <a:p>
            <a:pPr lvl="2"/>
            <a:r>
              <a:rPr lang="en-US" sz="2400" dirty="0"/>
              <a:t>M1</a:t>
            </a:r>
          </a:p>
          <a:p>
            <a:pPr lvl="2"/>
            <a:r>
              <a:rPr lang="en-US" sz="2400" dirty="0"/>
              <a:t>M2 ion </a:t>
            </a:r>
            <a:r>
              <a:rPr lang="en-US" sz="2200" dirty="0"/>
              <a:t>channel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/>
              <a:t>RNA</a:t>
            </a:r>
            <a:r>
              <a:rPr lang="en-US" sz="2400" dirty="0"/>
              <a:t> – 8 RNA segments </a:t>
            </a:r>
          </a:p>
          <a:p>
            <a:pPr lvl="2"/>
            <a:r>
              <a:rPr lang="en-GB" sz="2000" dirty="0"/>
              <a:t>Code for different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89751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Structure: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889760"/>
            <a:ext cx="84582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/>
              <a:t>Hemagglutinin</a:t>
            </a:r>
            <a:r>
              <a:rPr lang="en-US" sz="3200" b="1" dirty="0"/>
              <a:t> (HA) protein: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For attachment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Binds sialic acid on surface of epithelial cells in the RT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Causes RBC agglutination in vitro 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basis for </a:t>
            </a:r>
            <a:r>
              <a:rPr lang="en-US" sz="2200" b="1" dirty="0" err="1"/>
              <a:t>hemadsorption</a:t>
            </a:r>
            <a:r>
              <a:rPr lang="en-US" sz="2200" dirty="0"/>
              <a:t> test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16 subtypes: H1 – H16 </a:t>
            </a:r>
          </a:p>
          <a:p>
            <a:pPr lvl="1">
              <a:spcAft>
                <a:spcPts val="1200"/>
              </a:spcAft>
            </a:pPr>
            <a:r>
              <a:rPr lang="en-US" sz="2000" spc="-15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spc="-150" dirty="0">
                <a:solidFill>
                  <a:schemeClr val="accent1">
                    <a:lumMod val="50000"/>
                  </a:schemeClr>
                </a:solidFill>
              </a:rPr>
              <a:t>H1, H2, H3, H5, H7 </a:t>
            </a:r>
            <a:r>
              <a:rPr lang="en-US" sz="2000" spc="-150" dirty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en-US" sz="2000" b="1" spc="-150" dirty="0">
                <a:solidFill>
                  <a:schemeClr val="accent1">
                    <a:lumMod val="50000"/>
                  </a:schemeClr>
                </a:solidFill>
              </a:rPr>
              <a:t> H9 </a:t>
            </a:r>
            <a:r>
              <a:rPr lang="en-US" sz="2000" spc="-150" dirty="0">
                <a:solidFill>
                  <a:schemeClr val="accent1">
                    <a:lumMod val="50000"/>
                  </a:schemeClr>
                </a:solidFill>
              </a:rPr>
              <a:t>have been recorded in  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7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0370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Structure…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121408"/>
            <a:ext cx="8412480" cy="40507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Neuraminidase (NA) protein: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Facilitates virus release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Breaks down sialic acid around infected cells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Sialic acid is on cell surface and in mucus secretions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9 sub-types: N1 – N9.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N2, N9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have been recorded in man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5608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71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71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71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71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71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71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71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71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71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4000" b="1" spc="-150" dirty="0">
                <a:solidFill>
                  <a:schemeClr val="accent1">
                    <a:lumMod val="50000"/>
                  </a:schemeClr>
                </a:solidFill>
              </a:rPr>
              <a:t>Influenza A: HA &amp; NA Subtypes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127" y="6356539"/>
            <a:ext cx="1694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latin typeface="Tahoma" panose="020B0604030504040204" pitchFamily="34" charset="0"/>
              </a:rPr>
              <a:t>H15, H16, H17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8525" y="5910390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H14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8525" y="5545265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H13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8525" y="5178553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H12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8525" y="4813428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H11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98525" y="4448303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latin typeface="Tahoma" panose="020B0604030504040204" pitchFamily="34" charset="0"/>
              </a:rPr>
              <a:t>H10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56460" y="1886078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H3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56460" y="1520953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56460" y="1154240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56460" y="4081590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H9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62038" y="3716465"/>
            <a:ext cx="53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H8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56460" y="3351340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H7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62038" y="2984628"/>
            <a:ext cx="53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H6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56460" y="2617915"/>
            <a:ext cx="54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H5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62038" y="2252790"/>
            <a:ext cx="53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latin typeface="Tahoma" panose="020B0604030504040204" pitchFamily="34" charset="0"/>
              </a:rPr>
              <a:t>H4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297863" y="411016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N9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297863" y="3732340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N8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297863" y="3352928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N7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297863" y="297351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N6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297863" y="2594103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N5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297863" y="183686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N3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297863" y="2216278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latin typeface="Tahoma" panose="020B0604030504040204" pitchFamily="34" charset="0"/>
              </a:rPr>
              <a:t>N4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297863" y="1457453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N2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297863" y="1078040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N1</a:t>
            </a:r>
          </a:p>
        </p:txBody>
      </p:sp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54240"/>
            <a:ext cx="31702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4240"/>
            <a:ext cx="3260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1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00733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spc="-150" dirty="0"/>
              <a:t>Influenza virus</a:t>
            </a:r>
            <a:endParaRPr lang="en-GB" spc="-15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971"/>
            <a:ext cx="3364945" cy="3608292"/>
          </a:xfrm>
        </p:spPr>
      </p:pic>
      <p:sp>
        <p:nvSpPr>
          <p:cNvPr id="5" name="Rectangle 4"/>
          <p:cNvSpPr/>
          <p:nvPr/>
        </p:nvSpPr>
        <p:spPr>
          <a:xfrm>
            <a:off x="0" y="6310263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spc="-150" dirty="0">
                <a:latin typeface="+mj-lt"/>
              </a:rPr>
              <a:t>© </a:t>
            </a:r>
            <a:r>
              <a:rPr lang="en-GB" sz="2000" i="1" spc="-150" dirty="0" err="1">
                <a:latin typeface="+mj-lt"/>
              </a:rPr>
              <a:t>Dr.</a:t>
            </a:r>
            <a:r>
              <a:rPr lang="en-GB" sz="2000" i="1" spc="-150" dirty="0">
                <a:latin typeface="+mj-lt"/>
              </a:rPr>
              <a:t> K. G. Murti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2" y="2010314"/>
            <a:ext cx="5441575" cy="46792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8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805"/>
            <a:ext cx="7772400" cy="1299497"/>
          </a:xfrm>
        </p:spPr>
        <p:txBody>
          <a:bodyPr/>
          <a:lstStyle/>
          <a:p>
            <a:r>
              <a:rPr lang="en-US" dirty="0"/>
              <a:t>Replication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4" y="2093976"/>
            <a:ext cx="5780579" cy="40513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75140" y="1528997"/>
            <a:ext cx="2588265" cy="4691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Attachment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Endocytosis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 err="1"/>
              <a:t>Uncoating</a:t>
            </a:r>
            <a:endParaRPr lang="en-US" dirty="0"/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Replication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Transcription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Translation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Assembly</a:t>
            </a:r>
          </a:p>
          <a:p>
            <a:pPr marL="457200" indent="-457200">
              <a:lnSpc>
                <a:spcPct val="150000"/>
              </a:lnSpc>
              <a:buClrTx/>
              <a:buAutoNum type="arabicPeriod"/>
            </a:pPr>
            <a:r>
              <a:rPr lang="en-US" dirty="0"/>
              <a:t>Budding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7472"/>
            <a:ext cx="7772400" cy="856488"/>
          </a:xfrm>
        </p:spPr>
        <p:txBody>
          <a:bodyPr/>
          <a:lstStyle/>
          <a:p>
            <a:r>
              <a:rPr lang="en-US" dirty="0"/>
              <a:t>Antigenic 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6840"/>
            <a:ext cx="8613098" cy="4907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spc="-150" dirty="0"/>
              <a:t>Virus changes its antigens thus evading the immune system</a:t>
            </a:r>
          </a:p>
          <a:p>
            <a:pPr>
              <a:spcAft>
                <a:spcPts val="600"/>
              </a:spcAft>
              <a:buNone/>
            </a:pPr>
            <a:endParaRPr lang="en-US" sz="2800" dirty="0"/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/>
              <a:t>1. </a:t>
            </a:r>
            <a:r>
              <a:rPr lang="en-US" sz="3200" b="1" dirty="0"/>
              <a:t>Antigenic drift: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Occurs in all Influenza viruses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Gradual accumulation of mutations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May generate a new strain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Acquired immunity is no longer effective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Causes seasonal outbreaks and limited epidemics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37" y="479680"/>
            <a:ext cx="7772400" cy="41976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Antigenic Drift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0"/>
          <a:stretch/>
        </p:blipFill>
        <p:spPr>
          <a:xfrm>
            <a:off x="1292630" y="1514042"/>
            <a:ext cx="6639014" cy="3732513"/>
          </a:xfrm>
        </p:spPr>
      </p:pic>
    </p:spTree>
    <p:extLst>
      <p:ext uri="{BB962C8B-B14F-4D97-AF65-F5344CB8AC3E}">
        <p14:creationId xmlns:p14="http://schemas.microsoft.com/office/powerpoint/2010/main" val="312136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098993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" y="1757419"/>
            <a:ext cx="845820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Taxonomy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Epidemiology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Structure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Replication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Antigenic variation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6. Pathogenesis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7. Clinical Features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8. Diagnosis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9. Treatment</a:t>
            </a:r>
            <a:endParaRPr lang="en-GB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10. 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19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2999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Antigenic variation…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90" y="2121408"/>
            <a:ext cx="8858475" cy="4050792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b="1" dirty="0"/>
              <a:t>2. Antigenic Shift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Mainly occurs in Influenza A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Due to re-assortment of RNA segments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Occurs in a cell infected with different sub-types </a:t>
            </a:r>
            <a:r>
              <a:rPr lang="en-US" sz="2400" i="1" dirty="0"/>
              <a:t>(mixing vessel)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May lead to a new virus subtype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No previous immunity to the new sub-type</a:t>
            </a:r>
            <a:endParaRPr lang="en-US" sz="2400" spc="-15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Causes sporadic </a:t>
            </a:r>
            <a:r>
              <a:rPr lang="en-US" sz="2400" b="1" dirty="0"/>
              <a:t>epidemics/pandemics</a:t>
            </a:r>
            <a:endParaRPr lang="en-GB" sz="2400" b="1" spc="-15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37" y="309967"/>
            <a:ext cx="7772400" cy="87429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>Antigenic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5" b="-1"/>
          <a:stretch/>
        </p:blipFill>
        <p:spPr>
          <a:xfrm>
            <a:off x="1266028" y="1753848"/>
            <a:ext cx="6468893" cy="4212237"/>
          </a:xfrm>
        </p:spPr>
      </p:pic>
    </p:spTree>
    <p:extLst>
      <p:ext uri="{BB962C8B-B14F-4D97-AF65-F5344CB8AC3E}">
        <p14:creationId xmlns:p14="http://schemas.microsoft.com/office/powerpoint/2010/main" val="427332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790"/>
            <a:ext cx="7772400" cy="1149293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12" y="1782302"/>
            <a:ext cx="8110630" cy="48157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Transmission: small particle aerosol (10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/>
              <a:t>m) and fomites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Incubation period: 18-72 </a:t>
            </a:r>
            <a:r>
              <a:rPr lang="en-US" sz="2400" dirty="0" err="1"/>
              <a:t>hrs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Replicates in epithelial cells in the respiratory tract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err="1"/>
              <a:t>Viremia</a:t>
            </a:r>
            <a:r>
              <a:rPr lang="en-US" sz="2400" dirty="0"/>
              <a:t> is rare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Cell death is from </a:t>
            </a:r>
            <a:r>
              <a:rPr lang="en-US" sz="2400" b="1" dirty="0"/>
              <a:t>direct viral effect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Later from T-cytotoxic cells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Epithelial cell death reduces </a:t>
            </a:r>
            <a:r>
              <a:rPr lang="en-US" sz="2200" b="1" dirty="0"/>
              <a:t>clearance of pathogens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1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48721"/>
            <a:ext cx="8188377" cy="445207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200" dirty="0"/>
              <a:t>Viral clearance is by </a:t>
            </a:r>
            <a:r>
              <a:rPr lang="en-US" sz="2200" b="1" dirty="0"/>
              <a:t>interferon</a:t>
            </a:r>
            <a:r>
              <a:rPr lang="en-US" sz="2200" dirty="0"/>
              <a:t> and </a:t>
            </a:r>
            <a:r>
              <a:rPr lang="en-US" sz="2200" b="1" dirty="0"/>
              <a:t>cell-mediated immunity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200" b="1" dirty="0"/>
              <a:t>Interferon</a:t>
            </a:r>
            <a:r>
              <a:rPr lang="en-US" sz="2200" dirty="0"/>
              <a:t> is also responsible for most </a:t>
            </a:r>
            <a:r>
              <a:rPr lang="en-US" sz="2200" b="1" dirty="0"/>
              <a:t>symptoms</a:t>
            </a:r>
            <a:endParaRPr lang="en-US" sz="220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200" dirty="0"/>
              <a:t>Significant </a:t>
            </a:r>
            <a:r>
              <a:rPr lang="en-US" sz="2200" b="1" dirty="0"/>
              <a:t>antibody response </a:t>
            </a:r>
            <a:r>
              <a:rPr lang="en-US" sz="2200" dirty="0"/>
              <a:t>develops after the virus is cleared, protects against future infection with same 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16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9913"/>
            <a:ext cx="7772400" cy="40507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The following are key in pathogenesis of influenza virus EXCEPT: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Viral </a:t>
            </a:r>
            <a:r>
              <a:rPr lang="en-US" sz="2800" dirty="0" err="1"/>
              <a:t>cytopathic</a:t>
            </a:r>
            <a:r>
              <a:rPr lang="en-US" sz="2800" dirty="0"/>
              <a:t> effect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Interferons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Cytotoxic T-cells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 err="1"/>
              <a:t>Viremia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 descr="Intext Ques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603" y="1"/>
            <a:ext cx="1952787" cy="18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FC1CEC-501D-44AD-870D-B8DC513CA5D9}"/>
              </a:ext>
            </a:extLst>
          </p:cNvPr>
          <p:cNvSpPr/>
          <p:nvPr/>
        </p:nvSpPr>
        <p:spPr>
          <a:xfrm>
            <a:off x="1801922" y="5625126"/>
            <a:ext cx="5810492" cy="10127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p2.gg/zs8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471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Flu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074" name="Picture 2" descr="C:\Users\Moses Masika\Downloads\flu-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515" y="30480"/>
            <a:ext cx="5387735" cy="671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0370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Clinical Features: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3771"/>
            <a:ext cx="8083446" cy="4766872"/>
          </a:xfrm>
        </p:spPr>
        <p:txBody>
          <a:bodyPr>
            <a:noAutofit/>
          </a:bodyPr>
          <a:lstStyle/>
          <a:p>
            <a:r>
              <a:rPr lang="en-US" sz="2400" dirty="0"/>
              <a:t>High risk groups: the young, the elderly and the sickly</a:t>
            </a:r>
          </a:p>
          <a:p>
            <a:r>
              <a:rPr lang="en-US" sz="2400" dirty="0"/>
              <a:t>90% of deaths in elderly, </a:t>
            </a:r>
          </a:p>
          <a:p>
            <a:r>
              <a:rPr lang="en-US" sz="2400" dirty="0"/>
              <a:t>Main causes of death: </a:t>
            </a:r>
            <a:r>
              <a:rPr lang="en-US" sz="2400" spc="-150" dirty="0"/>
              <a:t>bacterial pneumonia, heart failure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Uncomplicated influenza:</a:t>
            </a:r>
          </a:p>
          <a:p>
            <a:pPr marL="73152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Non specific symptoms: Headache, Myalgia, Fever</a:t>
            </a:r>
          </a:p>
          <a:p>
            <a:pPr marL="73152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Cough</a:t>
            </a:r>
          </a:p>
          <a:p>
            <a:pPr marL="73152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Rhinorrhea </a:t>
            </a:r>
          </a:p>
          <a:p>
            <a:pPr marL="73152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Rarely, GIT symptoms</a:t>
            </a:r>
            <a:r>
              <a:rPr lang="en-US" sz="2000" dirty="0"/>
              <a:t> (vomiting, diarrhea)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60987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8083446" cy="40507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Pulmonary Complications: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Croup – </a:t>
            </a:r>
            <a:r>
              <a:rPr lang="en-US" sz="2400" dirty="0" err="1"/>
              <a:t>Laryngotracheobronchitis</a:t>
            </a:r>
            <a:endParaRPr lang="en-US" sz="2400" dirty="0"/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Viral pneumonia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Secondary bacterial infection; usually due to:</a:t>
            </a:r>
          </a:p>
          <a:p>
            <a:pPr lvl="2">
              <a:spcBef>
                <a:spcPts val="1200"/>
              </a:spcBef>
            </a:pPr>
            <a:r>
              <a:rPr lang="en-US" sz="1800" i="1" dirty="0" err="1"/>
              <a:t>Hemophilus</a:t>
            </a:r>
            <a:r>
              <a:rPr lang="en-US" sz="1800" i="1" dirty="0"/>
              <a:t> </a:t>
            </a:r>
            <a:r>
              <a:rPr lang="en-US" sz="1800" i="1" dirty="0" err="1"/>
              <a:t>influenzae</a:t>
            </a:r>
            <a:endParaRPr lang="en-GB" sz="1800" i="1" dirty="0"/>
          </a:p>
          <a:p>
            <a:pPr lvl="2">
              <a:spcBef>
                <a:spcPts val="1200"/>
              </a:spcBef>
            </a:pP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endParaRPr lang="en-US" sz="1800" i="1" dirty="0"/>
          </a:p>
          <a:p>
            <a:pPr lvl="2">
              <a:spcBef>
                <a:spcPts val="1200"/>
              </a:spcBef>
            </a:pPr>
            <a:r>
              <a:rPr lang="en-US" sz="1800" i="1" dirty="0"/>
              <a:t>Staphylococcus </a:t>
            </a:r>
            <a:r>
              <a:rPr lang="en-US" sz="1800" i="1" dirty="0" err="1"/>
              <a:t>aureus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7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1449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Clinical features…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21408"/>
            <a:ext cx="8203367" cy="4050792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Non-Pulmonary Complications: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Myositis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Cardiac complications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Encephalopathy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/>
              <a:t>Guillan-Barre</a:t>
            </a:r>
            <a:r>
              <a:rPr lang="en-US" sz="2400" dirty="0"/>
              <a:t> syndrome 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Reye’s syndrome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262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08349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3783"/>
            <a:ext cx="8188377" cy="45968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Specimen: throat/nasal swabs, nasal washes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Rapid tests </a:t>
            </a:r>
            <a:r>
              <a:rPr lang="en-US" dirty="0"/>
              <a:t>–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Antigen detection - </a:t>
            </a:r>
            <a:r>
              <a:rPr lang="en-US" i="1" dirty="0"/>
              <a:t>Low sensitivity (60%), high specificity (90%)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RNA detection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Serologic Tests </a:t>
            </a:r>
            <a:r>
              <a:rPr lang="en-US" dirty="0"/>
              <a:t>– e.g. Direct </a:t>
            </a:r>
            <a:r>
              <a:rPr lang="en-US" dirty="0" err="1"/>
              <a:t>Immunofluorescent</a:t>
            </a:r>
            <a:r>
              <a:rPr lang="en-US" dirty="0"/>
              <a:t> tests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Polymerase Chain Reaction Tests (PCR)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Usually part of a panel for several resp. viruses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Viral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3192"/>
            <a:ext cx="7772400" cy="1115568"/>
          </a:xfrm>
        </p:spPr>
        <p:txBody>
          <a:bodyPr/>
          <a:lstStyle/>
          <a:p>
            <a:r>
              <a:rPr lang="en-US" dirty="0"/>
              <a:t>Respiratory 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80799"/>
              </p:ext>
            </p:extLst>
          </p:nvPr>
        </p:nvGraphicFramePr>
        <p:xfrm>
          <a:off x="139491" y="1398766"/>
          <a:ext cx="8896023" cy="4865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36004">
                  <a:extLst>
                    <a:ext uri="{9D8B030D-6E8A-4147-A177-3AD203B41FA5}">
                      <a16:colId xmlns:a16="http://schemas.microsoft.com/office/drawing/2014/main" val="4185615645"/>
                    </a:ext>
                  </a:extLst>
                </a:gridCol>
                <a:gridCol w="5560019">
                  <a:extLst>
                    <a:ext uri="{9D8B030D-6E8A-4147-A177-3AD203B41FA5}">
                      <a16:colId xmlns:a16="http://schemas.microsoft.com/office/drawing/2014/main" val="1557780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19940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Orthomyxoviridae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 viruses A, B &amp;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517501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Picornaviridae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Rhinoviruses, enteroviruses, </a:t>
                      </a:r>
                      <a:r>
                        <a:rPr lang="en-US" sz="2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coxsackie</a:t>
                      </a:r>
                      <a:endParaRPr lang="en-US" sz="24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11519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Paramyxoviridae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PIV, RSV, Measles Virus,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90709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Adenoviridae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Adenoviruses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26529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Coronaviridae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Coronoviruses</a:t>
                      </a:r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HCoVs</a:t>
                      </a:r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MERSCo</a:t>
                      </a:r>
                      <a:endParaRPr lang="en-US" sz="24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78611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2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Bunyaviruses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Hantavirus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91273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2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Parvoviridae</a:t>
                      </a:r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Bocavirus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6252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2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Herpesviridae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immunocompromised persons)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48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60987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4" y="1820466"/>
            <a:ext cx="8782812" cy="4916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Supportive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Airway management, Antipyretics/analgesics</a:t>
            </a:r>
          </a:p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rgbClr val="0070C0"/>
                </a:solidFill>
              </a:rPr>
              <a:t>Chemotherapy: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Polymerase inhibitors: </a:t>
            </a:r>
            <a:r>
              <a:rPr lang="en-US" sz="2400" b="1" i="1" dirty="0"/>
              <a:t>Ribavirin, </a:t>
            </a:r>
            <a:r>
              <a:rPr lang="en-US" sz="2400" b="1" i="1" dirty="0" err="1"/>
              <a:t>Favipravir</a:t>
            </a:r>
            <a:endParaRPr lang="en-US" sz="2400" b="1" i="1" dirty="0"/>
          </a:p>
          <a:p>
            <a:pPr lvl="1">
              <a:lnSpc>
                <a:spcPct val="114000"/>
              </a:lnSpc>
            </a:pPr>
            <a:r>
              <a:rPr lang="en-US" sz="2400" dirty="0"/>
              <a:t>Uncoating inhibitors: </a:t>
            </a:r>
            <a:r>
              <a:rPr lang="en-US" sz="2400" b="1" i="1" dirty="0"/>
              <a:t>Amantadine/Rimantadine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Viral release Inhibitors: </a:t>
            </a:r>
            <a:r>
              <a:rPr lang="en-US" sz="2400" b="1" i="1" dirty="0"/>
              <a:t>Zanamivir/Oseltamivir/Peramivir</a:t>
            </a:r>
          </a:p>
          <a:p>
            <a:pPr lvl="1">
              <a:lnSpc>
                <a:spcPct val="114000"/>
              </a:lnSpc>
            </a:pPr>
            <a:r>
              <a:rPr lang="en-US" sz="2400" dirty="0"/>
              <a:t>Endonuclease inhibitor</a:t>
            </a:r>
            <a:r>
              <a:rPr lang="en-US" sz="2400" b="1" i="1" dirty="0"/>
              <a:t>: </a:t>
            </a:r>
            <a:r>
              <a:rPr lang="en-US" sz="2400" b="1" i="1" dirty="0" err="1"/>
              <a:t>Baloxavir</a:t>
            </a:r>
            <a:endParaRPr lang="en-US" sz="2400" b="1" i="1" dirty="0"/>
          </a:p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rgbClr val="0070C0"/>
                </a:solidFill>
              </a:rPr>
              <a:t>Antibiotics</a:t>
            </a:r>
            <a:endParaRPr lang="en-US" sz="26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Useful if there’s secondary bacterial infection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20748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GB" dirty="0" err="1"/>
              <a:t>Uncoating</a:t>
            </a:r>
            <a:r>
              <a:rPr lang="en-GB" dirty="0"/>
              <a:t>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154" y="2121408"/>
            <a:ext cx="7656726" cy="405079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Amantadine/</a:t>
            </a:r>
            <a:r>
              <a:rPr lang="en-US" sz="3200" b="1" dirty="0" err="1"/>
              <a:t>Rimantadine</a:t>
            </a:r>
            <a:endParaRPr lang="en-US" sz="3200" b="1" dirty="0"/>
          </a:p>
          <a:p>
            <a:pPr>
              <a:spcAft>
                <a:spcPts val="1200"/>
              </a:spcAft>
            </a:pPr>
            <a:r>
              <a:rPr lang="en-US" sz="2400" dirty="0"/>
              <a:t>Prevent </a:t>
            </a:r>
            <a:r>
              <a:rPr lang="en-US" sz="2400" dirty="0" err="1"/>
              <a:t>uncoating</a:t>
            </a:r>
            <a:r>
              <a:rPr lang="en-US" sz="2400" dirty="0"/>
              <a:t> of the virus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Block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ion channels </a:t>
            </a:r>
            <a:r>
              <a:rPr lang="en-US" sz="2400" dirty="0"/>
              <a:t>– a viral protein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Prevent </a:t>
            </a:r>
            <a:r>
              <a:rPr lang="en-US" sz="2400" b="1" dirty="0"/>
              <a:t>acidification</a:t>
            </a:r>
            <a:r>
              <a:rPr lang="en-US" sz="2400" dirty="0"/>
              <a:t> of the endosome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Active on </a:t>
            </a:r>
            <a:r>
              <a:rPr lang="en-US" sz="2400" b="1" dirty="0"/>
              <a:t>Influenza A only, </a:t>
            </a:r>
            <a:r>
              <a:rPr lang="en-US" sz="2400" dirty="0"/>
              <a:t>not B or 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81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1449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sz="4400" dirty="0"/>
              <a:t>Viral release 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3976"/>
            <a:ext cx="8229600" cy="427309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Zanamivir, Oseltamivir, Peramivir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Effective for Influenza A &amp; B, ?C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Block viral </a:t>
            </a:r>
            <a:r>
              <a:rPr lang="en-US" sz="2800" b="1" i="1" dirty="0"/>
              <a:t>neuraminidase (NA) </a:t>
            </a:r>
          </a:p>
          <a:p>
            <a:pPr>
              <a:spcBef>
                <a:spcPts val="1800"/>
              </a:spcBef>
              <a:buNone/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Prevents virus spread from infected to uninfected cells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325804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RNA polymerase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2154264"/>
            <a:ext cx="8229600" cy="421280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Ribavirin, </a:t>
            </a:r>
            <a:r>
              <a:rPr lang="en-US" sz="3200" b="1" dirty="0" err="1"/>
              <a:t>Favipravir</a:t>
            </a:r>
            <a:endParaRPr lang="en-US" sz="3200" b="1" dirty="0"/>
          </a:p>
          <a:p>
            <a:pPr>
              <a:spcBef>
                <a:spcPts val="1800"/>
              </a:spcBef>
            </a:pPr>
            <a:r>
              <a:rPr lang="en-US" sz="2800" dirty="0"/>
              <a:t>Effective for Influenza A &amp; B,C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Inhibit </a:t>
            </a:r>
            <a:r>
              <a:rPr lang="en-US" sz="2800" b="1" dirty="0"/>
              <a:t>RNA polymerase </a:t>
            </a:r>
            <a:r>
              <a:rPr lang="en-US" sz="2800" b="1" i="1" dirty="0"/>
              <a:t> </a:t>
            </a:r>
          </a:p>
          <a:p>
            <a:pPr>
              <a:spcBef>
                <a:spcPts val="1800"/>
              </a:spcBef>
              <a:buNone/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Prevents replication of the virus in infected cells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4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60987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3303"/>
            <a:ext cx="8248338" cy="4747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Vaccines:</a:t>
            </a:r>
          </a:p>
          <a:p>
            <a:pPr marL="73152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100" b="1" dirty="0"/>
              <a:t>Inactivated</a:t>
            </a:r>
            <a:endParaRPr lang="en-US" sz="2000" b="1" dirty="0"/>
          </a:p>
          <a:p>
            <a:pPr lvl="2">
              <a:spcBef>
                <a:spcPts val="1200"/>
              </a:spcBef>
            </a:pPr>
            <a:r>
              <a:rPr lang="en-US" b="1" dirty="0"/>
              <a:t>Trivalent Inactivated Vaccine</a:t>
            </a:r>
            <a:endParaRPr lang="en-US" dirty="0"/>
          </a:p>
          <a:p>
            <a:pPr lvl="2">
              <a:spcBef>
                <a:spcPts val="1200"/>
              </a:spcBef>
            </a:pPr>
            <a:r>
              <a:rPr lang="en-US" dirty="0"/>
              <a:t>A </a:t>
            </a:r>
            <a:r>
              <a:rPr lang="en-US" b="1" dirty="0"/>
              <a:t>quadrivalent</a:t>
            </a:r>
            <a:r>
              <a:rPr lang="en-US" dirty="0"/>
              <a:t> inactivated vaccine</a:t>
            </a:r>
            <a:endParaRPr lang="en-US" i="1" dirty="0"/>
          </a:p>
          <a:p>
            <a:pPr lvl="2">
              <a:spcBef>
                <a:spcPts val="1200"/>
              </a:spcBef>
            </a:pPr>
            <a:r>
              <a:rPr lang="en-US" b="1" dirty="0"/>
              <a:t>Monovalent</a:t>
            </a:r>
            <a:r>
              <a:rPr lang="en-US" dirty="0"/>
              <a:t> vaccine</a:t>
            </a:r>
            <a:endParaRPr lang="en-US" i="1" dirty="0"/>
          </a:p>
          <a:p>
            <a:pPr marL="617220" lvl="1" indent="-342900">
              <a:lnSpc>
                <a:spcPct val="120000"/>
              </a:lnSpc>
              <a:spcBef>
                <a:spcPts val="2400"/>
              </a:spcBef>
              <a:buFont typeface="+mj-lt"/>
              <a:buAutoNum type="alphaLcParenR"/>
            </a:pPr>
            <a:r>
              <a:rPr lang="en-US" sz="1900" b="1" dirty="0"/>
              <a:t>Live attenuated Influenza Virus</a:t>
            </a:r>
            <a:r>
              <a:rPr lang="en-US" sz="1900" dirty="0"/>
              <a:t>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Quadrivalent - </a:t>
            </a:r>
            <a:r>
              <a:rPr lang="en-US" sz="1700" i="1" dirty="0"/>
              <a:t>given as intranasal spray to children</a:t>
            </a:r>
            <a:endParaRPr lang="en-US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Chemoprophylaxis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Zanamivir/Oseltamivir/ Peramivir/ </a:t>
            </a:r>
            <a:r>
              <a:rPr lang="en-US" sz="2000" dirty="0" err="1"/>
              <a:t>Baloxavir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4098" name="Picture 2" descr="C:\Users\Moses Masika\Downloads\flu ki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734" y="1727908"/>
            <a:ext cx="2798445" cy="188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8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3447995"/>
            <a:ext cx="5111644" cy="341000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46832" y="4396463"/>
            <a:ext cx="3076734" cy="160934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Flu vaccines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0"/>
            <a:ext cx="6617010" cy="42465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0"/>
            <a:ext cx="2527300" cy="42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85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822"/>
            <a:ext cx="7772400" cy="1014384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Control of pandemic Influenza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19" y="1454049"/>
            <a:ext cx="3886197" cy="4818736"/>
          </a:xfrm>
        </p:spPr>
        <p:txBody>
          <a:bodyPr numCol="1"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Surveillance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Screening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Information sharing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Health education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Health worker capacity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7047" y="1379099"/>
            <a:ext cx="4571288" cy="40773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 Drugs (Prophylaxis)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7. Vaccination (annual)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8. Culling animals (chicken/swine)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9. Limiting travel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10. Isolation of infected persons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78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76" y="295854"/>
            <a:ext cx="7772400" cy="1222980"/>
          </a:xfrm>
        </p:spPr>
        <p:txBody>
          <a:bodyPr>
            <a:normAutofit/>
          </a:bodyPr>
          <a:lstStyle/>
          <a:p>
            <a:r>
              <a:rPr lang="en-US" sz="8000" b="0" dirty="0">
                <a:solidFill>
                  <a:schemeClr val="bg2">
                    <a:lumMod val="25000"/>
                  </a:schemeClr>
                </a:solidFill>
                <a:latin typeface="Stencil" panose="040409050D0802020404" pitchFamily="82" charset="0"/>
              </a:rPr>
              <a:t>1918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220" y="1427530"/>
            <a:ext cx="6986434" cy="5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0420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02864"/>
            <a:ext cx="7772400" cy="1129990"/>
          </a:xfrm>
        </p:spPr>
        <p:txBody>
          <a:bodyPr>
            <a:noAutofit/>
          </a:bodyPr>
          <a:lstStyle/>
          <a:p>
            <a:r>
              <a:rPr lang="en-US" sz="3600" spc="0" dirty="0"/>
              <a:t>Thermal scanner</a:t>
            </a:r>
            <a:endParaRPr lang="en-GB" sz="3600" spc="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8" y="1332853"/>
            <a:ext cx="8425442" cy="463399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8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762"/>
            <a:ext cx="7772400" cy="5496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WHO - GISRS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5370" r="3227" b="15077"/>
          <a:stretch/>
        </p:blipFill>
        <p:spPr>
          <a:xfrm>
            <a:off x="1" y="839451"/>
            <a:ext cx="9144000" cy="6018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2694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8081682" cy="405079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Influenza is caused by Influenza viruses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Seasonal – cold season/winter 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Transmission higher in low temp &amp; low humidity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‘Flu’ - loosely used to describe a myriad of infections that cause respiratory and systemic symptoms</a:t>
            </a:r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949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00" y="1324083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spc="0" dirty="0"/>
              <a:t>Japan Times – Avian Flu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5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811"/>
            <a:ext cx="7772400" cy="489727"/>
          </a:xfrm>
        </p:spPr>
        <p:txBody>
          <a:bodyPr>
            <a:noAutofit/>
          </a:bodyPr>
          <a:lstStyle/>
          <a:p>
            <a:r>
              <a:rPr lang="en-US" sz="3600" dirty="0"/>
              <a:t>Seasonal vs Pandemic influenza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81191"/>
              </p:ext>
            </p:extLst>
          </p:nvPr>
        </p:nvGraphicFramePr>
        <p:xfrm>
          <a:off x="1" y="786767"/>
          <a:ext cx="9144000" cy="607123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4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607">
                <a:tc>
                  <a:txBody>
                    <a:bodyPr/>
                    <a:lstStyle/>
                    <a:p>
                      <a:endParaRPr lang="en-GB" sz="3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arrow" panose="020B0606020202030204" pitchFamily="34" charset="0"/>
                        </a:rPr>
                        <a:t>Seasonal</a:t>
                      </a:r>
                      <a:endParaRPr lang="en-GB" sz="3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arrow" panose="020B0606020202030204" pitchFamily="34" charset="0"/>
                        </a:rPr>
                        <a:t>Pandemic</a:t>
                      </a:r>
                      <a:endParaRPr lang="en-GB" sz="3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5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Pattern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Predictable,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cold season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Rare, a few in a century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7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Immunity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Some immunity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from previous exposure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No previous exposure, little or no immunity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7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Affected persons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Health adults usually spared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Everyone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is at risk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8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Health systems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Able to meet demand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Overwhelmed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47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Vaccines &amp; drugs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Usually adequate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Vaccine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unavailable </a:t>
                      </a:r>
                    </a:p>
                    <a:p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Drugs i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nadequate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47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Impact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Manageable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May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severely affect economy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9688"/>
            <a:ext cx="7772400" cy="794478"/>
          </a:xfrm>
        </p:spPr>
        <p:txBody>
          <a:bodyPr>
            <a:normAutofit/>
          </a:bodyPr>
          <a:lstStyle/>
          <a:p>
            <a:r>
              <a:rPr lang="en-US" sz="3200" dirty="0"/>
              <a:t>Comparison: Influenza types A/B/C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232651"/>
              </p:ext>
            </p:extLst>
          </p:nvPr>
        </p:nvGraphicFramePr>
        <p:xfrm>
          <a:off x="239844" y="1244187"/>
          <a:ext cx="8799224" cy="54718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249">
                <a:tc>
                  <a:txBody>
                    <a:bodyPr/>
                    <a:lstStyle/>
                    <a:p>
                      <a:endParaRPr lang="en-GB" sz="2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Narrow" panose="020B0606020202030204" pitchFamily="34" charset="0"/>
                        </a:rPr>
                        <a:t>Type A</a:t>
                      </a:r>
                      <a:endParaRPr lang="en-GB" sz="2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Narrow" panose="020B0606020202030204" pitchFamily="34" charset="0"/>
                        </a:rPr>
                        <a:t>Type B</a:t>
                      </a:r>
                      <a:endParaRPr lang="en-GB" sz="2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Narrow" panose="020B0606020202030204" pitchFamily="34" charset="0"/>
                        </a:rPr>
                        <a:t>Type C</a:t>
                      </a:r>
                      <a:endParaRPr lang="en-GB" sz="2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3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Disease Severity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+++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++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+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Animal</a:t>
                      </a:r>
                      <a:r>
                        <a:rPr lang="en-US" sz="2400" b="1" baseline="0" dirty="0">
                          <a:latin typeface="Arial Narrow" panose="020B0606020202030204" pitchFamily="34" charset="0"/>
                        </a:rPr>
                        <a:t> hosts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  <a:p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Yes (swine,</a:t>
                      </a:r>
                      <a:r>
                        <a:rPr lang="en-US" sz="2400" baseline="0" dirty="0">
                          <a:latin typeface="Arial Narrow" panose="020B0606020202030204" pitchFamily="34" charset="0"/>
                        </a:rPr>
                        <a:t> horse, birds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)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No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Yes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07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Outbreaks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Pandemic, Epidemic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Epidemic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Rare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43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Narrow" panose="020B0606020202030204" pitchFamily="34" charset="0"/>
                        </a:rPr>
                        <a:t>Chemotherapy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Amantadine Rimantadine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Oseltamivir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Zanamivir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Oseltamivir</a:t>
                      </a:r>
                    </a:p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Zanamivir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??</a:t>
                      </a:r>
                      <a:endParaRPr lang="en-GB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067997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740" y="1971508"/>
            <a:ext cx="7772400" cy="3724754"/>
          </a:xfrm>
        </p:spPr>
        <p:txBody>
          <a:bodyPr numCol="2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Classification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Characteristics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Antigenic Variation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Pathogenesis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Clinical features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Diagnosis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Treatment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Deterrence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65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One of the following drugs is used to treat </a:t>
            </a:r>
            <a:r>
              <a:rPr lang="en-US" sz="3200" b="1" dirty="0"/>
              <a:t>Influenza B</a:t>
            </a:r>
            <a:r>
              <a:rPr lang="en-US" sz="3200" dirty="0"/>
              <a:t> virus: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Acyclovir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Amantadine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Oseltamivir</a:t>
            </a:r>
          </a:p>
          <a:p>
            <a:pPr marL="617220" lvl="1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2800" dirty="0"/>
              <a:t>Lamivudine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5" name="Picture 4" descr="Intext Ques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0140" y="457200"/>
            <a:ext cx="1483995" cy="13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9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D963-064D-4390-AD5F-F9F6FBFC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Antigenic Shift</a:t>
            </a:r>
          </a:p>
          <a:p>
            <a:endParaRPr lang="en-US" sz="5400" b="1" dirty="0">
              <a:hlinkClick r:id="rId3"/>
            </a:endParaRPr>
          </a:p>
          <a:p>
            <a:pPr marL="0" indent="0" algn="ctr">
              <a:buNone/>
            </a:pPr>
            <a:r>
              <a:rPr lang="en-US" sz="7200" b="1" dirty="0"/>
              <a:t>p2.gg/</a:t>
            </a:r>
            <a:r>
              <a:rPr lang="en-US" sz="7200" b="1" dirty="0" err="1"/>
              <a:t>zsq</a:t>
            </a:r>
            <a:endParaRPr lang="en-US" sz="7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B4C20-24D7-4226-ADBD-B6F4962C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6" name="Picture 5" descr="Intext Question">
            <a:extLst>
              <a:ext uri="{FF2B5EF4-FFF2-40B4-BE49-F238E27FC236}">
                <a16:creationId xmlns:a16="http://schemas.microsoft.com/office/drawing/2014/main" id="{956B36F9-9003-4443-B6FF-BF6A8752626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0140" y="457200"/>
            <a:ext cx="1483995" cy="13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222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019638" cy="3520440"/>
          </a:xfrm>
        </p:spPr>
        <p:txBody>
          <a:bodyPr>
            <a:normAutofit/>
          </a:bodyPr>
          <a:lstStyle/>
          <a:p>
            <a:r>
              <a:rPr lang="en-US" sz="8000" dirty="0"/>
              <a:t>Questions</a:t>
            </a:r>
            <a:endParaRPr lang="en-GB" sz="8000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5" y="4997836"/>
            <a:ext cx="868128" cy="86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6" y="4993680"/>
            <a:ext cx="868128" cy="86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0" y="4984836"/>
            <a:ext cx="786765" cy="78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578" y="5861808"/>
            <a:ext cx="297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mosmasika@gmail.com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52" y="5899775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@mosmasika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6354" y="5825636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Masika Moses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2146" y="6342274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Medical Microbiology UoN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25" y="6337852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en-US" sz="20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MicrobiologyUoN</a:t>
            </a: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196" y="2396120"/>
            <a:ext cx="5212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74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3"/>
            <a:ext cx="7772400" cy="1102084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Taxonomy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394661"/>
              </p:ext>
            </p:extLst>
          </p:nvPr>
        </p:nvGraphicFramePr>
        <p:xfrm>
          <a:off x="681317" y="2407768"/>
          <a:ext cx="8104095" cy="2576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152">
                <a:tc>
                  <a:txBody>
                    <a:bodyPr/>
                    <a:lstStyle/>
                    <a:p>
                      <a:r>
                        <a:rPr lang="en-US" sz="2800" dirty="0"/>
                        <a:t>Family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Genus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Species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2">
                <a:tc rowSpan="3">
                  <a:txBody>
                    <a:bodyPr/>
                    <a:lstStyle/>
                    <a:p>
                      <a:endParaRPr lang="en-US" sz="2600" dirty="0"/>
                    </a:p>
                    <a:p>
                      <a:r>
                        <a:rPr lang="en-US" sz="2600" dirty="0" err="1"/>
                        <a:t>Orthomyxoviridae</a:t>
                      </a:r>
                      <a:endParaRPr lang="en-GB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Influenzavirus</a:t>
                      </a:r>
                      <a:r>
                        <a:rPr lang="en-US" sz="2400" dirty="0"/>
                        <a:t> A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Influenza A virus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52"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Influenzavirus</a:t>
                      </a:r>
                      <a:r>
                        <a:rPr lang="en-US" sz="2400" dirty="0"/>
                        <a:t> B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Influenza B virus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152"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Influenzavirus</a:t>
                      </a:r>
                      <a:r>
                        <a:rPr lang="en-US" sz="2400" dirty="0"/>
                        <a:t> C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Influenza C virus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5811" y="5235386"/>
            <a:ext cx="7902389" cy="145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i="1" dirty="0"/>
              <a:t>2. Baltimore classification:</a:t>
            </a:r>
            <a:endParaRPr lang="en-GB" sz="2800" i="1" dirty="0"/>
          </a:p>
          <a:p>
            <a:pPr lvl="1">
              <a:lnSpc>
                <a:spcPct val="100000"/>
              </a:lnSpc>
            </a:pPr>
            <a:r>
              <a:rPr lang="en-US" sz="2800" dirty="0"/>
              <a:t>(-)</a:t>
            </a:r>
            <a:r>
              <a:rPr lang="en-US" sz="2800" dirty="0" err="1"/>
              <a:t>ssRNA</a:t>
            </a:r>
            <a:r>
              <a:rPr lang="en-US" sz="2800" dirty="0"/>
              <a:t> virus (Group V)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5811" y="1685360"/>
            <a:ext cx="7772400" cy="62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i="1" dirty="0"/>
              <a:t>1. ICTV</a:t>
            </a:r>
            <a:endParaRPr lang="en-GB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117648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Influenza types…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Type A</a:t>
            </a:r>
            <a:r>
              <a:rPr lang="en-US" sz="2800" dirty="0"/>
              <a:t>: Causes pandemics, most severe form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Also infects birds, pigs, horses, dogs &amp; seals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Type B:</a:t>
            </a:r>
            <a:r>
              <a:rPr lang="en-US" sz="2800" dirty="0"/>
              <a:t> Causes epidemics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Infects humans &amp; seals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Sporadic outbreaks especially in institutionalized communities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Type C: </a:t>
            </a:r>
            <a:r>
              <a:rPr lang="en-US" sz="2800" dirty="0"/>
              <a:t>causes mild disease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Infect humans and other animals, least common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4732"/>
            <a:ext cx="7772400" cy="1122109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Global Burden of Influenza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25433" y="5202148"/>
            <a:ext cx="341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Severe Cases</a:t>
            </a:r>
          </a:p>
        </p:txBody>
      </p:sp>
      <p:sp>
        <p:nvSpPr>
          <p:cNvPr id="10" name="Oval 9"/>
          <p:cNvSpPr/>
          <p:nvPr/>
        </p:nvSpPr>
        <p:spPr>
          <a:xfrm>
            <a:off x="5111137" y="2072846"/>
            <a:ext cx="3087977" cy="30005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0.25 - 0.5 Million p.a.</a:t>
            </a:r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6245" y="5202148"/>
            <a:ext cx="341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Deaths</a:t>
            </a:r>
          </a:p>
        </p:txBody>
      </p:sp>
      <p:sp>
        <p:nvSpPr>
          <p:cNvPr id="9" name="Oval 8"/>
          <p:cNvSpPr/>
          <p:nvPr/>
        </p:nvSpPr>
        <p:spPr>
          <a:xfrm>
            <a:off x="1025433" y="2072846"/>
            <a:ext cx="3087977" cy="30005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3 - 5 Million p.a.</a:t>
            </a:r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2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332"/>
            <a:ext cx="7772400" cy="959509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1265"/>
            <a:ext cx="8173387" cy="2801162"/>
          </a:xfrm>
        </p:spPr>
        <p:txBody>
          <a:bodyPr>
            <a:normAutofit/>
          </a:bodyPr>
          <a:lstStyle/>
          <a:p>
            <a:r>
              <a:rPr lang="en-US" sz="2400" dirty="0"/>
              <a:t>Influenza Type</a:t>
            </a:r>
          </a:p>
          <a:p>
            <a:r>
              <a:rPr lang="en-US" sz="2400" dirty="0"/>
              <a:t>Place of isolate</a:t>
            </a:r>
          </a:p>
          <a:p>
            <a:r>
              <a:rPr lang="en-US" sz="2400" dirty="0"/>
              <a:t>Number of isolate</a:t>
            </a:r>
          </a:p>
          <a:p>
            <a:r>
              <a:rPr lang="en-US" sz="2400" dirty="0"/>
              <a:t>Year isolated</a:t>
            </a:r>
          </a:p>
          <a:p>
            <a:r>
              <a:rPr lang="en-US" sz="2400" dirty="0"/>
              <a:t>For Type A, the H and N subtypes are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14445" y="4365185"/>
            <a:ext cx="7268901" cy="199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Examples: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A/Michigan/45/2015 (H1N1) virus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A/Singapore/INFIMH-16-0019/2016 (H3N2) virus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B/Colorado/06/2017 virus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6704-3B7E-48BB-84E2-8425E4F4DD9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050" name="Picture 2" descr="C:\Users\Moses Masika\Downloads\CampFunstonKS-InfluenzaHosp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" y="-45720"/>
            <a:ext cx="9133627" cy="690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7777</TotalTime>
  <Words>2008</Words>
  <Application>Microsoft Office PowerPoint</Application>
  <PresentationFormat>On-screen Show (4:3)</PresentationFormat>
  <Paragraphs>496</Paragraphs>
  <Slides>46</Slides>
  <Notes>26</Notes>
  <HiddenSlides>14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Adobe Gothic Std B</vt:lpstr>
      <vt:lpstr>Monotype Sorts</vt:lpstr>
      <vt:lpstr>Arial</vt:lpstr>
      <vt:lpstr>Arial Narrow</vt:lpstr>
      <vt:lpstr>Calibri</vt:lpstr>
      <vt:lpstr>Georgia</vt:lpstr>
      <vt:lpstr>Stencil</vt:lpstr>
      <vt:lpstr>Tahoma</vt:lpstr>
      <vt:lpstr>Times New Roman</vt:lpstr>
      <vt:lpstr>Trebuchet MS</vt:lpstr>
      <vt:lpstr>Wingdings</vt:lpstr>
      <vt:lpstr>Wood Type</vt:lpstr>
      <vt:lpstr>Influenza Viruses</vt:lpstr>
      <vt:lpstr>Outline</vt:lpstr>
      <vt:lpstr>Respiratory Viruses</vt:lpstr>
      <vt:lpstr>Introduction</vt:lpstr>
      <vt:lpstr>Taxonomy</vt:lpstr>
      <vt:lpstr>Influenza types…</vt:lpstr>
      <vt:lpstr>Global Burden of Influenza</vt:lpstr>
      <vt:lpstr>Classification</vt:lpstr>
      <vt:lpstr>PowerPoint Presentation</vt:lpstr>
      <vt:lpstr>Epidemiology</vt:lpstr>
      <vt:lpstr>Influenza virus: Structure</vt:lpstr>
      <vt:lpstr>Structure</vt:lpstr>
      <vt:lpstr>Structure:</vt:lpstr>
      <vt:lpstr>Structure…</vt:lpstr>
      <vt:lpstr>PowerPoint Presentation</vt:lpstr>
      <vt:lpstr>Influenza virus</vt:lpstr>
      <vt:lpstr>Replication</vt:lpstr>
      <vt:lpstr>Antigenic variation</vt:lpstr>
      <vt:lpstr>Antigenic Drift</vt:lpstr>
      <vt:lpstr>Antigenic variation…</vt:lpstr>
      <vt:lpstr>Antigenic Shift</vt:lpstr>
      <vt:lpstr>Pathogenesis</vt:lpstr>
      <vt:lpstr>Pathogenesis…</vt:lpstr>
      <vt:lpstr>PowerPoint Presentation</vt:lpstr>
      <vt:lpstr>Flu face</vt:lpstr>
      <vt:lpstr>Clinical Features:</vt:lpstr>
      <vt:lpstr>Clinical Features…</vt:lpstr>
      <vt:lpstr>Clinical features…</vt:lpstr>
      <vt:lpstr>Diagnosis</vt:lpstr>
      <vt:lpstr>Treatment</vt:lpstr>
      <vt:lpstr>Uncoating Inhibitors</vt:lpstr>
      <vt:lpstr>Viral release inhibitors</vt:lpstr>
      <vt:lpstr>RNA polymerase inhibitors</vt:lpstr>
      <vt:lpstr>Prevention</vt:lpstr>
      <vt:lpstr>Flu vaccines</vt:lpstr>
      <vt:lpstr>Control of pandemic Influenza</vt:lpstr>
      <vt:lpstr>1918</vt:lpstr>
      <vt:lpstr>Thermal scanner</vt:lpstr>
      <vt:lpstr>WHO - GISRS</vt:lpstr>
      <vt:lpstr>Japan Times – Avian Flu</vt:lpstr>
      <vt:lpstr>Seasonal vs Pandemic influenza</vt:lpstr>
      <vt:lpstr>Comparison: Influenza types A/B/C</vt:lpstr>
      <vt:lpstr>Recap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viruses</dc:title>
  <dc:creator>Masika</dc:creator>
  <cp:lastModifiedBy>Masika</cp:lastModifiedBy>
  <cp:revision>198</cp:revision>
  <dcterms:created xsi:type="dcterms:W3CDTF">2015-01-07T11:35:30Z</dcterms:created>
  <dcterms:modified xsi:type="dcterms:W3CDTF">2019-04-04T08:07:25Z</dcterms:modified>
</cp:coreProperties>
</file>