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media/image4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5.jpe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6.jpe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2192000" cy="8686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FCC"/>
          </a:solidFill>
        </a:fill>
      </a:tcStyle>
    </a:wholeTbl>
    <a:band2H>
      <a:tcTxStyle b="def" i="def"/>
      <a:tcStyle>
        <a:tcBdr/>
        <a:fill>
          <a:solidFill>
            <a:srgbClr val="FCF0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CF0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F0E7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AD7"/>
          </a:solidFill>
        </a:fill>
      </a:tcStyle>
    </a:wholeTbl>
    <a:band2H>
      <a:tcTxStyle b="def" i="def"/>
      <a:tcStyle>
        <a:tcBdr/>
        <a:fill>
          <a:solidFill>
            <a:srgbClr val="F2EDEC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5CB"/>
          </a:solidFill>
        </a:fill>
      </a:tcStyle>
    </a:wholeTbl>
    <a:band2H>
      <a:tcTxStyle b="def" i="def"/>
      <a:tcStyle>
        <a:tcBdr/>
        <a:fill>
          <a:solidFill>
            <a:srgbClr val="F4EB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NANB – Non-A, Non-B Viruses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HBsAg- indicates infection/replication</a:t>
            </a:r>
          </a:p>
          <a:p>
            <a:pPr/>
          </a:p>
          <a:p>
            <a:pPr/>
            <a:r>
              <a:t>eAg – a secreted Ag -  indicates high level of viral replication – High infectiousness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Hepatitis B serology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Interferons:</a:t>
            </a:r>
          </a:p>
          <a:p>
            <a:pPr marL="185714" indent="-185714">
              <a:buSzPct val="100000"/>
              <a:buFont typeface="Arial"/>
              <a:buChar char="•"/>
            </a:pPr>
            <a:r>
              <a:t>Clearance of infection (and immunity) is the best outcome, but is achieved in only around 25% cases (after a six month course of treatment).</a:t>
            </a:r>
          </a:p>
          <a:p>
            <a:pPr marL="185714" indent="-185714">
              <a:buSzPct val="100000"/>
              <a:buFont typeface="Arial"/>
              <a:buChar char="•"/>
            </a:pPr>
            <a:r>
              <a:t>Interferon is the best available treatment for chronic HBV, but side effects and expense limit its use. </a:t>
            </a:r>
          </a:p>
          <a:p>
            <a:pPr lvl="1" indent="0">
              <a:defRPr i="1" spc="-150"/>
            </a:pPr>
            <a:r>
              <a:t>Best outcome is infection clearance (25% of all treated cases)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Post-exposure prophylaxis </a:t>
            </a:r>
            <a:r>
              <a:rPr i="1"/>
              <a:t>(Vaccine &amp; HBIG - given within </a:t>
            </a:r>
            <a:r>
              <a:rPr b="1" i="1"/>
              <a:t>48hrs)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Saccharomyces cerevisiae</a:t>
            </a:r>
            <a:r>
              <a:rPr i="0"/>
              <a:t>, also known as Brewer's yeast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hape 3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Egypt- antischistosomal therapy led to high prevalence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?HCV targets B lymphocytes</a:t>
            </a:r>
          </a:p>
          <a:p>
            <a:pPr/>
            <a:r>
              <a:t>HCV polymerase generates mutants (quasispecies)</a:t>
            </a:r>
          </a:p>
          <a:p>
            <a:pPr lvl="1" indent="457200">
              <a:defRPr spc="-150"/>
            </a:pPr>
            <a:r>
              <a:t>Challenges in CMI &amp; vaccine development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the cause of 15-20 % of acute hepatitis in the developed world.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Other tests:</a:t>
            </a:r>
            <a:r>
              <a:rPr b="0"/>
              <a:t> </a:t>
            </a:r>
            <a:endParaRPr b="0"/>
          </a:p>
          <a:p>
            <a:pPr lvl="1" indent="457200"/>
            <a:r>
              <a:t>LFTs, Full hemogram, biopsy, radiology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Ns5A: Plays a role viral replication and assembly?!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Pegylation</a:t>
            </a:r>
            <a:r>
              <a:rPr b="0"/>
              <a:t> – conjugation with Polyethylene Glycol (PEG) slows metabolism</a:t>
            </a:r>
            <a:endParaRPr b="0"/>
          </a:p>
          <a:p>
            <a:pPr>
              <a:defRPr b="1"/>
            </a:pPr>
            <a:r>
              <a:t>Sofosbuvir</a:t>
            </a:r>
            <a:r>
              <a:rPr b="0"/>
              <a:t> – uridine analogue (nucleotide) prodrug – Inhibits HCV RNA-dependent Polymerase – FDA approval in 2013</a:t>
            </a:r>
            <a:endParaRPr b="0"/>
          </a:p>
          <a:p>
            <a:pPr>
              <a:defRPr b="1"/>
            </a:pPr>
            <a:r>
              <a:t>Boceprevir – </a:t>
            </a:r>
            <a:r>
              <a:rPr b="0"/>
              <a:t>HCV Protease inhibitor – FDA approval in 2011 (no longer recommended coz Sofusbuvir is more efficacious)</a:t>
            </a:r>
            <a:endParaRPr b="0"/>
          </a:p>
          <a:p>
            <a:pPr>
              <a:defRPr b="1"/>
            </a:pPr>
            <a:r>
              <a:t>Telaprevir</a:t>
            </a:r>
            <a:r>
              <a:rPr b="0"/>
              <a:t> – HCV protease inhibitor – Vertex TM  to discontinue sale in October 2014</a:t>
            </a:r>
            <a:endParaRPr b="0"/>
          </a:p>
          <a:p>
            <a:pPr>
              <a:defRPr b="1"/>
            </a:pPr>
            <a:r>
              <a:t>Simeprevir</a:t>
            </a:r>
            <a:r>
              <a:rPr b="0"/>
              <a:t> – HCV protease inhibitor –FDA approval in 2014</a:t>
            </a:r>
            <a:endParaRPr b="0"/>
          </a:p>
          <a:p>
            <a:pPr>
              <a:defRPr b="1"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replicate on its own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Shape 4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Acid - (pH 3.0)</a:t>
            </a:r>
          </a:p>
          <a:p>
            <a:pPr/>
            <a:r>
              <a:t>Destroyed by boiling, chlorine &amp; iodine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Jaundice</a:t>
            </a:r>
            <a:r>
              <a:rPr b="0"/>
              <a:t> – 70-80% of all adults with  acute HAV infection. Less likely in children, uncommon in infants</a:t>
            </a:r>
            <a:endParaRPr b="0"/>
          </a:p>
          <a:p>
            <a:pPr/>
            <a:r>
              <a:t>Abdominal pain in 40% of all patients</a:t>
            </a:r>
          </a:p>
          <a:p>
            <a:pPr/>
            <a:r>
              <a:t>Rash and arthralgia may occur</a:t>
            </a:r>
          </a:p>
          <a:p>
            <a:pPr/>
          </a:p>
          <a:p>
            <a:pPr/>
            <a:r>
              <a:t>Relapses may occur in the elderly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2pPr indent="457200">
              <a:defRPr sz="2400"/>
            </a:lvl2pPr>
          </a:lstStyle>
          <a:p>
            <a:pPr/>
            <a:r>
              <a:t>Other tests:</a:t>
            </a:r>
          </a:p>
          <a:p>
            <a:pPr lvl="1"/>
            <a:r>
              <a:t>LFTs, ultrasonography, Full blood count, coagulation profile, histology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4" name="Shape 4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rodents, pigs, sheep, and cattle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Double-shelled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15 yrs at -20C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2 yrs at -80C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6 months at rtp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7 days at 44C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t>400-yr old mummified remains in Korean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Source: Hwang E &amp; Ramsey Cheung R, </a:t>
            </a:r>
            <a:r>
              <a:rPr b="1"/>
              <a:t>Global Epidemiology of Hepatitis B Virus (HBV) Infection. </a:t>
            </a:r>
            <a:r>
              <a:rPr i="1"/>
              <a:t>North American Journal of Medicine and Science.</a:t>
            </a:r>
            <a:r>
              <a:rPr b="1"/>
              <a:t> </a:t>
            </a:r>
            <a:r>
              <a:t>January 25,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Vertical transmission:</a:t>
            </a:r>
          </a:p>
          <a:p>
            <a:pPr>
              <a:defRPr b="1"/>
            </a:pPr>
            <a:r>
              <a:t>	Usually during delivery</a:t>
            </a:r>
          </a:p>
          <a:p>
            <a:pPr/>
            <a:r>
              <a:t>	Rarely transplacental</a:t>
            </a:r>
          </a:p>
          <a:p>
            <a:pPr/>
            <a:r>
              <a:t>	No evidence of transmission during breastfeeding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Chronic persistent hepatitis (Immunotolerant, usually after early infection or vertical transmission)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Few have icteric acute HBV infection (10% of children and 30-50% of adults)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Chronic persistent infection: minimum liver damage</a:t>
            </a:r>
          </a:p>
          <a:p>
            <a:pPr/>
          </a:p>
          <a:p>
            <a:pPr/>
            <a:r>
              <a:t>Chronic active infection: Aggressive liver damage &gt;&gt; cirrhosis, liver failure</a:t>
            </a:r>
          </a:p>
          <a:p>
            <a:pPr/>
          </a:p>
          <a:p>
            <a:pPr/>
            <a:r>
              <a:t>Hepatocellular carcinoma: HBV causes 80% of all cases of HCC</a:t>
            </a:r>
          </a:p>
          <a:p>
            <a:pPr/>
          </a:p>
          <a:p>
            <a:pPr/>
            <a:r>
              <a:t>Fulminant Hepatitis: 1% of all HBV infections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 = Polyarteritis nodosa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" y="965200"/>
            <a:ext cx="9141619" cy="6756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Rectangle 7"/>
          <p:cNvSpPr/>
          <p:nvPr/>
        </p:nvSpPr>
        <p:spPr>
          <a:xfrm>
            <a:off x="9270262" y="965200"/>
            <a:ext cx="2925319" cy="6756401"/>
          </a:xfrm>
          <a:prstGeom prst="rect">
            <a:avLst/>
          </a:prstGeom>
          <a:solidFill>
            <a:srgbClr val="C8C8C8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069847" y="1644700"/>
            <a:ext cx="7315201" cy="4123335"/>
          </a:xfrm>
          <a:prstGeom prst="rect">
            <a:avLst/>
          </a:prstGeom>
        </p:spPr>
        <p:txBody>
          <a:bodyPr anchor="b"/>
          <a:lstStyle>
            <a:lvl1pPr>
              <a:defRPr spc="-100" sz="59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100015" y="5915645"/>
            <a:ext cx="7315201" cy="115824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>
                <a:solidFill>
                  <a:srgbClr val="FCECD5"/>
                </a:solidFill>
              </a:defRPr>
            </a:lvl1pPr>
            <a:lvl2pPr marL="0" indent="457200">
              <a:buClrTx/>
              <a:buSzTx/>
              <a:buNone/>
              <a:defRPr sz="2200">
                <a:solidFill>
                  <a:srgbClr val="FCECD5"/>
                </a:solidFill>
              </a:defRPr>
            </a:lvl2pPr>
            <a:lvl3pPr marL="0" indent="914400">
              <a:buClrTx/>
              <a:buSzTx/>
              <a:buNone/>
              <a:defRPr sz="2200">
                <a:solidFill>
                  <a:srgbClr val="FCECD5"/>
                </a:solidFill>
              </a:defRPr>
            </a:lvl3pPr>
            <a:lvl4pPr marL="0" indent="1371600">
              <a:buClrTx/>
              <a:buSzTx/>
              <a:buNone/>
              <a:defRPr sz="2200">
                <a:solidFill>
                  <a:srgbClr val="FCECD5"/>
                </a:solidFill>
              </a:defRPr>
            </a:lvl4pPr>
            <a:lvl5pPr marL="0" indent="1828800">
              <a:buClrTx/>
              <a:buSzTx/>
              <a:buNone/>
              <a:defRPr sz="2200">
                <a:solidFill>
                  <a:srgbClr val="FCECD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xfrm>
            <a:off x="256031" y="1447800"/>
            <a:ext cx="2834641" cy="301142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Picture Placeholder 2"/>
          <p:cNvSpPr/>
          <p:nvPr>
            <p:ph type="pic" idx="13"/>
          </p:nvPr>
        </p:nvSpPr>
        <p:spPr>
          <a:xfrm>
            <a:off x="3570644" y="972064"/>
            <a:ext cx="8115231" cy="6752540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256031" y="4424476"/>
            <a:ext cx="2834641" cy="29419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3869268" y="1094536"/>
            <a:ext cx="7315201" cy="6486145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381000" y="1254760"/>
            <a:ext cx="2819400" cy="62738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idx="1"/>
          </p:nvPr>
        </p:nvSpPr>
        <p:spPr>
          <a:xfrm>
            <a:off x="3867911" y="1100327"/>
            <a:ext cx="7315201" cy="6486146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85800" indent="-182880">
              <a:defRPr sz="2800"/>
            </a:lvl2pPr>
            <a:lvl3pPr marL="1143000" indent="-182880">
              <a:defRPr sz="2800"/>
            </a:lvl3pPr>
            <a:lvl4pPr marL="1600200" indent="-182880">
              <a:defRPr sz="2800"/>
            </a:lvl4pPr>
            <a:lvl5pPr marL="2057400" indent="-182879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85800" indent="-182880">
              <a:defRPr sz="2800"/>
            </a:lvl2pPr>
            <a:lvl3pPr marL="1143000" indent="-182880">
              <a:defRPr sz="2800"/>
            </a:lvl3pPr>
            <a:lvl4pPr marL="1600200" indent="-182880">
              <a:defRPr sz="2800"/>
            </a:lvl4pPr>
            <a:lvl5pPr marL="2057400" indent="-182879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3867911" y="1644700"/>
            <a:ext cx="7315201" cy="4123335"/>
          </a:xfrm>
          <a:prstGeom prst="rect">
            <a:avLst/>
          </a:prstGeom>
        </p:spPr>
        <p:txBody>
          <a:bodyPr anchor="b"/>
          <a:lstStyle>
            <a:lvl1pPr>
              <a:defRPr spc="-100" sz="5900">
                <a:solidFill>
                  <a:srgbClr val="59595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3886200" y="5918606"/>
            <a:ext cx="7315200" cy="115824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half" idx="1"/>
          </p:nvPr>
        </p:nvSpPr>
        <p:spPr>
          <a:xfrm>
            <a:off x="3867911" y="1100327"/>
            <a:ext cx="3474722" cy="64861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3867911" y="1296541"/>
            <a:ext cx="3474722" cy="10231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 marL="0" indent="457200">
              <a:spcBef>
                <a:spcPts val="0"/>
              </a:spcBef>
              <a:buClrTx/>
              <a:buSzTx/>
              <a:buNone/>
            </a:lvl2pPr>
            <a:lvl3pPr marL="0" indent="914400">
              <a:spcBef>
                <a:spcPts val="0"/>
              </a:spcBef>
              <a:buClrTx/>
              <a:buSzTx/>
              <a:buNone/>
            </a:lvl3pPr>
            <a:lvl4pPr marL="0" indent="1371600">
              <a:spcBef>
                <a:spcPts val="0"/>
              </a:spcBef>
              <a:buClrTx/>
              <a:buSzTx/>
              <a:buNone/>
            </a:lvl4pPr>
            <a:lvl5pPr marL="0" indent="1828800">
              <a:spcBef>
                <a:spcPts val="0"/>
              </a:spcBef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4"/>
          <p:cNvSpPr/>
          <p:nvPr>
            <p:ph type="body" sz="quarter" idx="13"/>
          </p:nvPr>
        </p:nvSpPr>
        <p:spPr>
          <a:xfrm>
            <a:off x="7818463" y="1296542"/>
            <a:ext cx="3474721" cy="1030018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xfrm>
            <a:off x="252919" y="1423528"/>
            <a:ext cx="2947482" cy="58281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"/>
          <p:cNvSpPr/>
          <p:nvPr/>
        </p:nvSpPr>
        <p:spPr>
          <a:xfrm>
            <a:off x="0" y="961338"/>
            <a:ext cx="3443591" cy="6752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Rectangle 37"/>
          <p:cNvSpPr/>
          <p:nvPr/>
        </p:nvSpPr>
        <p:spPr>
          <a:xfrm>
            <a:off x="11815864" y="961338"/>
            <a:ext cx="384049" cy="6752540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256031" y="1447800"/>
            <a:ext cx="2834641" cy="301142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idx="1"/>
          </p:nvPr>
        </p:nvSpPr>
        <p:spPr>
          <a:xfrm>
            <a:off x="3867911" y="1100327"/>
            <a:ext cx="7315201" cy="64861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xt Placeholder 3"/>
          <p:cNvSpPr/>
          <p:nvPr>
            <p:ph type="body" sz="quarter" idx="13"/>
          </p:nvPr>
        </p:nvSpPr>
        <p:spPr>
          <a:xfrm>
            <a:off x="256032" y="4425955"/>
            <a:ext cx="2834640" cy="2941188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284773"/>
            <a:ext cx="10972800" cy="157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858774"/>
            <a:ext cx="10972800" cy="606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08522" y="8148003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1pPr>
      <a:lvl2pPr marL="706119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2pPr>
      <a:lvl3pPr marL="118871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3pPr>
      <a:lvl4pPr marL="16785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4pPr>
      <a:lvl5pPr marL="21357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5pPr>
      <a:lvl6pPr marL="26125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6pPr>
      <a:lvl7pPr marL="30697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7pPr>
      <a:lvl8pPr marL="3526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8pPr>
      <a:lvl9pPr marL="39841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1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robiologybook.org/" TargetMode="External"/><Relationship Id="rId3" Type="http://schemas.openxmlformats.org/officeDocument/2006/relationships/hyperlink" Target="http://www.aasld.org/" TargetMode="External"/><Relationship Id="rId4" Type="http://schemas.openxmlformats.org/officeDocument/2006/relationships/hyperlink" Target="http://www.hcvguidelines.org/" TargetMode="External"/><Relationship Id="rId5" Type="http://schemas.openxmlformats.org/officeDocument/2006/relationships/hyperlink" Target="http://www.easl.eu/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Viral Hepatitis</a:t>
            </a:r>
          </a:p>
        </p:txBody>
      </p:sp>
      <p:sp>
        <p:nvSpPr>
          <p:cNvPr id="142" name="Subtitle 2"/>
          <p:cNvSpPr txBox="1"/>
          <p:nvPr>
            <p:ph type="subTitle" sz="quarter" idx="1"/>
          </p:nvPr>
        </p:nvSpPr>
        <p:spPr>
          <a:xfrm>
            <a:off x="1100015" y="5845904"/>
            <a:ext cx="7315201" cy="914401"/>
          </a:xfrm>
          <a:prstGeom prst="rect">
            <a:avLst/>
          </a:prstGeom>
        </p:spPr>
        <p:txBody>
          <a:bodyPr/>
          <a:lstStyle>
            <a:lvl1pPr>
              <a:defRPr b="1" sz="2800">
                <a:latin typeface="Californian FB"/>
                <a:ea typeface="Californian FB"/>
                <a:cs typeface="Californian FB"/>
                <a:sym typeface="Californian FB"/>
              </a:defRPr>
            </a:lvl1pPr>
          </a:lstStyle>
          <a:p>
            <a:pPr/>
            <a:r>
              <a:t>Masika M.M.</a:t>
            </a:r>
          </a:p>
        </p:txBody>
      </p:sp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6767" y="1681844"/>
            <a:ext cx="3045235" cy="2493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569" y="4056552"/>
            <a:ext cx="4241433" cy="3659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0568" y="931332"/>
            <a:ext cx="4241434" cy="3244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Epidemiology</a:t>
            </a: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3492501" y="1753107"/>
            <a:ext cx="8293101" cy="52699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A third of global population has been infected </a:t>
            </a:r>
          </a:p>
          <a:p>
            <a:pPr>
              <a:spcBef>
                <a:spcPts val="3000"/>
              </a:spcBef>
            </a:pPr>
            <a:r>
              <a:t>5% (400 million) have chronic HBV infection</a:t>
            </a:r>
          </a:p>
          <a:p>
            <a:pPr>
              <a:spcBef>
                <a:spcPts val="3000"/>
              </a:spcBef>
            </a:pPr>
            <a:r>
              <a:t>Chronic infection may cause chronic liver disease: cirrhosis, Hepatoma</a:t>
            </a:r>
          </a:p>
          <a:p>
            <a:pPr>
              <a:spcBef>
                <a:spcPts val="3000"/>
              </a:spcBef>
            </a:pPr>
            <a:r>
              <a:t>1 million deaths p.a. related to HBV</a:t>
            </a:r>
          </a:p>
          <a:p>
            <a:pPr>
              <a:spcBef>
                <a:spcPts val="3000"/>
              </a:spcBef>
            </a:pPr>
            <a:r>
              <a:t>HBV causes 50% of all cases of HCC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 </a:t>
            </a:r>
            <a:br/>
            <a:r>
              <a:t>Prevalence</a:t>
            </a:r>
          </a:p>
        </p:txBody>
      </p:sp>
      <p:pic>
        <p:nvPicPr>
          <p:cNvPr id="182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0557" y="1649185"/>
            <a:ext cx="9062947" cy="5355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4"/>
          <p:cNvSpPr txBox="1"/>
          <p:nvPr/>
        </p:nvSpPr>
        <p:spPr>
          <a:xfrm>
            <a:off x="577330" y="7174468"/>
            <a:ext cx="139593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©WHO 2011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0556" y="947057"/>
            <a:ext cx="8985986" cy="6776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Transmission</a:t>
            </a:r>
          </a:p>
        </p:txBody>
      </p:sp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3421117" y="961698"/>
            <a:ext cx="8364484" cy="67476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000"/>
            </a:pPr>
            <a:r>
              <a:t>Sexual contact</a:t>
            </a:r>
            <a:endParaRPr sz="2300"/>
          </a:p>
          <a:p>
            <a:pPr lvl="1">
              <a:lnSpc>
                <a:spcPct val="72000"/>
              </a:lnSpc>
              <a:defRPr sz="2300"/>
            </a:pPr>
            <a:r>
              <a:t>Predominant mode among adults</a:t>
            </a:r>
          </a:p>
          <a:p>
            <a:pPr>
              <a:lnSpc>
                <a:spcPct val="72000"/>
              </a:lnSpc>
              <a:spcBef>
                <a:spcPts val="3000"/>
              </a:spcBef>
              <a:defRPr sz="3000"/>
            </a:pPr>
            <a:r>
              <a:t>Close contact </a:t>
            </a:r>
            <a:endParaRPr sz="2300"/>
          </a:p>
          <a:p>
            <a:pPr lvl="1">
              <a:lnSpc>
                <a:spcPct val="72000"/>
              </a:lnSpc>
              <a:defRPr sz="2300"/>
            </a:pPr>
            <a:r>
              <a:t>In children &amp; families</a:t>
            </a:r>
          </a:p>
          <a:p>
            <a:pPr>
              <a:lnSpc>
                <a:spcPct val="72000"/>
              </a:lnSpc>
              <a:spcBef>
                <a:spcPts val="3000"/>
              </a:spcBef>
              <a:defRPr sz="3000"/>
            </a:pPr>
            <a:r>
              <a:t>Vertical transmission </a:t>
            </a:r>
            <a:endParaRPr sz="2300"/>
          </a:p>
          <a:p>
            <a:pPr lvl="1">
              <a:lnSpc>
                <a:spcPct val="72000"/>
              </a:lnSpc>
              <a:defRPr sz="2300"/>
            </a:pPr>
            <a:r>
              <a:t>During delivery, rarely transplacental</a:t>
            </a:r>
          </a:p>
          <a:p>
            <a:pPr lvl="1">
              <a:lnSpc>
                <a:spcPct val="72000"/>
              </a:lnSpc>
              <a:defRPr sz="2300"/>
            </a:pPr>
            <a:r>
              <a:t>No evidence of transmission through breastfeeding</a:t>
            </a:r>
          </a:p>
          <a:p>
            <a:pPr>
              <a:lnSpc>
                <a:spcPct val="72000"/>
              </a:lnSpc>
              <a:spcBef>
                <a:spcPts val="3000"/>
              </a:spcBef>
              <a:defRPr sz="3000"/>
            </a:pPr>
            <a:r>
              <a:t>Blood</a:t>
            </a:r>
            <a:endParaRPr sz="3600"/>
          </a:p>
          <a:p>
            <a:pPr lvl="1">
              <a:lnSpc>
                <a:spcPct val="72000"/>
              </a:lnSpc>
              <a:defRPr sz="2300"/>
            </a:pPr>
            <a:r>
              <a:t>Unscreened blood transfusions, serum products</a:t>
            </a:r>
          </a:p>
          <a:p>
            <a:pPr lvl="1">
              <a:lnSpc>
                <a:spcPct val="72000"/>
              </a:lnSpc>
              <a:defRPr sz="2300"/>
            </a:pPr>
            <a:r>
              <a:t>Sharing of needles, razors</a:t>
            </a:r>
          </a:p>
          <a:p>
            <a:pPr lvl="1">
              <a:lnSpc>
                <a:spcPct val="72000"/>
              </a:lnSpc>
              <a:defRPr sz="2300"/>
            </a:pPr>
            <a:r>
              <a:t>Tattooing, acupuncture</a:t>
            </a:r>
          </a:p>
          <a:p>
            <a:pPr lvl="1">
              <a:lnSpc>
                <a:spcPct val="72000"/>
              </a:lnSpc>
              <a:defRPr sz="2300"/>
            </a:pPr>
            <a:r>
              <a:t>Renal dialysis</a:t>
            </a:r>
          </a:p>
          <a:p>
            <a:pPr lvl="1">
              <a:lnSpc>
                <a:spcPct val="72000"/>
              </a:lnSpc>
              <a:defRPr sz="2300"/>
            </a:pPr>
            <a:r>
              <a:t>Organ transplant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Risk Factors</a:t>
            </a:r>
          </a:p>
        </p:txBody>
      </p:sp>
      <p:sp>
        <p:nvSpPr>
          <p:cNvPr id="194" name="Content Placeholder 2"/>
          <p:cNvSpPr txBox="1"/>
          <p:nvPr>
            <p:ph type="body" idx="1"/>
          </p:nvPr>
        </p:nvSpPr>
        <p:spPr>
          <a:xfrm>
            <a:off x="3594537" y="1062364"/>
            <a:ext cx="8191063" cy="6675323"/>
          </a:xfrm>
          <a:prstGeom prst="rect">
            <a:avLst/>
          </a:prstGeom>
        </p:spPr>
        <p:txBody>
          <a:bodyPr/>
          <a:lstStyle/>
          <a:p>
            <a:pPr marL="514350" indent="-514350">
              <a:buAutoNum type="arabicPeriod" startAt="1"/>
            </a:pPr>
            <a:r>
              <a:t>Multiple sexual partners</a:t>
            </a:r>
          </a:p>
          <a:p>
            <a:pPr marL="514350" indent="-514350">
              <a:buAutoNum type="arabicPeriod" startAt="1"/>
            </a:pPr>
            <a:r>
              <a:t>Intravenous Drug Use (PWIDs)</a:t>
            </a:r>
          </a:p>
          <a:p>
            <a:pPr marL="514350" indent="-514350">
              <a:buAutoNum type="arabicPeriod" startAt="1"/>
            </a:pPr>
            <a:r>
              <a:t>MSM</a:t>
            </a:r>
          </a:p>
          <a:p>
            <a:pPr marL="514350" indent="-514350">
              <a:buAutoNum type="arabicPeriod" startAt="1"/>
            </a:pPr>
            <a:r>
              <a:t>Household members of an infected person</a:t>
            </a:r>
          </a:p>
          <a:p>
            <a:pPr marL="514350" indent="-514350">
              <a:buAutoNum type="arabicPeriod" startAt="1"/>
            </a:pPr>
            <a:r>
              <a:t>Crowding/Institutionalization</a:t>
            </a:r>
          </a:p>
          <a:p>
            <a:pPr marL="514350" indent="-514350">
              <a:buAutoNum type="arabicPeriod" startAt="1"/>
            </a:pPr>
            <a:r>
              <a:t>Occupational risk – Health workers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Pathogenesis</a:t>
            </a:r>
          </a:p>
        </p:txBody>
      </p:sp>
      <p:sp>
        <p:nvSpPr>
          <p:cNvPr id="197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Parenterally transmitted </a:t>
            </a:r>
          </a:p>
          <a:p>
            <a:pPr>
              <a:spcBef>
                <a:spcPts val="3000"/>
              </a:spcBef>
            </a:pPr>
            <a:r>
              <a:t>Replicates in Hepatocytes </a:t>
            </a:r>
          </a:p>
          <a:p>
            <a:pPr>
              <a:spcBef>
                <a:spcPts val="3000"/>
              </a:spcBef>
            </a:pPr>
            <a:r>
              <a:t>Virus particles &amp; surface protein released into blood </a:t>
            </a:r>
          </a:p>
          <a:p>
            <a:pPr>
              <a:spcBef>
                <a:spcPts val="3000"/>
              </a:spcBef>
            </a:pPr>
            <a:r>
              <a:t>Viremia is prolonged and blood is highly infectious</a:t>
            </a:r>
          </a:p>
          <a:p>
            <a:pPr>
              <a:spcBef>
                <a:spcPts val="3000"/>
              </a:spcBef>
            </a:pPr>
            <a:r>
              <a:t>Host immune response to the virus causes hepatocellular damage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xfrm>
            <a:off x="2251258" y="-53603"/>
            <a:ext cx="7778805" cy="737153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algn="ctr">
              <a:defRPr spc="-100">
                <a:solidFill>
                  <a:srgbClr val="F2F2F2"/>
                </a:solidFill>
              </a:defRPr>
            </a:pPr>
            <a:r>
              <a:t>HBV </a:t>
            </a:r>
            <a:r>
              <a:rPr spc="-200" sz="3400"/>
              <a:t>Clinical outcomes</a:t>
            </a:r>
          </a:p>
        </p:txBody>
      </p:sp>
      <p:grpSp>
        <p:nvGrpSpPr>
          <p:cNvPr id="247" name="Group 33"/>
          <p:cNvGrpSpPr/>
          <p:nvPr/>
        </p:nvGrpSpPr>
        <p:grpSpPr>
          <a:xfrm>
            <a:off x="183727" y="943401"/>
            <a:ext cx="12008273" cy="7743399"/>
            <a:chOff x="0" y="0"/>
            <a:chExt cx="12008271" cy="7743398"/>
          </a:xfrm>
        </p:grpSpPr>
        <p:grpSp>
          <p:nvGrpSpPr>
            <p:cNvPr id="202" name="Rectangle 35"/>
            <p:cNvGrpSpPr/>
            <p:nvPr/>
          </p:nvGrpSpPr>
          <p:grpSpPr>
            <a:xfrm>
              <a:off x="4292533" y="-1"/>
              <a:ext cx="2817618" cy="728866"/>
              <a:chOff x="0" y="0"/>
              <a:chExt cx="2817616" cy="728865"/>
            </a:xfrm>
          </p:grpSpPr>
          <p:sp>
            <p:nvSpPr>
              <p:cNvPr id="200" name="Rectangle"/>
              <p:cNvSpPr/>
              <p:nvPr/>
            </p:nvSpPr>
            <p:spPr>
              <a:xfrm>
                <a:off x="0" y="0"/>
                <a:ext cx="2817617" cy="728866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01" name="Acute Hepatitis B"/>
              <p:cNvSpPr txBox="1"/>
              <p:nvPr/>
            </p:nvSpPr>
            <p:spPr>
              <a:xfrm>
                <a:off x="0" y="0"/>
                <a:ext cx="2817617" cy="497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Acute Hepatitis B</a:t>
                </a:r>
              </a:p>
            </p:txBody>
          </p:sp>
        </p:grpSp>
        <p:grpSp>
          <p:nvGrpSpPr>
            <p:cNvPr id="205" name="Rectangle 36"/>
            <p:cNvGrpSpPr/>
            <p:nvPr/>
          </p:nvGrpSpPr>
          <p:grpSpPr>
            <a:xfrm>
              <a:off x="1331643" y="1427275"/>
              <a:ext cx="2067533" cy="728866"/>
              <a:chOff x="0" y="0"/>
              <a:chExt cx="2067531" cy="728865"/>
            </a:xfrm>
          </p:grpSpPr>
          <p:sp>
            <p:nvSpPr>
              <p:cNvPr id="203" name="Rectangle"/>
              <p:cNvSpPr/>
              <p:nvPr/>
            </p:nvSpPr>
            <p:spPr>
              <a:xfrm>
                <a:off x="0" y="-1"/>
                <a:ext cx="2067532" cy="728867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04" name="Resolution"/>
              <p:cNvSpPr txBox="1"/>
              <p:nvPr/>
            </p:nvSpPr>
            <p:spPr>
              <a:xfrm>
                <a:off x="0" y="-1"/>
                <a:ext cx="206753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Resolution</a:t>
                </a:r>
              </a:p>
            </p:txBody>
          </p:sp>
        </p:grpSp>
        <p:grpSp>
          <p:nvGrpSpPr>
            <p:cNvPr id="208" name="Rectangle 37"/>
            <p:cNvGrpSpPr/>
            <p:nvPr/>
          </p:nvGrpSpPr>
          <p:grpSpPr>
            <a:xfrm>
              <a:off x="3707788" y="2174597"/>
              <a:ext cx="3912781" cy="728866"/>
              <a:chOff x="0" y="0"/>
              <a:chExt cx="3912780" cy="728865"/>
            </a:xfrm>
          </p:grpSpPr>
          <p:sp>
            <p:nvSpPr>
              <p:cNvPr id="206" name="Rectangle"/>
              <p:cNvSpPr/>
              <p:nvPr/>
            </p:nvSpPr>
            <p:spPr>
              <a:xfrm>
                <a:off x="-1" y="-1"/>
                <a:ext cx="3912782" cy="728867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07" name="HBsAg + for &gt; 6 months"/>
              <p:cNvSpPr txBox="1"/>
              <p:nvPr/>
            </p:nvSpPr>
            <p:spPr>
              <a:xfrm>
                <a:off x="-1" y="-1"/>
                <a:ext cx="391278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HBsAg + for &gt; 6 months</a:t>
                </a:r>
              </a:p>
            </p:txBody>
          </p:sp>
        </p:grpSp>
        <p:grpSp>
          <p:nvGrpSpPr>
            <p:cNvPr id="211" name="Rectangle 40"/>
            <p:cNvGrpSpPr/>
            <p:nvPr/>
          </p:nvGrpSpPr>
          <p:grpSpPr>
            <a:xfrm>
              <a:off x="7781634" y="1441067"/>
              <a:ext cx="2067533" cy="933600"/>
              <a:chOff x="0" y="0"/>
              <a:chExt cx="2067531" cy="933599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0" y="0"/>
                <a:ext cx="2067532" cy="933600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10" name="Fulminant Hepatitis"/>
              <p:cNvSpPr txBox="1"/>
              <p:nvPr/>
            </p:nvSpPr>
            <p:spPr>
              <a:xfrm>
                <a:off x="0" y="0"/>
                <a:ext cx="2067532" cy="904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Fulminant Hepatitis</a:t>
                </a:r>
              </a:p>
            </p:txBody>
          </p:sp>
        </p:grpSp>
        <p:grpSp>
          <p:nvGrpSpPr>
            <p:cNvPr id="214" name="Rectangle 41"/>
            <p:cNvGrpSpPr/>
            <p:nvPr/>
          </p:nvGrpSpPr>
          <p:grpSpPr>
            <a:xfrm>
              <a:off x="0" y="3629205"/>
              <a:ext cx="2067533" cy="728866"/>
              <a:chOff x="0" y="0"/>
              <a:chExt cx="2067531" cy="728865"/>
            </a:xfrm>
          </p:grpSpPr>
          <p:sp>
            <p:nvSpPr>
              <p:cNvPr id="212" name="Rectangle"/>
              <p:cNvSpPr/>
              <p:nvPr/>
            </p:nvSpPr>
            <p:spPr>
              <a:xfrm>
                <a:off x="0" y="-1"/>
                <a:ext cx="2067532" cy="728867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13" name="Resolution"/>
              <p:cNvSpPr txBox="1"/>
              <p:nvPr/>
            </p:nvSpPr>
            <p:spPr>
              <a:xfrm>
                <a:off x="0" y="-1"/>
                <a:ext cx="206753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Resolution</a:t>
                </a:r>
              </a:p>
            </p:txBody>
          </p:sp>
        </p:grpSp>
        <p:grpSp>
          <p:nvGrpSpPr>
            <p:cNvPr id="217" name="Rectangle 44"/>
            <p:cNvGrpSpPr/>
            <p:nvPr/>
          </p:nvGrpSpPr>
          <p:grpSpPr>
            <a:xfrm>
              <a:off x="2927226" y="3629205"/>
              <a:ext cx="2067533" cy="1052477"/>
              <a:chOff x="0" y="0"/>
              <a:chExt cx="2067531" cy="1052475"/>
            </a:xfrm>
          </p:grpSpPr>
          <p:sp>
            <p:nvSpPr>
              <p:cNvPr id="215" name="Rectangle"/>
              <p:cNvSpPr/>
              <p:nvPr/>
            </p:nvSpPr>
            <p:spPr>
              <a:xfrm>
                <a:off x="0" y="0"/>
                <a:ext cx="2067532" cy="1052476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16" name="Asymptomatic carrier state"/>
              <p:cNvSpPr txBox="1"/>
              <p:nvPr/>
            </p:nvSpPr>
            <p:spPr>
              <a:xfrm>
                <a:off x="0" y="0"/>
                <a:ext cx="2067532" cy="904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Asymptomatic carrier state</a:t>
                </a:r>
              </a:p>
            </p:txBody>
          </p:sp>
        </p:grpSp>
        <p:grpSp>
          <p:nvGrpSpPr>
            <p:cNvPr id="220" name="Rectangle 45"/>
            <p:cNvGrpSpPr/>
            <p:nvPr/>
          </p:nvGrpSpPr>
          <p:grpSpPr>
            <a:xfrm>
              <a:off x="5418925" y="3629204"/>
              <a:ext cx="2930125" cy="1052478"/>
              <a:chOff x="0" y="0"/>
              <a:chExt cx="2930124" cy="1052477"/>
            </a:xfrm>
          </p:grpSpPr>
          <p:sp>
            <p:nvSpPr>
              <p:cNvPr id="218" name="Rectangle"/>
              <p:cNvSpPr/>
              <p:nvPr/>
            </p:nvSpPr>
            <p:spPr>
              <a:xfrm>
                <a:off x="0" y="0"/>
                <a:ext cx="2930125" cy="1052478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pc="-150"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19" name="Chronic Persistent Hepatitis"/>
              <p:cNvSpPr txBox="1"/>
              <p:nvPr/>
            </p:nvSpPr>
            <p:spPr>
              <a:xfrm>
                <a:off x="0" y="0"/>
                <a:ext cx="2930125" cy="904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Chronic Persistent Hepatitis</a:t>
                </a:r>
              </a:p>
            </p:txBody>
          </p:sp>
        </p:grpSp>
        <p:grpSp>
          <p:nvGrpSpPr>
            <p:cNvPr id="223" name="Rectangle 46"/>
            <p:cNvGrpSpPr/>
            <p:nvPr/>
          </p:nvGrpSpPr>
          <p:grpSpPr>
            <a:xfrm>
              <a:off x="8860228" y="3629202"/>
              <a:ext cx="2067533" cy="1052479"/>
              <a:chOff x="0" y="0"/>
              <a:chExt cx="2067531" cy="1052477"/>
            </a:xfrm>
          </p:grpSpPr>
          <p:sp>
            <p:nvSpPr>
              <p:cNvPr id="221" name="Rectangle"/>
              <p:cNvSpPr/>
              <p:nvPr/>
            </p:nvSpPr>
            <p:spPr>
              <a:xfrm>
                <a:off x="0" y="0"/>
                <a:ext cx="2067532" cy="1052478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22" name="Chronic Active Hepatitis"/>
              <p:cNvSpPr txBox="1"/>
              <p:nvPr/>
            </p:nvSpPr>
            <p:spPr>
              <a:xfrm>
                <a:off x="0" y="0"/>
                <a:ext cx="2067532" cy="904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Chronic Active Hepatitis</a:t>
                </a:r>
              </a:p>
            </p:txBody>
          </p:sp>
        </p:grpSp>
        <p:grpSp>
          <p:nvGrpSpPr>
            <p:cNvPr id="226" name="Rectangle 47"/>
            <p:cNvGrpSpPr/>
            <p:nvPr/>
          </p:nvGrpSpPr>
          <p:grpSpPr>
            <a:xfrm>
              <a:off x="3707788" y="5340417"/>
              <a:ext cx="4073846" cy="2402981"/>
              <a:chOff x="0" y="0"/>
              <a:chExt cx="4073845" cy="2402980"/>
            </a:xfrm>
          </p:grpSpPr>
          <p:sp>
            <p:nvSpPr>
              <p:cNvPr id="224" name="Rectangle"/>
              <p:cNvSpPr/>
              <p:nvPr/>
            </p:nvSpPr>
            <p:spPr>
              <a:xfrm>
                <a:off x="-1" y="-1"/>
                <a:ext cx="4073847" cy="2402982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25" name="Extra-hepatic manifestations:…"/>
              <p:cNvSpPr txBox="1"/>
              <p:nvPr/>
            </p:nvSpPr>
            <p:spPr>
              <a:xfrm>
                <a:off x="-1" y="-1"/>
                <a:ext cx="4073847" cy="171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t>Extra-hepatic manifestations:</a:t>
                </a:r>
              </a:p>
              <a:p>
                <a:pPr marL="342900" indent="-342900">
                  <a:buSzPct val="100000"/>
                  <a:buFont typeface="Arial"/>
                  <a:buChar char="•"/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t>Glomerulonephritis</a:t>
                </a:r>
              </a:p>
              <a:p>
                <a:pPr marL="342900" indent="-342900">
                  <a:buSzPct val="100000"/>
                  <a:buFont typeface="Arial"/>
                  <a:buChar char="•"/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t>Arteritis</a:t>
                </a:r>
              </a:p>
              <a:p>
                <a:pPr marL="342900" indent="-342900">
                  <a:buSzPct val="100000"/>
                  <a:buFont typeface="Arial"/>
                  <a:buChar char="•"/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t>Myocarditis</a:t>
                </a:r>
              </a:p>
            </p:txBody>
          </p:sp>
        </p:grpSp>
        <p:grpSp>
          <p:nvGrpSpPr>
            <p:cNvPr id="229" name="Rectangle 48"/>
            <p:cNvGrpSpPr/>
            <p:nvPr/>
          </p:nvGrpSpPr>
          <p:grpSpPr>
            <a:xfrm>
              <a:off x="8068096" y="5348374"/>
              <a:ext cx="1545093" cy="728866"/>
              <a:chOff x="0" y="0"/>
              <a:chExt cx="1545092" cy="728865"/>
            </a:xfrm>
          </p:grpSpPr>
          <p:sp>
            <p:nvSpPr>
              <p:cNvPr id="227" name="Rectangle"/>
              <p:cNvSpPr/>
              <p:nvPr/>
            </p:nvSpPr>
            <p:spPr>
              <a:xfrm>
                <a:off x="-1" y="-1"/>
                <a:ext cx="1545094" cy="728867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28" name="Cirrhosis"/>
              <p:cNvSpPr txBox="1"/>
              <p:nvPr/>
            </p:nvSpPr>
            <p:spPr>
              <a:xfrm>
                <a:off x="-1" y="-1"/>
                <a:ext cx="1545094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Cirrhosis</a:t>
                </a:r>
              </a:p>
            </p:txBody>
          </p:sp>
        </p:grpSp>
        <p:grpSp>
          <p:nvGrpSpPr>
            <p:cNvPr id="232" name="Rectangle 49"/>
            <p:cNvGrpSpPr/>
            <p:nvPr/>
          </p:nvGrpSpPr>
          <p:grpSpPr>
            <a:xfrm>
              <a:off x="9849194" y="5311461"/>
              <a:ext cx="2159079" cy="904241"/>
              <a:chOff x="0" y="0"/>
              <a:chExt cx="2159077" cy="904239"/>
            </a:xfrm>
          </p:grpSpPr>
          <p:sp>
            <p:nvSpPr>
              <p:cNvPr id="230" name="Rectangle"/>
              <p:cNvSpPr/>
              <p:nvPr/>
            </p:nvSpPr>
            <p:spPr>
              <a:xfrm>
                <a:off x="0" y="0"/>
                <a:ext cx="2159078" cy="902080"/>
              </a:xfrm>
              <a:prstGeom prst="rect">
                <a:avLst/>
              </a:prstGeom>
              <a:solidFill>
                <a:srgbClr val="533227"/>
              </a:solidFill>
              <a:ln w="1079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231" name="Hepatocellular  Carcinoma"/>
              <p:cNvSpPr txBox="1"/>
              <p:nvPr/>
            </p:nvSpPr>
            <p:spPr>
              <a:xfrm>
                <a:off x="0" y="0"/>
                <a:ext cx="2159078" cy="904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80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Hepatocellular  Carcinoma</a:t>
                </a:r>
              </a:p>
            </p:txBody>
          </p:sp>
        </p:grpSp>
        <p:sp>
          <p:nvSpPr>
            <p:cNvPr id="233" name="Right Bracket 50"/>
            <p:cNvSpPr/>
            <p:nvPr/>
          </p:nvSpPr>
          <p:spPr>
            <a:xfrm rot="16200000">
              <a:off x="5310777" y="-1768969"/>
              <a:ext cx="328816" cy="601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4"/>
                    <a:pt x="21600" y="98"/>
                  </a:cubicBezTo>
                  <a:lnTo>
                    <a:pt x="21600" y="21502"/>
                  </a:lnTo>
                  <a:cubicBezTo>
                    <a:pt x="21600" y="21556"/>
                    <a:pt x="11929" y="21600"/>
                    <a:pt x="0" y="21600"/>
                  </a:cubicBezTo>
                </a:path>
              </a:pathLst>
            </a:cu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</a:p>
          </p:txBody>
        </p:sp>
        <p:sp>
          <p:nvSpPr>
            <p:cNvPr id="234" name="Right Bracket 51"/>
            <p:cNvSpPr/>
            <p:nvPr/>
          </p:nvSpPr>
          <p:spPr>
            <a:xfrm rot="16200000">
              <a:off x="5323763" y="-896203"/>
              <a:ext cx="218526" cy="883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20"/>
                    <a:pt x="21600" y="45"/>
                  </a:cubicBezTo>
                  <a:lnTo>
                    <a:pt x="21600" y="21555"/>
                  </a:lnTo>
                  <a:cubicBezTo>
                    <a:pt x="21600" y="21580"/>
                    <a:pt x="11929" y="21600"/>
                    <a:pt x="0" y="21600"/>
                  </a:cubicBezTo>
                </a:path>
              </a:pathLst>
            </a:cu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</a:p>
          </p:txBody>
        </p:sp>
        <p:sp>
          <p:nvSpPr>
            <p:cNvPr id="235" name="Straight Connector 52"/>
            <p:cNvSpPr/>
            <p:nvPr/>
          </p:nvSpPr>
          <p:spPr>
            <a:xfrm flipH="1">
              <a:off x="5660592" y="2903463"/>
              <a:ext cx="3589" cy="525667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Straight Connector 53"/>
            <p:cNvSpPr/>
            <p:nvPr/>
          </p:nvSpPr>
          <p:spPr>
            <a:xfrm>
              <a:off x="5660592" y="728865"/>
              <a:ext cx="3589" cy="1445733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Straight Connector 55"/>
            <p:cNvSpPr/>
            <p:nvPr/>
          </p:nvSpPr>
          <p:spPr>
            <a:xfrm>
              <a:off x="3960993" y="3410673"/>
              <a:ext cx="1" cy="218532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Straight Connector 56"/>
            <p:cNvSpPr/>
            <p:nvPr/>
          </p:nvSpPr>
          <p:spPr>
            <a:xfrm>
              <a:off x="7110150" y="3410673"/>
              <a:ext cx="1" cy="218532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Right Bracket 62"/>
            <p:cNvSpPr/>
            <p:nvPr/>
          </p:nvSpPr>
          <p:spPr>
            <a:xfrm rot="16200000">
              <a:off x="8848621" y="3348515"/>
              <a:ext cx="383022" cy="350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88"/>
                    <a:pt x="21600" y="197"/>
                  </a:cubicBezTo>
                  <a:lnTo>
                    <a:pt x="21600" y="21403"/>
                  </a:lnTo>
                  <a:cubicBezTo>
                    <a:pt x="21600" y="21512"/>
                    <a:pt x="11929" y="21600"/>
                    <a:pt x="0" y="21600"/>
                  </a:cubicBezTo>
                </a:path>
              </a:pathLst>
            </a:cu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</a:p>
          </p:txBody>
        </p:sp>
        <p:sp>
          <p:nvSpPr>
            <p:cNvPr id="240" name="Straight Connector 63"/>
            <p:cNvSpPr/>
            <p:nvPr/>
          </p:nvSpPr>
          <p:spPr>
            <a:xfrm>
              <a:off x="9846337" y="4681681"/>
              <a:ext cx="1" cy="218532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Straight Connector 64"/>
            <p:cNvSpPr/>
            <p:nvPr/>
          </p:nvSpPr>
          <p:spPr>
            <a:xfrm>
              <a:off x="8823787" y="4918669"/>
              <a:ext cx="1" cy="392792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Straight Connector 65"/>
            <p:cNvSpPr/>
            <p:nvPr/>
          </p:nvSpPr>
          <p:spPr>
            <a:xfrm flipH="1">
              <a:off x="6492094" y="4683664"/>
              <a:ext cx="2850" cy="675211"/>
            </a:xfrm>
            <a:prstGeom prst="line">
              <a:avLst/>
            </a:prstGeom>
            <a:noFill/>
            <a:ln w="57150" cap="flat">
              <a:solidFill>
                <a:srgbClr val="C87D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Rounded Rectangle 57"/>
            <p:cNvSpPr txBox="1"/>
            <p:nvPr/>
          </p:nvSpPr>
          <p:spPr>
            <a:xfrm>
              <a:off x="5614580" y="1035416"/>
              <a:ext cx="1112707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808080"/>
                  </a:solidFill>
                </a:defRPr>
              </a:lvl1pPr>
            </a:lstStyle>
            <a:p>
              <a:pPr/>
              <a:r>
                <a:t>9%</a:t>
              </a:r>
            </a:p>
          </p:txBody>
        </p:sp>
        <p:sp>
          <p:nvSpPr>
            <p:cNvPr id="244" name="Rounded Rectangle 58"/>
            <p:cNvSpPr txBox="1"/>
            <p:nvPr/>
          </p:nvSpPr>
          <p:spPr>
            <a:xfrm>
              <a:off x="8457215" y="856160"/>
              <a:ext cx="129450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808080"/>
                  </a:solidFill>
                </a:defRPr>
              </a:lvl1pPr>
            </a:lstStyle>
            <a:p>
              <a:pPr/>
              <a:r>
                <a:t>1%</a:t>
              </a:r>
            </a:p>
          </p:txBody>
        </p:sp>
        <p:sp>
          <p:nvSpPr>
            <p:cNvPr id="245" name="Rounded Rectangle 59"/>
            <p:cNvSpPr txBox="1"/>
            <p:nvPr/>
          </p:nvSpPr>
          <p:spPr>
            <a:xfrm>
              <a:off x="1363924" y="785190"/>
              <a:ext cx="1167226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808080"/>
                  </a:solidFill>
                </a:defRPr>
              </a:lvl1pPr>
            </a:lstStyle>
            <a:p>
              <a:pPr/>
              <a:r>
                <a:t>90%</a:t>
              </a:r>
            </a:p>
          </p:txBody>
        </p:sp>
        <p:sp>
          <p:nvSpPr>
            <p:cNvPr id="246" name="Rounded Rectangle 60"/>
            <p:cNvSpPr txBox="1"/>
            <p:nvPr/>
          </p:nvSpPr>
          <p:spPr>
            <a:xfrm>
              <a:off x="179453" y="3128012"/>
              <a:ext cx="95150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808080"/>
                  </a:solidFill>
                </a:defRPr>
              </a:lvl1pPr>
            </a:lstStyle>
            <a:p>
              <a:pPr/>
              <a:r>
                <a:t>50%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xfrm>
            <a:off x="179615" y="2087513"/>
            <a:ext cx="3086101" cy="4601184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 Infection</a:t>
            </a:r>
            <a:br/>
            <a:r>
              <a:t>Disease Phases</a:t>
            </a:r>
          </a:p>
        </p:txBody>
      </p:sp>
      <p:sp>
        <p:nvSpPr>
          <p:cNvPr id="25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514350" indent="-514350">
              <a:buAutoNum type="arabicPeriod" startAt="1"/>
            </a:pPr>
            <a:r>
              <a:t>Immune tolerance phase</a:t>
            </a:r>
          </a:p>
          <a:p>
            <a:pPr marL="514350" indent="-514350">
              <a:buAutoNum type="arabicPeriod" startAt="1"/>
            </a:pPr>
            <a:r>
              <a:t>Immune active /immune clearance phase</a:t>
            </a:r>
          </a:p>
          <a:p>
            <a:pPr marL="514350" indent="-514350">
              <a:buAutoNum type="arabicPeriod" startAt="1"/>
            </a:pPr>
            <a:r>
              <a:t>Inactive chronic infection</a:t>
            </a:r>
          </a:p>
          <a:p>
            <a:pPr marL="514350" indent="-514350">
              <a:buAutoNum type="arabicPeriod" startAt="1"/>
            </a:pPr>
            <a:r>
              <a:t>Chronic disease</a:t>
            </a:r>
          </a:p>
          <a:p>
            <a:pPr marL="514350" indent="-514350">
              <a:buAutoNum type="arabicPeriod" startAt="1"/>
            </a:pPr>
            <a:r>
              <a:t>Recovery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>
            <p:ph type="title"/>
          </p:nvPr>
        </p:nvSpPr>
        <p:spPr>
          <a:xfrm>
            <a:off x="122287" y="2038237"/>
            <a:ext cx="3241395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/>
              <a:t>Clinical Features</a:t>
            </a:r>
          </a:p>
        </p:txBody>
      </p:sp>
      <p:sp>
        <p:nvSpPr>
          <p:cNvPr id="255" name="Content Placeholder 2"/>
          <p:cNvSpPr txBox="1"/>
          <p:nvPr>
            <p:ph type="body" idx="1"/>
          </p:nvPr>
        </p:nvSpPr>
        <p:spPr>
          <a:xfrm>
            <a:off x="3869268" y="1308537"/>
            <a:ext cx="7838317" cy="5714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t>Long incubation period -120 days (1-6 months) </a:t>
            </a:r>
          </a:p>
          <a:p>
            <a:pPr>
              <a:lnSpc>
                <a:spcPct val="200000"/>
              </a:lnSpc>
            </a:pPr>
            <a:r>
              <a:t>Insidious onset of symptoms</a:t>
            </a:r>
          </a:p>
          <a:p>
            <a:pPr>
              <a:lnSpc>
                <a:spcPct val="200000"/>
              </a:lnSpc>
            </a:pPr>
            <a:r>
              <a:t>Often asymptomatic, esp. in the very young</a:t>
            </a:r>
          </a:p>
          <a:p>
            <a:pPr>
              <a:lnSpc>
                <a:spcPct val="200000"/>
              </a:lnSpc>
            </a:pPr>
            <a:r>
              <a:t>90%</a:t>
            </a:r>
            <a:r>
              <a:t> of infected infants develop chronic infection</a:t>
            </a:r>
          </a:p>
          <a:p>
            <a:pPr>
              <a:lnSpc>
                <a:spcPct val="200000"/>
              </a:lnSpc>
            </a:pPr>
            <a:r>
              <a:t> Approx. </a:t>
            </a:r>
            <a:r>
              <a:t>5% of adults </a:t>
            </a:r>
            <a:r>
              <a:t>develop  chronic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Acute Phase</a:t>
            </a:r>
          </a:p>
        </p:txBody>
      </p:sp>
      <p:sp>
        <p:nvSpPr>
          <p:cNvPr id="258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Variable presentation</a:t>
            </a:r>
          </a:p>
          <a:p>
            <a:pPr lvl="1">
              <a:lnSpc>
                <a:spcPct val="150000"/>
              </a:lnSpc>
            </a:pPr>
            <a:r>
              <a:t>Subclinical</a:t>
            </a:r>
          </a:p>
          <a:p>
            <a:pPr lvl="1">
              <a:lnSpc>
                <a:spcPct val="150000"/>
              </a:lnSpc>
            </a:pPr>
            <a:r>
              <a:t>Icteric</a:t>
            </a:r>
          </a:p>
          <a:p>
            <a:pPr lvl="1">
              <a:lnSpc>
                <a:spcPct val="150000"/>
              </a:lnSpc>
            </a:pPr>
            <a:r>
              <a:t>Fulminant hepatitis (1% of HBV infections)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Acute Hepatitis</a:t>
            </a:r>
          </a:p>
        </p:txBody>
      </p:sp>
      <p:sp>
        <p:nvSpPr>
          <p:cNvPr id="263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Symptoms</a:t>
            </a:r>
          </a:p>
          <a:p>
            <a:pPr/>
            <a:r>
              <a:t>Non-specific symptoms: </a:t>
            </a:r>
          </a:p>
          <a:p>
            <a:pPr lvl="1">
              <a:defRPr i="1">
                <a:solidFill>
                  <a:srgbClr val="808080"/>
                </a:solidFill>
              </a:defRPr>
            </a:pPr>
            <a:r>
              <a:t>Malaise</a:t>
            </a:r>
            <a:r>
              <a:t>, Myalgia, </a:t>
            </a:r>
            <a:r>
              <a:t>Fever</a:t>
            </a:r>
            <a:r>
              <a:t>, Fatigability, </a:t>
            </a:r>
            <a:r>
              <a:t>Nausea or vomiting</a:t>
            </a:r>
            <a:r>
              <a:t>, Anorexia</a:t>
            </a:r>
          </a:p>
          <a:p>
            <a:pPr/>
            <a:r>
              <a:t>Abdominal pain</a:t>
            </a:r>
            <a:r>
              <a:t> – Right upper quadrant (abdomen) </a:t>
            </a:r>
          </a:p>
          <a:p>
            <a:pPr/>
            <a:r>
              <a:t>Dark urine</a:t>
            </a:r>
            <a:r>
              <a:t>/ pale stools</a:t>
            </a:r>
          </a:p>
          <a:p>
            <a:pPr/>
            <a:r>
              <a:t>Jaundice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Session</a:t>
            </a:r>
            <a:br/>
            <a:r>
              <a:t>Outline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3696237" y="882869"/>
            <a:ext cx="8165205" cy="601627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defRPr sz="2400"/>
            </a:pPr>
            <a:r>
              <a:t>Etiology</a:t>
            </a:r>
          </a:p>
          <a:p>
            <a:pPr>
              <a:lnSpc>
                <a:spcPct val="200000"/>
              </a:lnSpc>
              <a:defRPr sz="2400"/>
            </a:pPr>
            <a:r>
              <a:t>Acute Hepatitis</a:t>
            </a:r>
          </a:p>
          <a:p>
            <a:pPr>
              <a:lnSpc>
                <a:spcPct val="200000"/>
              </a:lnSpc>
              <a:defRPr sz="2400"/>
            </a:pPr>
            <a:r>
              <a:t>Chronic Hepatitis</a:t>
            </a:r>
          </a:p>
          <a:p>
            <a:pPr>
              <a:lnSpc>
                <a:spcPct val="200000"/>
              </a:lnSpc>
              <a:defRPr sz="2400"/>
            </a:pPr>
            <a:r>
              <a:t>HBV: </a:t>
            </a:r>
            <a:r>
              <a:rPr i="1" spc="-200" sz="2200">
                <a:solidFill>
                  <a:srgbClr val="808080"/>
                </a:solidFill>
              </a:rPr>
              <a:t>Virology, epidemiology, presentation, diagnosis, treatment, prevention</a:t>
            </a:r>
            <a:endParaRPr sz="2200">
              <a:solidFill>
                <a:srgbClr val="808080"/>
              </a:solidFill>
            </a:endParaRPr>
          </a:p>
          <a:p>
            <a:pPr>
              <a:lnSpc>
                <a:spcPct val="200000"/>
              </a:lnSpc>
              <a:defRPr sz="2400"/>
            </a:pPr>
            <a:r>
              <a:t>HAV: </a:t>
            </a:r>
            <a:r>
              <a:rPr i="1" spc="-200" sz="2200">
                <a:solidFill>
                  <a:srgbClr val="808080"/>
                </a:solidFill>
              </a:rPr>
              <a:t>Virology, epidemiology, presentation, diagnosis, treatment, prevention</a:t>
            </a:r>
            <a:endParaRPr i="1" spc="-200" sz="2200">
              <a:solidFill>
                <a:srgbClr val="808080"/>
              </a:solidFill>
            </a:endParaRPr>
          </a:p>
          <a:p>
            <a:pPr>
              <a:lnSpc>
                <a:spcPct val="200000"/>
              </a:lnSpc>
              <a:defRPr sz="2400"/>
            </a:pPr>
            <a:r>
              <a:t>HCV: </a:t>
            </a:r>
            <a:r>
              <a:rPr i="1" spc="-200" sz="2200">
                <a:solidFill>
                  <a:srgbClr val="808080"/>
                </a:solidFill>
              </a:rPr>
              <a:t>Virology, epidemiology, presentation, diagnosis, treatment, prevention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>
            <p:ph type="title"/>
          </p:nvPr>
        </p:nvSpPr>
        <p:spPr>
          <a:xfrm>
            <a:off x="97968" y="2038237"/>
            <a:ext cx="3331030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3200"/>
              <a:t>Fulminant Hepatitis</a:t>
            </a:r>
          </a:p>
        </p:txBody>
      </p:sp>
      <p:sp>
        <p:nvSpPr>
          <p:cNvPr id="266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CNS:</a:t>
            </a:r>
          </a:p>
          <a:p>
            <a:pPr lvl="1"/>
            <a:r>
              <a:t>Hepatic encephalopathy</a:t>
            </a:r>
          </a:p>
          <a:p>
            <a:pPr lvl="1"/>
            <a:r>
              <a:t>Somnolence</a:t>
            </a:r>
            <a:r>
              <a:t>/altered sleep pattern</a:t>
            </a:r>
          </a:p>
          <a:p>
            <a:pPr lvl="1"/>
            <a:r>
              <a:t>Confusion</a:t>
            </a:r>
          </a:p>
          <a:p>
            <a:pPr lvl="1"/>
            <a:r>
              <a:t>Coma</a:t>
            </a:r>
          </a:p>
          <a:p>
            <a:pPr/>
            <a:r>
              <a:t>GIT: bleeding, Ascites</a:t>
            </a:r>
          </a:p>
          <a:p>
            <a:pPr/>
            <a:r>
              <a:t>Coagulopathy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Chronic Phase</a:t>
            </a:r>
          </a:p>
        </p:txBody>
      </p:sp>
      <p:sp>
        <p:nvSpPr>
          <p:cNvPr id="269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Possible outcomes of Chronic HBV infection:</a:t>
            </a:r>
          </a:p>
          <a:p>
            <a:pPr lvl="1"/>
            <a:r>
              <a:t>Asymptomatic Chronic Infection (carrier)</a:t>
            </a:r>
          </a:p>
          <a:p>
            <a:pPr lvl="1"/>
            <a:r>
              <a:t>Chronic Persistent Hepatitis</a:t>
            </a:r>
          </a:p>
          <a:p>
            <a:pPr lvl="1"/>
            <a:r>
              <a:t>Chronic Active Hepatitis</a:t>
            </a:r>
          </a:p>
          <a:p>
            <a:pPr lvl="1"/>
            <a:r>
              <a:t>Cirrhosis</a:t>
            </a:r>
          </a:p>
          <a:p>
            <a:pPr lvl="1"/>
            <a:r>
              <a:t>Hepatocellular Carcinoma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Chronic Hepatitis</a:t>
            </a:r>
          </a:p>
        </p:txBody>
      </p:sp>
      <p:sp>
        <p:nvSpPr>
          <p:cNvPr id="274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Symptoms</a:t>
            </a:r>
          </a:p>
          <a:p>
            <a:pPr lvl="1"/>
            <a:r>
              <a:t>Malaise,</a:t>
            </a:r>
            <a:r>
              <a:t>fatigue</a:t>
            </a:r>
            <a:r>
              <a:t>, weakness</a:t>
            </a:r>
          </a:p>
          <a:p>
            <a:pPr lvl="1"/>
            <a:r>
              <a:t>Weight loss</a:t>
            </a:r>
          </a:p>
          <a:p>
            <a:pPr lvl="1"/>
            <a:r>
              <a:t>Peripheral edema</a:t>
            </a:r>
          </a:p>
          <a:p>
            <a:pPr lvl="1"/>
            <a:r>
              <a:t>Ascites</a:t>
            </a:r>
          </a:p>
          <a:p>
            <a:pPr/>
            <a:r>
              <a:t>Extra-hepatic manifestations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 Infection</a:t>
            </a:r>
            <a:br/>
            <a:r>
              <a:t>Complications</a:t>
            </a:r>
          </a:p>
        </p:txBody>
      </p:sp>
      <p:sp>
        <p:nvSpPr>
          <p:cNvPr id="277" name="Content Placeholder 2"/>
          <p:cNvSpPr txBox="1"/>
          <p:nvPr>
            <p:ph type="body" idx="1"/>
          </p:nvPr>
        </p:nvSpPr>
        <p:spPr>
          <a:xfrm>
            <a:off x="3657600" y="1753107"/>
            <a:ext cx="8128000" cy="52699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Extra-hepatic manifestations:</a:t>
            </a:r>
          </a:p>
          <a:p>
            <a:pPr/>
            <a:r>
              <a:t>Resp</a:t>
            </a:r>
            <a:r>
              <a:t>: Pleural effusions/ hepatopulmonary syndrome</a:t>
            </a:r>
          </a:p>
          <a:p>
            <a:pPr/>
            <a:r>
              <a:t>CVS</a:t>
            </a:r>
            <a:r>
              <a:t>: arrhythmias, pericarditis, myocarditis, arteritis</a:t>
            </a:r>
          </a:p>
          <a:p>
            <a:pPr/>
            <a:r>
              <a:t>CNS</a:t>
            </a:r>
            <a:r>
              <a:t>: encephalopathy, somnolence, confusion</a:t>
            </a:r>
          </a:p>
          <a:p>
            <a:pPr/>
            <a:r>
              <a:t>MSS</a:t>
            </a:r>
            <a:r>
              <a:t>: arthralgia, Serum sickness</a:t>
            </a:r>
          </a:p>
          <a:p>
            <a:pPr/>
            <a:r>
              <a:t>Renal</a:t>
            </a:r>
            <a:r>
              <a:t>: Glomerulonephritis,</a:t>
            </a:r>
          </a:p>
          <a:p>
            <a:pPr/>
            <a:r>
              <a:t>Hematological</a:t>
            </a:r>
            <a:r>
              <a:t>: bone marrow aplasia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Diagnosis</a:t>
            </a:r>
          </a:p>
        </p:txBody>
      </p:sp>
      <p:sp>
        <p:nvSpPr>
          <p:cNvPr id="282" name="Content Placeholder 2"/>
          <p:cNvSpPr txBox="1"/>
          <p:nvPr>
            <p:ph type="body" sz="half" idx="1"/>
          </p:nvPr>
        </p:nvSpPr>
        <p:spPr>
          <a:xfrm>
            <a:off x="3410460" y="1753107"/>
            <a:ext cx="4214708" cy="52699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Serology</a:t>
            </a:r>
            <a:r>
              <a:t>:</a:t>
            </a:r>
          </a:p>
          <a:p>
            <a:pPr lvl="1">
              <a:spcBef>
                <a:spcPts val="200"/>
              </a:spcBef>
            </a:pPr>
            <a:r>
              <a:t>Antigens:</a:t>
            </a:r>
          </a:p>
          <a:p>
            <a:pPr lvl="2" marL="0" indent="960119">
              <a:buSzTx/>
              <a:buFont typeface="Wingdings 2"/>
              <a:buNone/>
              <a:defRPr i="1" spc="-200"/>
            </a:pPr>
            <a:r>
              <a:t>HBsAg, eAg , </a:t>
            </a:r>
          </a:p>
          <a:p>
            <a:pPr lvl="1">
              <a:spcBef>
                <a:spcPts val="3600"/>
              </a:spcBef>
            </a:pPr>
            <a:r>
              <a:t>Antibodies:</a:t>
            </a:r>
          </a:p>
          <a:p>
            <a:pPr lvl="2" marL="0" indent="960119">
              <a:buSzTx/>
              <a:buFont typeface="Wingdings 2"/>
              <a:buNone/>
              <a:defRPr i="1" spc="-200"/>
            </a:pPr>
            <a:r>
              <a:t>antiHBs , eAb, core Ab</a:t>
            </a:r>
            <a:r>
              <a:rPr spc="0"/>
              <a:t> </a:t>
            </a:r>
            <a:endParaRPr spc="0"/>
          </a:p>
          <a:p>
            <a:pPr marL="0" indent="0">
              <a:spcBef>
                <a:spcPts val="2400"/>
              </a:spcBef>
              <a:buSzTx/>
              <a:buFont typeface="Wingdings 2"/>
              <a:buNone/>
            </a:pPr>
            <a:r>
              <a:t>PCR:</a:t>
            </a:r>
          </a:p>
          <a:p>
            <a:pPr lvl="1"/>
            <a:r>
              <a:t>HBV DNA/ Viral load</a:t>
            </a:r>
          </a:p>
        </p:txBody>
      </p:sp>
      <p:pic>
        <p:nvPicPr>
          <p:cNvPr id="2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2300" y="1206500"/>
            <a:ext cx="4798451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z="3200"/>
              <a:t>Acute infection</a:t>
            </a:r>
          </a:p>
        </p:txBody>
      </p:sp>
      <p:pic>
        <p:nvPicPr>
          <p:cNvPr id="28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4135" y="967211"/>
            <a:ext cx="9191785" cy="6771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 txBox="1"/>
          <p:nvPr>
            <p:ph type="title"/>
          </p:nvPr>
        </p:nvSpPr>
        <p:spPr>
          <a:xfrm>
            <a:off x="0" y="2038237"/>
            <a:ext cx="3445330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3200"/>
              <a:t>Persistent infection</a:t>
            </a:r>
          </a:p>
        </p:txBody>
      </p:sp>
      <p:pic>
        <p:nvPicPr>
          <p:cNvPr id="291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828" y="965200"/>
            <a:ext cx="9021172" cy="6773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Viral antigens</a:t>
            </a:r>
          </a:p>
        </p:txBody>
      </p:sp>
      <p:sp>
        <p:nvSpPr>
          <p:cNvPr id="294" name="Content Placeholder 2"/>
          <p:cNvSpPr txBox="1"/>
          <p:nvPr>
            <p:ph type="body" idx="1"/>
          </p:nvPr>
        </p:nvSpPr>
        <p:spPr>
          <a:xfrm>
            <a:off x="3477986" y="1753107"/>
            <a:ext cx="8307614" cy="526999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Font typeface="Wingdings 2"/>
              <a:buNone/>
              <a:defRPr sz="2600"/>
            </a:pPr>
            <a:r>
              <a:t>Surface Antigen (sAg)</a:t>
            </a:r>
            <a:r>
              <a:t> </a:t>
            </a:r>
            <a:endParaRPr sz="2100"/>
          </a:p>
          <a:p>
            <a:pPr lvl="1">
              <a:lnSpc>
                <a:spcPct val="72000"/>
              </a:lnSpc>
              <a:defRPr sz="2100"/>
            </a:pPr>
            <a:r>
              <a:t>Surface (envelope) protein</a:t>
            </a:r>
          </a:p>
          <a:p>
            <a:pPr lvl="1">
              <a:lnSpc>
                <a:spcPct val="72000"/>
              </a:lnSpc>
              <a:defRPr sz="2100"/>
            </a:pPr>
            <a:r>
              <a:t>Secreted in excess into the blood (spheres &amp; tubules) </a:t>
            </a:r>
          </a:p>
          <a:p>
            <a:pPr lvl="1">
              <a:lnSpc>
                <a:spcPct val="72000"/>
              </a:lnSpc>
              <a:defRPr sz="2100"/>
            </a:pPr>
            <a:r>
              <a:t>Presence in serum indicates </a:t>
            </a:r>
            <a:r>
              <a:t>virus replication</a:t>
            </a:r>
          </a:p>
          <a:p>
            <a:pPr marL="0" indent="0">
              <a:lnSpc>
                <a:spcPct val="72000"/>
              </a:lnSpc>
              <a:buSzTx/>
              <a:buFont typeface="Wingdings 2"/>
              <a:buNone/>
              <a:defRPr sz="2600"/>
            </a:pPr>
            <a:r>
              <a:t>e antigen (eAg)</a:t>
            </a:r>
            <a:r>
              <a:t> </a:t>
            </a:r>
            <a:endParaRPr sz="2100"/>
          </a:p>
          <a:p>
            <a:pPr lvl="1">
              <a:lnSpc>
                <a:spcPct val="72000"/>
              </a:lnSpc>
              <a:defRPr sz="2100"/>
            </a:pPr>
            <a:r>
              <a:t>Secreted protein, shed in small amounts into blood</a:t>
            </a:r>
          </a:p>
          <a:p>
            <a:pPr lvl="1">
              <a:lnSpc>
                <a:spcPct val="72000"/>
              </a:lnSpc>
              <a:defRPr sz="2100"/>
            </a:pPr>
            <a:r>
              <a:t>Presence indicates that a </a:t>
            </a:r>
            <a:r>
              <a:t>high level of viral replication </a:t>
            </a:r>
          </a:p>
          <a:p>
            <a:pPr lvl="1">
              <a:lnSpc>
                <a:spcPct val="72000"/>
              </a:lnSpc>
              <a:defRPr sz="2100"/>
            </a:pPr>
            <a:r>
              <a:t>May be falsely negative in carriers some mutations in  eAg  gene </a:t>
            </a:r>
          </a:p>
          <a:p>
            <a:pPr marL="0" indent="0">
              <a:lnSpc>
                <a:spcPct val="72000"/>
              </a:lnSpc>
              <a:buSzTx/>
              <a:buFont typeface="Wingdings 2"/>
              <a:buNone/>
              <a:defRPr sz="2600"/>
            </a:pPr>
            <a:r>
              <a:t>Core Antigen (cAg)</a:t>
            </a:r>
            <a:r>
              <a:t> </a:t>
            </a:r>
            <a:endParaRPr sz="2100"/>
          </a:p>
          <a:p>
            <a:pPr lvl="1">
              <a:lnSpc>
                <a:spcPct val="72000"/>
              </a:lnSpc>
              <a:defRPr sz="2100"/>
            </a:pPr>
            <a:r>
              <a:t>Core protein </a:t>
            </a:r>
          </a:p>
          <a:p>
            <a:pPr lvl="1">
              <a:lnSpc>
                <a:spcPct val="72000"/>
              </a:lnSpc>
              <a:defRPr sz="2100"/>
            </a:pPr>
            <a:r>
              <a:t>Present in infected liver cells, not found in blood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 txBox="1"/>
          <p:nvPr>
            <p:ph type="title"/>
          </p:nvPr>
        </p:nvSpPr>
        <p:spPr>
          <a:xfrm>
            <a:off x="171273" y="2038237"/>
            <a:ext cx="3257726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3000"/>
              <a:t>Antibody Response</a:t>
            </a:r>
          </a:p>
        </p:txBody>
      </p:sp>
      <p:sp>
        <p:nvSpPr>
          <p:cNvPr id="297" name="Content Placeholder 2"/>
          <p:cNvSpPr txBox="1"/>
          <p:nvPr>
            <p:ph type="body" idx="1"/>
          </p:nvPr>
        </p:nvSpPr>
        <p:spPr>
          <a:xfrm>
            <a:off x="3624943" y="1353098"/>
            <a:ext cx="8229601" cy="6092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Font typeface="Wingdings 2"/>
              <a:buNone/>
              <a:defRPr sz="2100"/>
            </a:pPr>
            <a:r>
              <a:t>Surface antibody (sAb, antiHBs)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Detectable late in convalescence after resolution of infection,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Remains detectable for life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Not</a:t>
            </a:r>
            <a:r>
              <a:t> found in chronic carriers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Indicates immunity</a:t>
            </a:r>
          </a:p>
          <a:p>
            <a:pPr marL="0" indent="0">
              <a:lnSpc>
                <a:spcPct val="72000"/>
              </a:lnSpc>
              <a:buSzTx/>
              <a:buFont typeface="Wingdings 2"/>
              <a:buNone/>
              <a:defRPr sz="2100"/>
            </a:pPr>
            <a:r>
              <a:t>e antibody (eAb, antiHBe)</a:t>
            </a:r>
            <a:r>
              <a:t> 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Becomes detectable as viral replication falls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In a carrier, it indicates </a:t>
            </a:r>
            <a:r>
              <a:t>low infectivity</a:t>
            </a:r>
          </a:p>
          <a:p>
            <a:pPr marL="0" indent="0">
              <a:lnSpc>
                <a:spcPct val="72000"/>
              </a:lnSpc>
              <a:buSzTx/>
              <a:buFont typeface="Wingdings 2"/>
              <a:buNone/>
              <a:defRPr sz="2100"/>
            </a:pPr>
            <a:r>
              <a:t>Core IgM</a:t>
            </a:r>
            <a:r>
              <a:t> 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Rises early in infection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Indicates recent infection</a:t>
            </a:r>
          </a:p>
          <a:p>
            <a:pPr marL="0" indent="0">
              <a:lnSpc>
                <a:spcPct val="72000"/>
              </a:lnSpc>
              <a:buSzTx/>
              <a:buFont typeface="Wingdings 2"/>
              <a:buNone/>
              <a:defRPr sz="2100"/>
            </a:pPr>
            <a:r>
              <a:t>Core IgG</a:t>
            </a:r>
            <a:r>
              <a:t> 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Rises early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Present for life in both carriers &amp; those who clear the infection</a:t>
            </a:r>
          </a:p>
          <a:p>
            <a:pPr lvl="1">
              <a:lnSpc>
                <a:spcPct val="72000"/>
              </a:lnSpc>
              <a:spcBef>
                <a:spcPts val="600"/>
              </a:spcBef>
              <a:defRPr sz="2100"/>
            </a:pPr>
            <a:r>
              <a:t>Indicates exposure to HBV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Viral Load</a:t>
            </a:r>
          </a:p>
        </p:txBody>
      </p:sp>
      <p:sp>
        <p:nvSpPr>
          <p:cNvPr id="300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HBV viral load measures level of </a:t>
            </a:r>
            <a:r>
              <a:t>HBV DNA </a:t>
            </a:r>
            <a:r>
              <a:t>in blood</a:t>
            </a:r>
          </a:p>
          <a:p>
            <a:pPr/>
            <a:r>
              <a:t>The most </a:t>
            </a:r>
            <a:r>
              <a:t>reliable</a:t>
            </a:r>
            <a:r>
              <a:t> marker of infectivity. </a:t>
            </a:r>
          </a:p>
          <a:p>
            <a:pPr/>
            <a:r>
              <a:t>More reliable than eAg which can be negative in some carriers due to mutations in the eAg gene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 sz="4400"/>
            </a:lvl1pPr>
          </a:lstStyle>
          <a:p>
            <a:pPr/>
            <a:r>
              <a:t>References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http://www.microbiologybook.org/</a:t>
            </a:r>
          </a:p>
          <a:p>
            <a:pPr/>
            <a:r>
              <a:t>WHO</a:t>
            </a:r>
          </a:p>
          <a:p>
            <a:pPr/>
            <a:r>
              <a:t>AASLD - </a:t>
            </a: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rPr>
              <a:t>http://www.aasld.org/</a:t>
            </a:r>
          </a:p>
          <a:p>
            <a:pPr/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4" invalidUrl="" action="" tgtFrame="" tooltip="" history="1" highlightClick="0" endSnd="0"/>
              </a:rPr>
              <a:t>http://www.hcvguidelines.org/</a:t>
            </a:r>
          </a:p>
          <a:p>
            <a:pPr/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5" invalidUrl="" action="" tgtFrame="" tooltip="" history="1" highlightClick="0" endSnd="0"/>
              </a:rPr>
              <a:t>www.easl.eu</a:t>
            </a:r>
            <a:r>
              <a:t> </a:t>
            </a:r>
          </a:p>
          <a:p>
            <a:pPr/>
            <a:r>
              <a:t>Medscape</a:t>
            </a:r>
          </a:p>
          <a:p>
            <a:pPr/>
            <a:r>
              <a:t>PUBMED/HINARI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Content Placeholder 3"/>
          <p:cNvGraphicFramePr/>
          <p:nvPr/>
        </p:nvGraphicFramePr>
        <p:xfrm>
          <a:off x="16332" y="1019125"/>
          <a:ext cx="11805557" cy="607423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20807"/>
                <a:gridCol w="1622117"/>
                <a:gridCol w="1730570"/>
                <a:gridCol w="1858088"/>
                <a:gridCol w="4773973"/>
              </a:tblGrid>
              <a:tr h="924674"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50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HBsAg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50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Anti-HBs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50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Anti-HBc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50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Anti-HBc (IgM)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Interpretation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7614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Susceptible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7614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Immune after infection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7614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Immune after vaccine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7614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(+/-)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Acute Infection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7614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Chronic Infection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  <a:tr h="134226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(-)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(+)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Resolved infection,
Low level chronic infection,
False positive (Anti-HBc)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03" name="Rectangle 4"/>
          <p:cNvSpPr/>
          <p:nvPr/>
        </p:nvSpPr>
        <p:spPr>
          <a:xfrm>
            <a:off x="110362" y="130620"/>
            <a:ext cx="11687224" cy="7994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-150" sz="4800"/>
            </a:lvl1pPr>
          </a:lstStyle>
          <a:p>
            <a:pPr/>
            <a:r>
              <a:t>Hepatitis B serology</a:t>
            </a:r>
          </a:p>
        </p:txBody>
      </p:sp>
      <p:sp>
        <p:nvSpPr>
          <p:cNvPr id="304" name="Rectangle 2"/>
          <p:cNvSpPr/>
          <p:nvPr/>
        </p:nvSpPr>
        <p:spPr>
          <a:xfrm>
            <a:off x="7037613" y="1966186"/>
            <a:ext cx="4750011" cy="734787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Rectangle 6"/>
          <p:cNvSpPr/>
          <p:nvPr/>
        </p:nvSpPr>
        <p:spPr>
          <a:xfrm>
            <a:off x="7037613" y="2736352"/>
            <a:ext cx="4754994" cy="734787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Rectangle 7"/>
          <p:cNvSpPr/>
          <p:nvPr/>
        </p:nvSpPr>
        <p:spPr>
          <a:xfrm>
            <a:off x="7037616" y="3506520"/>
            <a:ext cx="4754991" cy="734787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Rectangle 8"/>
          <p:cNvSpPr/>
          <p:nvPr/>
        </p:nvSpPr>
        <p:spPr>
          <a:xfrm>
            <a:off x="7037616" y="4273968"/>
            <a:ext cx="4754991" cy="734787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Rectangle 9"/>
          <p:cNvSpPr/>
          <p:nvPr/>
        </p:nvSpPr>
        <p:spPr>
          <a:xfrm>
            <a:off x="7037616" y="5041408"/>
            <a:ext cx="4754991" cy="734787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Rectangle 10"/>
          <p:cNvSpPr/>
          <p:nvPr/>
        </p:nvSpPr>
        <p:spPr>
          <a:xfrm>
            <a:off x="7037613" y="5797968"/>
            <a:ext cx="4759972" cy="1246408"/>
          </a:xfrm>
          <a:prstGeom prst="rect">
            <a:avLst/>
          </a:prstGeom>
          <a:solidFill>
            <a:schemeClr val="accent1"/>
          </a:solidFill>
          <a:ln w="10795">
            <a:solidFill>
              <a:srgbClr val="AF76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50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500" fill="hold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" dur="500" fill="hold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" dur="500" fill="hold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500" fill="hold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500" fill="hold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4"/>
      <p:bldP build="whole" bldLvl="1" animBg="1" rev="0" advAuto="0" spid="308" grpId="5"/>
      <p:bldP build="whole" bldLvl="1" animBg="1" rev="0" advAuto="0" spid="309" grpId="6"/>
      <p:bldP build="whole" bldLvl="1" animBg="1" rev="0" advAuto="0" spid="306" grpId="3"/>
      <p:bldP build="whole" bldLvl="1" animBg="1" rev="0" advAuto="0" spid="304" grpId="1"/>
      <p:bldP build="whole" bldLvl="1" animBg="1" rev="0" advAuto="0" spid="30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/>
          <p:nvPr>
            <p:ph type="title"/>
          </p:nvPr>
        </p:nvSpPr>
        <p:spPr>
          <a:xfrm>
            <a:off x="138615" y="2038237"/>
            <a:ext cx="3290386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3000"/>
              <a:t>Other Investigations</a:t>
            </a:r>
          </a:p>
        </p:txBody>
      </p:sp>
      <p:sp>
        <p:nvSpPr>
          <p:cNvPr id="314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514350" indent="-514350">
              <a:buAutoNum type="arabicPeriod" startAt="1"/>
            </a:pPr>
            <a:r>
              <a:t>Liver Function Tests:</a:t>
            </a:r>
          </a:p>
          <a:p>
            <a:pPr marL="514350" indent="-514350">
              <a:buAutoNum type="arabicPeriod" startAt="1"/>
            </a:pPr>
            <a:r>
              <a:t>Coagulation Profile</a:t>
            </a:r>
          </a:p>
          <a:p>
            <a:pPr marL="514350" indent="-514350">
              <a:buAutoNum type="arabicPeriod" startAt="1"/>
            </a:pPr>
            <a:r>
              <a:t>Renal Function Tests</a:t>
            </a:r>
          </a:p>
          <a:p>
            <a:pPr marL="514350" indent="-514350">
              <a:buAutoNum type="arabicPeriod" startAt="1"/>
            </a:pPr>
            <a:r>
              <a:t>Full blood count</a:t>
            </a:r>
          </a:p>
          <a:p>
            <a:pPr marL="514350" indent="-514350">
              <a:buAutoNum type="arabicPeriod" startAt="1"/>
            </a:pPr>
            <a:r>
              <a:t>Radiology: Ultrasound/CT scan/ MRI</a:t>
            </a:r>
          </a:p>
          <a:p>
            <a:pPr marL="514350" indent="-514350">
              <a:buAutoNum type="arabicPeriod" startAt="1"/>
            </a:pPr>
            <a:r>
              <a:t>Liver biopsy &amp; histology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Treatment</a:t>
            </a:r>
          </a:p>
        </p:txBody>
      </p:sp>
      <p:sp>
        <p:nvSpPr>
          <p:cNvPr id="317" name="Content Placeholder 2"/>
          <p:cNvSpPr txBox="1"/>
          <p:nvPr>
            <p:ph type="body" idx="1"/>
          </p:nvPr>
        </p:nvSpPr>
        <p:spPr>
          <a:xfrm>
            <a:off x="3510643" y="1616529"/>
            <a:ext cx="8274958" cy="5568042"/>
          </a:xfrm>
          <a:prstGeom prst="rect">
            <a:avLst/>
          </a:prstGeom>
        </p:spPr>
        <p:txBody>
          <a:bodyPr/>
          <a:lstStyle/>
          <a:p>
            <a:pPr marL="514350" indent="-514350">
              <a:buAutoNum type="arabicPeriod" startAt="1"/>
            </a:pPr>
            <a:r>
              <a:t>Interferons (6 months)</a:t>
            </a:r>
          </a:p>
          <a:p>
            <a:pPr lvl="1"/>
            <a:r>
              <a:t>INF-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/>
            <a:r>
              <a:t>Pegylated INF –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514350">
              <a:spcBef>
                <a:spcPts val="2400"/>
              </a:spcBef>
              <a:buAutoNum type="arabicPeriod" startAt="1"/>
            </a:pPr>
            <a:r>
              <a:t>DNA polymerase inhibitors (Lifelong)</a:t>
            </a:r>
          </a:p>
          <a:p>
            <a:pPr lvl="1"/>
            <a:r>
              <a:t>Tenofovir</a:t>
            </a:r>
          </a:p>
          <a:p>
            <a:pPr lvl="1"/>
            <a:r>
              <a:t>Lamivudine</a:t>
            </a:r>
          </a:p>
          <a:p>
            <a:pPr lvl="1"/>
            <a:r>
              <a:t>Adefovir</a:t>
            </a:r>
          </a:p>
          <a:p>
            <a:pPr lvl="1"/>
            <a:r>
              <a:t>Entecavir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Ongoing Trials</a:t>
            </a:r>
          </a:p>
        </p:txBody>
      </p:sp>
      <p:sp>
        <p:nvSpPr>
          <p:cNvPr id="32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Encapsidation inhibitors</a:t>
            </a:r>
          </a:p>
          <a:p>
            <a:pPr>
              <a:lnSpc>
                <a:spcPct val="150000"/>
              </a:lnSpc>
            </a:pPr>
            <a:r>
              <a:t>Entry inhibitors</a:t>
            </a:r>
          </a:p>
          <a:p>
            <a:pPr>
              <a:lnSpc>
                <a:spcPct val="150000"/>
              </a:lnSpc>
            </a:pPr>
            <a:r>
              <a:t>TLR7 agonists</a:t>
            </a:r>
          </a:p>
          <a:p>
            <a:pPr>
              <a:lnSpc>
                <a:spcPct val="150000"/>
              </a:lnSpc>
            </a:pPr>
            <a:r>
              <a:t>Therapeutic vaccines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Prevention</a:t>
            </a:r>
          </a:p>
        </p:txBody>
      </p:sp>
      <p:sp>
        <p:nvSpPr>
          <p:cNvPr id="325" name="Content Placeholder 2"/>
          <p:cNvSpPr txBox="1"/>
          <p:nvPr>
            <p:ph type="body" idx="1"/>
          </p:nvPr>
        </p:nvSpPr>
        <p:spPr>
          <a:xfrm>
            <a:off x="3378200" y="1626107"/>
            <a:ext cx="8407400" cy="52699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</a:pPr>
            <a:r>
              <a:t>Vaccine</a:t>
            </a:r>
          </a:p>
          <a:p>
            <a:pPr>
              <a:lnSpc>
                <a:spcPct val="135000"/>
              </a:lnSpc>
            </a:pPr>
            <a:r>
              <a:t>Post-exposure prophylaxis </a:t>
            </a:r>
          </a:p>
          <a:p>
            <a:pPr>
              <a:lnSpc>
                <a:spcPct val="135000"/>
              </a:lnSpc>
            </a:pPr>
            <a:r>
              <a:t>Safe sex practices</a:t>
            </a:r>
          </a:p>
          <a:p>
            <a:pPr>
              <a:lnSpc>
                <a:spcPct val="135000"/>
              </a:lnSpc>
            </a:pPr>
            <a:r>
              <a:t>Safe injection practices</a:t>
            </a:r>
          </a:p>
          <a:p>
            <a:pPr>
              <a:lnSpc>
                <a:spcPct val="135000"/>
              </a:lnSpc>
            </a:pPr>
            <a:r>
              <a:t>Screening blood/blood products</a:t>
            </a:r>
          </a:p>
          <a:p>
            <a:pPr>
              <a:lnSpc>
                <a:spcPct val="135000"/>
              </a:lnSpc>
            </a:pPr>
            <a:r>
              <a:t>Health education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1"/>
          <p:cNvSpPr txBox="1"/>
          <p:nvPr>
            <p:ph type="title"/>
          </p:nvPr>
        </p:nvSpPr>
        <p:spPr>
          <a:xfrm>
            <a:off x="122286" y="2038237"/>
            <a:ext cx="3159754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2800"/>
              <a:t>Active immunization</a:t>
            </a:r>
          </a:p>
        </p:txBody>
      </p:sp>
      <p:sp>
        <p:nvSpPr>
          <p:cNvPr id="330" name="Content Placeholder 2"/>
          <p:cNvSpPr txBox="1"/>
          <p:nvPr>
            <p:ph type="body" idx="1"/>
          </p:nvPr>
        </p:nvSpPr>
        <p:spPr>
          <a:xfrm>
            <a:off x="3608613" y="1753107"/>
            <a:ext cx="8176987" cy="52699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 sz="2500"/>
            </a:pPr>
            <a:r>
              <a:t>Four types of vaccines are available</a:t>
            </a:r>
          </a:p>
          <a:p>
            <a:pPr marL="514350" indent="-514350">
              <a:buAutoNum type="arabicPeriod" startAt="1"/>
              <a:defRPr sz="2500"/>
            </a:pPr>
            <a:r>
              <a:t>Serum derived</a:t>
            </a:r>
            <a:r>
              <a:t> - </a:t>
            </a:r>
            <a:r>
              <a:rPr spc="-200"/>
              <a:t>sAg purified from the serum of HBV carriers</a:t>
            </a:r>
          </a:p>
          <a:p>
            <a:pPr marL="514350" indent="-514350">
              <a:buAutoNum type="arabicPeriod" startAt="1"/>
              <a:defRPr sz="2500"/>
            </a:pPr>
            <a:r>
              <a:t>Recombinant sAg</a:t>
            </a:r>
            <a:r>
              <a:t> - </a:t>
            </a:r>
            <a:r>
              <a:rPr spc="-200"/>
              <a:t>made by genetic engineering in yeast</a:t>
            </a:r>
          </a:p>
          <a:p>
            <a:pPr marL="514350" indent="-514350">
              <a:buAutoNum type="arabicPeriod" startAt="1"/>
              <a:defRPr sz="2500"/>
            </a:pPr>
            <a:r>
              <a:t>3</a:t>
            </a:r>
            <a:r>
              <a:rPr baseline="30000"/>
              <a:t>rd</a:t>
            </a:r>
            <a:r>
              <a:t> Generation -</a:t>
            </a:r>
            <a:r>
              <a:t> </a:t>
            </a:r>
            <a:r>
              <a:rPr spc="-200"/>
              <a:t>Genetically engineered vaccines</a:t>
            </a:r>
          </a:p>
          <a:p>
            <a:pPr marL="514350" indent="-514350">
              <a:buAutoNum type="arabicPeriod" startAt="1"/>
              <a:defRPr sz="2500"/>
            </a:pPr>
            <a:r>
              <a:t>Combination</a:t>
            </a:r>
            <a:r>
              <a:t> </a:t>
            </a:r>
            <a:r>
              <a:t>vaccines</a:t>
            </a:r>
            <a:r>
              <a:t> - </a:t>
            </a:r>
            <a:r>
              <a:rPr spc="-200"/>
              <a:t>vaccines against HBV vaccine + other organisms e.g. Hepatitis A+B</a:t>
            </a:r>
          </a:p>
          <a:p>
            <a:pPr>
              <a:defRPr sz="2500"/>
            </a:pPr>
            <a:r>
              <a:t>3 doses induce immunity in 95% of recipients</a:t>
            </a:r>
          </a:p>
          <a:p>
            <a:pPr>
              <a:defRPr sz="2500"/>
            </a:pPr>
            <a:r>
              <a:t>Infants receive three doses: at 6, 10 and 14 weeks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1"/>
          <p:cNvSpPr txBox="1"/>
          <p:nvPr>
            <p:ph type="title"/>
          </p:nvPr>
        </p:nvSpPr>
        <p:spPr>
          <a:xfrm>
            <a:off x="146956" y="2038237"/>
            <a:ext cx="3184074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rPr spc="-200" sz="2800"/>
              <a:t>Passive immunization</a:t>
            </a:r>
          </a:p>
        </p:txBody>
      </p:sp>
      <p:sp>
        <p:nvSpPr>
          <p:cNvPr id="335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Passive Antibody</a:t>
            </a:r>
          </a:p>
          <a:p>
            <a:pPr/>
            <a:r>
              <a:t>HBIG </a:t>
            </a:r>
            <a:r>
              <a:t>(Hepatitis B surface Immunoglobulin)</a:t>
            </a:r>
          </a:p>
          <a:p>
            <a:pPr/>
            <a:r>
              <a:t>Both HBIG and vaccine should be administered to non immune individuals following exposure 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 </a:t>
            </a:r>
            <a:br/>
            <a:r>
              <a:t>Co-infection</a:t>
            </a:r>
          </a:p>
        </p:txBody>
      </p:sp>
      <p:sp>
        <p:nvSpPr>
          <p:cNvPr id="338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HBV/HCV Co-infection</a:t>
            </a:r>
          </a:p>
          <a:p>
            <a:pPr lvl="1">
              <a:defRPr spc="-200"/>
            </a:pPr>
            <a:r>
              <a:t>Increases risk for severity &amp; complications</a:t>
            </a:r>
          </a:p>
          <a:p>
            <a:pPr>
              <a:spcBef>
                <a:spcPts val="2400"/>
              </a:spcBef>
            </a:pPr>
            <a:r>
              <a:t>HBV-HDV Co-infection</a:t>
            </a:r>
          </a:p>
          <a:p>
            <a:pPr lvl="1">
              <a:defRPr spc="-200"/>
            </a:pPr>
            <a:r>
              <a:t>Increases risk for severity &amp; complications</a:t>
            </a:r>
          </a:p>
          <a:p>
            <a:pPr>
              <a:spcBef>
                <a:spcPts val="2400"/>
              </a:spcBef>
            </a:pPr>
            <a:r>
              <a:t>HBV-HIV Co-infection</a:t>
            </a:r>
          </a:p>
          <a:p>
            <a:pPr lvl="1">
              <a:defRPr spc="-200"/>
            </a:pPr>
            <a:r>
              <a:t>Lower incidence of icteric illness</a:t>
            </a:r>
          </a:p>
          <a:p>
            <a:pPr lvl="1">
              <a:defRPr spc="-200"/>
            </a:pPr>
            <a:r>
              <a:t>Higher rates of chronicity</a:t>
            </a:r>
          </a:p>
          <a:p>
            <a:pPr lvl="1">
              <a:defRPr spc="-200"/>
            </a:pPr>
            <a:r>
              <a:t>Higher risk of cirrhosis &amp; end-stage Liver Disease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Hepatitis C virus</a:t>
            </a:r>
          </a:p>
        </p:txBody>
      </p:sp>
      <p:sp>
        <p:nvSpPr>
          <p:cNvPr id="344" name="Subtitle 4"/>
          <p:cNvSpPr txBox="1"/>
          <p:nvPr>
            <p:ph type="subTitle" sz="quarter" idx="1"/>
          </p:nvPr>
        </p:nvSpPr>
        <p:spPr>
          <a:xfrm>
            <a:off x="1100015" y="5915645"/>
            <a:ext cx="7315201" cy="1158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HCV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Hepatitis</a:t>
            </a:r>
          </a:p>
        </p:txBody>
      </p:sp>
      <p:sp>
        <p:nvSpPr>
          <p:cNvPr id="154" name="Content Placeholder 2"/>
          <p:cNvSpPr txBox="1"/>
          <p:nvPr>
            <p:ph type="body" sz="half" idx="1"/>
          </p:nvPr>
        </p:nvSpPr>
        <p:spPr>
          <a:xfrm>
            <a:off x="3869268" y="1751211"/>
            <a:ext cx="7916333" cy="52637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Font typeface="Wingdings 2"/>
              <a:buNone/>
            </a:pPr>
            <a:r>
              <a:t>Hepatitis is inflammation of the liver. </a:t>
            </a:r>
          </a:p>
          <a:p>
            <a:pPr marL="0" indent="0">
              <a:lnSpc>
                <a:spcPct val="81000"/>
              </a:lnSpc>
              <a:buSzTx/>
              <a:buFont typeface="Wingdings 2"/>
              <a:buNone/>
            </a:pPr>
            <a:r>
              <a:t>Causes:</a:t>
            </a:r>
          </a:p>
          <a:p>
            <a:pPr>
              <a:lnSpc>
                <a:spcPct val="81000"/>
              </a:lnSpc>
            </a:pPr>
            <a:r>
              <a:t>Infectious – Viral, Fungal, Bacterial, Parasitic</a:t>
            </a:r>
          </a:p>
          <a:p>
            <a:pPr>
              <a:lnSpc>
                <a:spcPct val="81000"/>
              </a:lnSpc>
            </a:pPr>
            <a:r>
              <a:t>Drugs – e.g. anti-TBs, ARVs, NSAIDS, etc.</a:t>
            </a:r>
          </a:p>
          <a:p>
            <a:pPr>
              <a:lnSpc>
                <a:spcPct val="81000"/>
              </a:lnSpc>
            </a:pPr>
            <a:r>
              <a:t>Alcohol </a:t>
            </a:r>
          </a:p>
          <a:p>
            <a:pPr>
              <a:lnSpc>
                <a:spcPct val="81000"/>
              </a:lnSpc>
            </a:pPr>
            <a:r>
              <a:t>Poisoning – e.g. aflatoxin </a:t>
            </a:r>
          </a:p>
          <a:p>
            <a:pPr>
              <a:lnSpc>
                <a:spcPct val="81000"/>
              </a:lnSpc>
            </a:pPr>
            <a:r>
              <a:t>Metabolic disorders</a:t>
            </a:r>
          </a:p>
          <a:p>
            <a:pPr>
              <a:lnSpc>
                <a:spcPct val="81000"/>
              </a:lnSpc>
            </a:pPr>
            <a:r>
              <a:t>Autoimmune diseases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Virology</a:t>
            </a:r>
          </a:p>
        </p:txBody>
      </p:sp>
      <p:sp>
        <p:nvSpPr>
          <p:cNvPr id="347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Family</a:t>
            </a:r>
            <a:r>
              <a:t>: </a:t>
            </a:r>
            <a:r>
              <a:rPr i="1"/>
              <a:t>Flaviviridae</a:t>
            </a:r>
            <a:endParaRPr i="1"/>
          </a:p>
          <a:p>
            <a:pPr/>
            <a:r>
              <a:t>Genus</a:t>
            </a:r>
            <a:r>
              <a:t>: </a:t>
            </a:r>
            <a:r>
              <a:rPr i="1"/>
              <a:t>Hepacivirus</a:t>
            </a:r>
            <a:endParaRPr i="1"/>
          </a:p>
          <a:p>
            <a:pPr/>
            <a:r>
              <a:t>(+)ssRNA, enveloped</a:t>
            </a:r>
          </a:p>
          <a:p>
            <a:pPr/>
            <a:r>
              <a:t>6 genotypes, numerous subtypes</a:t>
            </a:r>
          </a:p>
          <a:p>
            <a:pPr/>
            <a:r>
              <a:t>Infects man and chimpanzees</a:t>
            </a:r>
          </a:p>
          <a:p>
            <a:pPr/>
            <a:r>
              <a:t>Transmitted via blood or body fluids: </a:t>
            </a:r>
          </a:p>
          <a:p>
            <a:pPr lvl="1">
              <a:defRPr i="1" spc="-200"/>
            </a:pPr>
            <a:r>
              <a:t>Transfusions, PWIDs, tattoing, needle-stick injuries </a:t>
            </a:r>
          </a:p>
        </p:txBody>
      </p:sp>
      <p:pic>
        <p:nvPicPr>
          <p:cNvPr id="3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4444" y="914400"/>
            <a:ext cx="4307558" cy="2759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Epidemiology</a:t>
            </a:r>
            <a:r>
              <a:t> </a:t>
            </a:r>
          </a:p>
        </p:txBody>
      </p:sp>
      <p:sp>
        <p:nvSpPr>
          <p:cNvPr id="351" name="Content Placeholder 2"/>
          <p:cNvSpPr txBox="1"/>
          <p:nvPr>
            <p:ph type="body" idx="1"/>
          </p:nvPr>
        </p:nvSpPr>
        <p:spPr>
          <a:xfrm>
            <a:off x="3479800" y="1753107"/>
            <a:ext cx="8559800" cy="52699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170 million cases World wide</a:t>
            </a:r>
          </a:p>
          <a:p>
            <a:pPr>
              <a:spcBef>
                <a:spcPts val="2400"/>
              </a:spcBef>
            </a:pPr>
            <a:r>
              <a:t>Highest burden: </a:t>
            </a:r>
            <a:r>
              <a:rPr i="1" spc="-200"/>
              <a:t>SE Asia, Eastern Mediterranean, N. Africa</a:t>
            </a:r>
            <a:endParaRPr i="1" spc="-200"/>
          </a:p>
          <a:p>
            <a:pPr>
              <a:spcBef>
                <a:spcPts val="2400"/>
              </a:spcBef>
            </a:pPr>
            <a:r>
              <a:t>Africa – prevalence of 5%, highest in Egypt ~ 20%</a:t>
            </a:r>
          </a:p>
          <a:p>
            <a:pPr lvl="1">
              <a:spcBef>
                <a:spcPts val="2400"/>
              </a:spcBef>
            </a:pPr>
            <a:r>
              <a:t>Kenya &lt; 2%</a:t>
            </a:r>
          </a:p>
          <a:p>
            <a:pPr>
              <a:spcBef>
                <a:spcPts val="2400"/>
              </a:spcBef>
            </a:pPr>
            <a:r>
              <a:t>Prevalence higher in older population &gt; 20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Pathogenesis</a:t>
            </a:r>
          </a:p>
        </p:txBody>
      </p:sp>
      <p:sp>
        <p:nvSpPr>
          <p:cNvPr id="356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Parenteral transmission</a:t>
            </a:r>
          </a:p>
          <a:p>
            <a:pPr/>
            <a:r>
              <a:t>Multiplies in hepatocytes</a:t>
            </a:r>
          </a:p>
          <a:p>
            <a:pPr/>
            <a:r>
              <a:t>Viral clearance with long-term CM immunity (25%)</a:t>
            </a:r>
          </a:p>
          <a:p>
            <a:pPr/>
            <a:r>
              <a:t>Usually causes chronic infection (75% of infections)</a:t>
            </a:r>
          </a:p>
          <a:p>
            <a:pPr lvl="1">
              <a:defRPr spc="-200"/>
            </a:pPr>
            <a:r>
              <a:t>Persistent viremia &amp; hepatic inflammation/fibrosis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1"/>
          <p:cNvSpPr txBox="1"/>
          <p:nvPr>
            <p:ph type="title"/>
          </p:nvPr>
        </p:nvSpPr>
        <p:spPr>
          <a:xfrm>
            <a:off x="252918" y="2038237"/>
            <a:ext cx="3171601" cy="460118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rPr spc="-200"/>
              <a:t>Clinical Features</a:t>
            </a:r>
          </a:p>
        </p:txBody>
      </p:sp>
      <p:sp>
        <p:nvSpPr>
          <p:cNvPr id="361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60-70% of cases are asymptomatic</a:t>
            </a:r>
          </a:p>
          <a:p>
            <a:pPr/>
            <a:r>
              <a:t>Incubation period is 15-150 days</a:t>
            </a:r>
          </a:p>
          <a:p>
            <a:pPr/>
            <a:r>
              <a:t>Commonest symptoms are fatigue &amp; jaundice</a:t>
            </a:r>
          </a:p>
          <a:p>
            <a:pPr/>
            <a:r>
              <a:t>70 - 80% of newly infected individuals develop chronic infection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Complications</a:t>
            </a:r>
          </a:p>
        </p:txBody>
      </p:sp>
      <p:sp>
        <p:nvSpPr>
          <p:cNvPr id="366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Chronic HCV infection (75%)</a:t>
            </a:r>
          </a:p>
          <a:p>
            <a:pPr/>
            <a:r>
              <a:t>Cirrhosis </a:t>
            </a:r>
            <a:r>
              <a:t>(10-20% of chronic infections)</a:t>
            </a:r>
          </a:p>
          <a:p>
            <a:pPr/>
            <a:r>
              <a:t>Hepatocellular carcinoma </a:t>
            </a:r>
            <a:r>
              <a:t>(1-5%)</a:t>
            </a:r>
          </a:p>
          <a:p>
            <a:pPr lvl="1"/>
            <a:r>
              <a:t>HCV is responsible for about 25% of HCC cases.</a:t>
            </a:r>
          </a:p>
          <a:p>
            <a:pPr/>
            <a:r>
              <a:t>Immune complex disorders </a:t>
            </a:r>
            <a:r>
              <a:t>common in carriers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Diagnosis</a:t>
            </a:r>
          </a:p>
        </p:txBody>
      </p:sp>
      <p:sp>
        <p:nvSpPr>
          <p:cNvPr id="369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Serology: Anti-HCV IgG</a:t>
            </a:r>
          </a:p>
          <a:p>
            <a:pPr/>
            <a:r>
              <a:t>PCR</a:t>
            </a:r>
          </a:p>
          <a:p>
            <a:pPr lvl="1" marL="0" indent="502919">
              <a:buSzTx/>
              <a:buFont typeface="Wingdings 2"/>
              <a:buNone/>
            </a:pPr>
          </a:p>
          <a:p>
            <a:pPr lvl="1" marL="0" indent="502919">
              <a:buSzTx/>
              <a:buFont typeface="Wingdings 2"/>
              <a:buNone/>
            </a:pPr>
            <a:r>
              <a:t>HCV can not be cultured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Treatment</a:t>
            </a:r>
          </a:p>
        </p:txBody>
      </p:sp>
      <p:sp>
        <p:nvSpPr>
          <p:cNvPr id="374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Antiviral agents</a:t>
            </a:r>
          </a:p>
          <a:p>
            <a:pPr marL="514350" indent="-514350">
              <a:spcBef>
                <a:spcPts val="2400"/>
              </a:spcBef>
              <a:buAutoNum type="arabicPeriod" startAt="1"/>
            </a:pPr>
            <a:r>
              <a:t>Interferon-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t>2a &amp; 2b</a:t>
            </a:r>
          </a:p>
          <a:p>
            <a:pPr marL="514350" indent="-514350">
              <a:buAutoNum type="arabicPeriod" startAt="1"/>
            </a:pPr>
            <a:r>
              <a:t>Polymerase inhibitors: </a:t>
            </a:r>
          </a:p>
          <a:p>
            <a:pPr lvl="1"/>
            <a:r>
              <a:t>Ribavirin</a:t>
            </a:r>
          </a:p>
          <a:p>
            <a:pPr lvl="1">
              <a:spcBef>
                <a:spcPts val="2400"/>
              </a:spcBef>
            </a:pPr>
            <a:r>
              <a:t>Sofosbuvir</a:t>
            </a:r>
          </a:p>
          <a:p>
            <a:pPr marL="514350" indent="-514350">
              <a:buAutoNum type="arabicPeriod" startAt="1"/>
            </a:pPr>
            <a:r>
              <a:t>Protease inhibitors: </a:t>
            </a:r>
          </a:p>
          <a:p>
            <a:pPr lvl="1"/>
            <a:r>
              <a:t>Boceprevir, </a:t>
            </a:r>
          </a:p>
          <a:p>
            <a:pPr lvl="1"/>
            <a:r>
              <a:t>Simeprevir</a:t>
            </a:r>
          </a:p>
          <a:p>
            <a:pPr marL="514350" indent="-514350">
              <a:buAutoNum type="arabicPeriod" startAt="1"/>
            </a:pPr>
            <a:r>
              <a:t>NS5A Inhibitors:</a:t>
            </a:r>
          </a:p>
          <a:p>
            <a:pPr lvl="1" marL="0" indent="502919">
              <a:buSzTx/>
              <a:buFont typeface="Wingdings 2"/>
              <a:buNone/>
            </a:pPr>
            <a:r>
              <a:t>Daclatasvir, Ledispavir, Ombitasvir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HCV</a:t>
            </a:r>
            <a:br/>
            <a:r>
              <a:t>Prevention</a:t>
            </a:r>
          </a:p>
        </p:txBody>
      </p:sp>
      <p:sp>
        <p:nvSpPr>
          <p:cNvPr id="379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No vaccine currently</a:t>
            </a:r>
          </a:p>
          <a:p>
            <a:pPr/>
            <a:r>
              <a:t>Screening blood &amp; blood products</a:t>
            </a:r>
          </a:p>
          <a:p>
            <a:pPr/>
            <a:r>
              <a:t>Risk reduction for people who inject drugs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HIV/HCV </a:t>
            </a:r>
            <a:br/>
            <a:r>
              <a:t>Co-infection</a:t>
            </a:r>
          </a:p>
        </p:txBody>
      </p:sp>
      <p:sp>
        <p:nvSpPr>
          <p:cNvPr id="38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Increases liver scarring and long term complications e.g. cirrhosis</a:t>
            </a:r>
          </a:p>
          <a:p>
            <a:pPr/>
            <a:r>
              <a:t>Increases viral replication</a:t>
            </a:r>
          </a:p>
          <a:p>
            <a:pPr/>
            <a:r>
              <a:t>Increased perinatal HCV transmission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5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Viral Hepatitis</a:t>
            </a:r>
            <a:br/>
            <a:r>
              <a:t>ETIOLOGY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Hepatitis A virus (HAV)</a:t>
            </a:r>
          </a:p>
          <a:p>
            <a:pPr/>
            <a:r>
              <a:t>Hepatitis B virus (HBV)</a:t>
            </a:r>
          </a:p>
          <a:p>
            <a:pPr/>
            <a:r>
              <a:t>Hepatitis C virus (HCV)</a:t>
            </a:r>
          </a:p>
          <a:p>
            <a:pPr/>
            <a:r>
              <a:t>Hepatitis D virus (Co-infection with HBV only)</a:t>
            </a:r>
          </a:p>
          <a:p>
            <a:pPr/>
            <a:r>
              <a:t>Hepatitis E virus (HEV)</a:t>
            </a:r>
          </a:p>
          <a:p>
            <a:pPr>
              <a:spcBef>
                <a:spcPts val="3600"/>
              </a:spcBef>
              <a:defRPr i="1"/>
            </a:pPr>
            <a:r>
              <a:t>Infrequent</a:t>
            </a:r>
            <a:r>
              <a:rPr i="0"/>
              <a:t>: Adenovirus, EBV, CMV, HSV,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Hepatitis D virus</a:t>
            </a:r>
          </a:p>
        </p:txBody>
      </p:sp>
      <p:sp>
        <p:nvSpPr>
          <p:cNvPr id="388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RNA virus</a:t>
            </a:r>
          </a:p>
          <a:p>
            <a:pPr/>
            <a:r>
              <a:t>Requires HBV to spread (infect new cells/hosts)</a:t>
            </a:r>
          </a:p>
          <a:p>
            <a:pPr/>
            <a:r>
              <a:t>3 genotypes</a:t>
            </a:r>
          </a:p>
          <a:p>
            <a:pPr/>
            <a:r>
              <a:t>May co-infect or superinfect with HBV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HDV</a:t>
            </a:r>
            <a:br/>
            <a:r>
              <a:t>Epidemiology</a:t>
            </a:r>
          </a:p>
        </p:txBody>
      </p:sp>
      <p:sp>
        <p:nvSpPr>
          <p:cNvPr id="393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Transmission: Parenteral</a:t>
            </a:r>
          </a:p>
          <a:p>
            <a:pPr/>
            <a:r>
              <a:t>Risk factors: IVDU, multiple blood transfusions</a:t>
            </a:r>
          </a:p>
          <a:p>
            <a:pPr/>
            <a:r>
              <a:t>15 million cases globally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 txBox="1"/>
          <p:nvPr>
            <p:ph type="title"/>
          </p:nvPr>
        </p:nvSpPr>
        <p:spPr>
          <a:xfrm>
            <a:off x="252917" y="1423527"/>
            <a:ext cx="3229585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HDV Clinical Manifestations</a:t>
            </a:r>
          </a:p>
        </p:txBody>
      </p:sp>
      <p:sp>
        <p:nvSpPr>
          <p:cNvPr id="396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</a:pPr>
            <a:r>
              <a:t>Variable clinical presentation</a:t>
            </a:r>
          </a:p>
          <a:p>
            <a:pPr/>
            <a:r>
              <a:t>Acute infection (Mild to fulminant hepatitis)</a:t>
            </a:r>
          </a:p>
          <a:p>
            <a:pPr/>
            <a:r>
              <a:t>Chronic infection</a:t>
            </a:r>
          </a:p>
          <a:p>
            <a:pPr lvl="1"/>
            <a:r>
              <a:t>5% in co-infection with HBV</a:t>
            </a:r>
          </a:p>
          <a:p>
            <a:pPr lvl="1"/>
            <a:r>
              <a:t>80% in super-infection with HBV</a:t>
            </a:r>
          </a:p>
          <a:p>
            <a:pPr/>
            <a:r>
              <a:t>Chronic Liver Disease</a:t>
            </a:r>
          </a:p>
          <a:p>
            <a:pPr lvl="1"/>
            <a:r>
              <a:t>Cirrhosis, Hepatoma, Liver failure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HDV complications</a:t>
            </a:r>
          </a:p>
        </p:txBody>
      </p:sp>
      <p:sp>
        <p:nvSpPr>
          <p:cNvPr id="399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Liver failure</a:t>
            </a:r>
          </a:p>
          <a:p>
            <a:pPr/>
            <a:r>
              <a:t>Hepatocellular carcinoma</a:t>
            </a:r>
          </a:p>
          <a:p>
            <a:pPr/>
            <a:r>
              <a:t>Autoimmune manifestations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HDV Diagnosis</a:t>
            </a:r>
          </a:p>
        </p:txBody>
      </p:sp>
      <p:sp>
        <p:nvSpPr>
          <p:cNvPr id="40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Serology:</a:t>
            </a:r>
          </a:p>
          <a:p>
            <a:pPr lvl="1"/>
            <a:r>
              <a:t>HDV antigen</a:t>
            </a:r>
          </a:p>
          <a:p>
            <a:pPr lvl="1"/>
            <a:r>
              <a:t>Anti-HDV IgM and IgG</a:t>
            </a:r>
          </a:p>
          <a:p>
            <a:pPr/>
            <a:r>
              <a:t>HDV RNA PCR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HCC</a:t>
            </a:r>
          </a:p>
        </p:txBody>
      </p:sp>
      <p:pic>
        <p:nvPicPr>
          <p:cNvPr id="40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834" y="1187054"/>
            <a:ext cx="11478667" cy="7253539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Rectangle 2"/>
          <p:cNvSpPr txBox="1"/>
          <p:nvPr/>
        </p:nvSpPr>
        <p:spPr>
          <a:xfrm>
            <a:off x="3916241" y="267670"/>
            <a:ext cx="4953854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Hepatocellular Carcinoma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/>
          <p:nvPr>
            <p:ph type="title"/>
          </p:nvPr>
        </p:nvSpPr>
        <p:spPr>
          <a:xfrm>
            <a:off x="709448" y="2038237"/>
            <a:ext cx="2490954" cy="4601185"/>
          </a:xfrm>
          <a:prstGeom prst="rect">
            <a:avLst/>
          </a:prstGeom>
        </p:spPr>
        <p:txBody>
          <a:bodyPr/>
          <a:lstStyle/>
          <a:p>
            <a:pPr>
              <a:defRPr spc="-200" sz="2000"/>
            </a:pPr>
            <a:r>
              <a:t>Hepatocellular Carcinoma:</a:t>
            </a:r>
            <a:br/>
            <a:r>
              <a:t>PATHOGENESIS</a:t>
            </a:r>
          </a:p>
        </p:txBody>
      </p:sp>
      <p:graphicFrame>
        <p:nvGraphicFramePr>
          <p:cNvPr id="409" name="Table 4"/>
          <p:cNvGraphicFramePr/>
          <p:nvPr/>
        </p:nvGraphicFramePr>
        <p:xfrm>
          <a:off x="15767" y="992221"/>
          <a:ext cx="12083396" cy="669263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93249"/>
                <a:gridCol w="8190146"/>
              </a:tblGrid>
              <a:tr h="1174612">
                <a:tc gridSpan="2"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Hepatocellular Carcinoma:  Mechanisms of Carcinogenesis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</a:tr>
              <a:tr h="6433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/>
                        <a:t>Etiology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/>
                        <a:t>Mechanism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21450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HBV, HCV, Alcohol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Inflammation, necrosis/regeneration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21450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HCV, Alcohol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Liver cirrhosis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21450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HBV, HCV, Alcohol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Oxidative  stress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2311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HBV, HCV, Aflatoxin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  <a:r>
                        <a:t>Inactivation of </a:t>
                      </a:r>
                      <a:r>
                        <a:rPr baseline="-25000" sz="4000"/>
                        <a:t>p</a:t>
                      </a:r>
                      <a:r>
                        <a:t>53 (Tumor Suppressor)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7348" y="952115"/>
            <a:ext cx="8898131" cy="6806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 6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Hepatitis A Virus</a:t>
            </a:r>
          </a:p>
        </p:txBody>
      </p:sp>
      <p:sp>
        <p:nvSpPr>
          <p:cNvPr id="416" name="Subtitle 7"/>
          <p:cNvSpPr txBox="1"/>
          <p:nvPr>
            <p:ph type="subTitle" sz="quarter" idx="1"/>
          </p:nvPr>
        </p:nvSpPr>
        <p:spPr>
          <a:xfrm>
            <a:off x="1100015" y="5915645"/>
            <a:ext cx="7315201" cy="1158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HAV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itle 1"/>
          <p:cNvSpPr txBox="1"/>
          <p:nvPr>
            <p:ph type="title"/>
          </p:nvPr>
        </p:nvSpPr>
        <p:spPr>
          <a:xfrm>
            <a:off x="180349" y="2038237"/>
            <a:ext cx="3114395" cy="4601185"/>
          </a:xfrm>
          <a:prstGeom prst="rect">
            <a:avLst/>
          </a:prstGeom>
        </p:spPr>
        <p:txBody>
          <a:bodyPr/>
          <a:lstStyle/>
          <a:p>
            <a:pPr algn="ctr">
              <a:defRPr spc="-200"/>
            </a:pPr>
            <a:r>
              <a:t>Hepatitis A virus</a:t>
            </a:r>
            <a:r>
              <a:rPr spc="-100"/>
              <a:t> </a:t>
            </a:r>
            <a:r>
              <a:rPr spc="-100"/>
              <a:t>(HAV)</a:t>
            </a:r>
          </a:p>
        </p:txBody>
      </p:sp>
      <p:sp>
        <p:nvSpPr>
          <p:cNvPr id="419" name="Content Placeholder 2"/>
          <p:cNvSpPr txBox="1"/>
          <p:nvPr>
            <p:ph type="body" idx="1"/>
          </p:nvPr>
        </p:nvSpPr>
        <p:spPr>
          <a:xfrm>
            <a:off x="3570515" y="1753107"/>
            <a:ext cx="8215087" cy="5269993"/>
          </a:xfrm>
          <a:prstGeom prst="rect">
            <a:avLst/>
          </a:prstGeom>
        </p:spPr>
        <p:txBody>
          <a:bodyPr/>
          <a:lstStyle/>
          <a:p>
            <a:pPr/>
            <a:r>
              <a:t>Order: </a:t>
            </a:r>
            <a:r>
              <a:rPr i="1"/>
              <a:t>Picornavirales </a:t>
            </a:r>
            <a:endParaRPr i="1"/>
          </a:p>
          <a:p>
            <a:pPr/>
            <a:r>
              <a:t>Family</a:t>
            </a:r>
            <a:r>
              <a:t>: </a:t>
            </a:r>
            <a:r>
              <a:rPr i="1"/>
              <a:t>Picornavirus</a:t>
            </a:r>
            <a:endParaRPr i="1"/>
          </a:p>
          <a:p>
            <a:pPr/>
            <a:r>
              <a:t>Genus:</a:t>
            </a:r>
            <a:r>
              <a:t> </a:t>
            </a:r>
            <a:r>
              <a:rPr i="1"/>
              <a:t>Hepatovirus</a:t>
            </a:r>
            <a:endParaRPr i="1"/>
          </a:p>
          <a:p>
            <a:pPr/>
            <a:r>
              <a:t>7 genotypes, 1 serotype</a:t>
            </a:r>
          </a:p>
          <a:p>
            <a:pPr/>
            <a:r>
              <a:t>(+)ssRNA virus, naked, icosahedral</a:t>
            </a:r>
          </a:p>
          <a:p>
            <a:pPr/>
            <a:r>
              <a:t>Withstands acid, dessication, temp (</a:t>
            </a:r>
            <a:r>
              <a:t>-</a:t>
            </a:r>
            <a:r>
              <a:t>20 to 56</a:t>
            </a:r>
            <a:r>
              <a:rPr baseline="34000"/>
              <a:t>0</a:t>
            </a:r>
            <a:r>
              <a:t>C)</a:t>
            </a:r>
          </a:p>
          <a:p>
            <a:pPr/>
            <a:r>
              <a:t>Transmission is feco-oral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162" name="Content Placeholder 3"/>
          <p:cNvGraphicFramePr/>
          <p:nvPr/>
        </p:nvGraphicFramePr>
        <p:xfrm>
          <a:off x="24698" y="693684"/>
          <a:ext cx="12123760" cy="709448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71020"/>
                <a:gridCol w="1960282"/>
                <a:gridCol w="2342776"/>
                <a:gridCol w="2273573"/>
                <a:gridCol w="2240867"/>
                <a:gridCol w="1735242"/>
              </a:tblGrid>
              <a:tr h="828538">
                <a:tc>
                  <a:txBody>
                    <a:bodyPr/>
                    <a:lstStyle/>
                    <a:p>
                      <a:pPr algn="l" defTabSz="914400">
                        <a:defRPr spc="-150" sz="36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HBV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HCV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HDV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  <a:tr h="110876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b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Family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Picornaviridae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Hepadnaviridae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Flaviviridae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Unassigned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Hepeviridae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</a:tr>
              <a:tr h="12741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Transmission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Feco-oral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Blood/body fluids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Blood/body fluids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Blood/body fluids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Feco-oral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015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Chronic Infection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Yes </a:t>
                      </a:r>
                    </a:p>
                    <a:p>
                      <a:pPr algn="l" defTabSz="914400">
                        <a:defRPr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5-90% of infections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Yes </a:t>
                      </a:r>
                    </a:p>
                    <a:p>
                      <a:pPr algn="l" defTabSz="914400">
                        <a:defRPr i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70% of infections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</a:tr>
              <a:tr h="121143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b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Vaccine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
HBV vaccine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7004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pc="-150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Antivirals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>
                        <a:buSzPct val="100000"/>
                        <a:buFont typeface="Arial"/>
                        <a:buChar char="•"/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
HBV drugs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None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CF0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HAV</a:t>
            </a:r>
            <a:br/>
            <a:r>
              <a:t>Epidemiology</a:t>
            </a:r>
          </a:p>
        </p:txBody>
      </p:sp>
      <p:sp>
        <p:nvSpPr>
          <p:cNvPr id="424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Worldwide distribution</a:t>
            </a:r>
          </a:p>
          <a:p>
            <a:pPr/>
            <a:r>
              <a:t>Commonest cause of acute hepatitis</a:t>
            </a:r>
          </a:p>
          <a:p>
            <a:pPr/>
            <a:r>
              <a:t>Highest in developing countries</a:t>
            </a:r>
          </a:p>
          <a:p>
            <a:pPr lvl="1">
              <a:defRPr sz="2400"/>
            </a:pPr>
            <a:r>
              <a:t>Nearly universal  in Urban centres in Africa &amp; Asia</a:t>
            </a:r>
          </a:p>
          <a:p>
            <a:pPr lvl="1">
              <a:defRPr sz="2400"/>
            </a:pPr>
            <a:r>
              <a:t>Factors: Overcrowding &amp; poor sanitation</a:t>
            </a:r>
          </a:p>
          <a:p>
            <a:pPr lvl="1">
              <a:defRPr sz="2400"/>
            </a:pPr>
            <a:r>
              <a:t>Most are infected by 2 yrs of 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HAV</a:t>
            </a:r>
            <a:br/>
            <a:r>
              <a:t>Pathogenesis</a:t>
            </a:r>
          </a:p>
        </p:txBody>
      </p:sp>
      <p:sp>
        <p:nvSpPr>
          <p:cNvPr id="427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Feco-oral transmission</a:t>
            </a:r>
          </a:p>
          <a:p>
            <a:pPr>
              <a:lnSpc>
                <a:spcPct val="150000"/>
              </a:lnSpc>
            </a:pPr>
            <a:r>
              <a:t>Replicates in enterocytes </a:t>
            </a:r>
          </a:p>
          <a:p>
            <a:pPr>
              <a:lnSpc>
                <a:spcPct val="150000"/>
              </a:lnSpc>
            </a:pPr>
            <a:r>
              <a:t>Spreads to liver &amp; multiplies in </a:t>
            </a:r>
            <a:r>
              <a:t>hepatocytes</a:t>
            </a:r>
            <a:r>
              <a:t> </a:t>
            </a:r>
          </a:p>
          <a:p>
            <a:pPr>
              <a:lnSpc>
                <a:spcPct val="150000"/>
              </a:lnSpc>
            </a:pPr>
            <a:r>
              <a:t>Triggers cell-mediated hepatocellular destruction</a:t>
            </a:r>
          </a:p>
          <a:p>
            <a:pPr>
              <a:lnSpc>
                <a:spcPct val="150000"/>
              </a:lnSpc>
            </a:pPr>
            <a:r>
              <a:t>Excreted in feces</a:t>
            </a:r>
          </a:p>
          <a:p>
            <a:pPr>
              <a:lnSpc>
                <a:spcPct val="150000"/>
              </a:lnSpc>
            </a:pPr>
            <a:r>
              <a:t>Causes transient viremia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1"/>
          <p:cNvSpPr txBox="1"/>
          <p:nvPr>
            <p:ph type="title"/>
          </p:nvPr>
        </p:nvSpPr>
        <p:spPr>
          <a:xfrm>
            <a:off x="151320" y="2038237"/>
            <a:ext cx="3201483" cy="4601185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HAV</a:t>
            </a:r>
            <a:br/>
            <a:r>
              <a:rPr spc="-200"/>
              <a:t>Clinical Features</a:t>
            </a:r>
          </a:p>
        </p:txBody>
      </p:sp>
      <p:sp>
        <p:nvSpPr>
          <p:cNvPr id="430" name="Content Placeholder 2"/>
          <p:cNvSpPr txBox="1"/>
          <p:nvPr>
            <p:ph type="body" idx="1"/>
          </p:nvPr>
        </p:nvSpPr>
        <p:spPr>
          <a:xfrm>
            <a:off x="3643086" y="1753107"/>
            <a:ext cx="8142514" cy="5269993"/>
          </a:xfrm>
          <a:prstGeom prst="rect">
            <a:avLst/>
          </a:prstGeom>
        </p:spPr>
        <p:txBody>
          <a:bodyPr/>
          <a:lstStyle/>
          <a:p>
            <a:pPr/>
            <a:r>
              <a:t>Incubation</a:t>
            </a:r>
            <a:r>
              <a:t> – 28 days (2-6 weeks)</a:t>
            </a:r>
          </a:p>
          <a:p>
            <a:pPr lvl="1">
              <a:defRPr sz="2400"/>
            </a:pPr>
          </a:p>
          <a:p>
            <a:pPr/>
            <a:r>
              <a:t>Pre-icteric prodrome </a:t>
            </a:r>
            <a:r>
              <a:t>– 1 week</a:t>
            </a:r>
          </a:p>
          <a:p>
            <a:pPr lvl="1">
              <a:defRPr sz="2400"/>
            </a:pPr>
            <a:r>
              <a:t>Flulike illness: </a:t>
            </a:r>
            <a:r>
              <a:rPr i="1"/>
              <a:t>non-specific symptoms</a:t>
            </a:r>
            <a:endParaRPr i="1"/>
          </a:p>
          <a:p>
            <a:pPr/>
            <a:r>
              <a:t>Icteric Phase – </a:t>
            </a:r>
            <a:r>
              <a:t>up to 12 weeks</a:t>
            </a:r>
          </a:p>
          <a:p>
            <a:pPr lvl="1">
              <a:defRPr sz="2400"/>
            </a:pPr>
            <a:r>
              <a:t>Dark urine, pale stool, jaundice, abdominal pain, pruritus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HAV </a:t>
            </a:r>
            <a:br/>
            <a:r>
              <a:t>Complications </a:t>
            </a:r>
          </a:p>
        </p:txBody>
      </p:sp>
      <p:sp>
        <p:nvSpPr>
          <p:cNvPr id="435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Fulminant Hepatitis -  1% of all HAV infections</a:t>
            </a:r>
          </a:p>
          <a:p>
            <a:pPr/>
            <a:r>
              <a:t>Relapsing HAV infection – </a:t>
            </a:r>
            <a:r>
              <a:rPr spc="-200"/>
              <a:t>(usually in the elderly)</a:t>
            </a:r>
            <a:endParaRPr spc="-200"/>
          </a:p>
          <a:p>
            <a:pPr/>
            <a:r>
              <a:t>Autoimmune Hepatitis</a:t>
            </a:r>
          </a:p>
          <a:p>
            <a:pPr/>
            <a:r>
              <a:t>Extra-hepatic manifestations - rare</a:t>
            </a:r>
          </a:p>
          <a:p>
            <a:pPr lvl="1">
              <a:spcBef>
                <a:spcPts val="200"/>
              </a:spcBef>
              <a:defRPr i="1"/>
            </a:pPr>
            <a:r>
              <a:t>Renal Failure</a:t>
            </a:r>
          </a:p>
          <a:p>
            <a:pPr lvl="1">
              <a:spcBef>
                <a:spcPts val="200"/>
              </a:spcBef>
              <a:defRPr i="1"/>
            </a:pPr>
            <a:r>
              <a:t>Arrythmias</a:t>
            </a:r>
          </a:p>
          <a:p>
            <a:pPr lvl="1">
              <a:spcBef>
                <a:spcPts val="200"/>
              </a:spcBef>
              <a:defRPr i="1"/>
            </a:pPr>
            <a:r>
              <a:t>Bone marrow aplasia</a:t>
            </a:r>
          </a:p>
          <a:p>
            <a:pPr lvl="1">
              <a:spcBef>
                <a:spcPts val="200"/>
              </a:spcBef>
              <a:defRPr i="1"/>
            </a:pPr>
            <a:r>
              <a:t>SLE</a:t>
            </a:r>
          </a:p>
          <a:p>
            <a:pPr lvl="1">
              <a:spcBef>
                <a:spcPts val="200"/>
              </a:spcBef>
              <a:defRPr i="1"/>
            </a:pPr>
            <a:r>
              <a:t>Guillan Barre Syndrome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HAV</a:t>
            </a:r>
            <a:br/>
            <a:r>
              <a:t>Diagnosis</a:t>
            </a:r>
          </a:p>
        </p:txBody>
      </p:sp>
      <p:sp>
        <p:nvSpPr>
          <p:cNvPr id="438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Serology</a:t>
            </a:r>
            <a:r>
              <a:t>: IgM/IgG</a:t>
            </a:r>
          </a:p>
          <a:p>
            <a:pPr/>
            <a:r>
              <a:t>RNA PCR (stool &amp; blood )</a:t>
            </a:r>
          </a:p>
          <a:p>
            <a:pPr/>
            <a:r>
              <a:t>HAV cannot be cultured in vitro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HAV Infection</a:t>
            </a:r>
            <a:br/>
            <a:r>
              <a:t>Time Course</a:t>
            </a:r>
          </a:p>
        </p:txBody>
      </p:sp>
      <p:pic>
        <p:nvPicPr>
          <p:cNvPr id="44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1799771"/>
            <a:ext cx="8788400" cy="4963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 algn="ctr">
              <a:defRPr spc="-100"/>
            </a:pPr>
            <a:r>
              <a:t>HAV</a:t>
            </a:r>
            <a:br/>
            <a:r>
              <a:t>Treatment</a:t>
            </a:r>
          </a:p>
        </p:txBody>
      </p:sp>
      <p:sp>
        <p:nvSpPr>
          <p:cNvPr id="446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Supportive</a:t>
            </a:r>
          </a:p>
          <a:p>
            <a:pPr lvl="1"/>
            <a:r>
              <a:t>Analgesia/antypyretics</a:t>
            </a:r>
          </a:p>
          <a:p>
            <a:pPr lvl="1"/>
            <a:r>
              <a:t>Antiemesis</a:t>
            </a:r>
          </a:p>
          <a:p>
            <a:pPr lvl="1"/>
            <a:r>
              <a:t>Rehydration</a:t>
            </a:r>
          </a:p>
          <a:p>
            <a:pPr/>
            <a:r>
              <a:t>Liver transplant – may be needed in fulminant HF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HAV</a:t>
            </a:r>
            <a:br/>
            <a:r>
              <a:t>Prevention</a:t>
            </a:r>
          </a:p>
        </p:txBody>
      </p:sp>
      <p:sp>
        <p:nvSpPr>
          <p:cNvPr id="449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Vaccination:</a:t>
            </a:r>
          </a:p>
          <a:p>
            <a:pPr lvl="1"/>
            <a:r>
              <a:t>Live attenuated vaccine (IM, 2 doses)</a:t>
            </a:r>
          </a:p>
          <a:p>
            <a:pPr lvl="1"/>
            <a:r>
              <a:t>Passive immunization with immunoglobulins</a:t>
            </a:r>
          </a:p>
          <a:p>
            <a:pPr/>
            <a:r>
              <a:t>Environmental sanitation, clean drinking water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Hepatitis E virus</a:t>
            </a:r>
          </a:p>
        </p:txBody>
      </p:sp>
      <p:sp>
        <p:nvSpPr>
          <p:cNvPr id="452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Genus: </a:t>
            </a:r>
            <a:r>
              <a:rPr i="1"/>
              <a:t>Hepevirus</a:t>
            </a:r>
            <a:r>
              <a:t>, Family: </a:t>
            </a:r>
            <a:r>
              <a:rPr i="1"/>
              <a:t>Hepeviridae</a:t>
            </a:r>
            <a:endParaRPr i="1"/>
          </a:p>
          <a:p>
            <a:pPr/>
            <a:r>
              <a:t>RNA virus</a:t>
            </a:r>
          </a:p>
          <a:p>
            <a:pPr/>
            <a:r>
              <a:t>Non-enveloped </a:t>
            </a:r>
          </a:p>
          <a:p>
            <a:pPr/>
            <a:r>
              <a:t>4 genotypes (1 -4)</a:t>
            </a:r>
          </a:p>
          <a:p>
            <a:pPr lvl="1"/>
            <a:r>
              <a:t>1 &amp; 2 are human, 3&amp;4 are zoonotic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le 1"/>
          <p:cNvSpPr txBox="1"/>
          <p:nvPr>
            <p:ph type="title"/>
          </p:nvPr>
        </p:nvSpPr>
        <p:spPr>
          <a:xfrm>
            <a:off x="252918" y="1423527"/>
            <a:ext cx="3093398" cy="582816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HEV Epidemiology</a:t>
            </a:r>
          </a:p>
        </p:txBody>
      </p:sp>
      <p:sp>
        <p:nvSpPr>
          <p:cNvPr id="457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/>
            <a:r>
              <a:t>Transmission: Feco-oral (food or water)</a:t>
            </a:r>
          </a:p>
          <a:p>
            <a:pPr/>
            <a:r>
              <a:t>Causes epidemics in developing countries</a:t>
            </a:r>
          </a:p>
          <a:p>
            <a:pPr/>
            <a:r>
              <a:t> More deadly in pregnant women</a:t>
            </a:r>
          </a:p>
          <a:p>
            <a:pPr/>
            <a:r>
              <a:t>Does not cause chronic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Hepatitis B virus</a:t>
            </a:r>
          </a:p>
        </p:txBody>
      </p:sp>
      <p:sp>
        <p:nvSpPr>
          <p:cNvPr id="167" name="Subtitle 4"/>
          <p:cNvSpPr txBox="1"/>
          <p:nvPr>
            <p:ph type="subTitle" sz="quarter" idx="1"/>
          </p:nvPr>
        </p:nvSpPr>
        <p:spPr>
          <a:xfrm>
            <a:off x="1100015" y="5915645"/>
            <a:ext cx="7315201" cy="1158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HBV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" name="Content Placeholder 3"/>
          <p:cNvGraphicFramePr/>
          <p:nvPr/>
        </p:nvGraphicFramePr>
        <p:xfrm>
          <a:off x="-20782" y="38442"/>
          <a:ext cx="12192001" cy="86483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32306"/>
                <a:gridCol w="2684834"/>
                <a:gridCol w="1593715"/>
                <a:gridCol w="1593715"/>
                <a:gridCol w="1593715"/>
                <a:gridCol w="1593715"/>
              </a:tblGrid>
              <a:tr h="63372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Parameter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HAV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HBV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HCV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HDV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600"/>
                        <a:t>HEV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CD60"/>
                    </a:solidFill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Family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Picornaviridae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Genus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Hepatovirus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Genome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+ssRNA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Envelope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Transmission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Feco-oral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Viremia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Brief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Chronic disease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Fulminant disease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Rare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Vaccine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Yes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Antivirals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860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Oncogenicity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 sz="4400"/>
            </a:pPr>
            <a:r>
              <a:t>Poll:</a:t>
            </a:r>
            <a:br/>
            <a:r>
              <a:t>Vaccines </a:t>
            </a:r>
          </a:p>
        </p:txBody>
      </p:sp>
      <p:sp>
        <p:nvSpPr>
          <p:cNvPr id="462" name="Content Placeholder 2"/>
          <p:cNvSpPr txBox="1"/>
          <p:nvPr>
            <p:ph type="body" idx="1"/>
          </p:nvPr>
        </p:nvSpPr>
        <p:spPr>
          <a:xfrm>
            <a:off x="3604590" y="1062364"/>
            <a:ext cx="8181010" cy="667532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 typeface="Wingdings 2"/>
              <a:buNone/>
              <a:defRPr sz="6600"/>
            </a:lvl1pPr>
          </a:lstStyle>
          <a:p>
            <a:pPr/>
            <a:r>
              <a:t>p2.gg/zsn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 sz="4400"/>
            </a:pPr>
            <a:r>
              <a:t>Poll:</a:t>
            </a:r>
            <a:br/>
            <a:r>
              <a:t>Treatment </a:t>
            </a:r>
          </a:p>
        </p:txBody>
      </p:sp>
      <p:sp>
        <p:nvSpPr>
          <p:cNvPr id="465" name="Content Placeholder 2"/>
          <p:cNvSpPr txBox="1"/>
          <p:nvPr>
            <p:ph type="body" idx="1"/>
          </p:nvPr>
        </p:nvSpPr>
        <p:spPr>
          <a:xfrm>
            <a:off x="3604590" y="1062364"/>
            <a:ext cx="8181010" cy="667532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 typeface="Wingdings 2"/>
              <a:buNone/>
              <a:defRPr sz="6600"/>
            </a:lvl1pPr>
          </a:lstStyle>
          <a:p>
            <a:pPr/>
            <a:r>
              <a:t>p2.gg/zs3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600"/>
            </a:lvl1pPr>
          </a:lstStyle>
          <a:p>
            <a:pPr/>
            <a:r>
              <a:t>The 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252918" y="1423527"/>
            <a:ext cx="2947484" cy="582816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HBV</a:t>
            </a:r>
            <a:br/>
            <a:r>
              <a:t>Virology </a:t>
            </a:r>
          </a:p>
        </p:txBody>
      </p:sp>
      <p:sp>
        <p:nvSpPr>
          <p:cNvPr id="170" name="Content Placeholder 2"/>
          <p:cNvSpPr txBox="1"/>
          <p:nvPr>
            <p:ph type="body" idx="1"/>
          </p:nvPr>
        </p:nvSpPr>
        <p:spPr>
          <a:xfrm>
            <a:off x="3869268" y="1062364"/>
            <a:ext cx="7916333" cy="66753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Family</a:t>
            </a:r>
            <a:r>
              <a:t>: </a:t>
            </a:r>
            <a:r>
              <a:rPr i="1"/>
              <a:t>Hepadnaviridae</a:t>
            </a:r>
            <a:endParaRPr i="1"/>
          </a:p>
          <a:p>
            <a:pPr>
              <a:lnSpc>
                <a:spcPct val="150000"/>
              </a:lnSpc>
            </a:pPr>
            <a:r>
              <a:t>Species</a:t>
            </a:r>
            <a:r>
              <a:t>: </a:t>
            </a:r>
            <a:r>
              <a:rPr i="1"/>
              <a:t>Hepatitis B virus</a:t>
            </a:r>
            <a:endParaRPr i="1"/>
          </a:p>
          <a:p>
            <a:pPr>
              <a:lnSpc>
                <a:spcPct val="150000"/>
              </a:lnSpc>
            </a:pPr>
            <a:r>
              <a:t>10 genotypes</a:t>
            </a:r>
            <a:r>
              <a:t>: A - J</a:t>
            </a:r>
          </a:p>
          <a:p>
            <a:pPr>
              <a:lnSpc>
                <a:spcPct val="150000"/>
              </a:lnSpc>
            </a:pPr>
            <a:r>
              <a:t>Circular DNA, partially double-stranded</a:t>
            </a:r>
          </a:p>
          <a:p>
            <a:pPr>
              <a:lnSpc>
                <a:spcPct val="150000"/>
              </a:lnSpc>
            </a:pPr>
            <a:r>
              <a:t>Enveloped</a:t>
            </a:r>
          </a:p>
          <a:p>
            <a:pPr>
              <a:lnSpc>
                <a:spcPct val="150000"/>
              </a:lnSpc>
            </a:pPr>
            <a:r>
              <a:t>Hardy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1" y="2977053"/>
            <a:ext cx="5114374" cy="297924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2"/>
          <p:cNvSpPr/>
          <p:nvPr/>
        </p:nvSpPr>
        <p:spPr>
          <a:xfrm>
            <a:off x="263040" y="1506793"/>
            <a:ext cx="2300547" cy="4978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8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HBV structure</a:t>
            </a:r>
          </a:p>
        </p:txBody>
      </p:sp>
      <p:pic>
        <p:nvPicPr>
          <p:cNvPr id="17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9697" y="2209800"/>
            <a:ext cx="6181055" cy="386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Fra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ra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Fra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ra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