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354" r:id="rId2"/>
    <p:sldId id="256" r:id="rId3"/>
    <p:sldId id="262" r:id="rId4"/>
    <p:sldId id="282" r:id="rId5"/>
    <p:sldId id="305" r:id="rId6"/>
    <p:sldId id="299" r:id="rId7"/>
    <p:sldId id="348" r:id="rId8"/>
    <p:sldId id="352" r:id="rId9"/>
    <p:sldId id="294" r:id="rId10"/>
    <p:sldId id="295" r:id="rId11"/>
    <p:sldId id="296" r:id="rId12"/>
    <p:sldId id="300" r:id="rId13"/>
    <p:sldId id="297" r:id="rId14"/>
    <p:sldId id="347" r:id="rId15"/>
    <p:sldId id="344" r:id="rId16"/>
    <p:sldId id="351" r:id="rId17"/>
    <p:sldId id="355" r:id="rId18"/>
    <p:sldId id="356" r:id="rId19"/>
    <p:sldId id="357" r:id="rId20"/>
    <p:sldId id="298" r:id="rId21"/>
    <p:sldId id="306" r:id="rId22"/>
    <p:sldId id="315" r:id="rId23"/>
    <p:sldId id="316" r:id="rId24"/>
    <p:sldId id="317" r:id="rId25"/>
    <p:sldId id="320" r:id="rId26"/>
    <p:sldId id="321" r:id="rId27"/>
    <p:sldId id="301" r:id="rId28"/>
    <p:sldId id="326" r:id="rId29"/>
    <p:sldId id="324" r:id="rId30"/>
    <p:sldId id="325" r:id="rId31"/>
    <p:sldId id="345" r:id="rId32"/>
    <p:sldId id="327" r:id="rId33"/>
    <p:sldId id="342" r:id="rId34"/>
    <p:sldId id="329" r:id="rId35"/>
    <p:sldId id="331" r:id="rId36"/>
    <p:sldId id="333" r:id="rId37"/>
    <p:sldId id="332" r:id="rId38"/>
    <p:sldId id="330" r:id="rId39"/>
    <p:sldId id="343" r:id="rId40"/>
    <p:sldId id="328" r:id="rId41"/>
    <p:sldId id="323" r:id="rId42"/>
    <p:sldId id="257" r:id="rId43"/>
    <p:sldId id="283" r:id="rId44"/>
    <p:sldId id="349" r:id="rId45"/>
    <p:sldId id="350" r:id="rId46"/>
    <p:sldId id="353" r:id="rId47"/>
    <p:sldId id="27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ika" initials="M" lastIdx="1" clrIdx="0">
    <p:extLst>
      <p:ext uri="{19B8F6BF-5375-455C-9EA6-DF929625EA0E}">
        <p15:presenceInfo xmlns:p15="http://schemas.microsoft.com/office/powerpoint/2012/main" userId="Masi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1" autoAdjust="0"/>
    <p:restoredTop sz="73467" autoAdjust="0"/>
  </p:normalViewPr>
  <p:slideViewPr>
    <p:cSldViewPr snapToGrid="0">
      <p:cViewPr varScale="1">
        <p:scale>
          <a:sx n="64" d="100"/>
          <a:sy n="64" d="100"/>
        </p:scale>
        <p:origin x="11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EAC51-00ED-4440-B323-94840769A094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B287B-CC37-473F-B17D-F0A283A8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26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B287B-CC37-473F-B17D-F0A283A876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53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Yambuku</a:t>
            </a:r>
            <a:r>
              <a:rPr lang="en-US" dirty="0"/>
              <a:t> – DRC</a:t>
            </a:r>
          </a:p>
          <a:p>
            <a:r>
              <a:rPr lang="en-US" dirty="0" err="1"/>
              <a:t>Nzara</a:t>
            </a:r>
            <a:r>
              <a:rPr lang="en-US" dirty="0"/>
              <a:t> – South Sudan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B287B-CC37-473F-B17D-F0A283A876F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7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B287B-CC37-473F-B17D-F0A283A876F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57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Ministry of Health (</a:t>
            </a:r>
            <a:r>
              <a:rPr lang="en-US" dirty="0" err="1"/>
              <a:t>MoH</a:t>
            </a:r>
            <a:r>
              <a:rPr lang="en-US" dirty="0"/>
              <a:t>) of Guinea has reported an outbreak of Ebola hemorrhagic fever in four southeastern districts: </a:t>
            </a:r>
            <a:r>
              <a:rPr lang="en-US" dirty="0" err="1"/>
              <a:t>Guekedou</a:t>
            </a:r>
            <a:r>
              <a:rPr lang="en-US" dirty="0"/>
              <a:t>, </a:t>
            </a:r>
            <a:r>
              <a:rPr lang="en-US" dirty="0" err="1"/>
              <a:t>Macenta</a:t>
            </a:r>
            <a:r>
              <a:rPr lang="en-US" dirty="0"/>
              <a:t>, </a:t>
            </a:r>
            <a:r>
              <a:rPr lang="en-US" dirty="0" err="1"/>
              <a:t>Nzerekore</a:t>
            </a:r>
            <a:r>
              <a:rPr lang="en-US" dirty="0"/>
              <a:t> and </a:t>
            </a:r>
            <a:r>
              <a:rPr lang="en-US" dirty="0" err="1"/>
              <a:t>Kissidougou</a:t>
            </a:r>
            <a:r>
              <a:rPr lang="en-US" dirty="0"/>
              <a:t>. Reports of suspected cases in the neighboring countries of Liberia and Sierra Leone are being investigated. In Guinea, a total of 86 suspected cases</a:t>
            </a:r>
            <a:r>
              <a:rPr lang="en-US" b="1" dirty="0"/>
              <a:t>,</a:t>
            </a:r>
            <a:r>
              <a:rPr lang="en-US" dirty="0"/>
              <a:t> including 59 deaths (case fatality ratio: 68.5%), had been reported as of March 24, 2014.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B287B-CC37-473F-B17D-F0A283A876F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0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FHG: Low WBC and Low platelet 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B287B-CC37-473F-B17D-F0A283A876F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4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Guangdong Province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B287B-CC37-473F-B17D-F0A283A876F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99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10,000 civets killed and other animals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B287B-CC37-473F-B17D-F0A283A876F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Total: 8098 cases and 774 deaths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B287B-CC37-473F-B17D-F0A283A876F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04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MSM = Men who have sex in men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B287B-CC37-473F-B17D-F0A283A876F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66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Vulnerable</a:t>
            </a:r>
            <a:r>
              <a:rPr lang="en-US" baseline="0" dirty="0"/>
              <a:t> populations: Sex workers, MSM, PWIDs, adolescent girls </a:t>
            </a:r>
            <a:r>
              <a:rPr lang="en-US" baseline="0" dirty="0" err="1"/>
              <a:t>Vs</a:t>
            </a:r>
            <a:r>
              <a:rPr lang="en-US" baseline="0" dirty="0"/>
              <a:t> other epidemics: Travelers, geographical location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Fatality: HIV takes years to kill an infected person, this provides an opportunity to spread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Presentation: Signs are usually not obvious hence it’s not easy to identify those who are sick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Stigma: Causes challenges is disclosure, delays diagnosis, reduces adherence and promotes transmission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No animal reservoir: can be eliminated by treating all infected humans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B287B-CC37-473F-B17D-F0A283A876F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70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strategy to foster inter-disciplinary collaboration in all aspects of health for humans, animals and the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B287B-CC37-473F-B17D-F0A283A876F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24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z="1200" dirty="0"/>
              <a:t>Urban sanitation, improved housing, personal hygiene, antisepsis &amp; vaccination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z="1200" dirty="0"/>
              <a:t>Antibiotics further suppressed morbidity &amp; mortality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B287B-CC37-473F-B17D-F0A283A876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5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1400 human pathogens</a:t>
            </a:r>
          </a:p>
          <a:p>
            <a:r>
              <a:rPr lang="en-US" dirty="0"/>
              <a:t>58% are zoonotic</a:t>
            </a:r>
          </a:p>
          <a:p>
            <a:r>
              <a:rPr lang="en-US" dirty="0"/>
              <a:t>177 emerging pathogens (13%)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D002-04A6-4BD4-A999-271E0BDC155D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938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fi-FI" sz="1200" dirty="0" err="1">
                <a:ea typeface="ＭＳ Ｐゴシック" panose="020B0600070205080204" pitchFamily="34" charset="-128"/>
              </a:rPr>
              <a:t>Karesh</a:t>
            </a:r>
            <a:r>
              <a:rPr lang="en-US" altLang="fi-FI" sz="1200" dirty="0">
                <a:ea typeface="ＭＳ Ｐゴシック" panose="020B0600070205080204" pitchFamily="34" charset="-128"/>
              </a:rPr>
              <a:t> et al</a:t>
            </a:r>
          </a:p>
          <a:p>
            <a:r>
              <a:rPr lang="en-US" altLang="fi-FI" sz="1200" dirty="0">
                <a:ea typeface="ＭＳ Ｐゴシック" panose="020B0600070205080204" pitchFamily="34" charset="-128"/>
              </a:rPr>
              <a:t>Lancet</a:t>
            </a:r>
          </a:p>
          <a:p>
            <a:r>
              <a:rPr lang="en-US" altLang="fi-FI" sz="1200" dirty="0">
                <a:ea typeface="ＭＳ Ｐゴシック" panose="020B0600070205080204" pitchFamily="34" charset="-128"/>
              </a:rPr>
              <a:t>2012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B287B-CC37-473F-B17D-F0A283A876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08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24E0D5F5-74C3-9F40-B8F9-CDBB2D365D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9C8FC0E-1425-294B-B0C6-81022AA9F5FA}" type="slidenum">
              <a:rPr lang="en-US" altLang="fi-FI" sz="1200"/>
              <a:pPr/>
              <a:t>8</a:t>
            </a:fld>
            <a:endParaRPr lang="en-US" altLang="fi-FI" sz="1200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D91F911C-BD1F-BC46-B363-A7F0F3ED5E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FDE24D80-A843-F348-8F97-12A947C8B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sz="1200" dirty="0">
                <a:latin typeface="Calibri" panose="020F0502020204030204" pitchFamily="34" charset="0"/>
              </a:rPr>
              <a:t>How Zoonoses Emerge</a:t>
            </a:r>
          </a:p>
          <a:p>
            <a:pPr eaLnBrk="1" hangingPunct="1"/>
            <a:endParaRPr lang="fi-FI" altLang="fi-FI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5499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srgbClr val="CC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Changing human behaviours</a:t>
            </a:r>
            <a:r>
              <a:rPr lang="en-GB" sz="1200" dirty="0"/>
              <a:t>, such as increased use of child-care facilities, sexual and drug use behaviours, and patterns of outdoor recreation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Changes in </a:t>
            </a:r>
            <a:r>
              <a:rPr lang="en-GB" b="1" dirty="0">
                <a:solidFill>
                  <a:srgbClr val="CC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food processing and handling</a:t>
            </a:r>
            <a:r>
              <a:rPr lang="en-GB" dirty="0"/>
              <a:t>, including foods prepared from many different individual animals and countries, and transported great distances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B287B-CC37-473F-B17D-F0A283A876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08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From over 1400 known human pathogens, 177 are ERIs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B287B-CC37-473F-B17D-F0A283A876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73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Nipah</a:t>
            </a:r>
            <a:r>
              <a:rPr lang="en-US" dirty="0"/>
              <a:t>: http://www.who.int/csr/disease/nipah/en/</a:t>
            </a:r>
          </a:p>
          <a:p>
            <a:pPr marL="171450" indent="-171450">
              <a:buFontTx/>
              <a:buChar char="-"/>
            </a:pPr>
            <a:r>
              <a:rPr lang="en-US" dirty="0"/>
              <a:t>Anthrax: September 18, 2001, one week after the September 11 attacks	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Letters containing anthrax spores were mailed to several news media offices and two Democratic US Senators,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Killing five people and infecting 17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B287B-CC37-473F-B17D-F0A283A876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21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Yap - (73% of the population infected)</a:t>
            </a:r>
            <a:r>
              <a:rPr lang="en-US" baseline="0" dirty="0"/>
              <a:t> </a:t>
            </a:r>
            <a:r>
              <a:rPr lang="en-US" dirty="0"/>
              <a:t>(7,500 inhabitants)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French</a:t>
            </a:r>
            <a:r>
              <a:rPr lang="en-US" baseline="0" dirty="0"/>
              <a:t> Polynesia - </a:t>
            </a:r>
            <a:r>
              <a:rPr lang="en-US" dirty="0"/>
              <a:t>28,000 people (11% of the population)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Brazil:</a:t>
            </a:r>
            <a:r>
              <a:rPr lang="en-US" baseline="0" dirty="0"/>
              <a:t> North Eastern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B287B-CC37-473F-B17D-F0A283A876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05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Focal pigment mottling of the retina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B287B-CC37-473F-B17D-F0A283A876F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4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F01-0348-4B8A-A846-640AF4E67D5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B9911181-A131-4175-86C1-D33D1760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F01-0348-4B8A-A846-640AF4E67D5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1181-A131-4175-86C1-D33D1760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F01-0348-4B8A-A846-640AF4E67D5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1181-A131-4175-86C1-D33D1760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2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95732"/>
            <a:ext cx="7772400" cy="1039368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>
            <a:lvl1pPr>
              <a:defRPr b="1" cap="non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8000"/>
            <a:ext cx="7772400" cy="43942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latin typeface="Calibri Light" panose="020F0302020204030204" pitchFamily="34" charset="0"/>
                <a:ea typeface="Adobe Fan Heiti Std B" panose="020B0700000000000000" pitchFamily="34" charset="-128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>
                <a:latin typeface="Calibri Light" panose="020F0302020204030204" pitchFamily="34" charset="0"/>
                <a:ea typeface="Adobe Fan Heiti Std B" panose="020B0700000000000000" pitchFamily="34" charset="-128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>
                <a:latin typeface="Calibri Light" panose="020F0302020204030204" pitchFamily="34" charset="0"/>
                <a:ea typeface="Adobe Fan Heiti Std B" panose="020B0700000000000000" pitchFamily="34" charset="-128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>
                <a:latin typeface="Calibri Light" panose="020F0302020204030204" pitchFamily="34" charset="0"/>
                <a:ea typeface="Adobe Fan Heiti Std B" panose="020B0700000000000000" pitchFamily="34" charset="-128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>
                <a:latin typeface="Calibri Light" panose="020F0302020204030204" pitchFamily="34" charset="0"/>
                <a:ea typeface="Adobe Fan Heiti Std B" panose="020B0700000000000000" pitchFamily="34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F01-0348-4B8A-A846-640AF4E67D5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1181-A131-4175-86C1-D33D1760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4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612DF01-0348-4B8A-A846-640AF4E67D5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9911181-A131-4175-86C1-D33D1760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1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F01-0348-4B8A-A846-640AF4E67D5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1181-A131-4175-86C1-D33D1760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5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F01-0348-4B8A-A846-640AF4E67D5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1181-A131-4175-86C1-D33D1760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0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612DF01-0348-4B8A-A846-640AF4E67D5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1181-A131-4175-86C1-D33D1760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3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F01-0348-4B8A-A846-640AF4E67D5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1181-A131-4175-86C1-D33D1760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9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F01-0348-4B8A-A846-640AF4E67D5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1181-A131-4175-86C1-D33D1760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8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F01-0348-4B8A-A846-640AF4E67D5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1181-A131-4175-86C1-D33D1760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1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612DF01-0348-4B8A-A846-640AF4E67D5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9911181-A131-4175-86C1-D33D1760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9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explainer-why-cholera-remains-a-public-health-threat-74444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2C2E0-89DA-40C8-9717-0EE607CD95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Kitum Cave, Mt. Elgon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7B98D-9C02-4B2E-B2F7-D282F316AD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ABCAE3-3756-4976-A622-B67083216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"/>
            <a:ext cx="9144000" cy="6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8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6. Weak public health systems</a:t>
            </a:r>
          </a:p>
          <a:p>
            <a:pPr marL="0" indent="0">
              <a:buNone/>
            </a:pPr>
            <a:r>
              <a:rPr lang="en-US" dirty="0"/>
              <a:t>7. Poverty &amp; social inequality</a:t>
            </a:r>
          </a:p>
          <a:p>
            <a:pPr marL="0" indent="0">
              <a:buNone/>
            </a:pPr>
            <a:r>
              <a:rPr lang="en-US" dirty="0"/>
              <a:t>8. Civil unrest/war</a:t>
            </a:r>
          </a:p>
          <a:p>
            <a:pPr marL="0" indent="0">
              <a:buNone/>
            </a:pPr>
            <a:r>
              <a:rPr lang="en-US" dirty="0"/>
              <a:t>9. Bioterrorism</a:t>
            </a:r>
          </a:p>
          <a:p>
            <a:pPr marL="0" indent="0">
              <a:buNone/>
            </a:pPr>
            <a:r>
              <a:rPr lang="en-US" dirty="0"/>
              <a:t>10. Illiteracy/ Lack of awareness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11. Human behaviors: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Outdoor recreation activities, drug use, sexual habits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fuelling ERIs</a:t>
            </a:r>
          </a:p>
        </p:txBody>
      </p:sp>
    </p:spTree>
    <p:extLst>
      <p:ext uri="{BB962C8B-B14F-4D97-AF65-F5344CB8AC3E}">
        <p14:creationId xmlns:p14="http://schemas.microsoft.com/office/powerpoint/2010/main" val="1660310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ERIs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777999"/>
            <a:ext cx="8325197" cy="488880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Viral ERIs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Arboviruses</a:t>
            </a:r>
            <a:r>
              <a:rPr lang="en-US" dirty="0"/>
              <a:t>: Zika, Dengue, Chikungunya, West Nile, etc.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Respiratory viruses</a:t>
            </a:r>
            <a:r>
              <a:rPr lang="en-US" dirty="0"/>
              <a:t>: Influenza, SARS, </a:t>
            </a:r>
            <a:r>
              <a:rPr lang="en-US" dirty="0" err="1"/>
              <a:t>MERSCoV</a:t>
            </a:r>
            <a:r>
              <a:rPr lang="en-US" dirty="0"/>
              <a:t>, Hantavirus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STI</a:t>
            </a:r>
            <a:r>
              <a:rPr lang="en-US" dirty="0"/>
              <a:t>: HIV</a:t>
            </a:r>
          </a:p>
          <a:p>
            <a:pPr>
              <a:spcBef>
                <a:spcPts val="1800"/>
              </a:spcBef>
            </a:pPr>
            <a:r>
              <a:rPr lang="en-US" b="1" dirty="0"/>
              <a:t>Prion ERI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BSE (Bovine Spongiform Encephalopathy) – Mad cow disease</a:t>
            </a:r>
          </a:p>
        </p:txBody>
      </p:sp>
    </p:spTree>
    <p:extLst>
      <p:ext uri="{BB962C8B-B14F-4D97-AF65-F5344CB8AC3E}">
        <p14:creationId xmlns:p14="http://schemas.microsoft.com/office/powerpoint/2010/main" val="2768302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Bacterial ERIs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b="1" dirty="0"/>
              <a:t>Antimicrobial resistance:</a:t>
            </a:r>
          </a:p>
          <a:p>
            <a:pPr lvl="1"/>
            <a:r>
              <a:rPr lang="en-US" dirty="0"/>
              <a:t>TB, Gonorrhea, </a:t>
            </a:r>
            <a:r>
              <a:rPr lang="en-US" dirty="0" err="1"/>
              <a:t>Enterobacteriaceae</a:t>
            </a:r>
            <a:r>
              <a:rPr lang="en-US" dirty="0"/>
              <a:t>, etc.</a:t>
            </a:r>
          </a:p>
          <a:p>
            <a:pPr marL="514350" indent="-51435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/>
              <a:t>Vaccine-preventable: </a:t>
            </a:r>
          </a:p>
          <a:p>
            <a:pPr lvl="1"/>
            <a:r>
              <a:rPr lang="en-US" dirty="0"/>
              <a:t>Pertussis, Diphtheria, Cholera, etc.</a:t>
            </a:r>
          </a:p>
          <a:p>
            <a:pPr marL="514350" indent="-51435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/>
              <a:t>Zoonotic</a:t>
            </a:r>
            <a:r>
              <a:rPr lang="en-US" dirty="0"/>
              <a:t>: </a:t>
            </a:r>
          </a:p>
          <a:p>
            <a:pPr lvl="1"/>
            <a:r>
              <a:rPr lang="en-US" i="1" dirty="0"/>
              <a:t>E.coli</a:t>
            </a:r>
            <a:r>
              <a:rPr lang="en-US" dirty="0"/>
              <a:t>, Salmonellosis, Campylobacter, etc.</a:t>
            </a:r>
          </a:p>
        </p:txBody>
      </p:sp>
    </p:spTree>
    <p:extLst>
      <p:ext uri="{BB962C8B-B14F-4D97-AF65-F5344CB8AC3E}">
        <p14:creationId xmlns:p14="http://schemas.microsoft.com/office/powerpoint/2010/main" val="2618027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Parasitic ERIs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8000"/>
            <a:ext cx="8297779" cy="43942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/>
              <a:t>Food/Water-borne:</a:t>
            </a:r>
          </a:p>
          <a:p>
            <a:pPr lvl="1">
              <a:spcBef>
                <a:spcPts val="0"/>
              </a:spcBef>
            </a:pPr>
            <a:r>
              <a:rPr lang="en-US" i="1" dirty="0" err="1"/>
              <a:t>Cyclosporidiasis</a:t>
            </a:r>
            <a:r>
              <a:rPr lang="en-US" i="1" dirty="0"/>
              <a:t>, </a:t>
            </a:r>
            <a:r>
              <a:rPr lang="en-US" i="1" dirty="0" err="1"/>
              <a:t>blastocystosis</a:t>
            </a:r>
            <a:r>
              <a:rPr lang="en-US" i="1" dirty="0"/>
              <a:t>, </a:t>
            </a:r>
            <a:r>
              <a:rPr lang="en-US" i="1" dirty="0" err="1"/>
              <a:t>microsporidiosis</a:t>
            </a:r>
            <a:r>
              <a:rPr lang="en-US" i="1" dirty="0"/>
              <a:t>, </a:t>
            </a:r>
            <a:r>
              <a:rPr lang="en-US" i="1" dirty="0" err="1"/>
              <a:t>trematodiasis</a:t>
            </a:r>
            <a:endParaRPr lang="en-US" i="1" dirty="0"/>
          </a:p>
          <a:p>
            <a:pPr marL="514350" indent="-51435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/>
              <a:t>Vector-borne</a:t>
            </a:r>
          </a:p>
          <a:p>
            <a:pPr lvl="1">
              <a:spcBef>
                <a:spcPts val="0"/>
              </a:spcBef>
            </a:pPr>
            <a:r>
              <a:rPr lang="en-US" i="1" dirty="0"/>
              <a:t>Malaria, leishmaniasis, trypanosomiasis</a:t>
            </a:r>
          </a:p>
          <a:p>
            <a:pPr marL="514350" indent="-51435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/>
              <a:t>Zoonotic</a:t>
            </a:r>
          </a:p>
          <a:p>
            <a:pPr lvl="1">
              <a:spcBef>
                <a:spcPts val="0"/>
              </a:spcBef>
            </a:pPr>
            <a:r>
              <a:rPr lang="en-US" i="1" dirty="0"/>
              <a:t>Echinococcosis, </a:t>
            </a:r>
            <a:r>
              <a:rPr lang="en-US" i="1" dirty="0" err="1"/>
              <a:t>babesiosis</a:t>
            </a:r>
            <a:r>
              <a:rPr lang="en-US" i="1" dirty="0"/>
              <a:t>, </a:t>
            </a:r>
            <a:r>
              <a:rPr lang="en-US" i="1" dirty="0" err="1"/>
              <a:t>trichinellosis</a:t>
            </a:r>
            <a:endParaRPr lang="en-US" i="1" dirty="0"/>
          </a:p>
          <a:p>
            <a:pPr marL="514350" indent="-51435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/>
              <a:t>Transfusion-related</a:t>
            </a:r>
          </a:p>
          <a:p>
            <a:pPr lvl="1">
              <a:spcBef>
                <a:spcPts val="0"/>
              </a:spcBef>
            </a:pPr>
            <a:r>
              <a:rPr lang="en-US" i="1" dirty="0" err="1"/>
              <a:t>Babesiosis</a:t>
            </a:r>
            <a:r>
              <a:rPr lang="en-US" i="1" dirty="0"/>
              <a:t>, trypanosomiasis, toxoplasmosis</a:t>
            </a:r>
          </a:p>
        </p:txBody>
      </p:sp>
    </p:spTree>
    <p:extLst>
      <p:ext uri="{BB962C8B-B14F-4D97-AF65-F5344CB8AC3E}">
        <p14:creationId xmlns:p14="http://schemas.microsoft.com/office/powerpoint/2010/main" val="1698750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9060"/>
            <a:ext cx="7772400" cy="814780"/>
          </a:xfrm>
        </p:spPr>
        <p:txBody>
          <a:bodyPr/>
          <a:lstStyle/>
          <a:p>
            <a:r>
              <a:rPr lang="en-US" dirty="0"/>
              <a:t>List of Emerging Infections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92" r="67974" b="5982"/>
          <a:stretch/>
        </p:blipFill>
        <p:spPr>
          <a:xfrm>
            <a:off x="5149515" y="1226554"/>
            <a:ext cx="3914274" cy="4741111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" t="2980" r="55806" b="48319"/>
          <a:stretch/>
        </p:blipFill>
        <p:spPr>
          <a:xfrm>
            <a:off x="144379" y="1299412"/>
            <a:ext cx="4652210" cy="46682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126" y="6171779"/>
            <a:ext cx="90477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SEE: </a:t>
            </a:r>
            <a:r>
              <a:rPr lang="en-US" sz="1400" b="1" dirty="0">
                <a:solidFill>
                  <a:srgbClr val="FF0000"/>
                </a:solidFill>
                <a:hlinkClick r:id="rId3"/>
              </a:rPr>
              <a:t>https://theconversation.com/explainer-why-cholera-remains-a-public-health-threat-74444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8095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5732"/>
            <a:ext cx="7772400" cy="1039368"/>
          </a:xfrm>
        </p:spPr>
        <p:txBody>
          <a:bodyPr>
            <a:noAutofit/>
          </a:bodyPr>
          <a:lstStyle/>
          <a:p>
            <a:pPr algn="ctr"/>
            <a:r>
              <a:rPr lang="en-US" sz="3200" spc="-150" dirty="0"/>
              <a:t>WHO Watchlist for Emerging Infections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Crimean-Congo </a:t>
            </a:r>
            <a:r>
              <a:rPr lang="en-US" dirty="0" err="1"/>
              <a:t>haemorrhagic</a:t>
            </a:r>
            <a:r>
              <a:rPr lang="en-US" dirty="0"/>
              <a:t> fever</a:t>
            </a:r>
          </a:p>
          <a:p>
            <a:r>
              <a:rPr lang="en-US" dirty="0"/>
              <a:t>Ebola</a:t>
            </a:r>
          </a:p>
          <a:p>
            <a:r>
              <a:rPr lang="en-US" dirty="0"/>
              <a:t>Lassa fever</a:t>
            </a:r>
          </a:p>
          <a:p>
            <a:r>
              <a:rPr lang="en-US" dirty="0"/>
              <a:t>MERS</a:t>
            </a:r>
          </a:p>
          <a:p>
            <a:r>
              <a:rPr lang="en-US" dirty="0"/>
              <a:t>SARS</a:t>
            </a:r>
          </a:p>
          <a:p>
            <a:r>
              <a:rPr lang="en-US" dirty="0" err="1"/>
              <a:t>Nipah</a:t>
            </a:r>
            <a:endParaRPr lang="en-US" dirty="0"/>
          </a:p>
          <a:p>
            <a:r>
              <a:rPr lang="en-US" dirty="0"/>
              <a:t>Rift Valley fever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D2FCA1-3882-4F37-844F-E7CC97C86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83" y="1435100"/>
            <a:ext cx="8494295" cy="527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14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A21A-4AAD-49FE-A9CD-98A1EF29A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ERIS: Common Virus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E9CAB-7D6C-48B7-8A4A-588D9459E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210" y="1600197"/>
            <a:ext cx="7615989" cy="5173579"/>
          </a:xfrm>
        </p:spPr>
        <p:txBody>
          <a:bodyPr>
            <a:normAutofit/>
          </a:bodyPr>
          <a:lstStyle/>
          <a:p>
            <a:r>
              <a:rPr lang="en-US" dirty="0" err="1"/>
              <a:t>Arenaviridae</a:t>
            </a:r>
            <a:endParaRPr lang="en-US" dirty="0"/>
          </a:p>
          <a:p>
            <a:r>
              <a:rPr lang="en-US" dirty="0" err="1"/>
              <a:t>Bunyavirales</a:t>
            </a:r>
            <a:endParaRPr lang="en-US" dirty="0"/>
          </a:p>
          <a:p>
            <a:r>
              <a:rPr lang="en-US" dirty="0"/>
              <a:t>Flaviviridae</a:t>
            </a:r>
          </a:p>
          <a:p>
            <a:r>
              <a:rPr lang="en-US" dirty="0" err="1"/>
              <a:t>Togaviridae</a:t>
            </a:r>
            <a:endParaRPr lang="en-US" dirty="0"/>
          </a:p>
          <a:p>
            <a:r>
              <a:rPr lang="en-US" dirty="0"/>
              <a:t>Filoviridae</a:t>
            </a:r>
          </a:p>
          <a:p>
            <a:r>
              <a:rPr lang="en-US" dirty="0"/>
              <a:t>Reoviridae</a:t>
            </a:r>
          </a:p>
          <a:p>
            <a:r>
              <a:rPr lang="en-US" dirty="0"/>
              <a:t>Orthomyxoviridae</a:t>
            </a:r>
          </a:p>
          <a:p>
            <a:r>
              <a:rPr lang="en-US" dirty="0"/>
              <a:t>Paramyxoviridae</a:t>
            </a:r>
          </a:p>
        </p:txBody>
      </p:sp>
    </p:spTree>
    <p:extLst>
      <p:ext uri="{BB962C8B-B14F-4D97-AF65-F5344CB8AC3E}">
        <p14:creationId xmlns:p14="http://schemas.microsoft.com/office/powerpoint/2010/main" val="3664659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8F15C-44B3-43D7-9FEC-3CE76372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88731-8D8F-42E4-AE36-676F1CFBB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Arthropods</a:t>
            </a:r>
          </a:p>
          <a:p>
            <a:r>
              <a:rPr lang="en-US" dirty="0"/>
              <a:t>Vertebrate vectors</a:t>
            </a:r>
          </a:p>
          <a:p>
            <a:r>
              <a:rPr lang="en-US" dirty="0"/>
              <a:t>Direct contact</a:t>
            </a:r>
          </a:p>
          <a:p>
            <a:r>
              <a:rPr lang="en-US" dirty="0"/>
              <a:t>Vertical transmission</a:t>
            </a:r>
          </a:p>
          <a:p>
            <a:r>
              <a:rPr lang="en-US" dirty="0"/>
              <a:t>Sexual intercourse</a:t>
            </a:r>
          </a:p>
          <a:p>
            <a:r>
              <a:rPr lang="en-US" dirty="0"/>
              <a:t>Inhalation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28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62546-92E4-48D6-85CB-EF7AA1A4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EBDE83A-872B-489A-AD8C-F97709C2D3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767039"/>
              </p:ext>
            </p:extLst>
          </p:nvPr>
        </p:nvGraphicFramePr>
        <p:xfrm>
          <a:off x="-4" y="48125"/>
          <a:ext cx="9144003" cy="6752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520">
                  <a:extLst>
                    <a:ext uri="{9D8B030D-6E8A-4147-A177-3AD203B41FA5}">
                      <a16:colId xmlns:a16="http://schemas.microsoft.com/office/drawing/2014/main" val="1024630617"/>
                    </a:ext>
                  </a:extLst>
                </a:gridCol>
                <a:gridCol w="6280483">
                  <a:extLst>
                    <a:ext uri="{9D8B030D-6E8A-4147-A177-3AD203B41FA5}">
                      <a16:colId xmlns:a16="http://schemas.microsoft.com/office/drawing/2014/main" val="2023487242"/>
                    </a:ext>
                  </a:extLst>
                </a:gridCol>
              </a:tblGrid>
              <a:tr h="47689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VIRUSES TRANSMITTED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13754"/>
                  </a:ext>
                </a:extLst>
              </a:tr>
              <a:tr h="176933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Aedes mosquitoes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Flaviviridae - Dengue, Yellow fever, Zika</a:t>
                      </a:r>
                    </a:p>
                    <a:p>
                      <a:r>
                        <a:rPr lang="en-US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Alphaviruses – Chikungunya, </a:t>
                      </a:r>
                    </a:p>
                    <a:p>
                      <a:r>
                        <a:rPr lang="en-US" sz="2400" dirty="0" err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Phenuiviridae</a:t>
                      </a:r>
                      <a:r>
                        <a:rPr lang="en-US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dirty="0" err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Bunyavirus</a:t>
                      </a:r>
                      <a:r>
                        <a:rPr lang="en-US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) – Rift valley fever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155004"/>
                  </a:ext>
                </a:extLst>
              </a:tr>
              <a:tr h="5719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Anopheles mosquitoes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Alphaviruses – </a:t>
                      </a:r>
                      <a:r>
                        <a:rPr lang="en-US" sz="2400" dirty="0" err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O’nyong-nyong</a:t>
                      </a:r>
                      <a:endParaRPr lang="en-US" sz="24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38178"/>
                  </a:ext>
                </a:extLst>
              </a:tr>
              <a:tr h="1149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Culex mosquitoes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Flaviviridae – West Nile virus, Japanese Encephalitis</a:t>
                      </a:r>
                    </a:p>
                    <a:p>
                      <a:r>
                        <a:rPr lang="en-US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Alphaviruses – Eastern Equine Encephalitis</a:t>
                      </a:r>
                    </a:p>
                    <a:p>
                      <a:endParaRPr lang="en-US" sz="24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167365"/>
                  </a:ext>
                </a:extLst>
              </a:tr>
              <a:tr h="12427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Ticks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Flaviviridae – Tick-borne Encephalitis virus</a:t>
                      </a:r>
                    </a:p>
                    <a:p>
                      <a:r>
                        <a:rPr lang="en-US" sz="2400" dirty="0" err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Nairoviridae</a:t>
                      </a:r>
                      <a:r>
                        <a:rPr lang="en-US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dirty="0" err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Bunyavirus</a:t>
                      </a:r>
                      <a:r>
                        <a:rPr lang="en-US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) – </a:t>
                      </a:r>
                      <a:r>
                        <a:rPr lang="en-US" sz="2400" dirty="0" err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Criméan</a:t>
                      </a:r>
                      <a:r>
                        <a:rPr lang="en-US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Congo HF</a:t>
                      </a:r>
                    </a:p>
                    <a:p>
                      <a:r>
                        <a:rPr lang="en-US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Reoviridae – Colorado Tick Fever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964562"/>
                  </a:ext>
                </a:extLst>
              </a:tr>
              <a:tr h="150279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Phlebotomine sandflies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Flavivirus - </a:t>
                      </a:r>
                      <a:r>
                        <a:rPr lang="en-US" sz="2400" dirty="0" err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Sandfly</a:t>
                      </a:r>
                      <a:r>
                        <a:rPr lang="en-US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Fever </a:t>
                      </a:r>
                    </a:p>
                    <a:p>
                      <a:r>
                        <a:rPr lang="en-US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Bunya viruses - Toscana virus, Sicilian Virus, Naples virus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251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751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F315D-BE2C-4B1F-A4A7-C3D360D0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Vertebrate Hosts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125444C-0727-4DF6-B1AF-CD7C5F27D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336470"/>
              </p:ext>
            </p:extLst>
          </p:nvPr>
        </p:nvGraphicFramePr>
        <p:xfrm>
          <a:off x="132347" y="1808079"/>
          <a:ext cx="9011653" cy="3416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800">
                  <a:extLst>
                    <a:ext uri="{9D8B030D-6E8A-4147-A177-3AD203B41FA5}">
                      <a16:colId xmlns:a16="http://schemas.microsoft.com/office/drawing/2014/main" val="327281720"/>
                    </a:ext>
                  </a:extLst>
                </a:gridCol>
                <a:gridCol w="5883853">
                  <a:extLst>
                    <a:ext uri="{9D8B030D-6E8A-4147-A177-3AD203B41FA5}">
                      <a16:colId xmlns:a16="http://schemas.microsoft.com/office/drawing/2014/main" val="1510985619"/>
                    </a:ext>
                  </a:extLst>
                </a:gridCol>
              </a:tblGrid>
              <a:tr h="6833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839572"/>
                  </a:ext>
                </a:extLst>
              </a:tr>
              <a:tr h="68339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Bats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Ebola, Marburg, </a:t>
                      </a:r>
                      <a:r>
                        <a:rPr lang="en-US" sz="2400" dirty="0" err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MERSCoV</a:t>
                      </a:r>
                      <a:r>
                        <a:rPr lang="en-US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Rabies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78979"/>
                  </a:ext>
                </a:extLst>
              </a:tr>
              <a:tr h="68339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Rodents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Rabies, </a:t>
                      </a:r>
                      <a:r>
                        <a:rPr lang="en-US" sz="2400" dirty="0" err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Nipah</a:t>
                      </a:r>
                      <a:r>
                        <a:rPr lang="en-US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963271"/>
                  </a:ext>
                </a:extLst>
              </a:tr>
              <a:tr h="68339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Camels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MERSCoV</a:t>
                      </a:r>
                      <a:endParaRPr lang="en-US" sz="24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204934"/>
                  </a:ext>
                </a:extLst>
              </a:tr>
              <a:tr h="68339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Birds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West Nile Virus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483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93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516" y="1432223"/>
            <a:ext cx="8008334" cy="3035808"/>
          </a:xfrm>
        </p:spPr>
        <p:txBody>
          <a:bodyPr/>
          <a:lstStyle/>
          <a:p>
            <a:pPr algn="ctr"/>
            <a:r>
              <a:rPr lang="en-US" sz="5400" b="1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Emerging &amp; Remerging Infections</a:t>
            </a:r>
            <a:endParaRPr lang="en-US" sz="3600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180" y="5642810"/>
            <a:ext cx="5918454" cy="69908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Masika MM</a:t>
            </a:r>
          </a:p>
        </p:txBody>
      </p:sp>
    </p:spTree>
    <p:extLst>
      <p:ext uri="{BB962C8B-B14F-4D97-AF65-F5344CB8AC3E}">
        <p14:creationId xmlns:p14="http://schemas.microsoft.com/office/powerpoint/2010/main" val="1163120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Zika Virus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Zika virus was isolated in Uganda in 1947 from rhesus monkeys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First human ZIKV infection was reported in UG &amp; TZ 1952, then 1954 in Nigeria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Two ZIKV lineages: African and Asian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African lineage: East and West African clusters</a:t>
            </a:r>
          </a:p>
        </p:txBody>
      </p:sp>
    </p:spTree>
    <p:extLst>
      <p:ext uri="{BB962C8B-B14F-4D97-AF65-F5344CB8AC3E}">
        <p14:creationId xmlns:p14="http://schemas.microsoft.com/office/powerpoint/2010/main" val="267293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Zika virus…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590" y="1778000"/>
            <a:ext cx="8458200" cy="4394200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2007: First ZIKV outbreak occurred in Yap (Micronesia)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2013: Second outbreak occurred in French Polynesia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2015: ZIKV emerged Brazil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Transmission: initially enzootic cycle then urban cycle</a:t>
            </a:r>
          </a:p>
        </p:txBody>
      </p:sp>
    </p:spTree>
    <p:extLst>
      <p:ext uri="{BB962C8B-B14F-4D97-AF65-F5344CB8AC3E}">
        <p14:creationId xmlns:p14="http://schemas.microsoft.com/office/powerpoint/2010/main" val="1379279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Asymptomatic in 80% of the cases</a:t>
            </a:r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Incubation period </a:t>
            </a:r>
            <a:r>
              <a:rPr lang="en-US" u="sng" dirty="0">
                <a:ea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 1 week</a:t>
            </a:r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Non-specific Clinical Features:</a:t>
            </a:r>
          </a:p>
          <a:p>
            <a:pPr lvl="1"/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Fever (may be absent)</a:t>
            </a:r>
          </a:p>
          <a:p>
            <a:pPr lvl="1"/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Rash</a:t>
            </a:r>
          </a:p>
          <a:p>
            <a:pPr lvl="1"/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Arthralgia</a:t>
            </a:r>
          </a:p>
          <a:p>
            <a:pPr lvl="1"/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Myalgia</a:t>
            </a:r>
          </a:p>
          <a:p>
            <a:pPr lvl="1"/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Conjunctivitis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Zika: Clinical Features</a:t>
            </a:r>
          </a:p>
        </p:txBody>
      </p:sp>
    </p:spTree>
    <p:extLst>
      <p:ext uri="{BB962C8B-B14F-4D97-AF65-F5344CB8AC3E}">
        <p14:creationId xmlns:p14="http://schemas.microsoft.com/office/powerpoint/2010/main" val="3844613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2876"/>
            <a:ext cx="7772400" cy="10393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7787"/>
            <a:ext cx="5124450" cy="43529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175" y="676274"/>
            <a:ext cx="5133975" cy="5695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965162" y="6311899"/>
            <a:ext cx="2765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taPro-Black"/>
              </a:rPr>
              <a:t>© </a:t>
            </a:r>
            <a:r>
              <a:rPr lang="en-US" dirty="0" err="1">
                <a:solidFill>
                  <a:srgbClr val="1A1A1A"/>
                </a:solidFill>
                <a:latin typeface="MetaPro-Black"/>
              </a:rPr>
              <a:t>Eurosurveillance</a:t>
            </a:r>
            <a:r>
              <a:rPr lang="en-US" dirty="0">
                <a:solidFill>
                  <a:srgbClr val="1A1A1A"/>
                </a:solidFill>
                <a:latin typeface="MetaPro-Black"/>
              </a:rPr>
              <a:t>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0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ZIKV: Other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8000"/>
            <a:ext cx="7772400" cy="4207164"/>
          </a:xfrm>
        </p:spPr>
        <p:txBody>
          <a:bodyPr numCol="2">
            <a:normAutofit/>
          </a:bodyPr>
          <a:lstStyle/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Headache</a:t>
            </a:r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Malaise</a:t>
            </a:r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Dizziness </a:t>
            </a:r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Retro-orbital Pain </a:t>
            </a:r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Anorexia </a:t>
            </a:r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Photophobia </a:t>
            </a:r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GIT disorders</a:t>
            </a:r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Sore Throat</a:t>
            </a:r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Cough</a:t>
            </a:r>
          </a:p>
          <a:p>
            <a:r>
              <a:rPr lang="en-US" dirty="0" err="1">
                <a:ea typeface="Tahoma" panose="020B0604030504040204" pitchFamily="34" charset="0"/>
                <a:cs typeface="Tahoma" panose="020B0604030504040204" pitchFamily="34" charset="0"/>
              </a:rPr>
              <a:t>Aphthous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 Ulcers</a:t>
            </a:r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Back Pain</a:t>
            </a:r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Lymphadenopathies</a:t>
            </a:r>
          </a:p>
        </p:txBody>
      </p:sp>
    </p:spTree>
    <p:extLst>
      <p:ext uri="{BB962C8B-B14F-4D97-AF65-F5344CB8AC3E}">
        <p14:creationId xmlns:p14="http://schemas.microsoft.com/office/powerpoint/2010/main" val="3531191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ea typeface="Tahoma" panose="020B0604030504040204" pitchFamily="34" charset="0"/>
                <a:cs typeface="Tahoma" panose="020B0604030504040204" pitchFamily="34" charset="0"/>
              </a:rPr>
              <a:t>Neurological </a:t>
            </a:r>
          </a:p>
          <a:p>
            <a:pPr lvl="1"/>
            <a:r>
              <a:rPr lang="en-US" sz="2800" dirty="0" err="1">
                <a:ea typeface="Tahoma" panose="020B0604030504040204" pitchFamily="34" charset="0"/>
                <a:cs typeface="Tahoma" panose="020B0604030504040204" pitchFamily="34" charset="0"/>
              </a:rPr>
              <a:t>Guillain</a:t>
            </a: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a typeface="Tahoma" panose="020B0604030504040204" pitchFamily="34" charset="0"/>
                <a:cs typeface="Tahoma" panose="020B0604030504040204" pitchFamily="34" charset="0"/>
              </a:rPr>
              <a:t>Barré</a:t>
            </a: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 Syndrome</a:t>
            </a:r>
          </a:p>
          <a:p>
            <a:pPr lvl="1"/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Microcephaly</a:t>
            </a:r>
          </a:p>
          <a:p>
            <a:pPr>
              <a:spcBef>
                <a:spcPts val="1800"/>
              </a:spcBef>
            </a:pPr>
            <a:r>
              <a:rPr lang="en-US" sz="3200" b="1" dirty="0">
                <a:ea typeface="Tahoma" panose="020B0604030504040204" pitchFamily="34" charset="0"/>
                <a:cs typeface="Tahoma" panose="020B0604030504040204" pitchFamily="34" charset="0"/>
              </a:rPr>
              <a:t>Eye disease:</a:t>
            </a:r>
          </a:p>
          <a:p>
            <a:pPr lvl="1"/>
            <a:r>
              <a:rPr lang="en-US" sz="2800" dirty="0" err="1">
                <a:ea typeface="Tahoma" panose="020B0604030504040204" pitchFamily="34" charset="0"/>
                <a:cs typeface="Tahoma" panose="020B0604030504040204" pitchFamily="34" charset="0"/>
              </a:rPr>
              <a:t>Chorioretinal</a:t>
            </a: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 atrophy</a:t>
            </a:r>
          </a:p>
          <a:p>
            <a:pPr lvl="1"/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Optic nerve abnormalities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00" y="1526665"/>
            <a:ext cx="40894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7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Supportive:</a:t>
            </a:r>
          </a:p>
          <a:p>
            <a:pPr lvl="1"/>
            <a:r>
              <a:rPr lang="en-US" sz="3200" dirty="0" err="1"/>
              <a:t>Paracetamol</a:t>
            </a:r>
            <a:r>
              <a:rPr lang="en-US" sz="3200" dirty="0"/>
              <a:t> &amp; Antihistamines</a:t>
            </a:r>
          </a:p>
          <a:p>
            <a:pPr lvl="1"/>
            <a:r>
              <a:rPr lang="en-US" sz="3200" dirty="0"/>
              <a:t>Avoid NSAIDS</a:t>
            </a:r>
          </a:p>
        </p:txBody>
      </p:sp>
    </p:spTree>
    <p:extLst>
      <p:ext uri="{BB962C8B-B14F-4D97-AF65-F5344CB8AC3E}">
        <p14:creationId xmlns:p14="http://schemas.microsoft.com/office/powerpoint/2010/main" val="2854335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Ebola Virus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First outbreaks in DRC and Sudan – 1976</a:t>
            </a:r>
          </a:p>
          <a:p>
            <a:r>
              <a:rPr lang="en-US" dirty="0"/>
              <a:t>Largest outbreak to date occurred in W/Africa – 2014-15</a:t>
            </a:r>
          </a:p>
          <a:p>
            <a:r>
              <a:rPr lang="en-US" dirty="0"/>
              <a:t>Family: Filoviridae; Genus: Ebolavirus; 5 species:</a:t>
            </a:r>
          </a:p>
          <a:p>
            <a:pPr lvl="1"/>
            <a:r>
              <a:rPr lang="en-US" dirty="0"/>
              <a:t>Zaire Ebola virus</a:t>
            </a:r>
          </a:p>
          <a:p>
            <a:pPr lvl="1"/>
            <a:r>
              <a:rPr lang="en-US" dirty="0"/>
              <a:t>Sudan Ebola virus</a:t>
            </a:r>
          </a:p>
          <a:p>
            <a:pPr lvl="1"/>
            <a:r>
              <a:rPr lang="en-US" dirty="0"/>
              <a:t>Bundibugyo EBOV</a:t>
            </a:r>
          </a:p>
          <a:p>
            <a:pPr lvl="1"/>
            <a:r>
              <a:rPr lang="en-US" dirty="0"/>
              <a:t>Tai Forest EBOV</a:t>
            </a:r>
          </a:p>
          <a:p>
            <a:pPr lvl="1"/>
            <a:r>
              <a:rPr lang="en-US" dirty="0"/>
              <a:t>Reston EBOV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28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Ebola Virus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604211"/>
            <a:ext cx="4174959" cy="5005135"/>
          </a:xfrm>
        </p:spPr>
        <p:txBody>
          <a:bodyPr>
            <a:normAutofit fontScale="92500"/>
          </a:bodyPr>
          <a:lstStyle/>
          <a:p>
            <a:r>
              <a:rPr lang="en-US" dirty="0"/>
              <a:t>Natural hosts thought to be </a:t>
            </a:r>
            <a:r>
              <a:rPr lang="en-US" b="1" dirty="0"/>
              <a:t>Fruit bats 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dirty="0"/>
              <a:t>Transmitted to humans by </a:t>
            </a:r>
            <a:r>
              <a:rPr lang="en-US" b="1" dirty="0"/>
              <a:t>wild animals: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Chimpanzees, gorillas, monkey, antelopes, porcupines, bats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b="1" dirty="0"/>
              <a:t>Human to human transmission </a:t>
            </a:r>
            <a:r>
              <a:rPr lang="en-US" dirty="0"/>
              <a:t>amplifies the outbreak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Through blood and other body secretions incl. semen.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750" y="1481556"/>
            <a:ext cx="35718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82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Ebola Outbreak: 2014-2015</a:t>
            </a:r>
          </a:p>
        </p:txBody>
      </p:sp>
      <p:sp>
        <p:nvSpPr>
          <p:cNvPr id="5" name="Rectangle 4"/>
          <p:cNvSpPr/>
          <p:nvPr/>
        </p:nvSpPr>
        <p:spPr>
          <a:xfrm>
            <a:off x="3245643" y="6505293"/>
            <a:ext cx="2419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WHO Situational Report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48" y="1"/>
            <a:ext cx="9177248" cy="6858000"/>
          </a:xfrm>
        </p:spPr>
      </p:pic>
    </p:spTree>
    <p:extLst>
      <p:ext uri="{BB962C8B-B14F-4D97-AF65-F5344CB8AC3E}">
        <p14:creationId xmlns:p14="http://schemas.microsoft.com/office/powerpoint/2010/main" val="403754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Definitions: Emerging, re-emerging</a:t>
            </a:r>
          </a:p>
          <a:p>
            <a:r>
              <a:rPr lang="en-US" dirty="0"/>
              <a:t>Significance</a:t>
            </a:r>
          </a:p>
          <a:p>
            <a:r>
              <a:rPr lang="en-US" dirty="0"/>
              <a:t>Factors fuelling ERIs</a:t>
            </a:r>
          </a:p>
          <a:p>
            <a:r>
              <a:rPr lang="en-US" dirty="0"/>
              <a:t>Case studies: Zika, SARS, Influenza, Ebola, HIV</a:t>
            </a:r>
          </a:p>
          <a:p>
            <a:r>
              <a:rPr lang="en-US" dirty="0"/>
              <a:t>Diagnosis</a:t>
            </a:r>
          </a:p>
          <a:p>
            <a:r>
              <a:rPr lang="en-US" dirty="0"/>
              <a:t>Management</a:t>
            </a:r>
          </a:p>
          <a:p>
            <a:r>
              <a:rPr lang="en-US" dirty="0"/>
              <a:t>Prevention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64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Ebola outbreak 2014-2015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5124"/>
            <a:ext cx="7214358" cy="43942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578" r="3535"/>
          <a:stretch/>
        </p:blipFill>
        <p:spPr>
          <a:xfrm>
            <a:off x="3208712" y="1569305"/>
            <a:ext cx="5918663" cy="527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61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Ebola…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89112"/>
            <a:ext cx="7772400" cy="4371975"/>
          </a:xfrm>
        </p:spPr>
      </p:pic>
    </p:spTree>
    <p:extLst>
      <p:ext uri="{BB962C8B-B14F-4D97-AF65-F5344CB8AC3E}">
        <p14:creationId xmlns:p14="http://schemas.microsoft.com/office/powerpoint/2010/main" val="4121451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Ebola: Clinical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Non-specific signs: </a:t>
            </a:r>
          </a:p>
          <a:p>
            <a:pPr lvl="1">
              <a:spcBef>
                <a:spcPts val="0"/>
              </a:spcBef>
            </a:pPr>
            <a:r>
              <a:rPr lang="en-US" dirty="0"/>
              <a:t>Fever, Fatigue, Myalgia, Headache, Sore throat. </a:t>
            </a:r>
          </a:p>
          <a:p>
            <a:r>
              <a:rPr lang="en-US" dirty="0"/>
              <a:t>Vomiting &amp; </a:t>
            </a:r>
            <a:r>
              <a:rPr lang="en-US" dirty="0" err="1"/>
              <a:t>diarrhoea</a:t>
            </a:r>
            <a:r>
              <a:rPr lang="en-US" dirty="0"/>
              <a:t> </a:t>
            </a:r>
          </a:p>
          <a:p>
            <a:r>
              <a:rPr lang="en-US" dirty="0"/>
              <a:t>Rash</a:t>
            </a:r>
          </a:p>
          <a:p>
            <a:r>
              <a:rPr lang="en-US" dirty="0"/>
              <a:t>Impaired kidney and liver function, </a:t>
            </a:r>
          </a:p>
          <a:p>
            <a:r>
              <a:rPr lang="en-US" dirty="0"/>
              <a:t>Internal and external bleeding </a:t>
            </a:r>
          </a:p>
        </p:txBody>
      </p:sp>
    </p:spTree>
    <p:extLst>
      <p:ext uri="{BB962C8B-B14F-4D97-AF65-F5344CB8AC3E}">
        <p14:creationId xmlns:p14="http://schemas.microsoft.com/office/powerpoint/2010/main" val="1383672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275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32" y="1778000"/>
            <a:ext cx="8658139" cy="4394200"/>
          </a:xfrm>
        </p:spPr>
        <p:txBody>
          <a:bodyPr>
            <a:normAutofit/>
          </a:bodyPr>
          <a:lstStyle/>
          <a:p>
            <a:r>
              <a:rPr lang="en-US" b="1" dirty="0"/>
              <a:t>NOV 2002</a:t>
            </a:r>
            <a:r>
              <a:rPr lang="en-US" dirty="0"/>
              <a:t>: highly contagious, severe atypical pneumonia observed in China</a:t>
            </a:r>
          </a:p>
          <a:p>
            <a:r>
              <a:rPr lang="en-US" dirty="0"/>
              <a:t> </a:t>
            </a:r>
            <a:r>
              <a:rPr lang="en-US" b="1" dirty="0"/>
              <a:t>FEB 2003</a:t>
            </a:r>
            <a:r>
              <a:rPr lang="en-US" dirty="0"/>
              <a:t>: Spread to Hong Kong by a doctor who later died</a:t>
            </a:r>
          </a:p>
          <a:p>
            <a:r>
              <a:rPr lang="en-US" dirty="0"/>
              <a:t> Similar outbreaks occurred in different local communities</a:t>
            </a:r>
          </a:p>
          <a:p>
            <a:r>
              <a:rPr lang="en-US" dirty="0"/>
              <a:t> The virus was identified in March 2003 (A coronavirus)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3971" y="614375"/>
            <a:ext cx="6382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(Severe Acute Respiratory Syndrome)</a:t>
            </a:r>
          </a:p>
        </p:txBody>
      </p:sp>
    </p:spTree>
    <p:extLst>
      <p:ext uri="{BB962C8B-B14F-4D97-AF65-F5344CB8AC3E}">
        <p14:creationId xmlns:p14="http://schemas.microsoft.com/office/powerpoint/2010/main" val="16271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SARS: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778000"/>
            <a:ext cx="8308571" cy="4394200"/>
          </a:xfrm>
        </p:spPr>
        <p:txBody>
          <a:bodyPr/>
          <a:lstStyle/>
          <a:p>
            <a:r>
              <a:rPr lang="en-US" dirty="0"/>
              <a:t>Transmission through droplet</a:t>
            </a:r>
          </a:p>
          <a:p>
            <a:r>
              <a:rPr lang="en-US" dirty="0"/>
              <a:t>CIVETS: Initially thought to natural hosts (later refuted)</a:t>
            </a:r>
          </a:p>
          <a:p>
            <a:r>
              <a:rPr lang="en-US" b="1" dirty="0"/>
              <a:t>BATS</a:t>
            </a:r>
            <a:r>
              <a:rPr lang="en-US" dirty="0"/>
              <a:t>: Reservoir hosts for SARS Coronavirus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/>
          <a:srcRect b="7637"/>
          <a:stretch/>
        </p:blipFill>
        <p:spPr bwMode="auto">
          <a:xfrm>
            <a:off x="887663" y="4127054"/>
            <a:ext cx="3203074" cy="2054497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 b="6767"/>
          <a:stretch>
            <a:fillRect/>
          </a:stretch>
        </p:blipFill>
        <p:spPr bwMode="auto">
          <a:xfrm>
            <a:off x="6128729" y="3911152"/>
            <a:ext cx="2722939" cy="224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35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SARS: 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Incubation period: 10 days</a:t>
            </a:r>
          </a:p>
          <a:p>
            <a:r>
              <a:rPr lang="en-US" dirty="0"/>
              <a:t>Non-specific: Fever, Chills, muscle aches</a:t>
            </a:r>
          </a:p>
          <a:p>
            <a:r>
              <a:rPr lang="en-US" dirty="0"/>
              <a:t>Respiratory: Shortness of Breath, Cough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688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SARS: Spread</a:t>
            </a:r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553" y="1521231"/>
            <a:ext cx="5286894" cy="528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7889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SARS: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Approx</a:t>
            </a:r>
            <a:r>
              <a:rPr lang="en-US" dirty="0"/>
              <a:t>: 8,000 cases and 800 deaths</a:t>
            </a:r>
          </a:p>
          <a:p>
            <a:r>
              <a:rPr lang="en-US" dirty="0"/>
              <a:t>26 countries affected</a:t>
            </a:r>
          </a:p>
          <a:p>
            <a:r>
              <a:rPr lang="en-US" dirty="0"/>
              <a:t>Airline passenger movement dropped markedly</a:t>
            </a:r>
          </a:p>
          <a:p>
            <a:r>
              <a:rPr lang="en-US" dirty="0"/>
              <a:t>Tourism dropped 40%</a:t>
            </a:r>
          </a:p>
          <a:p>
            <a:r>
              <a:rPr lang="en-US" dirty="0"/>
              <a:t>Economic loss: US$ 60 billion</a:t>
            </a:r>
          </a:p>
        </p:txBody>
      </p:sp>
      <p:pic>
        <p:nvPicPr>
          <p:cNvPr id="4" name="Picture 738" descr="Taiwan-Rueters-Kw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84" y="3715263"/>
            <a:ext cx="4006515" cy="314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29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June 1981: Pneumocystis pneumonia in LA, USA</a:t>
            </a:r>
          </a:p>
          <a:p>
            <a:r>
              <a:rPr lang="en-US" dirty="0"/>
              <a:t>July 1981: Kaposi Sarcoma &amp; PCP in MSM in New York &amp; California</a:t>
            </a:r>
          </a:p>
          <a:p>
            <a:r>
              <a:rPr lang="en-US" dirty="0"/>
              <a:t>Today:</a:t>
            </a:r>
          </a:p>
          <a:p>
            <a:pPr lvl="1"/>
            <a:r>
              <a:rPr lang="en-US" dirty="0"/>
              <a:t>Over 70 Million Total infections</a:t>
            </a:r>
          </a:p>
          <a:p>
            <a:pPr lvl="1"/>
            <a:r>
              <a:rPr lang="en-US" dirty="0"/>
              <a:t>36 million deaths</a:t>
            </a:r>
          </a:p>
          <a:p>
            <a:pPr lvl="1"/>
            <a:r>
              <a:rPr lang="en-US" dirty="0"/>
              <a:t>35 million PLWHA</a:t>
            </a:r>
          </a:p>
          <a:p>
            <a:pPr lvl="1"/>
            <a:r>
              <a:rPr lang="en-US" dirty="0"/>
              <a:t>2.3 million infections annually</a:t>
            </a:r>
          </a:p>
          <a:p>
            <a:pPr lvl="1"/>
            <a:r>
              <a:rPr lang="en-US" dirty="0"/>
              <a:t>1.6 million deaths annually</a:t>
            </a:r>
          </a:p>
        </p:txBody>
      </p:sp>
    </p:spTree>
    <p:extLst>
      <p:ext uri="{BB962C8B-B14F-4D97-AF65-F5344CB8AC3E}">
        <p14:creationId xmlns:p14="http://schemas.microsoft.com/office/powerpoint/2010/main" val="201831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150" dirty="0"/>
              <a:t>Emerging Infections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8000"/>
            <a:ext cx="7772400" cy="439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Infections whose incidence has increased in the last 20 years and could increase in the near future</a:t>
            </a:r>
            <a:r>
              <a:rPr lang="en-US" dirty="0"/>
              <a:t> </a:t>
            </a:r>
          </a:p>
          <a:p>
            <a:r>
              <a:rPr lang="en-US" dirty="0"/>
              <a:t>Have </a:t>
            </a:r>
            <a:r>
              <a:rPr lang="en-US" b="1" dirty="0"/>
              <a:t>not occurred before </a:t>
            </a:r>
            <a:r>
              <a:rPr lang="en-US" dirty="0"/>
              <a:t>in humans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280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ERIs: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7999"/>
            <a:ext cx="7772400" cy="48911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Serology: Antibody/antigen detection by </a:t>
            </a:r>
          </a:p>
          <a:p>
            <a:pPr lvl="1"/>
            <a:r>
              <a:rPr lang="en-US" dirty="0"/>
              <a:t>ELISA, </a:t>
            </a:r>
          </a:p>
          <a:p>
            <a:pPr lvl="1"/>
            <a:r>
              <a:rPr lang="en-US" dirty="0"/>
              <a:t>Immunofluorescence assays</a:t>
            </a:r>
          </a:p>
          <a:p>
            <a:pPr lvl="1"/>
            <a:r>
              <a:rPr lang="en-US" dirty="0"/>
              <a:t>Neutralization assays</a:t>
            </a:r>
          </a:p>
          <a:p>
            <a:pPr>
              <a:spcBef>
                <a:spcPts val="1800"/>
              </a:spcBef>
            </a:pPr>
            <a:r>
              <a:rPr lang="en-US" dirty="0"/>
              <a:t>Nucleic Acid Detection by PCR</a:t>
            </a:r>
          </a:p>
          <a:p>
            <a:pPr>
              <a:spcBef>
                <a:spcPts val="1800"/>
              </a:spcBef>
            </a:pPr>
            <a:r>
              <a:rPr lang="en-US" dirty="0"/>
              <a:t>Next-generation sequencing</a:t>
            </a:r>
          </a:p>
          <a:p>
            <a:pPr>
              <a:spcBef>
                <a:spcPts val="1800"/>
              </a:spcBef>
            </a:pPr>
            <a:r>
              <a:rPr lang="en-US" dirty="0"/>
              <a:t>Virus isolation by cell culture</a:t>
            </a:r>
          </a:p>
          <a:p>
            <a:pPr>
              <a:spcBef>
                <a:spcPts val="1800"/>
              </a:spcBef>
            </a:pPr>
            <a:r>
              <a:rPr lang="en-US" dirty="0"/>
              <a:t>Electron microscopy</a:t>
            </a:r>
          </a:p>
        </p:txBody>
      </p:sp>
    </p:spTree>
    <p:extLst>
      <p:ext uri="{BB962C8B-B14F-4D97-AF65-F5344CB8AC3E}">
        <p14:creationId xmlns:p14="http://schemas.microsoft.com/office/powerpoint/2010/main" val="24757566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in Combating ERIs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9552"/>
            <a:ext cx="7772400" cy="497171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Unpredictability</a:t>
            </a:r>
          </a:p>
          <a:p>
            <a:pPr>
              <a:lnSpc>
                <a:spcPct val="150000"/>
              </a:lnSpc>
            </a:pPr>
            <a:r>
              <a:rPr lang="en-US" dirty="0"/>
              <a:t>Numerous pathogens</a:t>
            </a:r>
          </a:p>
          <a:p>
            <a:pPr>
              <a:lnSpc>
                <a:spcPct val="150000"/>
              </a:lnSpc>
            </a:pPr>
            <a:r>
              <a:rPr lang="en-US" dirty="0"/>
              <a:t>Animal reservoirs</a:t>
            </a:r>
          </a:p>
          <a:p>
            <a:pPr>
              <a:lnSpc>
                <a:spcPct val="150000"/>
              </a:lnSpc>
            </a:pPr>
            <a:r>
              <a:rPr lang="en-US" dirty="0"/>
              <a:t>Lack of appropriate vaccines &amp; Antimicrobials</a:t>
            </a:r>
          </a:p>
          <a:p>
            <a:pPr>
              <a:lnSpc>
                <a:spcPct val="150000"/>
              </a:lnSpc>
            </a:pPr>
            <a:r>
              <a:rPr lang="en-US" dirty="0"/>
              <a:t>Diagnosis</a:t>
            </a:r>
          </a:p>
          <a:p>
            <a:pPr>
              <a:lnSpc>
                <a:spcPct val="150000"/>
              </a:lnSpc>
            </a:pPr>
            <a:r>
              <a:rPr lang="en-US" dirty="0"/>
              <a:t>Capacity (Lab, Human resource)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01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3200" dirty="0"/>
              <a:t>Political will</a:t>
            </a:r>
          </a:p>
          <a:p>
            <a:pPr lvl="0"/>
            <a:r>
              <a:rPr lang="en-US" sz="3200" dirty="0"/>
              <a:t>Funding</a:t>
            </a:r>
          </a:p>
          <a:p>
            <a:pPr lvl="0">
              <a:spcAft>
                <a:spcPts val="0"/>
              </a:spcAft>
            </a:pPr>
            <a:r>
              <a:rPr lang="en-US" sz="3200" dirty="0"/>
              <a:t>Capacity building: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Health workers, infrastructure, lab facilities</a:t>
            </a:r>
          </a:p>
          <a:p>
            <a:pPr lvl="0"/>
            <a:r>
              <a:rPr lang="en-US" sz="3200" dirty="0"/>
              <a:t>Surveillance</a:t>
            </a:r>
          </a:p>
          <a:p>
            <a:pPr lvl="0"/>
            <a:r>
              <a:rPr lang="en-US" sz="3200" dirty="0"/>
              <a:t>Vaccination</a:t>
            </a:r>
          </a:p>
          <a:p>
            <a:pPr lvl="0"/>
            <a:r>
              <a:rPr lang="en-US" sz="3200" dirty="0"/>
              <a:t>Research &amp; development</a:t>
            </a:r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GB" sz="3600" spc="-150" dirty="0"/>
              <a:t>Mitigation</a:t>
            </a:r>
            <a:endParaRPr lang="en-US" sz="3600" spc="-150" dirty="0"/>
          </a:p>
        </p:txBody>
      </p:sp>
    </p:spTree>
    <p:extLst>
      <p:ext uri="{BB962C8B-B14F-4D97-AF65-F5344CB8AC3E}">
        <p14:creationId xmlns:p14="http://schemas.microsoft.com/office/powerpoint/2010/main" val="431118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Antimicrobial stewardship</a:t>
            </a:r>
          </a:p>
          <a:p>
            <a:r>
              <a:rPr lang="en-US" dirty="0"/>
              <a:t>Vector control</a:t>
            </a:r>
          </a:p>
          <a:p>
            <a:r>
              <a:rPr lang="en-US" dirty="0"/>
              <a:t>Health education</a:t>
            </a:r>
          </a:p>
          <a:p>
            <a:r>
              <a:rPr lang="en-US" dirty="0"/>
              <a:t>Develop early warning &amp; rapid response systems</a:t>
            </a:r>
          </a:p>
          <a:p>
            <a:r>
              <a:rPr lang="en-US" dirty="0"/>
              <a:t>Research</a:t>
            </a:r>
          </a:p>
          <a:p>
            <a:r>
              <a:rPr lang="en-US" dirty="0"/>
              <a:t>International Health Regulations (IHR)</a:t>
            </a:r>
          </a:p>
          <a:p>
            <a:r>
              <a:rPr lang="en-US" dirty="0"/>
              <a:t>Global pubic health surveillance networks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1352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0575D-8BE4-44F3-821B-FB9171EC5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OneHealth</a:t>
            </a:r>
            <a:r>
              <a:rPr lang="en-US" dirty="0"/>
              <a:t> Approach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9E1FCF71-21D6-48F1-9C55-08B61D394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37" y="1426464"/>
            <a:ext cx="4114799" cy="400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8FB229-035C-4D06-8765-0EE89E62B166}"/>
              </a:ext>
            </a:extLst>
          </p:cNvPr>
          <p:cNvSpPr/>
          <p:nvPr/>
        </p:nvSpPr>
        <p:spPr>
          <a:xfrm>
            <a:off x="360949" y="5661768"/>
            <a:ext cx="8145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 strategy to foster </a:t>
            </a:r>
            <a:r>
              <a:rPr lang="en-US" sz="2400" b="1" dirty="0"/>
              <a:t>inter-disciplinary</a:t>
            </a:r>
            <a:r>
              <a:rPr lang="en-US" sz="2400" dirty="0"/>
              <a:t> collaboration in all aspects of health for </a:t>
            </a:r>
            <a:r>
              <a:rPr lang="en-US" sz="2400" b="1" dirty="0"/>
              <a:t>humans</a:t>
            </a:r>
            <a:r>
              <a:rPr lang="en-US" sz="2400" dirty="0"/>
              <a:t>, </a:t>
            </a:r>
            <a:r>
              <a:rPr lang="en-US" sz="2400" b="1" dirty="0"/>
              <a:t>animals</a:t>
            </a:r>
            <a:r>
              <a:rPr lang="en-US" sz="2400" dirty="0"/>
              <a:t> and the </a:t>
            </a:r>
            <a:r>
              <a:rPr lang="en-US" sz="2400" b="1" dirty="0"/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40830409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E141A-2E61-4367-A54F-4F13FFC07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Health Scope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EF42AD-18F7-4C2E-91B9-0142A933F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" y="0"/>
            <a:ext cx="9094820" cy="6858000"/>
          </a:xfrm>
        </p:spPr>
      </p:pic>
    </p:spTree>
    <p:extLst>
      <p:ext uri="{BB962C8B-B14F-4D97-AF65-F5344CB8AC3E}">
        <p14:creationId xmlns:p14="http://schemas.microsoft.com/office/powerpoint/2010/main" val="4015912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5DE05-00CA-4988-8698-CAD0C4AF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Question: 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40BB2-641E-4A8C-B6D3-B5D08811D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Emerging Infections: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restricted to the tropics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with distinct characteristics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recognized easily since they are new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often contracted from animals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9934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019638" cy="3520440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Questions??</a:t>
            </a:r>
            <a:endParaRPr lang="en-GB" sz="8000" dirty="0"/>
          </a:p>
        </p:txBody>
      </p:sp>
      <p:pic>
        <p:nvPicPr>
          <p:cNvPr id="3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75" y="4997836"/>
            <a:ext cx="868128" cy="868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76" y="4993680"/>
            <a:ext cx="868128" cy="868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80" y="4984836"/>
            <a:ext cx="786765" cy="7867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33578" y="5861808"/>
            <a:ext cx="2973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mosmasika@gmail.com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374752" y="5899775"/>
            <a:ext cx="1729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@mosmasika</a:t>
            </a:r>
          </a:p>
        </p:txBody>
      </p:sp>
      <p:sp>
        <p:nvSpPr>
          <p:cNvPr id="8" name="Rectangle 7"/>
          <p:cNvSpPr/>
          <p:nvPr/>
        </p:nvSpPr>
        <p:spPr>
          <a:xfrm>
            <a:off x="6706354" y="5825636"/>
            <a:ext cx="18197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Masika Moses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962146" y="6342274"/>
            <a:ext cx="3305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Medical Microbiology UoN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25" y="6337852"/>
            <a:ext cx="24737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@</a:t>
            </a:r>
            <a:r>
              <a:rPr lang="en-US" sz="20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MicrobiologyUoN</a:t>
            </a:r>
            <a:endParaRPr lang="en-US" sz="2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5196" y="2396120"/>
            <a:ext cx="5212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>
                    <a:lumMod val="9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3696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/>
              <a:t>Re-emerging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Infections which had </a:t>
            </a:r>
            <a:r>
              <a:rPr lang="en-US" b="1" dirty="0"/>
              <a:t>initially declined </a:t>
            </a:r>
            <a:r>
              <a:rPr lang="en-US" dirty="0"/>
              <a:t>but are now posing a significant threat to public health </a:t>
            </a:r>
          </a:p>
          <a:p>
            <a:pPr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/>
              <a:t>Had been controlled initially then </a:t>
            </a:r>
            <a:r>
              <a:rPr lang="en-US" b="1" dirty="0"/>
              <a:t>resurged OR</a:t>
            </a:r>
          </a:p>
          <a:p>
            <a:pPr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/>
              <a:t>Occurring in a new </a:t>
            </a:r>
            <a:r>
              <a:rPr lang="en-US" b="1" dirty="0"/>
              <a:t>geographical</a:t>
            </a:r>
            <a:r>
              <a:rPr lang="en-US" dirty="0"/>
              <a:t> region OR</a:t>
            </a:r>
          </a:p>
          <a:p>
            <a:pPr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/>
              <a:t>Occurring in a new </a:t>
            </a:r>
            <a:r>
              <a:rPr lang="en-US" b="1" dirty="0"/>
              <a:t>population OR</a:t>
            </a:r>
            <a:endParaRPr lang="en-US" dirty="0"/>
          </a:p>
          <a:p>
            <a:pPr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/>
              <a:t>Causing new </a:t>
            </a:r>
            <a:r>
              <a:rPr lang="en-US" b="1" dirty="0"/>
              <a:t>clinical manifestations</a:t>
            </a:r>
          </a:p>
        </p:txBody>
      </p:sp>
    </p:spTree>
    <p:extLst>
      <p:ext uri="{BB962C8B-B14F-4D97-AF65-F5344CB8AC3E}">
        <p14:creationId xmlns:p14="http://schemas.microsoft.com/office/powerpoint/2010/main" val="2904586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Concern?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8000"/>
            <a:ext cx="8275320" cy="4394200"/>
          </a:xfrm>
        </p:spPr>
        <p:txBody>
          <a:bodyPr>
            <a:normAutofit/>
          </a:bodyPr>
          <a:lstStyle/>
          <a:p>
            <a:r>
              <a:rPr lang="en-US" dirty="0"/>
              <a:t>Morbidity &amp; Mortality</a:t>
            </a:r>
          </a:p>
          <a:p>
            <a:r>
              <a:rPr lang="en-US" dirty="0"/>
              <a:t>Economic losses</a:t>
            </a:r>
          </a:p>
          <a:p>
            <a:r>
              <a:rPr lang="en-US" dirty="0"/>
              <a:t>Social impact</a:t>
            </a:r>
          </a:p>
          <a:p>
            <a:r>
              <a:rPr lang="en-US" dirty="0"/>
              <a:t>Public anxiety/panic</a:t>
            </a:r>
          </a:p>
          <a:p>
            <a:r>
              <a:rPr lang="en-US" dirty="0"/>
              <a:t>Unpredictability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Mystery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i.e. Limited knowledge on source, transmission, control, etc.</a:t>
            </a:r>
          </a:p>
        </p:txBody>
      </p:sp>
    </p:spTree>
    <p:extLst>
      <p:ext uri="{BB962C8B-B14F-4D97-AF65-F5344CB8AC3E}">
        <p14:creationId xmlns:p14="http://schemas.microsoft.com/office/powerpoint/2010/main" val="174620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AB56F-9ACB-4693-B2BF-2339E7951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6116"/>
            <a:ext cx="7772400" cy="1039368"/>
          </a:xfrm>
        </p:spPr>
        <p:txBody>
          <a:bodyPr/>
          <a:lstStyle/>
          <a:p>
            <a:pPr algn="ctr"/>
            <a:r>
              <a:rPr lang="en-US" dirty="0"/>
              <a:t>Disease Emergence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8BD51-3470-4DD1-9F7F-E040E04CE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lancet-onehelathfig">
            <a:extLst>
              <a:ext uri="{FF2B5EF4-FFF2-40B4-BE49-F238E27FC236}">
                <a16:creationId xmlns:a16="http://schemas.microsoft.com/office/drawing/2014/main" id="{B90AE5D7-A24F-4E24-B434-98C4DA23F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138" b="52598"/>
          <a:stretch/>
        </p:blipFill>
        <p:spPr bwMode="auto">
          <a:xfrm>
            <a:off x="0" y="1454275"/>
            <a:ext cx="9318453" cy="540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331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481C7B9-ADB2-426A-9190-8F9F140E3F6C}"/>
              </a:ext>
            </a:extLst>
          </p:cNvPr>
          <p:cNvGrpSpPr/>
          <p:nvPr/>
        </p:nvGrpSpPr>
        <p:grpSpPr>
          <a:xfrm>
            <a:off x="473437" y="1442429"/>
            <a:ext cx="8333346" cy="4903106"/>
            <a:chOff x="78192" y="1081480"/>
            <a:chExt cx="8333346" cy="4903106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BF6DCAA8-2308-421F-A022-44882C17061A}"/>
                </a:ext>
              </a:extLst>
            </p:cNvPr>
            <p:cNvSpPr/>
            <p:nvPr/>
          </p:nvSpPr>
          <p:spPr>
            <a:xfrm>
              <a:off x="3468861" y="3941799"/>
              <a:ext cx="2324796" cy="2042787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7D6D4211-F26B-4855-BC83-9733645C713D}"/>
                </a:ext>
              </a:extLst>
            </p:cNvPr>
            <p:cNvSpPr/>
            <p:nvPr/>
          </p:nvSpPr>
          <p:spPr>
            <a:xfrm rot="10800000">
              <a:off x="3433214" y="1191125"/>
              <a:ext cx="2324796" cy="2042787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326" name="Line 6">
              <a:extLst>
                <a:ext uri="{FF2B5EF4-FFF2-40B4-BE49-F238E27FC236}">
                  <a16:creationId xmlns:a16="http://schemas.microsoft.com/office/drawing/2014/main" id="{D0EE1C6E-3008-B448-B77F-7950AFBEE0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18839" y="1543145"/>
              <a:ext cx="57150" cy="377190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 sz="1350" dirty="0"/>
            </a:p>
          </p:txBody>
        </p:sp>
        <p:sp>
          <p:nvSpPr>
            <p:cNvPr id="56327" name="Text Box 7">
              <a:extLst>
                <a:ext uri="{FF2B5EF4-FFF2-40B4-BE49-F238E27FC236}">
                  <a16:creationId xmlns:a16="http://schemas.microsoft.com/office/drawing/2014/main" id="{C17C714B-0C38-E347-9597-35464329E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2281" y="4146682"/>
              <a:ext cx="5477377" cy="18158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285750" indent="-285750"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en-US" altLang="fi-FI" sz="1600" b="1" dirty="0"/>
                <a:t>Short human-to human transmission chains</a:t>
              </a:r>
            </a:p>
            <a:p>
              <a:pPr marL="285750" indent="-285750"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endParaRPr lang="en-US" altLang="fi-FI" sz="1600" b="1" dirty="0"/>
            </a:p>
            <a:p>
              <a:pPr marL="285750" indent="-285750"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en-US" altLang="fi-FI" sz="1600" b="1" dirty="0"/>
                <a:t>Restricted epidemics</a:t>
              </a:r>
            </a:p>
            <a:p>
              <a:pPr marL="285750" indent="-285750"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endParaRPr lang="en-US" altLang="fi-FI" sz="1600" b="1" dirty="0"/>
            </a:p>
            <a:p>
              <a:pPr marL="285750" indent="-285750"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en-US" altLang="fi-FI" sz="1600" b="1" dirty="0"/>
                <a:t>Prolonged human-to-human transmission</a:t>
              </a:r>
            </a:p>
            <a:p>
              <a:pPr marL="285750" indent="-285750"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endParaRPr lang="en-US" altLang="fi-FI" sz="1600" b="1" dirty="0"/>
            </a:p>
            <a:p>
              <a:pPr marL="285750" indent="-285750"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en-US" altLang="fi-FI" sz="1600" b="1" dirty="0"/>
                <a:t>Large epidemics, pandemic</a:t>
              </a:r>
            </a:p>
          </p:txBody>
        </p:sp>
        <p:sp>
          <p:nvSpPr>
            <p:cNvPr id="56328" name="Text Box 8">
              <a:extLst>
                <a:ext uri="{FF2B5EF4-FFF2-40B4-BE49-F238E27FC236}">
                  <a16:creationId xmlns:a16="http://schemas.microsoft.com/office/drawing/2014/main" id="{AF51DA72-2702-E841-8A73-5142780660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5844" y="3363517"/>
              <a:ext cx="184731" cy="2077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i-FI" altLang="fi-FI" sz="750">
                <a:latin typeface="Times New Roman" panose="02020603050405020304" pitchFamily="18" charset="0"/>
              </a:endParaRPr>
            </a:p>
          </p:txBody>
        </p:sp>
        <p:sp>
          <p:nvSpPr>
            <p:cNvPr id="56329" name="Text Box 9">
              <a:extLst>
                <a:ext uri="{FF2B5EF4-FFF2-40B4-BE49-F238E27FC236}">
                  <a16:creationId xmlns:a16="http://schemas.microsoft.com/office/drawing/2014/main" id="{6699E6AA-4102-2D40-9CA9-2CA2BE2793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408" y="3233913"/>
              <a:ext cx="4537703" cy="7078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fi-FI" sz="2000" b="1" dirty="0">
                  <a:solidFill>
                    <a:schemeClr val="bg1"/>
                  </a:solidFill>
                </a:rPr>
                <a:t>CROSS-SPECIES TRANSFER TO HUMANS</a:t>
              </a:r>
            </a:p>
          </p:txBody>
        </p:sp>
        <p:sp>
          <p:nvSpPr>
            <p:cNvPr id="56330" name="Text Box 10">
              <a:extLst>
                <a:ext uri="{FF2B5EF4-FFF2-40B4-BE49-F238E27FC236}">
                  <a16:creationId xmlns:a16="http://schemas.microsoft.com/office/drawing/2014/main" id="{4BE80829-2F9D-6C43-B313-0CC459ED3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3464" y="2403613"/>
              <a:ext cx="4250155" cy="58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fi-FI" sz="1600" b="1" dirty="0"/>
                <a:t>Individual zoonotic transmissions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fi-FI" sz="1600" b="1" dirty="0"/>
                <a:t>to humans</a:t>
              </a:r>
            </a:p>
          </p:txBody>
        </p:sp>
        <p:sp>
          <p:nvSpPr>
            <p:cNvPr id="56331" name="Text Box 11">
              <a:extLst>
                <a:ext uri="{FF2B5EF4-FFF2-40B4-BE49-F238E27FC236}">
                  <a16:creationId xmlns:a16="http://schemas.microsoft.com/office/drawing/2014/main" id="{AF28BE63-3AC2-6343-8B2A-7D6A1F90A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250" y="1081480"/>
              <a:ext cx="5410305" cy="10777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285750" indent="-285750">
                <a:lnSpc>
                  <a:spcPct val="200000"/>
                </a:lnSpc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US" altLang="fi-FI" sz="1600" b="1" dirty="0"/>
                <a:t>Increased circulation of the virus in it reservoir, </a:t>
              </a:r>
            </a:p>
            <a:p>
              <a:pPr marL="285750" indent="-285750">
                <a:lnSpc>
                  <a:spcPct val="200000"/>
                </a:lnSpc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US" altLang="fi-FI" sz="1600" b="1" dirty="0"/>
                <a:t>Species-jumps to secondary /intermediate host</a:t>
              </a:r>
            </a:p>
          </p:txBody>
        </p:sp>
        <p:sp>
          <p:nvSpPr>
            <p:cNvPr id="56333" name="Rectangle 13">
              <a:extLst>
                <a:ext uri="{FF2B5EF4-FFF2-40B4-BE49-F238E27FC236}">
                  <a16:creationId xmlns:a16="http://schemas.microsoft.com/office/drawing/2014/main" id="{324F15DE-400D-774A-B861-CD3EE3A17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92" y="3144225"/>
              <a:ext cx="1629996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i-FI" sz="1800" b="1" dirty="0">
                  <a:solidFill>
                    <a:schemeClr val="bg1">
                      <a:lumMod val="50000"/>
                    </a:schemeClr>
                  </a:solidFill>
                </a:rPr>
                <a:t>VIRUS EVOLUTION</a:t>
              </a: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FD6E99D3-BBCC-4ED9-8AC9-F34ABAE5C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4525" y="3281587"/>
              <a:ext cx="797013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i-FI" sz="2000" b="1" dirty="0">
                  <a:solidFill>
                    <a:schemeClr val="bg1">
                      <a:lumMod val="50000"/>
                    </a:schemeClr>
                  </a:solidFill>
                </a:rPr>
                <a:t>TIME</a:t>
              </a: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4C908B14-E35B-4661-9B68-30FA40A4C7AC}"/>
              </a:ext>
            </a:extLst>
          </p:cNvPr>
          <p:cNvSpPr txBox="1">
            <a:spLocks/>
          </p:cNvSpPr>
          <p:nvPr/>
        </p:nvSpPr>
        <p:spPr>
          <a:xfrm>
            <a:off x="685800" y="322532"/>
            <a:ext cx="7772400" cy="6544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Disease Emergence</a:t>
            </a:r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id="{3A6C7384-4F56-4CD3-BA9C-A388CC330F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074" y="1924145"/>
            <a:ext cx="57150" cy="3771900"/>
          </a:xfrm>
          <a:prstGeom prst="lin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350" dirty="0"/>
          </a:p>
        </p:txBody>
      </p:sp>
    </p:spTree>
    <p:extLst>
      <p:ext uri="{BB962C8B-B14F-4D97-AF65-F5344CB8AC3E}">
        <p14:creationId xmlns:p14="http://schemas.microsoft.com/office/powerpoint/2010/main" val="2223707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fuelling ERIs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779201"/>
            <a:ext cx="8325854" cy="4621599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Economic Activities: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Logging, irrigation, animal husbandry,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Climate change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International travel &amp; trade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Immunosuppression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Pathogen evolution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E.g. Antimicrobial resistance, increased virulence&amp; host range</a:t>
            </a:r>
          </a:p>
        </p:txBody>
      </p:sp>
    </p:spTree>
    <p:extLst>
      <p:ext uri="{BB962C8B-B14F-4D97-AF65-F5344CB8AC3E}">
        <p14:creationId xmlns:p14="http://schemas.microsoft.com/office/powerpoint/2010/main" val="1065171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23290</TotalTime>
  <Words>1554</Words>
  <Application>Microsoft Office PowerPoint</Application>
  <PresentationFormat>On-screen Show (4:3)</PresentationFormat>
  <Paragraphs>342</Paragraphs>
  <Slides>47</Slides>
  <Notes>20</Notes>
  <HiddenSlides>6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Adobe Gothic Std B</vt:lpstr>
      <vt:lpstr>MetaPro-Black</vt:lpstr>
      <vt:lpstr>Arial</vt:lpstr>
      <vt:lpstr>Arial Narrow</vt:lpstr>
      <vt:lpstr>Calibri</vt:lpstr>
      <vt:lpstr>Calibri Light</vt:lpstr>
      <vt:lpstr>Rockwell</vt:lpstr>
      <vt:lpstr>Rockwell Condensed</vt:lpstr>
      <vt:lpstr>Tahoma</vt:lpstr>
      <vt:lpstr>Times New Roman</vt:lpstr>
      <vt:lpstr>Wingdings</vt:lpstr>
      <vt:lpstr>Wood Type</vt:lpstr>
      <vt:lpstr>Kitum Cave, Mt. Elgon</vt:lpstr>
      <vt:lpstr>Emerging &amp; Remerging Infections</vt:lpstr>
      <vt:lpstr>Outline</vt:lpstr>
      <vt:lpstr>Emerging Infections</vt:lpstr>
      <vt:lpstr>Re-emerging Infections</vt:lpstr>
      <vt:lpstr>Why the Concern?</vt:lpstr>
      <vt:lpstr>Disease Emergence</vt:lpstr>
      <vt:lpstr>PowerPoint Presentation</vt:lpstr>
      <vt:lpstr>Factors fuelling ERIs</vt:lpstr>
      <vt:lpstr>Factors fuelling ERIs</vt:lpstr>
      <vt:lpstr>Examples of ERIs</vt:lpstr>
      <vt:lpstr>Bacterial ERIs</vt:lpstr>
      <vt:lpstr>Parasitic ERIs</vt:lpstr>
      <vt:lpstr>List of Emerging Infections</vt:lpstr>
      <vt:lpstr>WHO Watchlist for Emerging Infections</vt:lpstr>
      <vt:lpstr>ERIS: Common Virus Groups</vt:lpstr>
      <vt:lpstr>Transmission</vt:lpstr>
      <vt:lpstr>Vectors</vt:lpstr>
      <vt:lpstr>Vertebrate Hosts</vt:lpstr>
      <vt:lpstr>Zika Virus</vt:lpstr>
      <vt:lpstr>Zika virus…</vt:lpstr>
      <vt:lpstr>Zika: Clinical Features</vt:lpstr>
      <vt:lpstr>PowerPoint Presentation</vt:lpstr>
      <vt:lpstr>ZIKV: Other Manifestations</vt:lpstr>
      <vt:lpstr>Complications</vt:lpstr>
      <vt:lpstr>Management</vt:lpstr>
      <vt:lpstr>Ebola Virus Disease</vt:lpstr>
      <vt:lpstr>Ebola Virus </vt:lpstr>
      <vt:lpstr>Ebola Outbreak: 2014-2015</vt:lpstr>
      <vt:lpstr>Ebola outbreak 2014-2015</vt:lpstr>
      <vt:lpstr>Ebola…</vt:lpstr>
      <vt:lpstr>Ebola: Clinical Manifestations</vt:lpstr>
      <vt:lpstr>PowerPoint Presentation</vt:lpstr>
      <vt:lpstr>SARS </vt:lpstr>
      <vt:lpstr>SARS: Transmission</vt:lpstr>
      <vt:lpstr>SARS: Clinical features</vt:lpstr>
      <vt:lpstr>SARS: Spread</vt:lpstr>
      <vt:lpstr>SARS: Impact</vt:lpstr>
      <vt:lpstr>HIV</vt:lpstr>
      <vt:lpstr>Viral ERIs: Diagnosis</vt:lpstr>
      <vt:lpstr>Challenges in Combating ERIs</vt:lpstr>
      <vt:lpstr>Mitigation</vt:lpstr>
      <vt:lpstr>Mitigation…</vt:lpstr>
      <vt:lpstr>OneHealth Approach</vt:lpstr>
      <vt:lpstr>One Health Scope</vt:lpstr>
      <vt:lpstr>Question: </vt:lpstr>
      <vt:lpstr>Questions??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Infections</dc:title>
  <dc:creator>Moses Masika</dc:creator>
  <cp:lastModifiedBy>Masika</cp:lastModifiedBy>
  <cp:revision>134</cp:revision>
  <dcterms:created xsi:type="dcterms:W3CDTF">2016-02-25T07:44:18Z</dcterms:created>
  <dcterms:modified xsi:type="dcterms:W3CDTF">2019-05-07T19:19:00Z</dcterms:modified>
</cp:coreProperties>
</file>