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305" r:id="rId3"/>
    <p:sldId id="306" r:id="rId4"/>
    <p:sldId id="261" r:id="rId5"/>
    <p:sldId id="257" r:id="rId6"/>
    <p:sldId id="258" r:id="rId7"/>
    <p:sldId id="302" r:id="rId8"/>
    <p:sldId id="278" r:id="rId9"/>
    <p:sldId id="280" r:id="rId10"/>
    <p:sldId id="281" r:id="rId11"/>
    <p:sldId id="294" r:id="rId12"/>
    <p:sldId id="293" r:id="rId13"/>
    <p:sldId id="282" r:id="rId14"/>
    <p:sldId id="260" r:id="rId15"/>
    <p:sldId id="262" r:id="rId16"/>
    <p:sldId id="284" r:id="rId17"/>
    <p:sldId id="286" r:id="rId18"/>
    <p:sldId id="287" r:id="rId19"/>
    <p:sldId id="263" r:id="rId20"/>
    <p:sldId id="288" r:id="rId21"/>
    <p:sldId id="289" r:id="rId22"/>
    <p:sldId id="264" r:id="rId23"/>
    <p:sldId id="303" r:id="rId24"/>
    <p:sldId id="304" r:id="rId25"/>
    <p:sldId id="291" r:id="rId26"/>
    <p:sldId id="292" r:id="rId27"/>
    <p:sldId id="268" r:id="rId28"/>
    <p:sldId id="269" r:id="rId29"/>
    <p:sldId id="270" r:id="rId30"/>
    <p:sldId id="271" r:id="rId31"/>
    <p:sldId id="301" r:id="rId32"/>
    <p:sldId id="272" r:id="rId33"/>
    <p:sldId id="274" r:id="rId34"/>
    <p:sldId id="273" r:id="rId35"/>
    <p:sldId id="296" r:id="rId36"/>
    <p:sldId id="300" r:id="rId37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27" autoAdjust="0"/>
  </p:normalViewPr>
  <p:slideViewPr>
    <p:cSldViewPr snapToGrid="0">
      <p:cViewPr varScale="1">
        <p:scale>
          <a:sx n="55" d="100"/>
          <a:sy n="55" d="100"/>
        </p:scale>
        <p:origin x="15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10B49CC-5EA0-45DC-986E-BE52395BFA58}" type="datetimeFigureOut">
              <a:rPr lang="en-GB" smtClean="0"/>
              <a:pPr/>
              <a:t>09/05/2019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2B27DDE-8EFB-4960-96C3-E0092D1209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3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thylatio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biologybook.org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Protein modification </a:t>
            </a:r>
            <a:r>
              <a:rPr lang="en-US" i="1" dirty="0"/>
              <a:t>(e.g. glycosylation, phosphorylation, acylation etc.)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094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Favipiravir</a:t>
            </a:r>
            <a:r>
              <a:rPr lang="en-US" dirty="0"/>
              <a:t> – currently being tried for Ebola in Guinea</a:t>
            </a:r>
          </a:p>
          <a:p>
            <a:endParaRPr lang="en-GB" dirty="0"/>
          </a:p>
          <a:p>
            <a:r>
              <a:rPr lang="en-GB" dirty="0"/>
              <a:t>In prokaryotes, the 5′ cap (cap-0), found on the 5′ end of an mRNA molecule, consists of a guanine nucleotide connected to mRNA via an unusual 5′ to 5′ triphosphate linkage. It</a:t>
            </a:r>
            <a:r>
              <a:rPr lang="en-GB" baseline="0" dirty="0"/>
              <a:t> </a:t>
            </a:r>
            <a:r>
              <a:rPr lang="en-GB" dirty="0"/>
              <a:t>is </a:t>
            </a:r>
            <a:r>
              <a:rPr lang="en-GB" dirty="0">
                <a:hlinkClick r:id="rId3" tooltip="Methylation"/>
              </a:rPr>
              <a:t>methylated</a:t>
            </a:r>
            <a:r>
              <a:rPr lang="en-GB" dirty="0"/>
              <a:t> on the 7 position directly after capping </a:t>
            </a:r>
            <a:r>
              <a:rPr lang="en-GB" i="1" dirty="0"/>
              <a:t>in vivo</a:t>
            </a:r>
            <a:r>
              <a:rPr lang="en-GB" dirty="0"/>
              <a:t> by a </a:t>
            </a:r>
            <a:r>
              <a:rPr lang="en-GB" dirty="0" err="1"/>
              <a:t>methyltransferase</a:t>
            </a:r>
            <a:endParaRPr lang="en-GB" dirty="0"/>
          </a:p>
          <a:p>
            <a:endParaRPr lang="en-US" dirty="0"/>
          </a:p>
          <a:p>
            <a:r>
              <a:rPr lang="en-GB" b="1" dirty="0"/>
              <a:t>The 5′ cap has four main functions: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en-GB" dirty="0"/>
              <a:t>Regulation of nuclear export;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en-GB" dirty="0"/>
              <a:t>Prevention of degradation by exonucleases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en-GB" dirty="0"/>
              <a:t>Promotion of translation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en-GB" dirty="0"/>
              <a:t>Promotion of 5′ proximal intron excision</a:t>
            </a:r>
          </a:p>
          <a:p>
            <a:endParaRPr lang="en-US" dirty="0"/>
          </a:p>
          <a:p>
            <a:r>
              <a:rPr lang="en-US" sz="3200" b="1" dirty="0" err="1"/>
              <a:t>Vidarabine</a:t>
            </a:r>
            <a:endParaRPr lang="en-US" sz="32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Interferes with mRNA capping (polyadenylation) in HSV</a:t>
            </a:r>
            <a:r>
              <a:rPr lang="en-US" sz="2000" baseline="0" dirty="0"/>
              <a:t> &amp; VZV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98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Fomivirsen</a:t>
            </a:r>
            <a:r>
              <a:rPr lang="en-US" dirty="0"/>
              <a:t> – </a:t>
            </a:r>
            <a:r>
              <a:rPr lang="en-GB" dirty="0"/>
              <a:t>blocks CMV immediate early 2 protein preventing its translation into protein</a:t>
            </a:r>
          </a:p>
          <a:p>
            <a:endParaRPr lang="en-GB" dirty="0"/>
          </a:p>
          <a:p>
            <a:r>
              <a:rPr lang="en-GB" dirty="0"/>
              <a:t>Stabilized</a:t>
            </a:r>
            <a:r>
              <a:rPr lang="en-GB" baseline="0" dirty="0"/>
              <a:t> by </a:t>
            </a:r>
            <a:r>
              <a:rPr lang="en-US" sz="1200" dirty="0" err="1"/>
              <a:t>phosphorothioate</a:t>
            </a:r>
            <a:r>
              <a:rPr lang="en-US" sz="120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723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solidFill>
                  <a:schemeClr val="bg1"/>
                </a:solidFill>
              </a:rPr>
              <a:t>Bocepravir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15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Neuraminic</a:t>
            </a:r>
            <a:r>
              <a:rPr lang="en-US" dirty="0"/>
              <a:t> acid = </a:t>
            </a:r>
            <a:r>
              <a:rPr lang="en-US" sz="1200" dirty="0"/>
              <a:t> </a:t>
            </a:r>
            <a:r>
              <a:rPr lang="en-US" sz="1200" dirty="0" err="1"/>
              <a:t>Sialic</a:t>
            </a:r>
            <a:r>
              <a:rPr lang="en-US" sz="1200" dirty="0"/>
              <a:t> acid is the influenza virus receptor.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01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2369" lvl="1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2800" dirty="0"/>
              <a:t>Type I:</a:t>
            </a:r>
          </a:p>
          <a:p>
            <a:pPr lvl="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IFN-</a:t>
            </a:r>
            <a:r>
              <a:rPr lang="el-GR" sz="2800" dirty="0">
                <a:cs typeface="Times New Roman" panose="02020603050405020304" pitchFamily="18" charset="0"/>
              </a:rPr>
              <a:t>α</a:t>
            </a:r>
            <a:r>
              <a:rPr lang="en-US" sz="2800" dirty="0">
                <a:cs typeface="Times New Roman" panose="02020603050405020304" pitchFamily="18" charset="0"/>
              </a:rPr>
              <a:t> (leukocytes)</a:t>
            </a:r>
          </a:p>
          <a:p>
            <a:pPr lvl="5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IFN-</a:t>
            </a:r>
            <a:r>
              <a:rPr lang="el-GR" sz="2800" dirty="0">
                <a:cs typeface="Times New Roman" panose="02020603050405020304" pitchFamily="18" charset="0"/>
              </a:rPr>
              <a:t>β</a:t>
            </a:r>
            <a:r>
              <a:rPr lang="en-US" sz="2800" dirty="0">
                <a:cs typeface="Times New Roman" panose="02020603050405020304" pitchFamily="18" charset="0"/>
              </a:rPr>
              <a:t> (fibroblasts)</a:t>
            </a:r>
          </a:p>
          <a:p>
            <a:pPr marL="642369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/>
              <a:t> Type II – IFN – </a:t>
            </a:r>
            <a:r>
              <a:rPr lang="el-GR" sz="2800" dirty="0">
                <a:cs typeface="Times New Roman" panose="02020603050405020304" pitchFamily="18" charset="0"/>
              </a:rPr>
              <a:t>γ</a:t>
            </a:r>
            <a:r>
              <a:rPr lang="en-US" sz="2800" dirty="0">
                <a:cs typeface="Times New Roman" panose="02020603050405020304" pitchFamily="18" charset="0"/>
              </a:rPr>
              <a:t> (immune cells)</a:t>
            </a:r>
          </a:p>
          <a:p>
            <a:pPr marL="642369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  <a:r>
              <a:rPr lang="en-US" sz="2800" dirty="0">
                <a:cs typeface="Times New Roman" panose="02020603050405020304" pitchFamily="18" charset="0"/>
              </a:rPr>
              <a:t> Type III – IFN-</a:t>
            </a:r>
            <a:r>
              <a:rPr lang="el-GR" sz="2800" dirty="0">
                <a:cs typeface="Times New Roman" panose="02020603050405020304" pitchFamily="18" charset="0"/>
              </a:rPr>
              <a:t>λ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endParaRPr lang="en-GB" sz="32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20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r>
              <a:rPr lang="en-US" b="1" dirty="0"/>
              <a:t>Transcription</a:t>
            </a:r>
            <a:r>
              <a:rPr lang="en-US" dirty="0"/>
              <a:t> – blocks mRNA</a:t>
            </a:r>
            <a:r>
              <a:rPr lang="en-US" baseline="0" dirty="0"/>
              <a:t> synthesis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en-US" b="1" baseline="0" dirty="0"/>
              <a:t>Translation</a:t>
            </a:r>
            <a:r>
              <a:rPr lang="en-US" baseline="0" dirty="0"/>
              <a:t> – activates </a:t>
            </a:r>
            <a:r>
              <a:rPr lang="en-US" baseline="0" dirty="0" err="1"/>
              <a:t>methylase</a:t>
            </a:r>
            <a:r>
              <a:rPr lang="en-US" baseline="0" dirty="0"/>
              <a:t>&gt; reduced RNA cap methylation. Activates protein kinase&gt; blocks elf-2a function&gt; inhibits initiation of mRNA translation. Activates phosphodiesterase&gt; blocks </a:t>
            </a:r>
            <a:r>
              <a:rPr lang="en-US" baseline="0" dirty="0" err="1"/>
              <a:t>tRNA</a:t>
            </a:r>
            <a:r>
              <a:rPr lang="en-US" baseline="0" dirty="0"/>
              <a:t> function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en-US" b="1" dirty="0"/>
              <a:t>Post-translational</a:t>
            </a:r>
            <a:r>
              <a:rPr lang="en-US" b="1" baseline="0" dirty="0"/>
              <a:t> modification</a:t>
            </a:r>
            <a:r>
              <a:rPr lang="en-US" baseline="0" dirty="0"/>
              <a:t> – inhibits glycosyltransferase&gt; reduced glycosylation of proteins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en-US" b="1" baseline="0" dirty="0"/>
              <a:t>Virus maturation </a:t>
            </a:r>
            <a:r>
              <a:rPr lang="en-US" baseline="0" dirty="0"/>
              <a:t>– inhibits glycosyltransferase&gt; reduced glycoprotein maturation</a:t>
            </a:r>
          </a:p>
          <a:p>
            <a:pPr marL="185715" indent="-185715">
              <a:buFont typeface="Arial" panose="020B0604020202020204" pitchFamily="34" charset="0"/>
              <a:buChar char="•"/>
            </a:pPr>
            <a:r>
              <a:rPr lang="en-US" b="1" baseline="0" dirty="0"/>
              <a:t>Virus release </a:t>
            </a:r>
            <a:r>
              <a:rPr lang="en-US" baseline="0" dirty="0"/>
              <a:t>– causes membrane changes&gt; blocks budding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271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1200" dirty="0"/>
              <a:t>Flu-like syndrome: Fever, chills, headache, myalgia, N,V, D</a:t>
            </a:r>
          </a:p>
          <a:p>
            <a:pPr>
              <a:spcAft>
                <a:spcPts val="1200"/>
              </a:spcAft>
            </a:pPr>
            <a:r>
              <a:rPr lang="en-US" sz="1200" dirty="0"/>
              <a:t> </a:t>
            </a:r>
            <a:r>
              <a:rPr lang="en-US" sz="1200" dirty="0" err="1"/>
              <a:t>Myelosuppression</a:t>
            </a:r>
            <a:r>
              <a:rPr lang="en-US" sz="1200" dirty="0"/>
              <a:t> – thrombocytopenia, </a:t>
            </a:r>
            <a:r>
              <a:rPr lang="en-US" sz="1200" dirty="0" err="1"/>
              <a:t>granulocytopenia</a:t>
            </a:r>
            <a:endParaRPr lang="en-US" sz="1200" dirty="0"/>
          </a:p>
          <a:p>
            <a:pPr>
              <a:spcAft>
                <a:spcPts val="1200"/>
              </a:spcAft>
            </a:pPr>
            <a:r>
              <a:rPr lang="en-US" sz="1200" dirty="0"/>
              <a:t> CNS – somnolence, confusion, depression, seizures</a:t>
            </a:r>
          </a:p>
          <a:p>
            <a:pPr>
              <a:spcAft>
                <a:spcPts val="1200"/>
              </a:spcAft>
            </a:pPr>
            <a:r>
              <a:rPr lang="en-US" sz="1200" dirty="0"/>
              <a:t> CVS – tachycardia, hypotension</a:t>
            </a:r>
          </a:p>
          <a:p>
            <a:pPr>
              <a:spcAft>
                <a:spcPts val="1200"/>
              </a:spcAft>
            </a:pPr>
            <a:r>
              <a:rPr lang="en-US" sz="1200" dirty="0"/>
              <a:t> Hepatotoxicity </a:t>
            </a:r>
          </a:p>
          <a:p>
            <a:pPr>
              <a:spcAft>
                <a:spcPts val="1200"/>
              </a:spcAft>
            </a:pPr>
            <a:r>
              <a:rPr lang="en-US" sz="1200" dirty="0"/>
              <a:t> Nephrotoxicity</a:t>
            </a:r>
          </a:p>
          <a:p>
            <a:pPr>
              <a:spcAft>
                <a:spcPts val="1200"/>
              </a:spcAft>
            </a:pPr>
            <a:r>
              <a:rPr lang="en-US" sz="1200" dirty="0"/>
              <a:t> Drug interactions – Zidovudine, Ribavirin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199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Kaposi sarcoma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Genital warts (HPV)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Others: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Herpesviruses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Rhinovirus, SARS,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226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dirty="0">
                <a:hlinkClick r:id="rId3"/>
              </a:rPr>
              <a:t>www.microbiologybook.org</a:t>
            </a:r>
            <a:r>
              <a:rPr lang="en-GB" dirty="0"/>
              <a:t>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 </a:t>
            </a:r>
            <a:r>
              <a:rPr lang="en-US" i="1" dirty="0" err="1"/>
              <a:t>Katzung</a:t>
            </a:r>
            <a:r>
              <a:rPr lang="en-US" i="1" dirty="0"/>
              <a:t>, Masters &amp; Trevor </a:t>
            </a:r>
            <a:r>
              <a:rPr lang="en-US" dirty="0"/>
              <a:t>- Basic &amp; Clinical Pharmacology- 11</a:t>
            </a:r>
            <a:r>
              <a:rPr lang="en-US" baseline="30000" dirty="0"/>
              <a:t>th</a:t>
            </a:r>
            <a:r>
              <a:rPr lang="en-US" dirty="0"/>
              <a:t> edition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i="1" dirty="0" err="1"/>
              <a:t>Brunton</a:t>
            </a:r>
            <a:r>
              <a:rPr lang="en-GB" i="1" dirty="0"/>
              <a:t>, </a:t>
            </a:r>
            <a:r>
              <a:rPr lang="en-GB" i="1" dirty="0" err="1"/>
              <a:t>Chabner</a:t>
            </a:r>
            <a:r>
              <a:rPr lang="en-GB" i="1" dirty="0"/>
              <a:t> &amp; </a:t>
            </a:r>
            <a:r>
              <a:rPr lang="en-GB" i="1" dirty="0" err="1"/>
              <a:t>Knollman</a:t>
            </a:r>
            <a:r>
              <a:rPr lang="en-GB" i="1" dirty="0"/>
              <a:t> </a:t>
            </a:r>
            <a:r>
              <a:rPr lang="en-GB" dirty="0"/>
              <a:t>- Goodman and Gilman's The Pharmacological Basis of Therapeutics, 12th Edition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i="1" dirty="0" err="1"/>
              <a:t>Saxena</a:t>
            </a:r>
            <a:r>
              <a:rPr lang="en-GB" i="1" dirty="0"/>
              <a:t>, S., Mishra, N., &amp; </a:t>
            </a:r>
            <a:r>
              <a:rPr lang="en-GB" i="1" dirty="0" err="1"/>
              <a:t>Saxena</a:t>
            </a:r>
            <a:r>
              <a:rPr lang="en-GB" i="1" dirty="0"/>
              <a:t>, R. </a:t>
            </a:r>
            <a:r>
              <a:rPr lang="en-GB" dirty="0"/>
              <a:t>(2009). Advances in antiviral drug discovery and development </a:t>
            </a:r>
            <a:r>
              <a:rPr lang="en-GB" i="1" dirty="0"/>
              <a:t>Future virology, 4</a:t>
            </a:r>
            <a:r>
              <a:rPr lang="en-GB" dirty="0"/>
              <a:t>(2). </a:t>
            </a:r>
            <a:endParaRPr lang="en-GB" i="1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GB" i="1" dirty="0" err="1"/>
              <a:t>Furuta</a:t>
            </a:r>
            <a:r>
              <a:rPr lang="en-GB" i="1" dirty="0"/>
              <a:t>, Y., </a:t>
            </a:r>
            <a:r>
              <a:rPr lang="en-GB" i="1" dirty="0" err="1"/>
              <a:t>Gowen</a:t>
            </a:r>
            <a:r>
              <a:rPr lang="en-GB" i="1" dirty="0"/>
              <a:t>, B. B., Takahashi, K., </a:t>
            </a:r>
            <a:r>
              <a:rPr lang="en-GB" i="1" dirty="0" err="1"/>
              <a:t>Shiraki</a:t>
            </a:r>
            <a:r>
              <a:rPr lang="en-GB" i="1" dirty="0"/>
              <a:t>, K., </a:t>
            </a:r>
            <a:r>
              <a:rPr lang="en-GB" i="1" dirty="0" err="1"/>
              <a:t>Smee</a:t>
            </a:r>
            <a:r>
              <a:rPr lang="en-GB" i="1" dirty="0"/>
              <a:t>, D. F., &amp; Barnard, D. L.</a:t>
            </a:r>
            <a:r>
              <a:rPr lang="en-GB" dirty="0"/>
              <a:t> (2013). </a:t>
            </a:r>
            <a:r>
              <a:rPr lang="en-GB" dirty="0" err="1"/>
              <a:t>Favipiravir</a:t>
            </a:r>
            <a:r>
              <a:rPr lang="en-GB" dirty="0"/>
              <a:t> (T-705), a novel viral RNA polymerase inhibitor. </a:t>
            </a:r>
            <a:r>
              <a:rPr lang="en-GB" i="1" dirty="0"/>
              <a:t>Antiviral Res, 100</a:t>
            </a:r>
            <a:r>
              <a:rPr lang="en-GB" dirty="0"/>
              <a:t>(2), 446-454. </a:t>
            </a:r>
            <a:r>
              <a:rPr lang="en-GB" dirty="0" err="1"/>
              <a:t>doi</a:t>
            </a:r>
            <a:r>
              <a:rPr lang="en-GB" dirty="0"/>
              <a:t>: 10.1016/j.antiviral.2013.09.015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838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D002-04A6-4BD4-A999-271E0BDC155D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45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line for HBV infection: PEG-IFN, </a:t>
            </a:r>
            <a:r>
              <a:rPr lang="en-US" dirty="0" err="1"/>
              <a:t>Entecavir</a:t>
            </a:r>
            <a:r>
              <a:rPr lang="en-US" dirty="0"/>
              <a:t>  &amp; </a:t>
            </a:r>
            <a:r>
              <a:rPr lang="en-US" dirty="0" err="1"/>
              <a:t>Tenofovir</a:t>
            </a:r>
            <a:endParaRPr lang="en-US" dirty="0"/>
          </a:p>
          <a:p>
            <a:r>
              <a:rPr lang="en-US" dirty="0"/>
              <a:t>HBV/HIV</a:t>
            </a:r>
            <a:r>
              <a:rPr lang="en-US" baseline="0" dirty="0"/>
              <a:t> co-infection: to include TDF/3TC or FTC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6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line: </a:t>
            </a:r>
            <a:r>
              <a:rPr lang="en-US" dirty="0" err="1"/>
              <a:t>Sof</a:t>
            </a:r>
            <a:r>
              <a:rPr lang="en-US" dirty="0"/>
              <a:t>/IFN/Rib – 12 weeks or </a:t>
            </a:r>
            <a:r>
              <a:rPr lang="en-US" dirty="0" err="1"/>
              <a:t>Sof</a:t>
            </a:r>
            <a:r>
              <a:rPr lang="en-US" dirty="0"/>
              <a:t>/Rib – 24 </a:t>
            </a:r>
            <a:r>
              <a:rPr lang="en-US" dirty="0" err="1"/>
              <a:t>wks</a:t>
            </a:r>
            <a:endParaRPr lang="en-US" dirty="0"/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b="1" dirty="0" err="1"/>
              <a:t>Immunomodulants</a:t>
            </a:r>
            <a:endParaRPr lang="en-US" b="1" dirty="0"/>
          </a:p>
          <a:p>
            <a:pPr lvl="1">
              <a:spcAft>
                <a:spcPts val="2400"/>
              </a:spcAft>
            </a:pPr>
            <a:r>
              <a:rPr lang="en-US" dirty="0"/>
              <a:t>Interferon-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/>
              <a:t>2a &amp; 2b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Polymerase inhibitors: </a:t>
            </a:r>
          </a:p>
          <a:p>
            <a:pPr lvl="1"/>
            <a:r>
              <a:rPr lang="en-US" dirty="0"/>
              <a:t>Nucleoside Analogues: Ribavirin, Sofosbuvir</a:t>
            </a:r>
          </a:p>
          <a:p>
            <a:pPr lvl="1"/>
            <a:r>
              <a:rPr lang="en-US" dirty="0"/>
              <a:t>Non-nucleoside analogues: Dasabuvir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b="1" dirty="0"/>
              <a:t>Protease inhibitors: </a:t>
            </a:r>
          </a:p>
          <a:p>
            <a:pPr lvl="1"/>
            <a:r>
              <a:rPr lang="en-US" dirty="0" err="1"/>
              <a:t>Boceprevir</a:t>
            </a:r>
            <a:r>
              <a:rPr lang="en-US" baseline="0" dirty="0"/>
              <a:t> - discontinued</a:t>
            </a:r>
            <a:endParaRPr lang="en-US" dirty="0"/>
          </a:p>
          <a:p>
            <a:pPr lvl="1"/>
            <a:r>
              <a:rPr lang="en-US" dirty="0"/>
              <a:t>Simeprevir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NS5A Inhibitors: </a:t>
            </a:r>
            <a:r>
              <a:rPr lang="en-US" dirty="0"/>
              <a:t>Daclatasvir, </a:t>
            </a:r>
            <a:r>
              <a:rPr lang="en-US" dirty="0" err="1"/>
              <a:t>Ledispavir</a:t>
            </a:r>
            <a:r>
              <a:rPr lang="en-US" dirty="0"/>
              <a:t>, Ombitasvir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41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Challenge in developing these agents is because proteins are rapidly broken down in circulation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46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Other agents that prevent </a:t>
            </a:r>
            <a:r>
              <a:rPr lang="en-US" sz="1200" dirty="0" err="1"/>
              <a:t>uncoating</a:t>
            </a:r>
            <a:endParaRPr lang="en-US" sz="1200" dirty="0"/>
          </a:p>
          <a:p>
            <a:r>
              <a:rPr lang="en-US" sz="1400" b="1" dirty="0"/>
              <a:t> </a:t>
            </a:r>
            <a:r>
              <a:rPr lang="en-US" sz="1400" b="1" dirty="0" err="1"/>
              <a:t>Pleconaril</a:t>
            </a:r>
            <a:r>
              <a:rPr lang="en-US" sz="1400" b="1" dirty="0"/>
              <a:t> </a:t>
            </a:r>
            <a:r>
              <a:rPr lang="en-US" sz="1200" dirty="0"/>
              <a:t>– prevents </a:t>
            </a:r>
            <a:r>
              <a:rPr lang="en-US" sz="1200" dirty="0" err="1"/>
              <a:t>nucleocapsid</a:t>
            </a:r>
            <a:r>
              <a:rPr lang="en-US" sz="1200" dirty="0"/>
              <a:t> release from RNA</a:t>
            </a:r>
            <a:endParaRPr lang="en-US" sz="1400" b="1" dirty="0"/>
          </a:p>
          <a:p>
            <a:r>
              <a:rPr lang="en-US" sz="1400" b="1" dirty="0"/>
              <a:t> </a:t>
            </a:r>
            <a:r>
              <a:rPr lang="en-US" sz="1400" b="1" dirty="0" err="1"/>
              <a:t>Arildone</a:t>
            </a:r>
            <a:r>
              <a:rPr lang="en-US" sz="1400" b="1" dirty="0"/>
              <a:t> </a:t>
            </a:r>
            <a:r>
              <a:rPr lang="en-US" sz="1200" b="1" dirty="0"/>
              <a:t>- </a:t>
            </a:r>
            <a:r>
              <a:rPr lang="en-US" sz="1200" dirty="0"/>
              <a:t>blocks ion transport</a:t>
            </a:r>
            <a:endParaRPr lang="en-US" sz="1200" b="1" dirty="0"/>
          </a:p>
          <a:p>
            <a:pPr marL="0" indent="0">
              <a:buNone/>
            </a:pPr>
            <a:endParaRPr lang="en-US" dirty="0"/>
          </a:p>
          <a:p>
            <a:r>
              <a:rPr lang="en-US" sz="1200" dirty="0"/>
              <a:t> Both have some activity against </a:t>
            </a:r>
            <a:r>
              <a:rPr lang="en-US" sz="1200" dirty="0" err="1"/>
              <a:t>Picornaviridae</a:t>
            </a:r>
            <a:r>
              <a:rPr lang="en-US" sz="1200" dirty="0"/>
              <a:t> – </a:t>
            </a:r>
            <a:r>
              <a:rPr lang="en-US" sz="1200" i="1" dirty="0" err="1"/>
              <a:t>Enterovirus</a:t>
            </a:r>
            <a:r>
              <a:rPr lang="en-US" sz="1200" i="1" dirty="0"/>
              <a:t> &amp;Rhinovirus</a:t>
            </a:r>
            <a:endParaRPr lang="en-GB" sz="12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7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antibiotic = </a:t>
            </a:r>
            <a:r>
              <a:rPr lang="en-US" dirty="0" err="1"/>
              <a:t>Prontosil</a:t>
            </a:r>
            <a:r>
              <a:rPr lang="en-US" baseline="0" dirty="0"/>
              <a:t> (</a:t>
            </a:r>
            <a:r>
              <a:rPr lang="en-GB" dirty="0" err="1"/>
              <a:t>Sulfamidochrysoïdine</a:t>
            </a:r>
            <a:r>
              <a:rPr lang="en-GB" dirty="0"/>
              <a:t> hydrochloride</a:t>
            </a:r>
            <a:r>
              <a:rPr lang="en-US" baseline="0" dirty="0"/>
              <a:t>) developed in 1930s by Bayer™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30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Guanosine</a:t>
            </a:r>
            <a:r>
              <a:rPr lang="en-US" sz="1200" dirty="0"/>
              <a:t>  analogue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Weak in-vitro activity against EBV, CMV &amp; HHV-6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33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US" sz="1300" dirty="0"/>
              <a:t>Cross-resistance with its analogues – </a:t>
            </a:r>
            <a:r>
              <a:rPr lang="en-US" sz="1300" dirty="0" err="1"/>
              <a:t>Valacyclovir</a:t>
            </a:r>
            <a:r>
              <a:rPr lang="en-US" sz="1300" dirty="0"/>
              <a:t>, </a:t>
            </a:r>
            <a:r>
              <a:rPr lang="en-US" sz="1300" dirty="0" err="1"/>
              <a:t>Gancyclovir</a:t>
            </a:r>
            <a:r>
              <a:rPr lang="en-GB" sz="1300" dirty="0"/>
              <a:t> but not </a:t>
            </a:r>
            <a:r>
              <a:rPr lang="en-GB" sz="1300" dirty="0" err="1"/>
              <a:t>Cidofovir</a:t>
            </a:r>
            <a:r>
              <a:rPr lang="en-GB" sz="1300" dirty="0"/>
              <a:t>, </a:t>
            </a:r>
            <a:r>
              <a:rPr lang="en-GB" sz="1300" dirty="0" err="1"/>
              <a:t>Foscarnet</a:t>
            </a:r>
            <a:endParaRPr lang="en-US" sz="13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75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NtRTI</a:t>
            </a:r>
            <a:r>
              <a:rPr lang="en-US" sz="1200" dirty="0"/>
              <a:t> - </a:t>
            </a:r>
            <a:r>
              <a:rPr lang="en-US" sz="1200" dirty="0" err="1"/>
              <a:t>Adefovir</a:t>
            </a:r>
            <a:r>
              <a:rPr lang="en-US" sz="1200" dirty="0"/>
              <a:t> </a:t>
            </a:r>
            <a:r>
              <a:rPr lang="en-US" sz="1200" i="1" dirty="0"/>
              <a:t>(HBV)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27DDE-8EFB-4960-96C3-E0092D1209A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688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5FCD3F6-43DC-48BC-9BE9-2C5AD4FB12AA}" type="datetimeFigureOut">
              <a:rPr lang="en-GB" smtClean="0"/>
              <a:pPr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7A6-B559-41C9-8A53-9E49443EE3E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4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D3F6-43DC-48BC-9BE9-2C5AD4FB12AA}" type="datetimeFigureOut">
              <a:rPr lang="en-GB" smtClean="0"/>
              <a:pPr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7A6-B559-41C9-8A53-9E49443EE3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9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D3F6-43DC-48BC-9BE9-2C5AD4FB12AA}" type="datetimeFigureOut">
              <a:rPr lang="en-GB" smtClean="0"/>
              <a:pPr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7A6-B559-41C9-8A53-9E49443EE3E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0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none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91440" indent="-91440">
              <a:buFont typeface="Wingdings" panose="05000000000000000000" pitchFamily="2" charset="2"/>
              <a:buChar char="v"/>
              <a:defRPr/>
            </a:lvl1pPr>
            <a:lvl2pPr marL="265176" indent="-137157">
              <a:buFont typeface="Wingdings" panose="05000000000000000000" pitchFamily="2" charset="2"/>
              <a:buChar char="v"/>
              <a:defRPr/>
            </a:lvl2pPr>
            <a:lvl3pPr marL="448056" indent="-137157">
              <a:buFont typeface="Wingdings" panose="05000000000000000000" pitchFamily="2" charset="2"/>
              <a:buChar char="v"/>
              <a:defRPr/>
            </a:lvl3pPr>
            <a:lvl4pPr marL="594360" indent="-137157">
              <a:buFont typeface="Wingdings" panose="05000000000000000000" pitchFamily="2" charset="2"/>
              <a:buChar char="v"/>
              <a:defRPr/>
            </a:lvl4pPr>
            <a:lvl5pPr marL="777240" indent="-137157"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D3F6-43DC-48BC-9BE9-2C5AD4FB12AA}" type="datetimeFigureOut">
              <a:rPr lang="en-GB" smtClean="0"/>
              <a:pPr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7A6-B559-41C9-8A53-9E49443EE3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13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D3F6-43DC-48BC-9BE9-2C5AD4FB12AA}" type="datetimeFigureOut">
              <a:rPr lang="en-GB" smtClean="0"/>
              <a:pPr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7A6-B559-41C9-8A53-9E49443EE3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2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D3F6-43DC-48BC-9BE9-2C5AD4FB12AA}" type="datetimeFigureOut">
              <a:rPr lang="en-GB" smtClean="0"/>
              <a:pPr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7A6-B559-41C9-8A53-9E49443EE3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D3F6-43DC-48BC-9BE9-2C5AD4FB12AA}" type="datetimeFigureOut">
              <a:rPr lang="en-GB" smtClean="0"/>
              <a:pPr/>
              <a:t>09/05/2019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7A6-B559-41C9-8A53-9E49443EE3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8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D3F6-43DC-48BC-9BE9-2C5AD4FB12AA}" type="datetimeFigureOut">
              <a:rPr lang="en-GB" smtClean="0"/>
              <a:pPr/>
              <a:t>09/05/2019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7A6-B559-41C9-8A53-9E49443EE3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13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D3F6-43DC-48BC-9BE9-2C5AD4FB12AA}" type="datetimeFigureOut">
              <a:rPr lang="en-GB" smtClean="0"/>
              <a:pPr/>
              <a:t>09/05/2019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7A6-B559-41C9-8A53-9E49443EE3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97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D3F6-43DC-48BC-9BE9-2C5AD4FB12AA}" type="datetimeFigureOut">
              <a:rPr lang="en-GB" smtClean="0"/>
              <a:pPr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7A6-B559-41C9-8A53-9E49443EE3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81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D3F6-43DC-48BC-9BE9-2C5AD4FB12AA}" type="datetimeFigureOut">
              <a:rPr lang="en-GB" smtClean="0"/>
              <a:pPr/>
              <a:t>09/05/2019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D67A6-B559-41C9-8A53-9E49443EE3E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22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5FCD3F6-43DC-48BC-9BE9-2C5AD4FB12AA}" type="datetimeFigureOut">
              <a:rPr lang="en-GB" smtClean="0"/>
              <a:pPr/>
              <a:t>09/05/2019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2CD67A6-B559-41C9-8A53-9E49443EE3E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81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800" b="1" spc="-150" dirty="0"/>
              <a:t>ANTIVIRAL AGENTS</a:t>
            </a:r>
            <a:endParaRPr lang="en-GB" sz="6800" b="1" spc="-1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8913" y="4960137"/>
            <a:ext cx="2825087" cy="1463040"/>
          </a:xfrm>
        </p:spPr>
        <p:txBody>
          <a:bodyPr>
            <a:normAutofit/>
          </a:bodyPr>
          <a:lstStyle/>
          <a:p>
            <a:r>
              <a:rPr lang="en-US" sz="2800" b="1" spc="-150" dirty="0">
                <a:solidFill>
                  <a:srgbClr val="002060"/>
                </a:solidFill>
              </a:rPr>
              <a:t>Masika M. M.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6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681501"/>
            <a:ext cx="8260157" cy="5014453"/>
          </a:xfrm>
        </p:spPr>
        <p:txBody>
          <a:bodyPr>
            <a:noAutofit/>
          </a:bodyPr>
          <a:lstStyle/>
          <a:p>
            <a:pPr marL="0" indent="-45717">
              <a:spcBef>
                <a:spcPts val="1800"/>
              </a:spcBef>
              <a:buNone/>
            </a:pPr>
            <a:r>
              <a:rPr lang="en-US" sz="3600" b="1" dirty="0" err="1">
                <a:solidFill>
                  <a:srgbClr val="002060"/>
                </a:solidFill>
              </a:rPr>
              <a:t>Uncoating</a:t>
            </a:r>
            <a:r>
              <a:rPr lang="en-US" sz="3600" b="1" dirty="0">
                <a:solidFill>
                  <a:srgbClr val="002060"/>
                </a:solidFill>
              </a:rPr>
              <a:t> Inhibitors </a:t>
            </a:r>
          </a:p>
          <a:p>
            <a:pPr lvl="1"/>
            <a:r>
              <a:rPr lang="en-US" sz="2800" dirty="0"/>
              <a:t> Amantadine, Rimantadine</a:t>
            </a:r>
          </a:p>
          <a:p>
            <a:pPr marL="0" indent="-45717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3600" b="1" dirty="0">
                <a:solidFill>
                  <a:srgbClr val="002060"/>
                </a:solidFill>
              </a:rPr>
              <a:t>Viral release inhibitors</a:t>
            </a:r>
          </a:p>
          <a:p>
            <a:pPr lvl="1"/>
            <a:r>
              <a:rPr lang="en-US" sz="2800" dirty="0"/>
              <a:t> Oseltamivir, Zanamivir, Peramivir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3200" b="1" dirty="0">
                <a:solidFill>
                  <a:srgbClr val="002060"/>
                </a:solidFill>
              </a:rPr>
              <a:t>RNA Polymerase Inhibitors</a:t>
            </a:r>
            <a:endParaRPr lang="en-US" sz="3200" dirty="0">
              <a:solidFill>
                <a:srgbClr val="002060"/>
              </a:solidFill>
            </a:endParaRPr>
          </a:p>
          <a:p>
            <a:pPr lvl="1"/>
            <a:r>
              <a:rPr lang="en-US" sz="2800" dirty="0"/>
              <a:t>Ribavirin, Favipravir</a:t>
            </a:r>
          </a:p>
          <a:p>
            <a:pPr marL="0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3200" b="1" dirty="0">
                <a:solidFill>
                  <a:srgbClr val="002060"/>
                </a:solidFill>
              </a:rPr>
              <a:t>Endonuclease Inhibitor</a:t>
            </a:r>
            <a:endParaRPr lang="en-US" sz="3200" dirty="0">
              <a:solidFill>
                <a:srgbClr val="002060"/>
              </a:solidFill>
            </a:endParaRPr>
          </a:p>
          <a:p>
            <a:pPr lvl="1"/>
            <a:r>
              <a:rPr lang="en-US" sz="2800" dirty="0" err="1"/>
              <a:t>Baloxavir</a:t>
            </a:r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8097" y="752076"/>
            <a:ext cx="7523612" cy="109147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3600" b="1" spc="-150" dirty="0"/>
              <a:t>2. Anti-influenza agents</a:t>
            </a:r>
          </a:p>
        </p:txBody>
      </p:sp>
    </p:spTree>
    <p:extLst>
      <p:ext uri="{BB962C8B-B14F-4D97-AF65-F5344CB8AC3E}">
        <p14:creationId xmlns:p14="http://schemas.microsoft.com/office/powerpoint/2010/main" val="101393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759125"/>
            <a:ext cx="7290055" cy="5550235"/>
          </a:xfrm>
        </p:spPr>
        <p:txBody>
          <a:bodyPr/>
          <a:lstStyle/>
          <a:p>
            <a:pPr marL="0" indent="0">
              <a:buNone/>
            </a:pPr>
            <a:r>
              <a:rPr lang="en-US" sz="3600" b="1" spc="-150" dirty="0"/>
              <a:t>3. Anti-hepatitis B virus agents</a:t>
            </a:r>
          </a:p>
          <a:p>
            <a:pPr marL="128019" lvl="1" indent="0">
              <a:spcBef>
                <a:spcPts val="1200"/>
              </a:spcBef>
              <a:buNone/>
            </a:pPr>
            <a:r>
              <a:rPr lang="en-US" sz="3200" b="1" i="1" dirty="0" err="1">
                <a:solidFill>
                  <a:srgbClr val="002060"/>
                </a:solidFill>
              </a:rPr>
              <a:t>Immunomodulant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sz="2800" dirty="0"/>
              <a:t>Interferon (IFN)</a:t>
            </a:r>
          </a:p>
          <a:p>
            <a:pPr marL="128019" lvl="1" indent="0">
              <a:buNone/>
            </a:pPr>
            <a:endParaRPr lang="en-US" sz="2800" dirty="0"/>
          </a:p>
          <a:p>
            <a:pPr marL="128019" lvl="1" indent="0">
              <a:buNone/>
            </a:pPr>
            <a:r>
              <a:rPr lang="en-US" sz="3200" b="1" i="1" dirty="0">
                <a:solidFill>
                  <a:srgbClr val="002060"/>
                </a:solidFill>
              </a:rPr>
              <a:t>HBV DNA Polymerase Inhibitors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err="1"/>
              <a:t>Entecavir</a:t>
            </a:r>
            <a:endParaRPr lang="en-US" sz="2800" dirty="0"/>
          </a:p>
          <a:p>
            <a:pPr lvl="1"/>
            <a:r>
              <a:rPr lang="en-US" sz="2800" dirty="0"/>
              <a:t> </a:t>
            </a:r>
            <a:r>
              <a:rPr lang="en-US" sz="2800" dirty="0" err="1"/>
              <a:t>Tenofovir</a:t>
            </a:r>
            <a:endParaRPr lang="en-US" sz="2800" dirty="0"/>
          </a:p>
          <a:p>
            <a:pPr lvl="1"/>
            <a:r>
              <a:rPr lang="en-US" sz="2800" dirty="0"/>
              <a:t> Lamivudine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err="1"/>
              <a:t>Telbivudine</a:t>
            </a:r>
            <a:endParaRPr lang="en-US" sz="2800" dirty="0"/>
          </a:p>
          <a:p>
            <a:pPr lvl="1"/>
            <a:r>
              <a:rPr lang="en-US" sz="2800" dirty="0"/>
              <a:t> </a:t>
            </a:r>
            <a:r>
              <a:rPr lang="en-US" sz="2800" dirty="0" err="1"/>
              <a:t>Adefovir</a:t>
            </a:r>
            <a:endParaRPr lang="en-U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23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768096" y="885371"/>
            <a:ext cx="7781544" cy="542398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3600" b="1" spc="-150" dirty="0"/>
              <a:t>4. Anti-Hepatitis C virus agents</a:t>
            </a:r>
          </a:p>
          <a:p>
            <a:pPr marL="128019" lvl="1" indent="0">
              <a:spcBef>
                <a:spcPts val="1200"/>
              </a:spcBef>
              <a:buNone/>
            </a:pPr>
            <a:r>
              <a:rPr lang="en-US" sz="2800" b="1" i="1" dirty="0">
                <a:solidFill>
                  <a:srgbClr val="002060"/>
                </a:solidFill>
              </a:rPr>
              <a:t>1. Immunomodulant </a:t>
            </a:r>
          </a:p>
          <a:p>
            <a:pPr lvl="1"/>
            <a:r>
              <a:rPr lang="en-US" sz="2400" dirty="0"/>
              <a:t>Interferon</a:t>
            </a:r>
          </a:p>
          <a:p>
            <a:pPr marL="128019" lvl="1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800" b="1" i="1" dirty="0">
                <a:solidFill>
                  <a:srgbClr val="002060"/>
                </a:solidFill>
              </a:rPr>
              <a:t>2. RNA Polymerase Inhibitors </a:t>
            </a:r>
          </a:p>
          <a:p>
            <a:pPr lvl="1"/>
            <a:r>
              <a:rPr lang="en-US" sz="2400" dirty="0"/>
              <a:t> Ribavirin, Sofosbuvir, Dasabuvir</a:t>
            </a:r>
          </a:p>
          <a:p>
            <a:pPr marL="128019" lvl="1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en-US" sz="2800" b="1" i="1" dirty="0">
                <a:solidFill>
                  <a:srgbClr val="002060"/>
                </a:solidFill>
              </a:rPr>
              <a:t>3. Protease Inhibitors </a:t>
            </a:r>
          </a:p>
          <a:p>
            <a:pPr lvl="1"/>
            <a:r>
              <a:rPr lang="en-US" sz="2400" dirty="0"/>
              <a:t> Simeprevir, Paritaprevir, Grazoprevir, (Ritonavir)</a:t>
            </a:r>
          </a:p>
          <a:p>
            <a:pPr marL="128019" lvl="1" indent="0">
              <a:spcBef>
                <a:spcPts val="3000"/>
              </a:spcBef>
              <a:buNone/>
            </a:pPr>
            <a:r>
              <a:rPr lang="en-US" sz="2800" b="1" i="1" dirty="0">
                <a:solidFill>
                  <a:srgbClr val="002060"/>
                </a:solidFill>
              </a:rPr>
              <a:t>4. NS5A Inhibitors </a:t>
            </a:r>
          </a:p>
          <a:p>
            <a:pPr lvl="1"/>
            <a:r>
              <a:rPr lang="en-US" sz="2400" dirty="0"/>
              <a:t> Daclatasvir, Ledipasvir, Velpatasvir, Ombitasvir, Elbasvir</a:t>
            </a:r>
          </a:p>
        </p:txBody>
      </p:sp>
    </p:spTree>
    <p:extLst>
      <p:ext uri="{BB962C8B-B14F-4D97-AF65-F5344CB8AC3E}">
        <p14:creationId xmlns:p14="http://schemas.microsoft.com/office/powerpoint/2010/main" val="256906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364" y="1873046"/>
            <a:ext cx="8375904" cy="46752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 </a:t>
            </a:r>
            <a:r>
              <a:rPr lang="en-US" sz="2400" b="1" dirty="0"/>
              <a:t>Attachment</a:t>
            </a:r>
            <a:r>
              <a:rPr lang="en-US" sz="2400" dirty="0"/>
              <a:t> blocker </a:t>
            </a:r>
            <a:r>
              <a:rPr lang="en-US" sz="2000" dirty="0"/>
              <a:t>- </a:t>
            </a:r>
            <a:r>
              <a:rPr lang="en-US" sz="2000" i="1" dirty="0" err="1">
                <a:solidFill>
                  <a:schemeClr val="accent2">
                    <a:lumMod val="50000"/>
                  </a:schemeClr>
                </a:solidFill>
              </a:rPr>
              <a:t>Maraviroc</a:t>
            </a:r>
            <a:endParaRPr lang="en-US" sz="20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800" dirty="0"/>
              <a:t>Fusion  Blocker </a:t>
            </a:r>
            <a:r>
              <a:rPr lang="en-US" sz="2400" dirty="0"/>
              <a:t>- </a:t>
            </a:r>
            <a:r>
              <a:rPr lang="en-US" sz="2400" i="1" dirty="0" err="1">
                <a:solidFill>
                  <a:schemeClr val="accent2">
                    <a:lumMod val="50000"/>
                  </a:schemeClr>
                </a:solidFill>
              </a:rPr>
              <a:t>Enfuvirtide</a:t>
            </a:r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800" dirty="0"/>
              <a:t>Reverse transcriptase inhibitors</a:t>
            </a:r>
            <a:endParaRPr lang="en-US" sz="2400" dirty="0"/>
          </a:p>
          <a:p>
            <a:pPr lvl="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Nucleoside analogues</a:t>
            </a:r>
            <a:r>
              <a:rPr lang="en-US" sz="2000" dirty="0"/>
              <a:t> –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Zidovudine, Lamivudine</a:t>
            </a:r>
            <a:endParaRPr lang="en-US" sz="2000" dirty="0"/>
          </a:p>
          <a:p>
            <a:pPr lvl="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Non-Nucleoside analogues</a:t>
            </a:r>
            <a:r>
              <a:rPr lang="en-US" sz="2000" dirty="0"/>
              <a:t> – 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</a:rPr>
              <a:t>Efavirenz, Nevirapine, Etravirine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Integration inhibitors </a:t>
            </a:r>
            <a:r>
              <a:rPr lang="en-US" sz="2400" dirty="0"/>
              <a:t>– </a:t>
            </a:r>
            <a:r>
              <a:rPr lang="en-US" sz="2400" i="1" dirty="0" err="1">
                <a:solidFill>
                  <a:schemeClr val="accent2">
                    <a:lumMod val="50000"/>
                  </a:schemeClr>
                </a:solidFill>
              </a:rPr>
              <a:t>Raltegravir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accent2">
                    <a:lumMod val="50000"/>
                  </a:schemeClr>
                </a:solidFill>
              </a:rPr>
              <a:t>Dolutegravir</a:t>
            </a:r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800" dirty="0"/>
              <a:t>Protease </a:t>
            </a:r>
            <a:r>
              <a:rPr lang="en-US" sz="2800" dirty="0" err="1"/>
              <a:t>inbitors</a:t>
            </a:r>
            <a:r>
              <a:rPr lang="en-US" sz="2400" dirty="0"/>
              <a:t> –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</a:rPr>
              <a:t>Ritonavir, </a:t>
            </a:r>
            <a:r>
              <a:rPr lang="en-US" sz="2400" i="1" dirty="0" err="1">
                <a:solidFill>
                  <a:schemeClr val="accent2">
                    <a:lumMod val="50000"/>
                  </a:schemeClr>
                </a:solidFill>
              </a:rPr>
              <a:t>Lopinavir</a:t>
            </a:r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marL="128019" lvl="1" indent="0">
              <a:lnSpc>
                <a:spcPct val="150000"/>
              </a:lnSpc>
              <a:buNone/>
            </a:pPr>
            <a:endParaRPr lang="en-GB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8096" y="737420"/>
            <a:ext cx="8375904" cy="1135626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3600" b="1" spc="-150" dirty="0"/>
              <a:t>5. Anti-retroviral agents (ARVs):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044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none" spc="-150" dirty="0"/>
              <a:t>1. Receptor binding Inhibitors</a:t>
            </a:r>
            <a:endParaRPr lang="en-GB" sz="5400" cap="none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741723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Maraviroc</a:t>
            </a:r>
            <a:endParaRPr lang="en-US" sz="2800" b="1" dirty="0"/>
          </a:p>
          <a:p>
            <a:pPr marL="0" indent="0">
              <a:buNone/>
            </a:pPr>
            <a:r>
              <a:rPr lang="en-US" sz="2400" dirty="0"/>
              <a:t>Blocks CCR5 co-receptor preventing binding of HIV </a:t>
            </a:r>
          </a:p>
          <a:p>
            <a:r>
              <a:rPr lang="en-US" sz="2400" dirty="0"/>
              <a:t> HIV tropism test required before use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96946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-150" dirty="0"/>
              <a:t>2. Fusion inhibitors </a:t>
            </a:r>
            <a:endParaRPr lang="en-GB" sz="54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607" y="2286000"/>
            <a:ext cx="8361153" cy="402336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b="1" dirty="0" err="1"/>
              <a:t>Enfuvirtide</a:t>
            </a:r>
            <a:endParaRPr lang="en-US" sz="2800" b="1" dirty="0"/>
          </a:p>
          <a:p>
            <a:pPr>
              <a:spcBef>
                <a:spcPts val="0"/>
              </a:spcBef>
            </a:pPr>
            <a:r>
              <a:rPr lang="en-US" sz="2400" dirty="0"/>
              <a:t> Binds </a:t>
            </a:r>
            <a:r>
              <a:rPr lang="en-US" sz="2400" b="1" dirty="0"/>
              <a:t>HIV gp41 </a:t>
            </a:r>
            <a:r>
              <a:rPr lang="en-US" sz="2400" dirty="0"/>
              <a:t>hence preventing fusion with host cell membrane</a:t>
            </a:r>
          </a:p>
          <a:p>
            <a:pPr marL="0" indent="0">
              <a:spcBef>
                <a:spcPts val="3000"/>
              </a:spcBef>
              <a:buNone/>
            </a:pPr>
            <a:endParaRPr lang="en-US" sz="2800" b="1" dirty="0"/>
          </a:p>
          <a:p>
            <a:pPr marL="0" indent="0">
              <a:spcBef>
                <a:spcPts val="3000"/>
              </a:spcBef>
              <a:buNone/>
            </a:pPr>
            <a:r>
              <a:rPr lang="en-US" sz="2800" b="1" dirty="0" err="1"/>
              <a:t>Palivizumab</a:t>
            </a:r>
            <a:endParaRPr lang="en-US" sz="2800" b="1" dirty="0"/>
          </a:p>
          <a:p>
            <a:pPr>
              <a:spcBef>
                <a:spcPts val="0"/>
              </a:spcBef>
            </a:pPr>
            <a:r>
              <a:rPr lang="en-US" sz="2400" dirty="0"/>
              <a:t> Monoclonal antibody - binds </a:t>
            </a:r>
            <a:r>
              <a:rPr lang="en-US" sz="2400" b="1" dirty="0"/>
              <a:t>F protein </a:t>
            </a:r>
            <a:r>
              <a:rPr lang="en-US" sz="2400" dirty="0"/>
              <a:t>of RSV preventing fusion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7580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-150" dirty="0"/>
              <a:t>3. Agents that block </a:t>
            </a:r>
            <a:r>
              <a:rPr lang="en-US" sz="5400" spc="-150" dirty="0" err="1"/>
              <a:t>Uncoating</a:t>
            </a:r>
            <a:endParaRPr lang="en-GB" sz="54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13425"/>
            <a:ext cx="8056590" cy="4023360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3200" b="1" dirty="0"/>
              <a:t>Amantadine/ </a:t>
            </a:r>
            <a:r>
              <a:rPr lang="en-US" sz="3200" b="1" dirty="0" err="1"/>
              <a:t>Rimantadine</a:t>
            </a:r>
            <a:endParaRPr lang="en-US" sz="3200" b="1" dirty="0"/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dirty="0"/>
              <a:t> Block M2 ion channels – a viral protein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dirty="0"/>
              <a:t> Prevents acidification of the endosome </a:t>
            </a:r>
            <a:r>
              <a:rPr lang="en-US" sz="2400" i="1" spc="-150" dirty="0"/>
              <a:t>(required for </a:t>
            </a:r>
            <a:r>
              <a:rPr lang="en-US" sz="2400" i="1" spc="-150" dirty="0" err="1"/>
              <a:t>uncoating</a:t>
            </a:r>
            <a:r>
              <a:rPr lang="en-US" sz="2400" i="1" spc="-150" dirty="0"/>
              <a:t>)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dirty="0"/>
              <a:t>Active on Influenza </a:t>
            </a:r>
            <a:r>
              <a:rPr lang="en-US" sz="2400" b="1" dirty="0"/>
              <a:t>A only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not B or C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2400" dirty="0"/>
              <a:t> </a:t>
            </a:r>
            <a:r>
              <a:rPr lang="en-US" sz="2400" b="1" spc="-150" dirty="0"/>
              <a:t>Resistance</a:t>
            </a:r>
            <a:r>
              <a:rPr lang="en-US" sz="2400" dirty="0"/>
              <a:t> is widespread especially in H1N1 and H3N2 strains</a:t>
            </a:r>
          </a:p>
        </p:txBody>
      </p:sp>
    </p:spTree>
    <p:extLst>
      <p:ext uri="{BB962C8B-B14F-4D97-AF65-F5344CB8AC3E}">
        <p14:creationId xmlns:p14="http://schemas.microsoft.com/office/powerpoint/2010/main" val="2707135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772055" cy="1499616"/>
          </a:xfrm>
        </p:spPr>
        <p:txBody>
          <a:bodyPr>
            <a:normAutofit/>
          </a:bodyPr>
          <a:lstStyle/>
          <a:p>
            <a:r>
              <a:rPr lang="en-US" sz="5400" spc="-150" dirty="0"/>
              <a:t>4. Nucleic acid synthesis inhibitors</a:t>
            </a:r>
            <a:endParaRPr lang="en-GB" sz="54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772054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200" dirty="0"/>
              <a:t>DNA Synthesis Inhibitors</a:t>
            </a:r>
          </a:p>
          <a:p>
            <a:pPr marL="630936" lvl="1" indent="-457200"/>
            <a:r>
              <a:rPr lang="en-US" sz="2400" dirty="0"/>
              <a:t>DNA polymerase inhibitors</a:t>
            </a:r>
          </a:p>
          <a:p>
            <a:pPr marL="630936" lvl="1" indent="-457200">
              <a:spcAft>
                <a:spcPts val="1200"/>
              </a:spcAft>
            </a:pPr>
            <a:r>
              <a:rPr lang="en-US" sz="2400" dirty="0"/>
              <a:t>Reverse transcriptase inhibitors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n-US" sz="3200" dirty="0"/>
              <a:t>DNA Integration inhibitors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UcPeriod"/>
            </a:pPr>
            <a:r>
              <a:rPr lang="en-US" sz="3200" dirty="0"/>
              <a:t>RNA Synthesis inhibitors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30204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-150" dirty="0"/>
              <a:t>4(a) DNA Synthesis Inhibitors</a:t>
            </a:r>
            <a:endParaRPr lang="en-GB" sz="54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25177"/>
            <a:ext cx="8201733" cy="4224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(</a:t>
            </a:r>
            <a:r>
              <a:rPr lang="en-US" sz="3200" b="1" dirty="0" err="1"/>
              <a:t>i</a:t>
            </a:r>
            <a:r>
              <a:rPr lang="en-US" sz="3200" b="1" dirty="0"/>
              <a:t>). DNA Polymerase Inhibitors </a:t>
            </a:r>
            <a:r>
              <a:rPr lang="en-US" sz="3200" i="1" spc="-150" dirty="0"/>
              <a:t>(</a:t>
            </a:r>
            <a:r>
              <a:rPr lang="en-US" sz="3200" i="1" spc="-150" dirty="0" err="1"/>
              <a:t>DdDp</a:t>
            </a:r>
            <a:r>
              <a:rPr lang="en-US" sz="3200" i="1" spc="-150" dirty="0"/>
              <a:t>)</a:t>
            </a:r>
          </a:p>
          <a:p>
            <a:pPr marL="0" indent="0">
              <a:buNone/>
            </a:pPr>
            <a:r>
              <a:rPr lang="en-US" sz="2400" dirty="0"/>
              <a:t>Incorporated into DNA chain by DNA polymerase causing termination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i="1" dirty="0" err="1">
                <a:solidFill>
                  <a:srgbClr val="0070C0"/>
                </a:solidFill>
              </a:rPr>
              <a:t>i</a:t>
            </a:r>
            <a:r>
              <a:rPr lang="en-US" sz="2400" i="1" dirty="0">
                <a:solidFill>
                  <a:srgbClr val="0070C0"/>
                </a:solidFill>
              </a:rPr>
              <a:t>. Nucleoside analogues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Acyclovir, </a:t>
            </a:r>
            <a:r>
              <a:rPr lang="en-US" sz="2400" dirty="0" err="1"/>
              <a:t>Idoxuridine</a:t>
            </a:r>
            <a:endParaRPr lang="en-GB" sz="24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70C0"/>
                </a:solidFill>
              </a:rPr>
              <a:t>ii. Nucleotide analogues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/>
              <a:t>Cidofovir</a:t>
            </a: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400" i="1" dirty="0">
                <a:solidFill>
                  <a:srgbClr val="0070C0"/>
                </a:solidFill>
              </a:rPr>
              <a:t>iii. Pyrophosphate analogues: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/>
              <a:t>Foscarnet</a:t>
            </a:r>
            <a:r>
              <a:rPr lang="en-US" sz="2400" dirty="0"/>
              <a:t>, </a:t>
            </a:r>
            <a:r>
              <a:rPr lang="en-US" sz="2400" dirty="0" err="1"/>
              <a:t>Phosphonoacetic</a:t>
            </a:r>
            <a:r>
              <a:rPr lang="en-US" sz="2400" dirty="0"/>
              <a:t> acid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21" y="3880289"/>
            <a:ext cx="3349235" cy="28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-150" dirty="0" err="1"/>
              <a:t>Idoxyuridine</a:t>
            </a:r>
            <a:endParaRPr lang="en-GB" sz="54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3"/>
            <a:ext cx="7948201" cy="44611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First antiviral agent (1963)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A pyrimidine analogue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Inhibits viral DNA polymerase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Non-selective – also inhibits host DNA polymerase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Largely replaced by less toxic drugs e.g. Acyclovir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56" y="0"/>
            <a:ext cx="2762132" cy="2975429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136012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(Influenza)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8375904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following are true about influenza EXCEPT?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800" dirty="0"/>
              <a:t>Influenza B has  no animal hosts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800" dirty="0"/>
              <a:t>Prophylactic vaccine is recommended every year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800" dirty="0"/>
              <a:t>Bacterial pneumonia is a common superinfection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800" dirty="0"/>
              <a:t>PCR on serum is the gold-standard for diagnosis</a:t>
            </a:r>
          </a:p>
        </p:txBody>
      </p:sp>
    </p:spTree>
    <p:extLst>
      <p:ext uri="{BB962C8B-B14F-4D97-AF65-F5344CB8AC3E}">
        <p14:creationId xmlns:p14="http://schemas.microsoft.com/office/powerpoint/2010/main" val="223156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-150" dirty="0"/>
              <a:t>Acyclovir</a:t>
            </a:r>
            <a:endParaRPr lang="en-GB" sz="54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486" y="2365048"/>
            <a:ext cx="8476343" cy="399150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 Acyclic nucleoside analogue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 Active against HSV-1, HSV-2 and VZV</a:t>
            </a:r>
            <a:endParaRPr lang="en-US" sz="1800" dirty="0"/>
          </a:p>
          <a:p>
            <a:pPr>
              <a:spcAft>
                <a:spcPts val="1200"/>
              </a:spcAft>
            </a:pPr>
            <a:r>
              <a:rPr lang="en-US" sz="2400" dirty="0"/>
              <a:t>A pro-drug, undergoes 3 phosphorylation steps to its active form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Initial phosphorylation by Viral thymidine kinase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Subsequent di &amp; tri phosphorylation by host-cell enzymes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28" y="7259"/>
            <a:ext cx="2278742" cy="24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8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-150" dirty="0"/>
              <a:t>Acyclovir…</a:t>
            </a:r>
            <a:endParaRPr lang="en-GB" sz="54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372" y="2084831"/>
            <a:ext cx="8375904" cy="452244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 err="1"/>
              <a:t>MoA</a:t>
            </a:r>
            <a:r>
              <a:rPr lang="en-US" sz="2400" dirty="0"/>
              <a:t>: </a:t>
            </a:r>
            <a:r>
              <a:rPr lang="en-US" sz="2400" b="1" dirty="0"/>
              <a:t>Inhibition of DNA Polymerase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Acyclovir triphosphate </a:t>
            </a:r>
            <a:r>
              <a:rPr lang="en-US" sz="2400" b="1" dirty="0"/>
              <a:t>competes</a:t>
            </a:r>
            <a:r>
              <a:rPr lang="en-US" sz="2400" dirty="0"/>
              <a:t> with endogenous nucleotides for </a:t>
            </a:r>
            <a:r>
              <a:rPr lang="en-US" sz="2400" b="1" i="1" dirty="0"/>
              <a:t>DNA Polymerase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Incorporated into the growing DNA chain (viral genome)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Causes </a:t>
            </a:r>
            <a:r>
              <a:rPr lang="en-US" sz="2400" b="1" dirty="0"/>
              <a:t>chain termination </a:t>
            </a:r>
            <a:r>
              <a:rPr lang="en-US" sz="2400" dirty="0"/>
              <a:t>once incorporated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7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b="1" dirty="0"/>
              <a:t> Mechanisms of Resistance: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400" dirty="0"/>
              <a:t>Reduced </a:t>
            </a:r>
            <a:r>
              <a:rPr lang="en-US" sz="2400" b="1" dirty="0"/>
              <a:t>production</a:t>
            </a:r>
            <a:r>
              <a:rPr lang="en-US" sz="2400" dirty="0"/>
              <a:t> of Viral </a:t>
            </a:r>
            <a:r>
              <a:rPr lang="en-US" sz="2400" b="1" dirty="0"/>
              <a:t>Thymidine kinase </a:t>
            </a:r>
            <a:r>
              <a:rPr lang="en-US" sz="2400" dirty="0"/>
              <a:t>(TK)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b="1" dirty="0"/>
              <a:t>Altered</a:t>
            </a:r>
            <a:r>
              <a:rPr lang="en-US" sz="2400" dirty="0"/>
              <a:t> TK hence reduced affinity for Acyclovir</a:t>
            </a:r>
          </a:p>
          <a:p>
            <a:pPr lvl="1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 Altered </a:t>
            </a:r>
            <a:r>
              <a:rPr lang="en-US" sz="2400" b="1" dirty="0"/>
              <a:t>DNA polymerase</a:t>
            </a:r>
          </a:p>
        </p:txBody>
      </p:sp>
    </p:spTree>
    <p:extLst>
      <p:ext uri="{BB962C8B-B14F-4D97-AF65-F5344CB8AC3E}">
        <p14:creationId xmlns:p14="http://schemas.microsoft.com/office/powerpoint/2010/main" val="24932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78" y="4482172"/>
            <a:ext cx="1977331" cy="158977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" y="1578976"/>
            <a:ext cx="2023090" cy="2068965"/>
          </a:xfrm>
        </p:spPr>
      </p:pic>
      <p:sp>
        <p:nvSpPr>
          <p:cNvPr id="4" name="Rectangle 3"/>
          <p:cNvSpPr/>
          <p:nvPr/>
        </p:nvSpPr>
        <p:spPr>
          <a:xfrm>
            <a:off x="679168" y="3424181"/>
            <a:ext cx="1796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1. </a:t>
            </a:r>
            <a:r>
              <a:rPr lang="en-GB" sz="2400" dirty="0" err="1">
                <a:solidFill>
                  <a:srgbClr val="0070C0"/>
                </a:solidFill>
              </a:rPr>
              <a:t>Trifluridine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89" y="1594901"/>
            <a:ext cx="1983822" cy="1822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6526" y="3422473"/>
            <a:ext cx="1638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2. </a:t>
            </a:r>
            <a:r>
              <a:rPr lang="en-GB" sz="2400" dirty="0" err="1">
                <a:solidFill>
                  <a:srgbClr val="0070C0"/>
                </a:solidFill>
              </a:rPr>
              <a:t>Cidofovir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0108" y="6217742"/>
            <a:ext cx="1664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3. </a:t>
            </a:r>
            <a:r>
              <a:rPr lang="en-GB" sz="2400" dirty="0" err="1">
                <a:solidFill>
                  <a:srgbClr val="0070C0"/>
                </a:solidFill>
              </a:rPr>
              <a:t>Foscarnet</a:t>
            </a:r>
            <a:endParaRPr lang="en-GB" sz="2400" dirty="0">
              <a:solidFill>
                <a:srgbClr val="0070C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519402" y="2957185"/>
            <a:ext cx="2290415" cy="3274390"/>
            <a:chOff x="6519402" y="2957185"/>
            <a:chExt cx="2290415" cy="32743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402" y="2957185"/>
              <a:ext cx="2290415" cy="2561822"/>
            </a:xfrm>
            <a:prstGeom prst="rect">
              <a:avLst/>
            </a:prstGeom>
            <a:ln>
              <a:solidFill>
                <a:schemeClr val="tx1"/>
              </a:solidFill>
              <a:prstDash val="sysDot"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6993624" y="5769910"/>
              <a:ext cx="13999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Thymidine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19230" y="555335"/>
            <a:ext cx="7944665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/>
              <a:t>Other DNA Polymerase Inhibitors</a:t>
            </a:r>
          </a:p>
        </p:txBody>
      </p:sp>
    </p:spTree>
    <p:extLst>
      <p:ext uri="{BB962C8B-B14F-4D97-AF65-F5344CB8AC3E}">
        <p14:creationId xmlns:p14="http://schemas.microsoft.com/office/powerpoint/2010/main" val="3385909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180" y="957943"/>
            <a:ext cx="8421329" cy="539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(ii) Reverse Transcriptase Inhibitors</a:t>
            </a:r>
          </a:p>
          <a:p>
            <a:pPr marL="0" indent="0">
              <a:buNone/>
            </a:pPr>
            <a:r>
              <a:rPr lang="en-US" sz="2800" dirty="0"/>
              <a:t>Block DNA synthesis from RNA by </a:t>
            </a:r>
            <a:r>
              <a:rPr lang="en-US" sz="2800" b="1" i="1" dirty="0"/>
              <a:t>Reverse transcriptase </a:t>
            </a:r>
            <a:r>
              <a:rPr lang="en-US" sz="2800" b="1" i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aka </a:t>
            </a:r>
            <a:r>
              <a:rPr lang="en-US" sz="2800" i="1" dirty="0">
                <a:solidFill>
                  <a:schemeClr val="bg1">
                    <a:lumMod val="65000"/>
                  </a:schemeClr>
                </a:solidFill>
              </a:rPr>
              <a:t>RNA-dependent DNA polymerase)</a:t>
            </a:r>
          </a:p>
          <a:p>
            <a:pPr marL="514350" indent="-514350">
              <a:spcBef>
                <a:spcPts val="2400"/>
              </a:spcBef>
              <a:buAutoNum type="romanLcPeriod"/>
            </a:pPr>
            <a:r>
              <a:rPr lang="en-US" sz="2800" i="1" dirty="0">
                <a:solidFill>
                  <a:srgbClr val="0070C0"/>
                </a:solidFill>
              </a:rPr>
              <a:t>Nucleoside Reverse Transcriptase Inhibitors (NRTIs)</a:t>
            </a:r>
            <a:br>
              <a:rPr lang="en-US" sz="2800" dirty="0"/>
            </a:br>
            <a:r>
              <a:rPr lang="en-US" sz="2400" dirty="0"/>
              <a:t>	Zidovudine, Lamivudine, Abacavir</a:t>
            </a:r>
          </a:p>
          <a:p>
            <a:pPr marL="514350" indent="-514350">
              <a:spcBef>
                <a:spcPts val="2400"/>
              </a:spcBef>
              <a:buAutoNum type="romanLcPeriod"/>
            </a:pPr>
            <a:r>
              <a:rPr lang="en-US" sz="2800" i="1" dirty="0">
                <a:solidFill>
                  <a:srgbClr val="0070C0"/>
                </a:solidFill>
              </a:rPr>
              <a:t>Nucleotide RT Inhibitors (</a:t>
            </a:r>
            <a:r>
              <a:rPr lang="en-US" sz="2800" i="1" dirty="0" err="1">
                <a:solidFill>
                  <a:srgbClr val="0070C0"/>
                </a:solidFill>
              </a:rPr>
              <a:t>NtRTIs</a:t>
            </a:r>
            <a:r>
              <a:rPr lang="en-US" sz="2800" i="1" dirty="0">
                <a:solidFill>
                  <a:srgbClr val="0070C0"/>
                </a:solidFill>
              </a:rPr>
              <a:t>)</a:t>
            </a:r>
          </a:p>
          <a:p>
            <a:pPr marL="173736" lvl="1" indent="0">
              <a:buNone/>
            </a:pPr>
            <a:r>
              <a:rPr lang="en-US" sz="2400" dirty="0"/>
              <a:t>	Tenofovir </a:t>
            </a:r>
            <a:r>
              <a:rPr lang="en-US" sz="2400" i="1" dirty="0"/>
              <a:t>(HIV)</a:t>
            </a:r>
          </a:p>
          <a:p>
            <a:pPr marL="571500" indent="-571500">
              <a:spcBef>
                <a:spcPts val="2400"/>
              </a:spcBef>
              <a:buFont typeface="+mj-lt"/>
              <a:buAutoNum type="romanLcPeriod"/>
            </a:pPr>
            <a:r>
              <a:rPr lang="en-US" sz="2800" i="1" dirty="0">
                <a:solidFill>
                  <a:srgbClr val="0070C0"/>
                </a:solidFill>
              </a:rPr>
              <a:t>Non-Nucleoside RT Inhibitors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	Nevirapine, Efavirenz, Etravirine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27149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(b).DNA Integration inhibitors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7962949" cy="4224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Prevent integration of viral DNA into host genome by binding </a:t>
            </a:r>
            <a:r>
              <a:rPr lang="en-US" sz="3200" b="1" i="1" dirty="0" err="1"/>
              <a:t>Integrase</a:t>
            </a:r>
            <a:r>
              <a:rPr lang="en-US" sz="3200" b="1" i="1" dirty="0"/>
              <a:t> </a:t>
            </a:r>
            <a:r>
              <a:rPr lang="en-US" sz="3200" dirty="0"/>
              <a:t>enzyme</a:t>
            </a:r>
          </a:p>
          <a:p>
            <a:pPr>
              <a:spcBef>
                <a:spcPts val="1800"/>
              </a:spcBef>
            </a:pPr>
            <a:r>
              <a:rPr lang="en-US" sz="2800" dirty="0" err="1"/>
              <a:t>Raltegravir</a:t>
            </a:r>
            <a:endParaRPr lang="en-US" sz="2800" dirty="0"/>
          </a:p>
          <a:p>
            <a:r>
              <a:rPr lang="en-US" sz="2800" dirty="0" err="1"/>
              <a:t>Dolutegravir</a:t>
            </a:r>
            <a:endParaRPr lang="en-US" sz="2800" dirty="0"/>
          </a:p>
          <a:p>
            <a:r>
              <a:rPr lang="en-US" sz="2800" dirty="0" err="1"/>
              <a:t>Elvitegravir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All are ARVs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03930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4(c). RNA Synthesis Inhibitors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616" y="2084832"/>
            <a:ext cx="8272665" cy="4609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Block action of RNA polymerase</a:t>
            </a:r>
          </a:p>
          <a:p>
            <a:r>
              <a:rPr lang="en-US" sz="3200" dirty="0"/>
              <a:t> </a:t>
            </a:r>
            <a:r>
              <a:rPr lang="en-US" sz="3600" b="1" dirty="0"/>
              <a:t>Ribavirin</a:t>
            </a:r>
            <a:endParaRPr lang="en-US" sz="3200" b="1" dirty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Inhibits </a:t>
            </a:r>
            <a:r>
              <a:rPr lang="en-US" sz="2400" b="1" i="1" dirty="0"/>
              <a:t>RNA polymerase </a:t>
            </a:r>
            <a:r>
              <a:rPr lang="en-US" sz="2400" dirty="0"/>
              <a:t>of several RNA viruses (HCV, Influenza)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Prevents capping of mRNA in Influenza viruses</a:t>
            </a:r>
          </a:p>
          <a:p>
            <a:pPr marL="128019" lvl="1" indent="0">
              <a:spcAft>
                <a:spcPts val="1200"/>
              </a:spcAft>
              <a:buNone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b="1" dirty="0" err="1"/>
              <a:t>Sofosbuvir</a:t>
            </a:r>
            <a:endParaRPr lang="en-US" sz="36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Inhibits Hepatitis C virus </a:t>
            </a:r>
            <a:r>
              <a:rPr lang="en-US" sz="2400" b="1" i="1" dirty="0"/>
              <a:t>RNA Polymerase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057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 RNA synthesis inhibitor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2" y="2286000"/>
            <a:ext cx="8701548" cy="402336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9CBEBD"/>
              </a:buClr>
            </a:pPr>
            <a:r>
              <a:rPr lang="en-US" sz="2800" dirty="0">
                <a:solidFill>
                  <a:srgbClr val="2E2B21"/>
                </a:solidFill>
              </a:rPr>
              <a:t> </a:t>
            </a:r>
            <a:r>
              <a:rPr lang="en-US" sz="3200" b="1" dirty="0">
                <a:solidFill>
                  <a:srgbClr val="2E2B21"/>
                </a:solidFill>
              </a:rPr>
              <a:t>Favipiravir</a:t>
            </a:r>
            <a:r>
              <a:rPr lang="en-US" sz="3200" dirty="0">
                <a:solidFill>
                  <a:srgbClr val="2E2B21"/>
                </a:solidFill>
              </a:rPr>
              <a:t> </a:t>
            </a:r>
          </a:p>
          <a:p>
            <a:pPr marL="0" lvl="0" indent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9CBEBD"/>
              </a:buClr>
              <a:buNone/>
            </a:pPr>
            <a:r>
              <a:rPr lang="en-US" sz="2800" dirty="0">
                <a:solidFill>
                  <a:srgbClr val="2E2B21"/>
                </a:solidFill>
              </a:rPr>
              <a:t>Approved in Japan in 2014 for Influenza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E2B21"/>
                </a:solidFill>
              </a:rPr>
              <a:t> Inhibits </a:t>
            </a:r>
            <a:r>
              <a:rPr lang="en-US" sz="2400" b="1" i="1" dirty="0">
                <a:solidFill>
                  <a:srgbClr val="2E2B21"/>
                </a:solidFill>
              </a:rPr>
              <a:t>RNA polymerase </a:t>
            </a:r>
            <a:r>
              <a:rPr lang="en-US" sz="2400" dirty="0">
                <a:solidFill>
                  <a:srgbClr val="2E2B21"/>
                </a:solidFill>
              </a:rPr>
              <a:t>in several viruses (e.g. </a:t>
            </a:r>
            <a:r>
              <a:rPr lang="en-US" sz="2400" i="1" dirty="0">
                <a:solidFill>
                  <a:srgbClr val="2E2B21"/>
                </a:solidFill>
              </a:rPr>
              <a:t>Influenza virus</a:t>
            </a:r>
            <a:r>
              <a:rPr lang="en-US" sz="2400" dirty="0">
                <a:solidFill>
                  <a:srgbClr val="2E2B21"/>
                </a:solidFill>
              </a:rPr>
              <a:t>)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E2B21"/>
                </a:solidFill>
              </a:rPr>
              <a:t> In vitro activity against: </a:t>
            </a:r>
            <a:r>
              <a:rPr lang="en-US" sz="2400" i="1" dirty="0">
                <a:solidFill>
                  <a:srgbClr val="2E2B21"/>
                </a:solidFill>
              </a:rPr>
              <a:t>Arenaviridae, Bunyaviridae, Flaviviridae, etc.</a:t>
            </a:r>
            <a:endParaRPr lang="en-GB" sz="2400" i="1" dirty="0">
              <a:solidFill>
                <a:srgbClr val="2E2B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00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pc="-150" dirty="0"/>
              <a:t>5. Protein Synthesis Inhibitors</a:t>
            </a:r>
            <a:endParaRPr lang="en-GB" sz="48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1"/>
            <a:ext cx="8151617" cy="4640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/>
              <a:t>Formivirsen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dirty="0"/>
              <a:t> An anti-sense oligonucleotide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Binds the complementary CMV </a:t>
            </a:r>
            <a:r>
              <a:rPr lang="en-US" sz="2800" b="1" dirty="0"/>
              <a:t>mRNA</a:t>
            </a:r>
            <a:r>
              <a:rPr lang="en-US" sz="28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Prevents translation of the mRNA into protein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Stabilized</a:t>
            </a:r>
            <a:r>
              <a:rPr lang="en-US" sz="2800" dirty="0"/>
              <a:t> to prevent degradation by nucleases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Used to treat CMV retinitis – </a:t>
            </a:r>
            <a:r>
              <a:rPr lang="en-US" sz="2800" dirty="0" err="1"/>
              <a:t>intravitreal</a:t>
            </a:r>
            <a:r>
              <a:rPr lang="en-US" sz="2800" dirty="0"/>
              <a:t> injection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3974840" y="2001179"/>
            <a:ext cx="5157181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GB" sz="2400" b="1" spc="-150" dirty="0">
                <a:latin typeface="Consolas" panose="020B0609020204030204" pitchFamily="49" charset="0"/>
                <a:ea typeface="Batang" panose="02030600000101010101" pitchFamily="18" charset="-127"/>
                <a:cs typeface="Consolas" panose="020B0609020204030204" pitchFamily="49" charset="0"/>
              </a:rPr>
              <a:t>5'-GCG TTT GCT CTT </a:t>
            </a:r>
            <a:r>
              <a:rPr lang="en-GB" sz="2400" b="1" spc="-150" dirty="0" err="1">
                <a:latin typeface="Consolas" panose="020B0609020204030204" pitchFamily="49" charset="0"/>
                <a:ea typeface="Batang" panose="02030600000101010101" pitchFamily="18" charset="-127"/>
                <a:cs typeface="Consolas" panose="020B0609020204030204" pitchFamily="49" charset="0"/>
              </a:rPr>
              <a:t>CTT</a:t>
            </a:r>
            <a:r>
              <a:rPr lang="en-GB" sz="2400" b="1" spc="-150" dirty="0">
                <a:latin typeface="Consolas" panose="020B0609020204030204" pitchFamily="49" charset="0"/>
                <a:ea typeface="Batang" panose="02030600000101010101" pitchFamily="18" charset="-127"/>
                <a:cs typeface="Consolas" panose="020B0609020204030204" pitchFamily="49" charset="0"/>
              </a:rPr>
              <a:t> </a:t>
            </a:r>
            <a:r>
              <a:rPr lang="en-GB" sz="2400" b="1" spc="-150" dirty="0" err="1">
                <a:latin typeface="Consolas" panose="020B0609020204030204" pitchFamily="49" charset="0"/>
                <a:ea typeface="Batang" panose="02030600000101010101" pitchFamily="18" charset="-127"/>
                <a:cs typeface="Consolas" panose="020B0609020204030204" pitchFamily="49" charset="0"/>
              </a:rPr>
              <a:t>CTT</a:t>
            </a:r>
            <a:r>
              <a:rPr lang="en-GB" sz="2400" b="1" spc="-150" dirty="0">
                <a:latin typeface="Consolas" panose="020B0609020204030204" pitchFamily="49" charset="0"/>
                <a:ea typeface="Batang" panose="02030600000101010101" pitchFamily="18" charset="-127"/>
                <a:cs typeface="Consolas" panose="020B0609020204030204" pitchFamily="49" charset="0"/>
              </a:rPr>
              <a:t> GCG-3'</a:t>
            </a:r>
          </a:p>
        </p:txBody>
      </p:sp>
    </p:spTree>
    <p:extLst>
      <p:ext uri="{BB962C8B-B14F-4D97-AF65-F5344CB8AC3E}">
        <p14:creationId xmlns:p14="http://schemas.microsoft.com/office/powerpoint/2010/main" val="215902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pc="-150" dirty="0"/>
              <a:t>6. Protease Inhibitors</a:t>
            </a:r>
            <a:endParaRPr lang="en-GB" sz="48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33073"/>
            <a:ext cx="7547768" cy="1241070"/>
          </a:xfrm>
        </p:spPr>
        <p:txBody>
          <a:bodyPr>
            <a:normAutofit/>
          </a:bodyPr>
          <a:lstStyle/>
          <a:p>
            <a:pPr marL="0" lvl="1" indent="0">
              <a:spcBef>
                <a:spcPts val="1800"/>
              </a:spcBef>
              <a:spcAft>
                <a:spcPts val="200"/>
              </a:spcAft>
              <a:buSzPct val="100000"/>
              <a:buNone/>
            </a:pPr>
            <a:r>
              <a:rPr lang="en-US" sz="3500" dirty="0"/>
              <a:t>Bind </a:t>
            </a:r>
            <a:r>
              <a:rPr lang="en-US" sz="3500" b="1" i="1" dirty="0"/>
              <a:t>Protease</a:t>
            </a:r>
            <a:r>
              <a:rPr lang="en-US" sz="3500" dirty="0"/>
              <a:t> preventing protein cleavage hence blocking viral maturation</a:t>
            </a:r>
            <a:endParaRPr lang="en-US" sz="3500" b="1" i="1" dirty="0">
              <a:solidFill>
                <a:srgbClr val="0070C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20878" y="3402018"/>
            <a:ext cx="6504038" cy="2787444"/>
          </a:xfrm>
          <a:prstGeom prst="rect">
            <a:avLst/>
          </a:prstGeom>
          <a:solidFill>
            <a:srgbClr val="002060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v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sz="2800" b="1" i="1" dirty="0">
                <a:solidFill>
                  <a:srgbClr val="00B0F0"/>
                </a:solidFill>
              </a:rPr>
              <a:t>Hepatitis C protease inhibitors: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Simeprevir, Paritaprevir, etc.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800" b="1" i="1" dirty="0">
                <a:solidFill>
                  <a:srgbClr val="00B0F0"/>
                </a:solidFill>
              </a:rPr>
              <a:t>HIV protease inhibitors: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 Lopinavir, Ritonavir, etc.</a:t>
            </a:r>
            <a:endParaRPr lang="en-GB" sz="2800" dirty="0">
              <a:solidFill>
                <a:schemeClr val="bg1"/>
              </a:solidFill>
            </a:endParaRPr>
          </a:p>
          <a:p>
            <a:pPr lvl="1"/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pc="-150" dirty="0"/>
              <a:t>7. Viral release inhibitors </a:t>
            </a:r>
            <a:endParaRPr lang="en-GB" sz="48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2078964"/>
            <a:ext cx="8184175" cy="423557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3200" b="1" dirty="0"/>
              <a:t>Oseltamivir/Zanamivir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800" dirty="0"/>
              <a:t> Block viral </a:t>
            </a:r>
            <a:r>
              <a:rPr lang="en-US" sz="2800" b="1" i="1" dirty="0"/>
              <a:t>neuraminidase </a:t>
            </a:r>
            <a:r>
              <a:rPr lang="en-US" sz="2800" dirty="0"/>
              <a:t>of Influenza A &amp; B viruses</a:t>
            </a:r>
          </a:p>
          <a:p>
            <a:pPr lvl="1">
              <a:spcBef>
                <a:spcPts val="24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NA clears sialic acid from the infected cell surface and mucus secretions allowing the Influenza virus to spread to other cells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307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84832"/>
            <a:ext cx="8177784" cy="4224528"/>
          </a:xfrm>
        </p:spPr>
        <p:txBody>
          <a:bodyPr>
            <a:normAutofit/>
          </a:bodyPr>
          <a:lstStyle/>
          <a:p>
            <a:r>
              <a:rPr lang="en-US" sz="2800" b="1" dirty="0"/>
              <a:t>Amantadine</a:t>
            </a:r>
            <a:endParaRPr lang="en-US" sz="2800" b="1" baseline="20000" dirty="0"/>
          </a:p>
          <a:p>
            <a:pPr marL="457200" indent="-457200">
              <a:buFont typeface="+mj-lt"/>
              <a:buAutoNum type="alphaLcPeriod"/>
            </a:pPr>
            <a:r>
              <a:rPr lang="en-US" sz="2800" dirty="0"/>
              <a:t>Blocks M2 ion channels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800" dirty="0"/>
              <a:t>Is effective for Influenza A, B and C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800" dirty="0"/>
              <a:t>Inhibits viral release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800" dirty="0"/>
              <a:t>Resistance against it is rare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800" dirty="0"/>
              <a:t>Has no role in prevention of influenza</a:t>
            </a:r>
          </a:p>
        </p:txBody>
      </p:sp>
    </p:spTree>
    <p:extLst>
      <p:ext uri="{BB962C8B-B14F-4D97-AF65-F5344CB8AC3E}">
        <p14:creationId xmlns:p14="http://schemas.microsoft.com/office/powerpoint/2010/main" val="14362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spc="-150" dirty="0"/>
              <a:t>8. Interferons </a:t>
            </a:r>
            <a:endParaRPr lang="en-GB" sz="60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78" y="1828800"/>
            <a:ext cx="8289641" cy="4480560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800" dirty="0"/>
              <a:t> Cytokines with antiviral, </a:t>
            </a:r>
            <a:r>
              <a:rPr lang="en-US" sz="2800" dirty="0" err="1"/>
              <a:t>immunomodulatory</a:t>
            </a:r>
            <a:r>
              <a:rPr lang="en-US" sz="2800" dirty="0"/>
              <a:t> and </a:t>
            </a:r>
            <a:r>
              <a:rPr lang="en-US" sz="2800" dirty="0" err="1"/>
              <a:t>antiproliferative</a:t>
            </a:r>
            <a:r>
              <a:rPr lang="en-US" sz="2800" dirty="0"/>
              <a:t> activity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800" dirty="0"/>
              <a:t> Synthesized by the body in response to certain stimuli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800" dirty="0"/>
              <a:t> IFNs induce synthesis of proteins that prevent viral entry, replication or maturation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sz="2800" dirty="0"/>
              <a:t>Numerous side effects</a:t>
            </a:r>
          </a:p>
        </p:txBody>
      </p:sp>
    </p:spTree>
    <p:extLst>
      <p:ext uri="{BB962C8B-B14F-4D97-AF65-F5344CB8AC3E}">
        <p14:creationId xmlns:p14="http://schemas.microsoft.com/office/powerpoint/2010/main" val="3439322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1" y="394017"/>
            <a:ext cx="8478087" cy="6224418"/>
          </a:xfrm>
        </p:spPr>
      </p:pic>
    </p:spTree>
    <p:extLst>
      <p:ext uri="{BB962C8B-B14F-4D97-AF65-F5344CB8AC3E}">
        <p14:creationId xmlns:p14="http://schemas.microsoft.com/office/powerpoint/2010/main" val="2348309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pc="-150" dirty="0"/>
              <a:t>Interferon: Mechanism of action</a:t>
            </a:r>
            <a:endParaRPr lang="en-GB" sz="48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364" y="2084832"/>
            <a:ext cx="8272665" cy="4224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Bind specific cellular receptors &gt; </a:t>
            </a:r>
          </a:p>
          <a:p>
            <a:pPr marL="0" indent="0">
              <a:buNone/>
            </a:pPr>
            <a:r>
              <a:rPr lang="en-US" sz="2400" dirty="0"/>
              <a:t>Induce gene expression through the JAK-STAT signaling pathway &gt; </a:t>
            </a:r>
          </a:p>
          <a:p>
            <a:pPr marL="0" indent="0">
              <a:buNone/>
            </a:pPr>
            <a:r>
              <a:rPr lang="en-US" sz="2400" dirty="0"/>
              <a:t>Synthesis of several proteins</a:t>
            </a:r>
            <a:r>
              <a:rPr lang="en-GB" sz="2400" dirty="0"/>
              <a:t> which have antiviral activity through </a:t>
            </a:r>
            <a:r>
              <a:rPr lang="en-US" sz="2400" dirty="0"/>
              <a:t>inhibition of viral: </a:t>
            </a:r>
          </a:p>
          <a:p>
            <a:r>
              <a:rPr lang="en-US" sz="2400" dirty="0"/>
              <a:t> </a:t>
            </a:r>
            <a:r>
              <a:rPr lang="en-US" sz="2800" dirty="0"/>
              <a:t>Transcription</a:t>
            </a:r>
          </a:p>
          <a:p>
            <a:r>
              <a:rPr lang="en-US" sz="2800" dirty="0"/>
              <a:t> Translation</a:t>
            </a:r>
          </a:p>
          <a:p>
            <a:r>
              <a:rPr lang="en-US" sz="2800" dirty="0"/>
              <a:t> Post-translational modification of protein</a:t>
            </a:r>
          </a:p>
          <a:p>
            <a:r>
              <a:rPr lang="en-US" sz="2800" dirty="0"/>
              <a:t> Virus maturation</a:t>
            </a:r>
          </a:p>
          <a:p>
            <a:r>
              <a:rPr lang="en-US" sz="2800" dirty="0"/>
              <a:t> Virus release</a:t>
            </a:r>
          </a:p>
        </p:txBody>
      </p:sp>
    </p:spTree>
    <p:extLst>
      <p:ext uri="{BB962C8B-B14F-4D97-AF65-F5344CB8AC3E}">
        <p14:creationId xmlns:p14="http://schemas.microsoft.com/office/powerpoint/2010/main" val="3305795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spc="-150" dirty="0"/>
              <a:t>Available forms</a:t>
            </a:r>
            <a:endParaRPr lang="en-GB" sz="48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944583" cy="4023360"/>
          </a:xfrm>
        </p:spPr>
        <p:txBody>
          <a:bodyPr>
            <a:normAutofit/>
          </a:bodyPr>
          <a:lstStyle/>
          <a:p>
            <a:r>
              <a:rPr lang="en-US" sz="2800" dirty="0"/>
              <a:t> Natural IFN</a:t>
            </a:r>
          </a:p>
          <a:p>
            <a:r>
              <a:rPr lang="en-US" sz="2800" dirty="0"/>
              <a:t> Recombinant IFN</a:t>
            </a:r>
          </a:p>
          <a:p>
            <a:r>
              <a:rPr lang="en-US" sz="2800" dirty="0"/>
              <a:t> </a:t>
            </a:r>
            <a:r>
              <a:rPr lang="en-US" sz="2800" dirty="0" err="1"/>
              <a:t>Pegylated</a:t>
            </a:r>
            <a:r>
              <a:rPr lang="en-US" sz="2800" dirty="0"/>
              <a:t> IFN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PEG – </a:t>
            </a:r>
            <a:r>
              <a:rPr lang="en-US" sz="2800" dirty="0" err="1"/>
              <a:t>PolyEthylGlycol</a:t>
            </a:r>
            <a:r>
              <a:rPr lang="en-US" sz="2800" dirty="0"/>
              <a:t> – large inert molecule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slows metabolism allowing for lower, less frequent doses</a:t>
            </a:r>
          </a:p>
        </p:txBody>
      </p:sp>
    </p:spTree>
    <p:extLst>
      <p:ext uri="{BB962C8B-B14F-4D97-AF65-F5344CB8AC3E}">
        <p14:creationId xmlns:p14="http://schemas.microsoft.com/office/powerpoint/2010/main" val="1410861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Therapeutic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8007194" cy="4023360"/>
          </a:xfrm>
        </p:spPr>
        <p:txBody>
          <a:bodyPr>
            <a:normAutofit/>
          </a:bodyPr>
          <a:lstStyle/>
          <a:p>
            <a:r>
              <a:rPr lang="en-US" sz="3200" dirty="0"/>
              <a:t> Hepatitis B virus infection</a:t>
            </a:r>
          </a:p>
          <a:p>
            <a:r>
              <a:rPr lang="en-US" sz="3200" dirty="0"/>
              <a:t> Hepatitis C virus infection</a:t>
            </a:r>
          </a:p>
        </p:txBody>
      </p:sp>
    </p:spTree>
    <p:extLst>
      <p:ext uri="{BB962C8B-B14F-4D97-AF65-F5344CB8AC3E}">
        <p14:creationId xmlns:p14="http://schemas.microsoft.com/office/powerpoint/2010/main" val="3666313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-150" dirty="0"/>
              <a:t>Recap </a:t>
            </a:r>
            <a:endParaRPr lang="en-GB" sz="54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17291"/>
            <a:ext cx="7789308" cy="458702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Receptor binding inhibitors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Fusion inhibitors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Uncoating</a:t>
            </a:r>
            <a:r>
              <a:rPr lang="en-US" sz="2800" dirty="0"/>
              <a:t> inhibitors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Nucleic acid synthesis inhibitors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Protein synthesis inhibitors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Protease inhibitors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Viral release inhibitors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Interferons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916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74491" y="796409"/>
            <a:ext cx="4025618" cy="2367371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latin typeface="+mn-lt"/>
              </a:rPr>
              <a:t>Questions?</a:t>
            </a:r>
            <a:endParaRPr lang="en-GB" sz="9600" b="1" dirty="0">
              <a:latin typeface="+mn-lt"/>
            </a:endParaRPr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97" y="4840952"/>
            <a:ext cx="781316" cy="781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08" y="4837212"/>
            <a:ext cx="781316" cy="781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953" y="4829253"/>
            <a:ext cx="708089" cy="7080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97420" y="5618528"/>
            <a:ext cx="26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mosmasika@gmail.com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794477" y="5652698"/>
            <a:ext cx="1574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@mosmasika</a:t>
            </a:r>
          </a:p>
        </p:txBody>
      </p:sp>
      <p:sp>
        <p:nvSpPr>
          <p:cNvPr id="8" name="Rectangle 7"/>
          <p:cNvSpPr/>
          <p:nvPr/>
        </p:nvSpPr>
        <p:spPr>
          <a:xfrm>
            <a:off x="6492919" y="558597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Masika Moses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3133" y="6050947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Medical Microbiology UoN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413" y="6046967"/>
            <a:ext cx="224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@</a:t>
            </a:r>
            <a:r>
              <a:rPr lang="en-US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MicrobiologyUoN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240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-150" dirty="0"/>
              <a:t>Outline</a:t>
            </a:r>
            <a:endParaRPr lang="en-GB" sz="54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113470"/>
            <a:ext cx="7290055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Key terms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Viral characteristics of interest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Life cycle stages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Classification of antiviral agents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Antiviral agents by mechanism of action</a:t>
            </a:r>
          </a:p>
        </p:txBody>
      </p:sp>
    </p:spTree>
    <p:extLst>
      <p:ext uri="{BB962C8B-B14F-4D97-AF65-F5344CB8AC3E}">
        <p14:creationId xmlns:p14="http://schemas.microsoft.com/office/powerpoint/2010/main" val="385265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-150" dirty="0"/>
              <a:t>Key terms</a:t>
            </a:r>
            <a:endParaRPr lang="en-GB" sz="54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857" y="1755058"/>
            <a:ext cx="5884294" cy="479322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Antiviral agent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Antiretroviral agent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Combination therapy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Resistance &amp; Cross-resistance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Side effect Vs. Adverse effect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Cure vs Treatment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 Co-infection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864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-150" dirty="0"/>
              <a:t>Viral Characteristics</a:t>
            </a:r>
            <a:endParaRPr lang="en-GB" sz="54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84832"/>
            <a:ext cx="6960871" cy="42245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 Intracellular life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 No organelles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 Require specific receptors to attach (viral tropism)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 Exploit host enzymes for replication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 Virus-specific targets do exist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 High level of mutation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7892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58814"/>
            <a:ext cx="7290054" cy="1156675"/>
          </a:xfrm>
        </p:spPr>
        <p:txBody>
          <a:bodyPr>
            <a:normAutofit/>
          </a:bodyPr>
          <a:lstStyle/>
          <a:p>
            <a:r>
              <a:rPr lang="en-US" sz="5400" spc="-150" dirty="0"/>
              <a:t>Target: Life Cycle Stages</a:t>
            </a:r>
            <a:endParaRPr lang="en-GB" sz="54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42" y="1613973"/>
            <a:ext cx="8480323" cy="4550850"/>
          </a:xfrm>
        </p:spPr>
        <p:txBody>
          <a:bodyPr numCol="2">
            <a:normAutofit fontScale="85000" lnSpcReduction="10000"/>
          </a:bodyPr>
          <a:lstStyle/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 Attachment 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 Fusion/uptake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 </a:t>
            </a:r>
            <a:r>
              <a:rPr lang="en-US" sz="3200" dirty="0" err="1"/>
              <a:t>Uncoating</a:t>
            </a:r>
            <a:endParaRPr lang="en-US" sz="3200" dirty="0"/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 Reverse transcription </a:t>
            </a:r>
            <a:endParaRPr lang="en-US" sz="3200" i="1" dirty="0"/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 Integration</a:t>
            </a:r>
            <a:endParaRPr lang="en-US" sz="3200" i="1" dirty="0"/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 Transcription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Translation to protein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 Protein modification</a:t>
            </a:r>
            <a:endParaRPr lang="en-US" sz="3200" i="1" dirty="0"/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 Viral Assembly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 Viral release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7503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547768" cy="1499616"/>
          </a:xfrm>
        </p:spPr>
        <p:txBody>
          <a:bodyPr>
            <a:normAutofit/>
          </a:bodyPr>
          <a:lstStyle/>
          <a:p>
            <a:r>
              <a:rPr lang="en-US" sz="5400" spc="-150" dirty="0"/>
              <a:t>Classification of Antiviral Agents</a:t>
            </a:r>
            <a:endParaRPr lang="en-GB" sz="54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2286000"/>
            <a:ext cx="7021831" cy="402336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 By mechanism of action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 By target condition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 By mode of administration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 By chemical composition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5735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-150" dirty="0"/>
              <a:t>Classification by Target virus</a:t>
            </a:r>
            <a:endParaRPr lang="en-GB" sz="5400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57829"/>
            <a:ext cx="7918704" cy="4789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spc="-150" dirty="0"/>
              <a:t>1. Anti-herpesvirus agents</a:t>
            </a:r>
          </a:p>
          <a:p>
            <a:pPr lvl="2"/>
            <a:r>
              <a:rPr lang="en-US" sz="2400" dirty="0"/>
              <a:t>Acyclovir</a:t>
            </a:r>
          </a:p>
          <a:p>
            <a:pPr lvl="5"/>
            <a:r>
              <a:rPr lang="en-US" sz="2400" dirty="0"/>
              <a:t> </a:t>
            </a:r>
            <a:r>
              <a:rPr lang="en-US" sz="2400" dirty="0" err="1"/>
              <a:t>Valacyclovir</a:t>
            </a:r>
            <a:r>
              <a:rPr lang="en-US" sz="2400" dirty="0"/>
              <a:t>/ Ganciclovir/ </a:t>
            </a:r>
            <a:r>
              <a:rPr lang="en-US" sz="2400" dirty="0" err="1"/>
              <a:t>Valganciclovir</a:t>
            </a:r>
            <a:r>
              <a:rPr lang="en-US" sz="2400" dirty="0"/>
              <a:t>/ </a:t>
            </a:r>
            <a:r>
              <a:rPr lang="en-US" sz="2400" dirty="0" err="1"/>
              <a:t>Famciclovir</a:t>
            </a:r>
            <a:endParaRPr lang="en-US" sz="2400" dirty="0"/>
          </a:p>
          <a:p>
            <a:pPr lvl="2">
              <a:spcBef>
                <a:spcPts val="1200"/>
              </a:spcBef>
            </a:pPr>
            <a:r>
              <a:rPr lang="en-US" sz="2400" dirty="0"/>
              <a:t> </a:t>
            </a:r>
            <a:r>
              <a:rPr lang="en-US" sz="2400" dirty="0" err="1"/>
              <a:t>Foscarnet</a:t>
            </a:r>
            <a:endParaRPr lang="en-US" sz="2400" dirty="0"/>
          </a:p>
          <a:p>
            <a:pPr lvl="2">
              <a:spcBef>
                <a:spcPts val="1200"/>
              </a:spcBef>
            </a:pPr>
            <a:r>
              <a:rPr lang="en-US" sz="2400" dirty="0"/>
              <a:t> </a:t>
            </a:r>
            <a:r>
              <a:rPr lang="en-US" sz="2400" dirty="0" err="1"/>
              <a:t>Fomiversen</a:t>
            </a:r>
            <a:endParaRPr lang="en-US" sz="2400" dirty="0"/>
          </a:p>
          <a:p>
            <a:pPr lvl="2">
              <a:spcBef>
                <a:spcPts val="1200"/>
              </a:spcBef>
            </a:pPr>
            <a:r>
              <a:rPr lang="en-US" sz="2400" dirty="0"/>
              <a:t> </a:t>
            </a:r>
            <a:r>
              <a:rPr lang="en-US" sz="2400" dirty="0" err="1"/>
              <a:t>Docosanol</a:t>
            </a:r>
            <a:r>
              <a:rPr lang="en-US" sz="2400" dirty="0"/>
              <a:t> </a:t>
            </a:r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5346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2554</TotalTime>
  <Words>1689</Words>
  <Application>Microsoft Office PowerPoint</Application>
  <PresentationFormat>On-screen Show (4:3)</PresentationFormat>
  <Paragraphs>322</Paragraphs>
  <Slides>36</Slides>
  <Notes>19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Adobe Gothic Std B</vt:lpstr>
      <vt:lpstr>Arial</vt:lpstr>
      <vt:lpstr>Calibri</vt:lpstr>
      <vt:lpstr>Consolas</vt:lpstr>
      <vt:lpstr>Times New Roman</vt:lpstr>
      <vt:lpstr>Tw Cen MT</vt:lpstr>
      <vt:lpstr>Tw Cen MT Condensed</vt:lpstr>
      <vt:lpstr>Wingdings</vt:lpstr>
      <vt:lpstr>Wingdings 3</vt:lpstr>
      <vt:lpstr>Integral</vt:lpstr>
      <vt:lpstr>ANTIVIRAL AGENTS</vt:lpstr>
      <vt:lpstr>Recap (Influenza)</vt:lpstr>
      <vt:lpstr>Recap…</vt:lpstr>
      <vt:lpstr>Outline</vt:lpstr>
      <vt:lpstr>Key terms</vt:lpstr>
      <vt:lpstr>Viral Characteristics</vt:lpstr>
      <vt:lpstr>Target: Life Cycle Stages</vt:lpstr>
      <vt:lpstr>Classification of Antiviral Agents</vt:lpstr>
      <vt:lpstr>Classification by Target virus</vt:lpstr>
      <vt:lpstr>PowerPoint Presentation</vt:lpstr>
      <vt:lpstr>PowerPoint Presentation</vt:lpstr>
      <vt:lpstr>PowerPoint Presentation</vt:lpstr>
      <vt:lpstr>PowerPoint Presentation</vt:lpstr>
      <vt:lpstr>1. Receptor binding Inhibitors</vt:lpstr>
      <vt:lpstr>2. Fusion inhibitors </vt:lpstr>
      <vt:lpstr>3. Agents that block Uncoating</vt:lpstr>
      <vt:lpstr>4. Nucleic acid synthesis inhibitors</vt:lpstr>
      <vt:lpstr>4(a) DNA Synthesis Inhibitors</vt:lpstr>
      <vt:lpstr>Idoxyuridine</vt:lpstr>
      <vt:lpstr>Acyclovir</vt:lpstr>
      <vt:lpstr>Acyclovir…</vt:lpstr>
      <vt:lpstr>PowerPoint Presentation</vt:lpstr>
      <vt:lpstr>PowerPoint Presentation</vt:lpstr>
      <vt:lpstr>4 (b).DNA Integration inhibitors</vt:lpstr>
      <vt:lpstr>4(c). RNA Synthesis Inhibitors </vt:lpstr>
      <vt:lpstr>Novel RNA synthesis inhibitor</vt:lpstr>
      <vt:lpstr>5. Protein Synthesis Inhibitors</vt:lpstr>
      <vt:lpstr>6. Protease Inhibitors</vt:lpstr>
      <vt:lpstr>7. Viral release inhibitors </vt:lpstr>
      <vt:lpstr>8. Interferons </vt:lpstr>
      <vt:lpstr>PowerPoint Presentation</vt:lpstr>
      <vt:lpstr>Interferon: Mechanism of action</vt:lpstr>
      <vt:lpstr>Available forms</vt:lpstr>
      <vt:lpstr>Therapeutic Use</vt:lpstr>
      <vt:lpstr>Recap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ANTIVIRAL AGENTS</dc:title>
  <dc:creator>MasikaMM</dc:creator>
  <cp:lastModifiedBy>Masika</cp:lastModifiedBy>
  <cp:revision>135</cp:revision>
  <cp:lastPrinted>2015-01-11T19:24:29Z</cp:lastPrinted>
  <dcterms:created xsi:type="dcterms:W3CDTF">2015-01-09T15:05:34Z</dcterms:created>
  <dcterms:modified xsi:type="dcterms:W3CDTF">2019-05-09T16:32:57Z</dcterms:modified>
</cp:coreProperties>
</file>