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sldIdLst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4C4-FBFA-4498-949E-BC883AFC48DD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6F60-4CD6-4197-BABD-F3EF24057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77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4C4-FBFA-4498-949E-BC883AFC48DD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6F60-4CD6-4197-BABD-F3EF24057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22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4C4-FBFA-4498-949E-BC883AFC48DD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6F60-4CD6-4197-BABD-F3EF24057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6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907B08-DE58-4EB1-A445-0C63E8219D4F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09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29C3B5-6883-44AD-B001-179677537AF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72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CC74E4-D48B-4165-9F57-E79A1B84193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49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CADE2A-6B4F-49D8-9665-14DCF6370B1D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145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83D4C6-7BAC-48CB-BDFD-CAA762E9C23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70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A75280-150B-4462-A4BD-48345749F54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2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254BDA-3944-493C-AE0B-6F1DEB2BEADA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255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A1832-2F8E-4903-9108-C06AC08102C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24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4C4-FBFA-4498-949E-BC883AFC48DD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6F60-4CD6-4197-BABD-F3EF24057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664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2FE2D-A179-4C8C-BAE5-68A833DA10F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8174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B9ACBD-7D98-4FDE-99B0-479700343D1C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82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B4F5B2-8ACF-4665-BAC9-07738455F5E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248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856F8E-A427-4349-8129-E72D6327AF4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8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4C4-FBFA-4498-949E-BC883AFC48DD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6F60-4CD6-4197-BABD-F3EF24057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88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4C4-FBFA-4498-949E-BC883AFC48DD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6F60-4CD6-4197-BABD-F3EF24057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39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4C4-FBFA-4498-949E-BC883AFC48DD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6F60-4CD6-4197-BABD-F3EF24057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91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4C4-FBFA-4498-949E-BC883AFC48DD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6F60-4CD6-4197-BABD-F3EF24057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37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4C4-FBFA-4498-949E-BC883AFC48DD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6F60-4CD6-4197-BABD-F3EF24057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9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4C4-FBFA-4498-949E-BC883AFC48DD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6F60-4CD6-4197-BABD-F3EF24057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04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E4C4-FBFA-4498-949E-BC883AFC48DD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C6F60-4CD6-4197-BABD-F3EF24057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95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E4C4-FBFA-4498-949E-BC883AFC48DD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C6F60-4CD6-4197-BABD-F3EF24057A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63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2166938" y="563563"/>
            <a:ext cx="4800600" cy="6151562"/>
            <a:chOff x="1365" y="355"/>
            <a:chExt cx="3024" cy="3875"/>
          </a:xfrm>
        </p:grpSpPr>
        <p:sp>
          <p:nvSpPr>
            <p:cNvPr id="1026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16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E7C1BBB-9379-4727-8260-284834B861D2}" type="slidenum">
              <a:rPr lang="en-GB" smtClean="0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solidFill>
                <a:srgbClr val="FFFFFF"/>
              </a:solidFill>
            </a:endParaRP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325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143000"/>
          </a:xfrm>
        </p:spPr>
        <p:txBody>
          <a:bodyPr>
            <a:normAutofit/>
          </a:bodyPr>
          <a:lstStyle/>
          <a:p>
            <a:r>
              <a:rPr lang="en-GB"/>
              <a:t>SPIROCHAETES</a:t>
            </a:r>
            <a:endParaRPr lang="en-GB" b="1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6400800" cy="1752600"/>
          </a:xfrm>
        </p:spPr>
        <p:txBody>
          <a:bodyPr/>
          <a:lstStyle/>
          <a:p>
            <a:r>
              <a:rPr lang="en-GB" b="1" dirty="0" smtClean="0"/>
              <a:t>KIMAIGA H.O</a:t>
            </a:r>
          </a:p>
          <a:p>
            <a:r>
              <a:rPr lang="en-GB" b="1" dirty="0" smtClean="0"/>
              <a:t>MBChB (University of Nairobi)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86631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SPIROCHAETES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08504" cy="5266928"/>
          </a:xfrm>
        </p:spPr>
        <p:txBody>
          <a:bodyPr>
            <a:normAutofit fontScale="85000" lnSpcReduction="10000"/>
          </a:bodyPr>
          <a:lstStyle/>
          <a:p>
            <a:r>
              <a:rPr lang="en-US" b="1" i="1" dirty="0">
                <a:effectLst/>
              </a:rPr>
              <a:t>Slender, </a:t>
            </a:r>
            <a:r>
              <a:rPr lang="en-US" dirty="0">
                <a:effectLst/>
              </a:rPr>
              <a:t>elongated spiral organisms with tight </a:t>
            </a:r>
            <a:r>
              <a:rPr lang="en-US" dirty="0" smtClean="0">
                <a:effectLst/>
              </a:rPr>
              <a:t>spirals, helical </a:t>
            </a:r>
            <a:r>
              <a:rPr lang="en-US" dirty="0">
                <a:effectLst/>
              </a:rPr>
              <a:t>shape </a:t>
            </a:r>
            <a:r>
              <a:rPr lang="en-US" dirty="0" smtClean="0">
                <a:effectLst/>
              </a:rPr>
              <a:t>and </a:t>
            </a:r>
            <a:r>
              <a:rPr lang="en-US" dirty="0">
                <a:effectLst/>
              </a:rPr>
              <a:t>tapered </a:t>
            </a:r>
            <a:r>
              <a:rPr lang="en-US" dirty="0" smtClean="0">
                <a:effectLst/>
              </a:rPr>
              <a:t>ends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Actively </a:t>
            </a:r>
            <a:r>
              <a:rPr lang="en-US" dirty="0" smtClean="0">
                <a:effectLst/>
              </a:rPr>
              <a:t>motile and exhibit </a:t>
            </a:r>
            <a:r>
              <a:rPr lang="en-US" dirty="0">
                <a:effectLst/>
              </a:rPr>
              <a:t>rotational movement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Structurally consists of a sheath, outer membrane, </a:t>
            </a:r>
            <a:r>
              <a:rPr lang="en-US" dirty="0" err="1">
                <a:effectLst/>
              </a:rPr>
              <a:t>periplasmic</a:t>
            </a:r>
            <a:r>
              <a:rPr lang="en-US" dirty="0">
                <a:effectLst/>
              </a:rPr>
              <a:t> space with </a:t>
            </a:r>
            <a:r>
              <a:rPr lang="en-US" dirty="0" err="1">
                <a:effectLst/>
              </a:rPr>
              <a:t>periplasmic</a:t>
            </a:r>
            <a:r>
              <a:rPr lang="en-US" dirty="0">
                <a:effectLst/>
              </a:rPr>
              <a:t> flagella, peptidoglycan, protoplasm and cytoplasmic membrane layer and membrane proteins</a:t>
            </a:r>
            <a:endParaRPr lang="en-GB" dirty="0">
              <a:effectLst/>
            </a:endParaRPr>
          </a:p>
          <a:p>
            <a:r>
              <a:rPr lang="en-GB" dirty="0" err="1">
                <a:effectLst/>
              </a:rPr>
              <a:t>Periplasmic</a:t>
            </a:r>
            <a:r>
              <a:rPr lang="en-GB" dirty="0">
                <a:effectLst/>
              </a:rPr>
              <a:t> flagella aka axial fibrils, axial filaments, </a:t>
            </a:r>
            <a:r>
              <a:rPr lang="en-GB" dirty="0" err="1">
                <a:effectLst/>
              </a:rPr>
              <a:t>endoflagella</a:t>
            </a:r>
            <a:r>
              <a:rPr lang="en-GB" dirty="0">
                <a:effectLst/>
              </a:rPr>
              <a:t>, internal flagella; the number varies according to the species and </a:t>
            </a:r>
            <a:r>
              <a:rPr lang="en-GB" dirty="0" smtClean="0">
                <a:effectLst/>
              </a:rPr>
              <a:t>genus</a:t>
            </a:r>
          </a:p>
          <a:p>
            <a:pPr lvl="0"/>
            <a:r>
              <a:rPr lang="en-US" dirty="0">
                <a:effectLst/>
              </a:rPr>
              <a:t>Axial fibrils originate from insertion pores at both poles of the </a:t>
            </a:r>
            <a:r>
              <a:rPr lang="en-US" dirty="0" smtClean="0">
                <a:effectLst/>
              </a:rPr>
              <a:t>cell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821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effectLst/>
              </a:rPr>
              <a:t>Characteristics </a:t>
            </a:r>
            <a:r>
              <a:rPr lang="en-US" dirty="0">
                <a:effectLst/>
              </a:rPr>
              <a:t>similar to Gram negative organisms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LPS is absent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Do not stain readily with common stains</a:t>
            </a:r>
            <a:endParaRPr lang="en-GB" dirty="0">
              <a:effectLst/>
            </a:endParaRPr>
          </a:p>
          <a:p>
            <a:pPr lvl="0"/>
            <a:r>
              <a:rPr lang="en-US" b="1" dirty="0">
                <a:effectLst/>
              </a:rPr>
              <a:t>Relatively large </a:t>
            </a:r>
            <a:r>
              <a:rPr lang="en-US" b="1" dirty="0" err="1">
                <a:effectLst/>
              </a:rPr>
              <a:t>spirochaetes</a:t>
            </a:r>
            <a:r>
              <a:rPr lang="en-US" b="1" dirty="0">
                <a:effectLst/>
              </a:rPr>
              <a:t> can be stained with Gram’s stain or Wright’s stain and visualized with a light </a:t>
            </a:r>
            <a:r>
              <a:rPr lang="en-US" b="1" dirty="0" smtClean="0">
                <a:effectLst/>
              </a:rPr>
              <a:t>microscope</a:t>
            </a:r>
            <a:endParaRPr lang="en-GB" dirty="0" smtClean="0"/>
          </a:p>
          <a:p>
            <a:pPr lvl="0"/>
            <a:r>
              <a:rPr lang="en-US" b="1" dirty="0">
                <a:effectLst/>
              </a:rPr>
              <a:t>Those too slender</a:t>
            </a:r>
            <a:r>
              <a:rPr lang="en-US" dirty="0">
                <a:effectLst/>
              </a:rPr>
              <a:t> to be visualized by the light microscope can be demonstrated using:</a:t>
            </a:r>
            <a:endParaRPr lang="en-GB" dirty="0">
              <a:effectLst/>
            </a:endParaRPr>
          </a:p>
          <a:p>
            <a:pPr lvl="1"/>
            <a:r>
              <a:rPr lang="en-US" u="sng" dirty="0">
                <a:effectLst/>
              </a:rPr>
              <a:t>Dark field microscopy</a:t>
            </a:r>
            <a:endParaRPr lang="en-GB" dirty="0">
              <a:effectLst/>
            </a:endParaRPr>
          </a:p>
          <a:p>
            <a:pPr lvl="1"/>
            <a:r>
              <a:rPr lang="en-US" u="sng" dirty="0">
                <a:effectLst/>
              </a:rPr>
              <a:t>Phase contrast microscopy</a:t>
            </a:r>
            <a:endParaRPr lang="en-GB" dirty="0">
              <a:effectLst/>
            </a:endParaRPr>
          </a:p>
          <a:p>
            <a:pPr lvl="1"/>
            <a:r>
              <a:rPr lang="en-US" u="sng" dirty="0">
                <a:effectLst/>
              </a:rPr>
              <a:t>Electron microscope</a:t>
            </a:r>
            <a:endParaRPr lang="en-GB" dirty="0">
              <a:effectLst/>
            </a:endParaRPr>
          </a:p>
          <a:p>
            <a:pPr lvl="1"/>
            <a:r>
              <a:rPr lang="en-US" u="sng" dirty="0">
                <a:effectLst/>
              </a:rPr>
              <a:t>Immunofluorescence staining &amp; microscopy</a:t>
            </a:r>
            <a:endParaRPr lang="en-GB" dirty="0">
              <a:effectLst/>
            </a:endParaRPr>
          </a:p>
          <a:p>
            <a:pPr lvl="1"/>
            <a:r>
              <a:rPr lang="en-US" u="sng" dirty="0">
                <a:effectLst/>
              </a:rPr>
              <a:t>Staining by silver impregnation</a:t>
            </a:r>
            <a:endParaRPr lang="en-GB" dirty="0">
              <a:effectLst/>
            </a:endParaRPr>
          </a:p>
          <a:p>
            <a:pPr lvl="0"/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288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Disease causing genera in humans are 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Treponema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Borrelia</a:t>
            </a:r>
            <a:r>
              <a:rPr lang="en-US" dirty="0">
                <a:effectLst/>
              </a:rPr>
              <a:t>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Leptospira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638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S001069040">
  <a:themeElements>
    <a:clrScheme name="Office Theme 1">
      <a:dk1>
        <a:srgbClr val="000000"/>
      </a:dk1>
      <a:lt1>
        <a:srgbClr val="FFFFFF"/>
      </a:lt1>
      <a:dk2>
        <a:srgbClr val="7F00FF"/>
      </a:dk2>
      <a:lt2>
        <a:srgbClr val="FAFD00"/>
      </a:lt2>
      <a:accent1>
        <a:srgbClr val="B50069"/>
      </a:accent1>
      <a:accent2>
        <a:srgbClr val="FF7F00"/>
      </a:accent2>
      <a:accent3>
        <a:srgbClr val="C0AAFF"/>
      </a:accent3>
      <a:accent4>
        <a:srgbClr val="DADADA"/>
      </a:accent4>
      <a:accent5>
        <a:srgbClr val="D7AAB9"/>
      </a:accent5>
      <a:accent6>
        <a:srgbClr val="E77200"/>
      </a:accent6>
      <a:hlink>
        <a:srgbClr val="FF00FF"/>
      </a:hlink>
      <a:folHlink>
        <a:srgbClr val="B760F9"/>
      </a:folHlink>
    </a:clrScheme>
    <a:fontScheme name="Office Theme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7F00FF"/>
        </a:dk2>
        <a:lt2>
          <a:srgbClr val="FAFD00"/>
        </a:lt2>
        <a:accent1>
          <a:srgbClr val="B50069"/>
        </a:accent1>
        <a:accent2>
          <a:srgbClr val="FF7F00"/>
        </a:accent2>
        <a:accent3>
          <a:srgbClr val="C0AAFF"/>
        </a:accent3>
        <a:accent4>
          <a:srgbClr val="DADADA"/>
        </a:accent4>
        <a:accent5>
          <a:srgbClr val="D7AAB9"/>
        </a:accent5>
        <a:accent6>
          <a:srgbClr val="E77200"/>
        </a:accent6>
        <a:hlink>
          <a:srgbClr val="FF00FF"/>
        </a:hlink>
        <a:folHlink>
          <a:srgbClr val="B760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B760F9"/>
        </a:lt1>
        <a:dk2>
          <a:srgbClr val="7B00E4"/>
        </a:dk2>
        <a:lt2>
          <a:srgbClr val="280049"/>
        </a:lt2>
        <a:accent1>
          <a:srgbClr val="FFFFFF"/>
        </a:accent1>
        <a:accent2>
          <a:srgbClr val="FFFF00"/>
        </a:accent2>
        <a:accent3>
          <a:srgbClr val="D8B6FB"/>
        </a:accent3>
        <a:accent4>
          <a:srgbClr val="000000"/>
        </a:accent4>
        <a:accent5>
          <a:srgbClr val="FFFFFF"/>
        </a:accent5>
        <a:accent6>
          <a:srgbClr val="E7E700"/>
        </a:accent6>
        <a:hlink>
          <a:srgbClr val="FF00FF"/>
        </a:hlink>
        <a:folHlink>
          <a:srgbClr val="DFB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ADADA"/>
        </a:lt2>
        <a:accent1>
          <a:srgbClr val="F2F2F2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7F7F7"/>
        </a:accent5>
        <a:accent6>
          <a:srgbClr val="838383"/>
        </a:accent6>
        <a:hlink>
          <a:srgbClr val="DADADA"/>
        </a:hlink>
        <a:folHlink>
          <a:srgbClr val="6767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166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2_TS001069040</vt:lpstr>
      <vt:lpstr>SPIROCHAETES</vt:lpstr>
      <vt:lpstr>SPIROCHAETES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SPIROCHAETES</dc:title>
  <dc:creator>Dr. Kimaiga H.O. MBChB (UoN)</dc:creator>
  <cp:lastModifiedBy>Dr. Kimaiga H.O. MBChB (UoN)</cp:lastModifiedBy>
  <cp:revision>2</cp:revision>
  <dcterms:created xsi:type="dcterms:W3CDTF">2013-12-29T09:48:40Z</dcterms:created>
  <dcterms:modified xsi:type="dcterms:W3CDTF">2014-01-19T16:02:08Z</dcterms:modified>
</cp:coreProperties>
</file>