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</p:sldMasterIdLst>
  <p:sldIdLst>
    <p:sldId id="261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77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220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06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09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72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949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145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570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429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2552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248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664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8174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782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6248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856F8E-A427-4349-8129-E72D6327AF4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58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88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398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1915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37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792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04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95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2E4C4-FBFA-4498-949E-BC883AFC48DD}" type="datetimeFigureOut">
              <a:rPr lang="en-GB" smtClean="0"/>
              <a:t>19/01/2014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C6F60-4CD6-4197-BABD-F3EF24057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63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03254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276872"/>
            <a:ext cx="7772400" cy="1143000"/>
          </a:xfrm>
        </p:spPr>
        <p:txBody>
          <a:bodyPr>
            <a:normAutofit/>
          </a:bodyPr>
          <a:lstStyle/>
          <a:p>
            <a:r>
              <a:rPr lang="en-GB"/>
              <a:t>SPIROCHAETES</a:t>
            </a:r>
            <a:endParaRPr lang="en-GB" b="1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6400800" cy="1752600"/>
          </a:xfrm>
        </p:spPr>
        <p:txBody>
          <a:bodyPr/>
          <a:lstStyle/>
          <a:p>
            <a:r>
              <a:rPr lang="en-GB" b="1" dirty="0" smtClean="0"/>
              <a:t>KIMAIGA H.O</a:t>
            </a:r>
          </a:p>
          <a:p>
            <a:r>
              <a:rPr lang="en-GB" b="1" dirty="0" smtClean="0"/>
              <a:t>MBChB (University of Nairobi)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886631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SPIROCHAETES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708504" cy="5266928"/>
          </a:xfrm>
        </p:spPr>
        <p:txBody>
          <a:bodyPr>
            <a:normAutofit fontScale="85000" lnSpcReduction="10000"/>
          </a:bodyPr>
          <a:lstStyle/>
          <a:p>
            <a:r>
              <a:rPr lang="en-US" b="1" i="1" dirty="0">
                <a:effectLst/>
              </a:rPr>
              <a:t>Slender, </a:t>
            </a:r>
            <a:r>
              <a:rPr lang="en-US" dirty="0">
                <a:effectLst/>
              </a:rPr>
              <a:t>elongated spiral organisms with tight </a:t>
            </a:r>
            <a:r>
              <a:rPr lang="en-US" dirty="0" smtClean="0">
                <a:effectLst/>
              </a:rPr>
              <a:t>spirals, helical </a:t>
            </a:r>
            <a:r>
              <a:rPr lang="en-US" dirty="0">
                <a:effectLst/>
              </a:rPr>
              <a:t>shape </a:t>
            </a:r>
            <a:r>
              <a:rPr lang="en-US" dirty="0" smtClean="0">
                <a:effectLst/>
              </a:rPr>
              <a:t>and </a:t>
            </a:r>
            <a:r>
              <a:rPr lang="en-US" dirty="0">
                <a:effectLst/>
              </a:rPr>
              <a:t>tapered </a:t>
            </a:r>
            <a:r>
              <a:rPr lang="en-US" dirty="0" smtClean="0">
                <a:effectLst/>
              </a:rPr>
              <a:t>ends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Actively </a:t>
            </a:r>
            <a:r>
              <a:rPr lang="en-US" dirty="0" smtClean="0">
                <a:effectLst/>
              </a:rPr>
              <a:t>motile and exhibit </a:t>
            </a:r>
            <a:r>
              <a:rPr lang="en-US" dirty="0">
                <a:effectLst/>
              </a:rPr>
              <a:t>rotational movement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Structurally consists of a sheath, outer membrane, </a:t>
            </a:r>
            <a:r>
              <a:rPr lang="en-US" dirty="0" err="1">
                <a:effectLst/>
              </a:rPr>
              <a:t>periplasmic</a:t>
            </a:r>
            <a:r>
              <a:rPr lang="en-US" dirty="0">
                <a:effectLst/>
              </a:rPr>
              <a:t> space with </a:t>
            </a:r>
            <a:r>
              <a:rPr lang="en-US" dirty="0" err="1">
                <a:effectLst/>
              </a:rPr>
              <a:t>periplasmic</a:t>
            </a:r>
            <a:r>
              <a:rPr lang="en-US" dirty="0">
                <a:effectLst/>
              </a:rPr>
              <a:t> flagella, peptidoglycan, protoplasm and cytoplasmic membrane layer and membrane proteins</a:t>
            </a:r>
            <a:endParaRPr lang="en-GB" dirty="0">
              <a:effectLst/>
            </a:endParaRPr>
          </a:p>
          <a:p>
            <a:r>
              <a:rPr lang="en-GB" dirty="0" err="1">
                <a:effectLst/>
              </a:rPr>
              <a:t>Periplasmic</a:t>
            </a:r>
            <a:r>
              <a:rPr lang="en-GB" dirty="0">
                <a:effectLst/>
              </a:rPr>
              <a:t> flagella aka axial fibrils, axial filaments, </a:t>
            </a:r>
            <a:r>
              <a:rPr lang="en-GB" dirty="0" err="1">
                <a:effectLst/>
              </a:rPr>
              <a:t>endoflagella</a:t>
            </a:r>
            <a:r>
              <a:rPr lang="en-GB" dirty="0">
                <a:effectLst/>
              </a:rPr>
              <a:t>, internal flagella; the number varies according to the species and </a:t>
            </a:r>
            <a:r>
              <a:rPr lang="en-GB" dirty="0" smtClean="0">
                <a:effectLst/>
              </a:rPr>
              <a:t>genus</a:t>
            </a:r>
          </a:p>
          <a:p>
            <a:pPr lvl="0"/>
            <a:r>
              <a:rPr lang="en-US" dirty="0">
                <a:effectLst/>
              </a:rPr>
              <a:t>Axial fibrils originate from insertion pores at both poles of the </a:t>
            </a:r>
            <a:r>
              <a:rPr lang="en-US" dirty="0" smtClean="0">
                <a:effectLst/>
              </a:rPr>
              <a:t>cell</a:t>
            </a:r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48216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>
                <a:effectLst/>
              </a:rPr>
              <a:t>Characteristics </a:t>
            </a:r>
            <a:r>
              <a:rPr lang="en-US" dirty="0">
                <a:effectLst/>
              </a:rPr>
              <a:t>similar to Gram negative organisms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LPS is absent</a:t>
            </a:r>
            <a:endParaRPr lang="en-GB" dirty="0">
              <a:effectLst/>
            </a:endParaRPr>
          </a:p>
          <a:p>
            <a:pPr lvl="0"/>
            <a:r>
              <a:rPr lang="en-US" dirty="0">
                <a:effectLst/>
              </a:rPr>
              <a:t>Do not stain readily with common stains</a:t>
            </a:r>
            <a:endParaRPr lang="en-GB" dirty="0">
              <a:effectLst/>
            </a:endParaRPr>
          </a:p>
          <a:p>
            <a:pPr lvl="0"/>
            <a:r>
              <a:rPr lang="en-US" b="1" dirty="0">
                <a:effectLst/>
              </a:rPr>
              <a:t>Relatively large </a:t>
            </a:r>
            <a:r>
              <a:rPr lang="en-US" b="1" dirty="0" err="1">
                <a:effectLst/>
              </a:rPr>
              <a:t>spirochaetes</a:t>
            </a:r>
            <a:r>
              <a:rPr lang="en-US" b="1" dirty="0">
                <a:effectLst/>
              </a:rPr>
              <a:t> can be stained with Gram’s stain or Wright’s stain and visualized with a light </a:t>
            </a:r>
            <a:r>
              <a:rPr lang="en-US" b="1" dirty="0" smtClean="0">
                <a:effectLst/>
              </a:rPr>
              <a:t>microscope</a:t>
            </a:r>
            <a:endParaRPr lang="en-GB" dirty="0" smtClean="0"/>
          </a:p>
          <a:p>
            <a:pPr lvl="0"/>
            <a:r>
              <a:rPr lang="en-US" b="1" dirty="0">
                <a:effectLst/>
              </a:rPr>
              <a:t>Those too slender</a:t>
            </a:r>
            <a:r>
              <a:rPr lang="en-US" dirty="0">
                <a:effectLst/>
              </a:rPr>
              <a:t> to be visualized by the light microscope can be demonstrated using:</a:t>
            </a:r>
            <a:endParaRPr lang="en-GB" dirty="0">
              <a:effectLst/>
            </a:endParaRPr>
          </a:p>
          <a:p>
            <a:pPr lvl="1"/>
            <a:r>
              <a:rPr lang="en-US" u="sng" dirty="0">
                <a:effectLst/>
              </a:rPr>
              <a:t>Dark field microscopy</a:t>
            </a:r>
            <a:endParaRPr lang="en-GB" dirty="0">
              <a:effectLst/>
            </a:endParaRPr>
          </a:p>
          <a:p>
            <a:pPr lvl="1"/>
            <a:r>
              <a:rPr lang="en-US" u="sng" dirty="0">
                <a:effectLst/>
              </a:rPr>
              <a:t>Phase contrast microscopy</a:t>
            </a:r>
            <a:endParaRPr lang="en-GB" dirty="0">
              <a:effectLst/>
            </a:endParaRPr>
          </a:p>
          <a:p>
            <a:pPr lvl="1"/>
            <a:r>
              <a:rPr lang="en-US" u="sng" dirty="0">
                <a:effectLst/>
              </a:rPr>
              <a:t>Electron microscope</a:t>
            </a:r>
            <a:endParaRPr lang="en-GB" dirty="0">
              <a:effectLst/>
            </a:endParaRPr>
          </a:p>
          <a:p>
            <a:pPr lvl="1"/>
            <a:r>
              <a:rPr lang="en-US" u="sng" dirty="0">
                <a:effectLst/>
              </a:rPr>
              <a:t>Immunofluorescence staining &amp; microscopy</a:t>
            </a:r>
            <a:endParaRPr lang="en-GB" dirty="0">
              <a:effectLst/>
            </a:endParaRPr>
          </a:p>
          <a:p>
            <a:pPr lvl="1"/>
            <a:r>
              <a:rPr lang="en-US" u="sng" dirty="0">
                <a:effectLst/>
              </a:rPr>
              <a:t>Staining by silver impregnation</a:t>
            </a:r>
            <a:endParaRPr lang="en-GB" dirty="0">
              <a:effectLst/>
            </a:endParaRPr>
          </a:p>
          <a:p>
            <a:pPr lvl="0"/>
            <a:endParaRPr lang="en-GB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8288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336704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Disease causing genera in humans are </a:t>
            </a:r>
            <a:endParaRPr lang="en-GB" dirty="0">
              <a:effectLst/>
            </a:endParaRPr>
          </a:p>
          <a:p>
            <a:pPr lvl="1"/>
            <a:r>
              <a:rPr lang="en-US" dirty="0" err="1">
                <a:effectLst/>
              </a:rPr>
              <a:t>Treponema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Borrelia</a:t>
            </a:r>
            <a:r>
              <a:rPr lang="en-US" dirty="0">
                <a:effectLst/>
              </a:rPr>
              <a:t> </a:t>
            </a:r>
            <a:endParaRPr lang="en-GB" dirty="0">
              <a:effectLst/>
            </a:endParaRPr>
          </a:p>
          <a:p>
            <a:pPr lvl="1"/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Leptospira</a:t>
            </a:r>
            <a:endParaRPr lang="en-GB" dirty="0">
              <a:effectLst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638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166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2_TS001069040</vt:lpstr>
      <vt:lpstr>SPIROCHAETES</vt:lpstr>
      <vt:lpstr>SPIROCHAETES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SPIROCHAETES</dc:title>
  <dc:creator>Dr. Kimaiga H.O. MBChB (UoN)</dc:creator>
  <cp:lastModifiedBy>Dr. Kimaiga H.O. MBChB (UoN)</cp:lastModifiedBy>
  <cp:revision>2</cp:revision>
  <dcterms:created xsi:type="dcterms:W3CDTF">2013-12-29T09:48:40Z</dcterms:created>
  <dcterms:modified xsi:type="dcterms:W3CDTF">2014-01-19T16:02:08Z</dcterms:modified>
</cp:coreProperties>
</file>