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97"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9DF830-E4C4-453F-AC50-96F2B86CE262}" type="datetimeFigureOut">
              <a:rPr lang="en-GB" smtClean="0"/>
              <a:t>21/01/2014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B4D725-0D03-4B63-9F29-7531888DE720}" type="slidenum">
              <a:rPr lang="en-GB" smtClean="0"/>
              <a:t>‹#›</a:t>
            </a:fld>
            <a:endParaRPr lang="en-GB"/>
          </a:p>
        </p:txBody>
      </p:sp>
    </p:spTree>
    <p:extLst>
      <p:ext uri="{BB962C8B-B14F-4D97-AF65-F5344CB8AC3E}">
        <p14:creationId xmlns:p14="http://schemas.microsoft.com/office/powerpoint/2010/main" val="69865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6E277A-F5EE-4F02-A157-83DF5540D949}"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6E277A-F5EE-4F02-A157-83DF5540D949}" type="slidenum">
              <a:rPr lang="en-US" smtClean="0">
                <a:solidFill>
                  <a:prstClr val="black"/>
                </a:solidFill>
              </a:rPr>
              <a:pPr/>
              <a:t>20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066" name="Group 18"/>
          <p:cNvGrpSpPr>
            <a:grpSpLocks/>
          </p:cNvGrpSpPr>
          <p:nvPr/>
        </p:nvGrpSpPr>
        <p:grpSpPr bwMode="auto">
          <a:xfrm>
            <a:off x="2166938" y="563563"/>
            <a:ext cx="4800600" cy="6151562"/>
            <a:chOff x="1365" y="355"/>
            <a:chExt cx="3024" cy="3875"/>
          </a:xfrm>
        </p:grpSpPr>
        <p:sp>
          <p:nvSpPr>
            <p:cNvPr id="2050"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1"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2"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3"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4"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5"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6"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7"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8"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9"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0"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1"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2"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3"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4" name="Oval 16"/>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FFFFFF"/>
                </a:solidFill>
              </a:endParaRPr>
            </a:p>
          </p:txBody>
        </p:sp>
        <p:sp>
          <p:nvSpPr>
            <p:cNvPr id="2065"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2067" name="Rectangle 19"/>
          <p:cNvSpPr>
            <a:spLocks noGrp="1" noChangeArrowheads="1"/>
          </p:cNvSpPr>
          <p:nvPr>
            <p:ph type="ctrTitle" sz="quarter"/>
          </p:nvPr>
        </p:nvSpPr>
        <p:spPr>
          <a:xfrm>
            <a:off x="685800" y="2286000"/>
            <a:ext cx="7772400" cy="1143000"/>
          </a:xfrm>
        </p:spPr>
        <p:txBody>
          <a:bodyPr/>
          <a:lstStyle>
            <a:lvl1pPr>
              <a:defRPr/>
            </a:lvl1pPr>
          </a:lstStyle>
          <a:p>
            <a:pPr lvl="0"/>
            <a:r>
              <a:rPr lang="en-GB" noProof="0" smtClean="0"/>
              <a:t>Click to edit Master title style</a:t>
            </a:r>
          </a:p>
        </p:txBody>
      </p:sp>
      <p:sp>
        <p:nvSpPr>
          <p:cNvPr id="2068" name="Rectangle 2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2069" name="Rectangle 21"/>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2070" name="Rectangle 22"/>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2071" name="Rectangle 23"/>
          <p:cNvSpPr>
            <a:spLocks noGrp="1" noChangeArrowheads="1"/>
          </p:cNvSpPr>
          <p:nvPr>
            <p:ph type="sldNum" sz="quarter" idx="4"/>
          </p:nvPr>
        </p:nvSpPr>
        <p:spPr/>
        <p:txBody>
          <a:bodyPr/>
          <a:lstStyle>
            <a:lvl1pPr>
              <a:defRPr/>
            </a:lvl1pPr>
          </a:lstStyle>
          <a:p>
            <a:fld id="{41907B08-DE58-4EB1-A445-0C63E8219D4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87709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7B9ACBD-7D98-4FDE-99B0-479700343D1C}"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21099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00050"/>
            <a:ext cx="1943100" cy="54864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685800" y="40005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AB4F5B2-8ACF-4665-BAC9-07738455F5E0}"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71164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629C3B5-6883-44AD-B001-179677537AF3}"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312648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E1CC74E4-D48B-4165-9F57-E79A1B841936}"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33257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5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9CADE2A-6B4F-49D8-9665-14DCF6370B1D}"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50984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3083D4C6-7BAC-48CB-BDFD-CAA762E9C233}" type="slidenum">
              <a:rPr lang="en-GB">
                <a:solidFill>
                  <a:srgbClr val="FFFFFF"/>
                </a:solidFill>
              </a:rPr>
              <a:pPr/>
              <a:t>‹#›</a:t>
            </a:fld>
            <a:endParaRPr lang="en-GB">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51286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9EA75280-150B-4462-A4BD-48345749F54C}" type="slidenum">
              <a:rPr lang="en-GB">
                <a:solidFill>
                  <a:srgbClr val="FFFFFF"/>
                </a:solidFill>
              </a:rPr>
              <a:pPr/>
              <a:t>‹#›</a:t>
            </a:fld>
            <a:endParaRPr lang="en-GB">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95877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FF254BDA-3944-493C-AE0B-6F1DEB2BEADA}" type="slidenum">
              <a:rPr lang="en-GB">
                <a:solidFill>
                  <a:srgbClr val="FFFFFF"/>
                </a:solidFill>
              </a:rPr>
              <a:pPr/>
              <a:t>‹#›</a:t>
            </a:fld>
            <a:endParaRPr lang="en-GB">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74437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892A1832-2F8E-4903-9108-C06AC08102C0}"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54678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D332FE2D-A179-4C8C-BAE5-68A833DA10FC}"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71976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1042" name="Group 18"/>
          <p:cNvGrpSpPr>
            <a:grpSpLocks/>
          </p:cNvGrpSpPr>
          <p:nvPr/>
        </p:nvGrpSpPr>
        <p:grpSpPr bwMode="auto">
          <a:xfrm>
            <a:off x="2166938" y="563563"/>
            <a:ext cx="4800600" cy="6151562"/>
            <a:chOff x="1365" y="355"/>
            <a:chExt cx="3024" cy="3875"/>
          </a:xfrm>
        </p:grpSpPr>
        <p:sp>
          <p:nvSpPr>
            <p:cNvPr id="1026"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7"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8"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9"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0"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1"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2"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3"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4"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5"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6"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7"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8"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9"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40" name="Oval 16"/>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FFFFFF"/>
                </a:solidFill>
              </a:endParaRPr>
            </a:p>
          </p:txBody>
        </p:sp>
        <p:sp>
          <p:nvSpPr>
            <p:cNvPr id="1041"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1043" name="Rectangle 19"/>
          <p:cNvSpPr>
            <a:spLocks noGrp="1" noChangeArrowheads="1"/>
          </p:cNvSpPr>
          <p:nvPr>
            <p:ph type="title"/>
          </p:nvPr>
        </p:nvSpPr>
        <p:spPr bwMode="auto">
          <a:xfrm>
            <a:off x="685800" y="4000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1044" name="Rectangle 20"/>
          <p:cNvSpPr>
            <a:spLocks noGrp="1" noChangeArrowheads="1"/>
          </p:cNvSpPr>
          <p:nvPr>
            <p:ph type="body" idx="1"/>
          </p:nvPr>
        </p:nvSpPr>
        <p:spPr bwMode="auto">
          <a:xfrm>
            <a:off x="685800" y="17716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Rectangle 21"/>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effectLst>
                  <a:outerShdw blurRad="38100" dist="38100" dir="2700000" algn="tl">
                    <a:srgbClr val="000000"/>
                  </a:outerShdw>
                </a:effectLst>
              </a:defRPr>
            </a:lvl1pPr>
          </a:lstStyle>
          <a:p>
            <a:pPr eaLnBrk="0" fontAlgn="base" hangingPunct="0">
              <a:spcBef>
                <a:spcPct val="0"/>
              </a:spcBef>
              <a:spcAft>
                <a:spcPct val="0"/>
              </a:spcAft>
            </a:pPr>
            <a:endParaRPr lang="en-GB" smtClean="0">
              <a:solidFill>
                <a:srgbClr val="FFFFFF"/>
              </a:solidFill>
            </a:endParaRPr>
          </a:p>
        </p:txBody>
      </p:sp>
      <p:sp>
        <p:nvSpPr>
          <p:cNvPr id="1046" name="Rectangle 22"/>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effectLst>
                  <a:outerShdw blurRad="38100" dist="38100" dir="2700000" algn="tl">
                    <a:srgbClr val="000000"/>
                  </a:outerShdw>
                </a:effectLst>
              </a:defRPr>
            </a:lvl1pPr>
          </a:lstStyle>
          <a:p>
            <a:pPr eaLnBrk="0" fontAlgn="base" hangingPunct="0">
              <a:spcBef>
                <a:spcPct val="0"/>
              </a:spcBef>
              <a:spcAft>
                <a:spcPct val="0"/>
              </a:spcAft>
            </a:pPr>
            <a:fld id="{BE7C1BBB-9379-4727-8260-284834B861D2}" type="slidenum">
              <a:rPr lang="en-GB" smtClean="0">
                <a:solidFill>
                  <a:srgbClr val="FFFFFF"/>
                </a:solidFill>
              </a:rPr>
              <a:pPr eaLnBrk="0" fontAlgn="base" hangingPunct="0">
                <a:spcBef>
                  <a:spcPct val="0"/>
                </a:spcBef>
                <a:spcAft>
                  <a:spcPct val="0"/>
                </a:spcAft>
              </a:pPr>
              <a:t>‹#›</a:t>
            </a:fld>
            <a:endParaRPr lang="en-GB" smtClean="0">
              <a:solidFill>
                <a:srgbClr val="FFFFFF"/>
              </a:solidFill>
            </a:endParaRPr>
          </a:p>
        </p:txBody>
      </p:sp>
      <p:sp>
        <p:nvSpPr>
          <p:cNvPr id="1047" name="Rectangle 2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effectLst>
                  <a:outerShdw blurRad="38100" dist="38100" dir="2700000" algn="tl">
                    <a:srgbClr val="000000"/>
                  </a:outerShdw>
                </a:effectLst>
              </a:defRPr>
            </a:lvl1pPr>
          </a:lstStyle>
          <a:p>
            <a:pPr eaLnBrk="0" fontAlgn="base" hangingPunct="0">
              <a:spcBef>
                <a:spcPct val="0"/>
              </a:spcBef>
              <a:spcAft>
                <a:spcPct val="0"/>
              </a:spcAft>
            </a:pPr>
            <a:endParaRPr lang="en-GB" smtClean="0">
              <a:solidFill>
                <a:srgbClr val="FFFFFF"/>
              </a:solidFill>
            </a:endParaRPr>
          </a:p>
        </p:txBody>
      </p:sp>
    </p:spTree>
    <p:extLst>
      <p:ext uri="{BB962C8B-B14F-4D97-AF65-F5344CB8AC3E}">
        <p14:creationId xmlns:p14="http://schemas.microsoft.com/office/powerpoint/2010/main" val="269744094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3528" y="332656"/>
            <a:ext cx="8363272" cy="2867744"/>
          </a:xfrm>
        </p:spPr>
        <p:txBody>
          <a:bodyPr>
            <a:normAutofit/>
          </a:bodyPr>
          <a:lstStyle/>
          <a:p>
            <a:r>
              <a:rPr lang="en-US" sz="5400" dirty="0">
                <a:effectLst/>
              </a:rPr>
              <a:t>ANAEROBIC </a:t>
            </a:r>
            <a:r>
              <a:rPr lang="en-US" sz="5400" dirty="0" smtClean="0">
                <a:effectLst/>
              </a:rPr>
              <a:t>BACTERIA</a:t>
            </a:r>
            <a:endParaRPr lang="en-US" sz="5400" dirty="0"/>
          </a:p>
        </p:txBody>
      </p:sp>
      <p:sp>
        <p:nvSpPr>
          <p:cNvPr id="3" name="Subtitle 2"/>
          <p:cNvSpPr>
            <a:spLocks noGrp="1"/>
          </p:cNvSpPr>
          <p:nvPr>
            <p:ph type="subTitle" sz="quarter" idx="1"/>
          </p:nvPr>
        </p:nvSpPr>
        <p:spPr/>
        <p:txBody>
          <a:bodyPr/>
          <a:lstStyle/>
          <a:p>
            <a:r>
              <a:rPr lang="en-GB" b="1" dirty="0"/>
              <a:t>KIMAIGA H.O </a:t>
            </a:r>
          </a:p>
          <a:p>
            <a:r>
              <a:rPr lang="en-GB" b="1" dirty="0"/>
              <a:t>MBChB (University of Nairobi)</a:t>
            </a:r>
          </a:p>
        </p:txBody>
      </p:sp>
    </p:spTree>
    <p:extLst>
      <p:ext uri="{BB962C8B-B14F-4D97-AF65-F5344CB8AC3E}">
        <p14:creationId xmlns:p14="http://schemas.microsoft.com/office/powerpoint/2010/main" val="418870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achelor of Medicine And Bachelor of Surgery (MBChB)  Year  2\MEDICAL MICROBIOLOGY\5. MICROBIOLOGY PRACTICALS AND DEMONSTRATIONS\leo 31st may Microbio\IMG_20130531_1114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02549" y="3861048"/>
            <a:ext cx="4006225" cy="369332"/>
          </a:xfrm>
          <a:prstGeom prst="rect">
            <a:avLst/>
          </a:prstGeom>
        </p:spPr>
        <p:txBody>
          <a:bodyPr wrap="none">
            <a:spAutoFit/>
          </a:bodyPr>
          <a:lstStyle/>
          <a:p>
            <a:r>
              <a:rPr lang="en-US" dirty="0"/>
              <a:t>Sodium </a:t>
            </a:r>
            <a:r>
              <a:rPr lang="en-US" dirty="0" err="1" smtClean="0"/>
              <a:t>Thioglycollate</a:t>
            </a:r>
            <a:r>
              <a:rPr lang="en-US" dirty="0" smtClean="0"/>
              <a:t> </a:t>
            </a:r>
            <a:r>
              <a:rPr lang="en-US" dirty="0"/>
              <a:t>for Anaerobes</a:t>
            </a:r>
            <a:endParaRPr lang="en-GB" dirty="0"/>
          </a:p>
        </p:txBody>
      </p:sp>
    </p:spTree>
    <p:extLst>
      <p:ext uri="{BB962C8B-B14F-4D97-AF65-F5344CB8AC3E}">
        <p14:creationId xmlns:p14="http://schemas.microsoft.com/office/powerpoint/2010/main" val="363120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9776"/>
            <a:ext cx="8496944" cy="1070992"/>
          </a:xfrm>
        </p:spPr>
        <p:txBody>
          <a:bodyPr/>
          <a:lstStyle/>
          <a:p>
            <a:r>
              <a:rPr lang="en-US" dirty="0">
                <a:effectLst/>
              </a:rPr>
              <a:t>SOME ANAEROBIC CULTURE </a:t>
            </a:r>
            <a:r>
              <a:rPr lang="en-US" dirty="0" smtClean="0">
                <a:effectLst/>
              </a:rPr>
              <a:t>SYSTEMS</a:t>
            </a:r>
            <a:endParaRPr lang="en-GB" dirty="0"/>
          </a:p>
        </p:txBody>
      </p:sp>
      <p:sp>
        <p:nvSpPr>
          <p:cNvPr id="3" name="Content Placeholder 2"/>
          <p:cNvSpPr>
            <a:spLocks noGrp="1"/>
          </p:cNvSpPr>
          <p:nvPr>
            <p:ph idx="1"/>
          </p:nvPr>
        </p:nvSpPr>
        <p:spPr>
          <a:xfrm>
            <a:off x="323528" y="1412776"/>
            <a:ext cx="8496944" cy="5328592"/>
          </a:xfrm>
        </p:spPr>
        <p:txBody>
          <a:bodyPr>
            <a:normAutofit lnSpcReduction="10000"/>
          </a:bodyPr>
          <a:lstStyle/>
          <a:p>
            <a:pPr lvl="0"/>
            <a:r>
              <a:rPr lang="en-US" dirty="0">
                <a:effectLst/>
              </a:rPr>
              <a:t>Various techniques – Aim at exclusion of O2 from incubation environments involve:</a:t>
            </a:r>
            <a:endParaRPr lang="en-GB" sz="2800" dirty="0">
              <a:effectLst/>
            </a:endParaRPr>
          </a:p>
          <a:p>
            <a:pPr lvl="1"/>
            <a:r>
              <a:rPr lang="en-US" dirty="0">
                <a:effectLst/>
              </a:rPr>
              <a:t>Growth media as above</a:t>
            </a:r>
            <a:endParaRPr lang="en-GB" sz="2400" dirty="0">
              <a:effectLst/>
            </a:endParaRPr>
          </a:p>
          <a:p>
            <a:pPr lvl="1"/>
            <a:r>
              <a:rPr lang="en-US" dirty="0">
                <a:effectLst/>
              </a:rPr>
              <a:t>Evaluation of air and replacement with inert gases:</a:t>
            </a:r>
            <a:endParaRPr lang="en-GB" sz="2400" dirty="0">
              <a:effectLst/>
            </a:endParaRPr>
          </a:p>
          <a:p>
            <a:pPr lvl="2"/>
            <a:r>
              <a:rPr lang="en-US" dirty="0">
                <a:effectLst/>
              </a:rPr>
              <a:t>By use of suction &amp; pumping</a:t>
            </a:r>
            <a:endParaRPr lang="en-GB" sz="2000" dirty="0">
              <a:effectLst/>
            </a:endParaRPr>
          </a:p>
          <a:p>
            <a:pPr lvl="2"/>
            <a:r>
              <a:rPr lang="en-US" dirty="0">
                <a:effectLst/>
              </a:rPr>
              <a:t>Use of gas generating chemical reactions</a:t>
            </a:r>
            <a:endParaRPr lang="en-GB" sz="2000" dirty="0">
              <a:effectLst/>
            </a:endParaRPr>
          </a:p>
          <a:p>
            <a:pPr lvl="2"/>
            <a:r>
              <a:rPr lang="en-US" dirty="0">
                <a:effectLst/>
              </a:rPr>
              <a:t>These methods in 2 (above) involve the use of anaerobic </a:t>
            </a:r>
            <a:r>
              <a:rPr lang="en-US" dirty="0" smtClean="0">
                <a:effectLst/>
              </a:rPr>
              <a:t>jars:</a:t>
            </a:r>
            <a:r>
              <a:rPr lang="en-GB" sz="2000" dirty="0">
                <a:effectLst/>
              </a:rPr>
              <a:t> </a:t>
            </a:r>
            <a:r>
              <a:rPr lang="en-US" dirty="0" err="1" smtClean="0">
                <a:effectLst/>
              </a:rPr>
              <a:t>Mcintosh</a:t>
            </a:r>
            <a:r>
              <a:rPr lang="en-US" dirty="0" smtClean="0">
                <a:effectLst/>
              </a:rPr>
              <a:t>- </a:t>
            </a:r>
            <a:r>
              <a:rPr lang="en-US" dirty="0" err="1" smtClean="0">
                <a:effectLst/>
              </a:rPr>
              <a:t>fildes</a:t>
            </a:r>
            <a:r>
              <a:rPr lang="en-GB" sz="1800" dirty="0" smtClean="0">
                <a:effectLst/>
              </a:rPr>
              <a:t>, </a:t>
            </a:r>
            <a:r>
              <a:rPr lang="en-US" dirty="0" err="1" smtClean="0">
                <a:effectLst/>
              </a:rPr>
              <a:t>Gaspak</a:t>
            </a:r>
            <a:r>
              <a:rPr lang="en-GB" sz="1800" dirty="0" smtClean="0">
                <a:effectLst/>
              </a:rPr>
              <a:t>, </a:t>
            </a:r>
            <a:r>
              <a:rPr lang="en-US" dirty="0" err="1" smtClean="0">
                <a:effectLst/>
              </a:rPr>
              <a:t>Oxoid</a:t>
            </a:r>
            <a:endParaRPr lang="en-GB" sz="1800" dirty="0">
              <a:effectLst/>
            </a:endParaRPr>
          </a:p>
          <a:p>
            <a:pPr lvl="2"/>
            <a:r>
              <a:rPr lang="en-US" dirty="0" smtClean="0">
                <a:effectLst/>
              </a:rPr>
              <a:t>Any </a:t>
            </a:r>
            <a:r>
              <a:rPr lang="en-US" dirty="0">
                <a:effectLst/>
              </a:rPr>
              <a:t>O2 left in the jar is removed by reacting it will H</a:t>
            </a:r>
            <a:r>
              <a:rPr lang="en-US" baseline="-25000" dirty="0">
                <a:effectLst/>
              </a:rPr>
              <a:t>2</a:t>
            </a:r>
            <a:r>
              <a:rPr lang="en-US" dirty="0">
                <a:effectLst/>
              </a:rPr>
              <a:t> under </a:t>
            </a:r>
            <a:r>
              <a:rPr lang="en-US" dirty="0" err="1">
                <a:effectLst/>
              </a:rPr>
              <a:t>Pallidium</a:t>
            </a:r>
            <a:r>
              <a:rPr lang="en-US" dirty="0">
                <a:effectLst/>
              </a:rPr>
              <a:t> catalyst to form H</a:t>
            </a:r>
            <a:r>
              <a:rPr lang="en-US" baseline="-25000" dirty="0">
                <a:effectLst/>
              </a:rPr>
              <a:t>2</a:t>
            </a:r>
            <a:r>
              <a:rPr lang="en-US" dirty="0">
                <a:effectLst/>
              </a:rPr>
              <a:t>O. Catalyst is heated before incubation to activate it</a:t>
            </a:r>
            <a:r>
              <a:rPr lang="en-US" dirty="0" smtClean="0">
                <a:effectLst/>
              </a:rPr>
              <a:t>.</a:t>
            </a:r>
            <a:endParaRPr lang="en-GB" sz="2000" dirty="0">
              <a:effectLst/>
            </a:endParaRPr>
          </a:p>
        </p:txBody>
      </p:sp>
    </p:spTree>
    <p:extLst>
      <p:ext uri="{BB962C8B-B14F-4D97-AF65-F5344CB8AC3E}">
        <p14:creationId xmlns:p14="http://schemas.microsoft.com/office/powerpoint/2010/main" val="414836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264696"/>
          </a:xfrm>
        </p:spPr>
        <p:txBody>
          <a:bodyPr/>
          <a:lstStyle/>
          <a:p>
            <a:pPr lvl="1"/>
            <a:r>
              <a:rPr lang="en-US" dirty="0">
                <a:effectLst/>
              </a:rPr>
              <a:t>Other systems</a:t>
            </a:r>
            <a:endParaRPr lang="en-GB" sz="2400" dirty="0">
              <a:effectLst/>
            </a:endParaRPr>
          </a:p>
          <a:p>
            <a:pPr lvl="2"/>
            <a:r>
              <a:rPr lang="en-US" dirty="0">
                <a:effectLst/>
              </a:rPr>
              <a:t>Anaerobic </a:t>
            </a:r>
            <a:r>
              <a:rPr lang="en-US" dirty="0" smtClean="0">
                <a:effectLst/>
              </a:rPr>
              <a:t>glove-box </a:t>
            </a:r>
            <a:r>
              <a:rPr lang="en-US" dirty="0">
                <a:effectLst/>
              </a:rPr>
              <a:t>technique</a:t>
            </a:r>
            <a:endParaRPr lang="en-GB" sz="2000" dirty="0">
              <a:effectLst/>
            </a:endParaRPr>
          </a:p>
          <a:p>
            <a:pPr lvl="2"/>
            <a:r>
              <a:rPr lang="en-US" dirty="0">
                <a:effectLst/>
              </a:rPr>
              <a:t>Anaerobic cabinets</a:t>
            </a:r>
            <a:endParaRPr lang="en-GB" sz="2000" dirty="0">
              <a:effectLst/>
            </a:endParaRPr>
          </a:p>
          <a:p>
            <a:pPr lvl="2"/>
            <a:r>
              <a:rPr lang="en-US" dirty="0">
                <a:effectLst/>
              </a:rPr>
              <a:t>Anaerobic chambers</a:t>
            </a:r>
            <a:endParaRPr lang="en-GB" sz="2000" dirty="0">
              <a:effectLst/>
            </a:endParaRPr>
          </a:p>
          <a:p>
            <a:pPr lvl="2"/>
            <a:r>
              <a:rPr lang="en-US" dirty="0">
                <a:effectLst/>
              </a:rPr>
              <a:t>Copper coated steel wool to react with O</a:t>
            </a:r>
            <a:r>
              <a:rPr lang="en-US" baseline="-25000" dirty="0">
                <a:effectLst/>
              </a:rPr>
              <a:t>2</a:t>
            </a:r>
            <a:endParaRPr lang="en-GB" sz="2000" dirty="0">
              <a:effectLst/>
            </a:endParaRPr>
          </a:p>
          <a:p>
            <a:pPr lvl="0"/>
            <a:r>
              <a:rPr lang="en-US" dirty="0">
                <a:effectLst/>
              </a:rPr>
              <a:t>All the culture processes require quality control:</a:t>
            </a:r>
            <a:endParaRPr lang="en-GB" sz="2800" dirty="0">
              <a:effectLst/>
            </a:endParaRPr>
          </a:p>
          <a:p>
            <a:pPr lvl="1"/>
            <a:r>
              <a:rPr lang="en-US" dirty="0">
                <a:effectLst/>
              </a:rPr>
              <a:t>Chemical – Use of indicators which change </a:t>
            </a:r>
            <a:r>
              <a:rPr lang="en-US" dirty="0" smtClean="0">
                <a:effectLst/>
              </a:rPr>
              <a:t>color </a:t>
            </a:r>
            <a:r>
              <a:rPr lang="en-US" dirty="0">
                <a:effectLst/>
              </a:rPr>
              <a:t>when O</a:t>
            </a:r>
            <a:r>
              <a:rPr lang="en-US" baseline="-25000" dirty="0">
                <a:effectLst/>
              </a:rPr>
              <a:t>2</a:t>
            </a:r>
            <a:r>
              <a:rPr lang="en-US" dirty="0">
                <a:effectLst/>
              </a:rPr>
              <a:t> is completely removed and when O</a:t>
            </a:r>
            <a:r>
              <a:rPr lang="en-US" baseline="-25000" dirty="0">
                <a:effectLst/>
              </a:rPr>
              <a:t>2</a:t>
            </a:r>
            <a:r>
              <a:rPr lang="en-US" dirty="0">
                <a:effectLst/>
              </a:rPr>
              <a:t> is detected</a:t>
            </a:r>
            <a:endParaRPr lang="en-GB" sz="2400" dirty="0">
              <a:effectLst/>
            </a:endParaRPr>
          </a:p>
          <a:p>
            <a:pPr lvl="1"/>
            <a:r>
              <a:rPr lang="en-US" dirty="0">
                <a:effectLst/>
              </a:rPr>
              <a:t>Biological – Use of organisms which grows only in O</a:t>
            </a:r>
            <a:r>
              <a:rPr lang="en-US" baseline="-25000" dirty="0">
                <a:effectLst/>
              </a:rPr>
              <a:t>2</a:t>
            </a:r>
            <a:r>
              <a:rPr lang="en-US" dirty="0">
                <a:effectLst/>
              </a:rPr>
              <a:t> present or one which grows only in O</a:t>
            </a:r>
            <a:r>
              <a:rPr lang="en-US" baseline="-25000" dirty="0">
                <a:effectLst/>
              </a:rPr>
              <a:t>2</a:t>
            </a:r>
            <a:r>
              <a:rPr lang="en-US" dirty="0">
                <a:effectLst/>
              </a:rPr>
              <a:t> absence</a:t>
            </a:r>
            <a:r>
              <a:rPr lang="en-US" dirty="0" smtClean="0">
                <a:effectLst/>
              </a:rPr>
              <a:t>.</a:t>
            </a:r>
            <a:endParaRPr lang="en-GB" sz="2400" dirty="0">
              <a:effectLst/>
            </a:endParaRPr>
          </a:p>
        </p:txBody>
      </p:sp>
    </p:spTree>
    <p:extLst>
      <p:ext uri="{BB962C8B-B14F-4D97-AF65-F5344CB8AC3E}">
        <p14:creationId xmlns:p14="http://schemas.microsoft.com/office/powerpoint/2010/main" val="123121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Bachelor of Medicine And Bachelor of Surgery (MBChB)  Year  2\MEDICAL MICROBIOLOGY\5. MICROBIOLOGY PRACTICALS AND DEMONSTRATIONS\leo 31st may Microbio\IMG_20130531_113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Bachelor of Medicine And Bachelor of Surgery (MBChB)  Year  2\MEDICAL MICROBIOLOGY\5. MICROBIOLOGY PRACTICALS AND DEMONSTRATIONS\leo 31st may Microbio\IMG_20130531_1133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36" y="12948"/>
            <a:ext cx="569059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Bachelor of Medicine And Bachelor of Surgery (MBChB)  Year  2\MEDICAL MICROBIOLOGY\5. MICROBIOLOGY PRACTICALS AND DEMONSTRATIONS\leo 31st may Microbio\IMG_20130531_1133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2576"/>
            <a:ext cx="34198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9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Bachelor of Medicine And Bachelor of Surgery (MBChB)  Year  2\MEDICAL MICROBIOLOGY\5. MICROBIOLOGY PRACTICALS AND DEMONSTRATIONS\leo 31st may Microbio\IMG_20130531_113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5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936104"/>
          </a:xfrm>
        </p:spPr>
        <p:txBody>
          <a:bodyPr/>
          <a:lstStyle/>
          <a:p>
            <a:r>
              <a:rPr lang="en-US" u="sng" dirty="0"/>
              <a:t>BACTERIODES</a:t>
            </a:r>
            <a:endParaRPr lang="en-GB" u="sng" dirty="0"/>
          </a:p>
        </p:txBody>
      </p:sp>
      <p:sp>
        <p:nvSpPr>
          <p:cNvPr id="3" name="Content Placeholder 2"/>
          <p:cNvSpPr>
            <a:spLocks noGrp="1"/>
          </p:cNvSpPr>
          <p:nvPr>
            <p:ph idx="1"/>
          </p:nvPr>
        </p:nvSpPr>
        <p:spPr>
          <a:xfrm>
            <a:off x="323528" y="1556792"/>
            <a:ext cx="8568952" cy="5040560"/>
          </a:xfrm>
        </p:spPr>
        <p:txBody>
          <a:bodyPr>
            <a:normAutofit/>
          </a:bodyPr>
          <a:lstStyle/>
          <a:p>
            <a:pPr marL="0" indent="0">
              <a:buNone/>
            </a:pPr>
            <a:r>
              <a:rPr lang="en-US" b="1" u="sng" dirty="0">
                <a:effectLst/>
              </a:rPr>
              <a:t>MICROSCOPIC</a:t>
            </a:r>
            <a:endParaRPr lang="en-GB" dirty="0">
              <a:effectLst/>
            </a:endParaRPr>
          </a:p>
          <a:p>
            <a:r>
              <a:rPr lang="en-US" dirty="0" smtClean="0">
                <a:effectLst/>
              </a:rPr>
              <a:t>Pleomorphic</a:t>
            </a:r>
            <a:r>
              <a:rPr lang="en-US" dirty="0">
                <a:effectLst/>
              </a:rPr>
              <a:t>, gram –</a:t>
            </a:r>
            <a:r>
              <a:rPr lang="en-US" dirty="0" err="1">
                <a:effectLst/>
              </a:rPr>
              <a:t>ve</a:t>
            </a:r>
            <a:r>
              <a:rPr lang="en-US" dirty="0">
                <a:effectLst/>
              </a:rPr>
              <a:t> bacilli, non- motile, non-spore forming</a:t>
            </a:r>
            <a:endParaRPr lang="en-GB" dirty="0">
              <a:effectLst/>
            </a:endParaRPr>
          </a:p>
          <a:p>
            <a:r>
              <a:rPr lang="en-US" dirty="0">
                <a:effectLst/>
              </a:rPr>
              <a:t>C</a:t>
            </a:r>
            <a:r>
              <a:rPr lang="en-US" dirty="0" smtClean="0">
                <a:effectLst/>
              </a:rPr>
              <a:t>apsulated </a:t>
            </a:r>
            <a:r>
              <a:rPr lang="en-US" dirty="0">
                <a:effectLst/>
              </a:rPr>
              <a:t>strains</a:t>
            </a:r>
            <a:endParaRPr lang="en-GB" dirty="0">
              <a:effectLst/>
            </a:endParaRPr>
          </a:p>
          <a:p>
            <a:pPr marL="0" indent="0">
              <a:buNone/>
            </a:pPr>
            <a:endParaRPr lang="en-US" b="1" u="sng" dirty="0" smtClean="0">
              <a:effectLst/>
            </a:endParaRPr>
          </a:p>
          <a:p>
            <a:pPr marL="0" indent="0">
              <a:buNone/>
            </a:pPr>
            <a:r>
              <a:rPr lang="en-US" b="1" u="sng" dirty="0" smtClean="0">
                <a:effectLst/>
              </a:rPr>
              <a:t>OCCURANCE</a:t>
            </a:r>
            <a:endParaRPr lang="en-GB" dirty="0">
              <a:effectLst/>
            </a:endParaRPr>
          </a:p>
          <a:p>
            <a:pPr lvl="0"/>
            <a:r>
              <a:rPr lang="en-US" dirty="0">
                <a:effectLst/>
              </a:rPr>
              <a:t>Normal flora of mucus membrane of animals and </a:t>
            </a:r>
            <a:r>
              <a:rPr lang="en-US" dirty="0" smtClean="0">
                <a:effectLst/>
              </a:rPr>
              <a:t>humans</a:t>
            </a:r>
            <a:endParaRPr lang="en-GB" dirty="0">
              <a:effectLst/>
            </a:endParaRPr>
          </a:p>
        </p:txBody>
      </p:sp>
    </p:spTree>
    <p:extLst>
      <p:ext uri="{BB962C8B-B14F-4D97-AF65-F5344CB8AC3E}">
        <p14:creationId xmlns:p14="http://schemas.microsoft.com/office/powerpoint/2010/main" val="412400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936104"/>
          </a:xfrm>
        </p:spPr>
        <p:txBody>
          <a:bodyPr/>
          <a:lstStyle/>
          <a:p>
            <a:r>
              <a:rPr lang="en-US" dirty="0" smtClean="0">
                <a:effectLst/>
              </a:rPr>
              <a:t>Examples of species</a:t>
            </a:r>
            <a:endParaRPr lang="en-GB" dirty="0"/>
          </a:p>
        </p:txBody>
      </p:sp>
      <p:sp>
        <p:nvSpPr>
          <p:cNvPr id="3" name="Content Placeholder 2"/>
          <p:cNvSpPr>
            <a:spLocks noGrp="1"/>
          </p:cNvSpPr>
          <p:nvPr>
            <p:ph idx="1"/>
          </p:nvPr>
        </p:nvSpPr>
        <p:spPr>
          <a:xfrm>
            <a:off x="323528" y="1556792"/>
            <a:ext cx="8568952" cy="5040560"/>
          </a:xfrm>
        </p:spPr>
        <p:txBody>
          <a:bodyPr/>
          <a:lstStyle/>
          <a:p>
            <a:pPr lvl="0"/>
            <a:r>
              <a:rPr lang="en-US" dirty="0" err="1" smtClean="0">
                <a:effectLst/>
              </a:rPr>
              <a:t>Bacteriodes</a:t>
            </a:r>
            <a:r>
              <a:rPr lang="en-US" dirty="0" smtClean="0">
                <a:effectLst/>
              </a:rPr>
              <a:t> </a:t>
            </a:r>
            <a:r>
              <a:rPr lang="en-US" dirty="0" err="1">
                <a:effectLst/>
              </a:rPr>
              <a:t>fragilis</a:t>
            </a:r>
            <a:endParaRPr lang="en-GB" dirty="0">
              <a:effectLst/>
            </a:endParaRPr>
          </a:p>
          <a:p>
            <a:pPr lvl="0"/>
            <a:r>
              <a:rPr lang="en-US" dirty="0" err="1">
                <a:effectLst/>
              </a:rPr>
              <a:t>Bacteriodes</a:t>
            </a:r>
            <a:r>
              <a:rPr lang="en-US" dirty="0">
                <a:effectLst/>
              </a:rPr>
              <a:t> </a:t>
            </a:r>
            <a:r>
              <a:rPr lang="en-US" dirty="0" err="1">
                <a:effectLst/>
              </a:rPr>
              <a:t>melanino</a:t>
            </a:r>
            <a:r>
              <a:rPr lang="en-US" dirty="0">
                <a:effectLst/>
              </a:rPr>
              <a:t> </a:t>
            </a:r>
            <a:r>
              <a:rPr lang="en-US" dirty="0" err="1">
                <a:effectLst/>
              </a:rPr>
              <a:t>genicus</a:t>
            </a:r>
            <a:endParaRPr lang="en-GB" dirty="0">
              <a:effectLst/>
            </a:endParaRPr>
          </a:p>
          <a:p>
            <a:pPr lvl="0"/>
            <a:r>
              <a:rPr lang="en-US" dirty="0" smtClean="0">
                <a:effectLst/>
              </a:rPr>
              <a:t>Recognized mostly as a </a:t>
            </a:r>
            <a:r>
              <a:rPr lang="en-US" dirty="0" err="1" smtClean="0">
                <a:effectLst/>
              </a:rPr>
              <a:t>comensal</a:t>
            </a:r>
            <a:endParaRPr lang="en-GB" dirty="0" smtClean="0">
              <a:effectLst/>
            </a:endParaRPr>
          </a:p>
          <a:p>
            <a:pPr lvl="0"/>
            <a:r>
              <a:rPr lang="en-US" dirty="0" smtClean="0">
                <a:effectLst/>
              </a:rPr>
              <a:t>Associated with mixed infection</a:t>
            </a:r>
            <a:endParaRPr lang="en-GB" dirty="0" smtClean="0">
              <a:effectLst/>
            </a:endParaRPr>
          </a:p>
          <a:p>
            <a:pPr lvl="0"/>
            <a:r>
              <a:rPr lang="en-US" dirty="0" smtClean="0">
                <a:effectLst/>
              </a:rPr>
              <a:t>Form dark brown colors on BA…</a:t>
            </a:r>
            <a:endParaRPr lang="en-GB" dirty="0" smtClean="0">
              <a:effectLst/>
            </a:endParaRPr>
          </a:p>
          <a:p>
            <a:endParaRPr lang="en-GB" dirty="0"/>
          </a:p>
        </p:txBody>
      </p:sp>
    </p:spTree>
    <p:extLst>
      <p:ext uri="{BB962C8B-B14F-4D97-AF65-F5344CB8AC3E}">
        <p14:creationId xmlns:p14="http://schemas.microsoft.com/office/powerpoint/2010/main" val="520406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12968" cy="936104"/>
          </a:xfrm>
        </p:spPr>
        <p:txBody>
          <a:bodyPr/>
          <a:lstStyle/>
          <a:p>
            <a:r>
              <a:rPr lang="en-US" dirty="0">
                <a:effectLst/>
              </a:rPr>
              <a:t>P</a:t>
            </a:r>
            <a:r>
              <a:rPr lang="en-US" dirty="0" smtClean="0">
                <a:effectLst/>
              </a:rPr>
              <a:t>athogenesis properties</a:t>
            </a:r>
            <a:endParaRPr lang="en-GB" dirty="0"/>
          </a:p>
        </p:txBody>
      </p:sp>
      <p:sp>
        <p:nvSpPr>
          <p:cNvPr id="3" name="Content Placeholder 2"/>
          <p:cNvSpPr>
            <a:spLocks noGrp="1"/>
          </p:cNvSpPr>
          <p:nvPr>
            <p:ph idx="1"/>
          </p:nvPr>
        </p:nvSpPr>
        <p:spPr>
          <a:xfrm>
            <a:off x="323528" y="1628800"/>
            <a:ext cx="8568952" cy="4968552"/>
          </a:xfrm>
        </p:spPr>
        <p:txBody>
          <a:bodyPr>
            <a:normAutofit lnSpcReduction="10000"/>
          </a:bodyPr>
          <a:lstStyle/>
          <a:p>
            <a:pPr lvl="0"/>
            <a:r>
              <a:rPr lang="en-US" dirty="0">
                <a:effectLst/>
              </a:rPr>
              <a:t>Has virulence factors – capsule, </a:t>
            </a:r>
            <a:r>
              <a:rPr lang="en-US" dirty="0" err="1">
                <a:effectLst/>
              </a:rPr>
              <a:t>pilli</a:t>
            </a:r>
            <a:r>
              <a:rPr lang="en-US" dirty="0">
                <a:effectLst/>
              </a:rPr>
              <a:t>, enzymes, </a:t>
            </a:r>
            <a:r>
              <a:rPr lang="en-US" dirty="0" err="1">
                <a:effectLst/>
              </a:rPr>
              <a:t>hyaluronidase</a:t>
            </a:r>
            <a:endParaRPr lang="en-GB" sz="2800" dirty="0">
              <a:effectLst/>
            </a:endParaRPr>
          </a:p>
          <a:p>
            <a:pPr lvl="0"/>
            <a:r>
              <a:rPr lang="en-US" dirty="0">
                <a:effectLst/>
              </a:rPr>
              <a:t>Potential pathogens – cause endogenous infections</a:t>
            </a:r>
            <a:endParaRPr lang="en-GB" sz="2800" dirty="0">
              <a:effectLst/>
            </a:endParaRPr>
          </a:p>
          <a:p>
            <a:pPr lvl="0"/>
            <a:r>
              <a:rPr lang="en-US" dirty="0">
                <a:effectLst/>
              </a:rPr>
              <a:t>Some diseases are associated with precipitating factors:</a:t>
            </a:r>
            <a:endParaRPr lang="en-GB" sz="2800" dirty="0">
              <a:effectLst/>
            </a:endParaRPr>
          </a:p>
          <a:p>
            <a:pPr lvl="1"/>
            <a:r>
              <a:rPr lang="en-US" dirty="0">
                <a:effectLst/>
              </a:rPr>
              <a:t>Trauma involving colon</a:t>
            </a:r>
            <a:endParaRPr lang="en-GB" sz="2400" dirty="0">
              <a:effectLst/>
            </a:endParaRPr>
          </a:p>
          <a:p>
            <a:pPr lvl="1"/>
            <a:r>
              <a:rPr lang="en-US" dirty="0">
                <a:effectLst/>
              </a:rPr>
              <a:t>Lowering of redox potential by some tissues- necrosis and impaired blood supply</a:t>
            </a:r>
            <a:endParaRPr lang="en-GB" sz="2400" dirty="0">
              <a:effectLst/>
            </a:endParaRPr>
          </a:p>
          <a:p>
            <a:pPr lvl="0"/>
            <a:r>
              <a:rPr lang="en-US" dirty="0">
                <a:effectLst/>
              </a:rPr>
              <a:t>Presence of facultative </a:t>
            </a:r>
            <a:r>
              <a:rPr lang="en-US" dirty="0" smtClean="0">
                <a:effectLst/>
              </a:rPr>
              <a:t>anaerobes</a:t>
            </a:r>
            <a:endParaRPr lang="en-GB" sz="2800" dirty="0">
              <a:effectLst/>
            </a:endParaRPr>
          </a:p>
        </p:txBody>
      </p:sp>
    </p:spTree>
    <p:extLst>
      <p:ext uri="{BB962C8B-B14F-4D97-AF65-F5344CB8AC3E}">
        <p14:creationId xmlns:p14="http://schemas.microsoft.com/office/powerpoint/2010/main" val="878453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12968" cy="936104"/>
          </a:xfrm>
        </p:spPr>
        <p:txBody>
          <a:bodyPr/>
          <a:lstStyle/>
          <a:p>
            <a:r>
              <a:rPr lang="en-US" dirty="0">
                <a:effectLst/>
              </a:rPr>
              <a:t>CLINICAL </a:t>
            </a:r>
            <a:r>
              <a:rPr lang="en-US" dirty="0" smtClean="0">
                <a:effectLst/>
              </a:rPr>
              <a:t>IMPLICATIONS</a:t>
            </a:r>
            <a:endParaRPr lang="en-GB" dirty="0"/>
          </a:p>
        </p:txBody>
      </p:sp>
      <p:sp>
        <p:nvSpPr>
          <p:cNvPr id="3" name="Content Placeholder 2"/>
          <p:cNvSpPr>
            <a:spLocks noGrp="1"/>
          </p:cNvSpPr>
          <p:nvPr>
            <p:ph idx="1"/>
          </p:nvPr>
        </p:nvSpPr>
        <p:spPr>
          <a:xfrm>
            <a:off x="323528" y="1628800"/>
            <a:ext cx="8568952" cy="4968552"/>
          </a:xfrm>
        </p:spPr>
        <p:txBody>
          <a:bodyPr/>
          <a:lstStyle/>
          <a:p>
            <a:pPr lvl="0"/>
            <a:r>
              <a:rPr lang="en-US" dirty="0" err="1" smtClean="0">
                <a:effectLst/>
              </a:rPr>
              <a:t>Bacteroides</a:t>
            </a:r>
            <a:r>
              <a:rPr lang="en-US" dirty="0" smtClean="0">
                <a:effectLst/>
              </a:rPr>
              <a:t> </a:t>
            </a:r>
            <a:r>
              <a:rPr lang="en-US" dirty="0" err="1" smtClean="0">
                <a:effectLst/>
              </a:rPr>
              <a:t>fragilis</a:t>
            </a:r>
            <a:r>
              <a:rPr lang="en-US" dirty="0" smtClean="0">
                <a:effectLst/>
              </a:rPr>
              <a:t>– </a:t>
            </a:r>
            <a:r>
              <a:rPr lang="en-US" dirty="0">
                <a:effectLst/>
              </a:rPr>
              <a:t>most common</a:t>
            </a:r>
            <a:endParaRPr lang="en-GB" dirty="0">
              <a:effectLst/>
            </a:endParaRPr>
          </a:p>
          <a:p>
            <a:pPr lvl="0"/>
            <a:r>
              <a:rPr lang="en-US" dirty="0">
                <a:effectLst/>
              </a:rPr>
              <a:t>Conditions either localized or generalized</a:t>
            </a:r>
            <a:endParaRPr lang="en-GB" dirty="0">
              <a:effectLst/>
            </a:endParaRPr>
          </a:p>
          <a:p>
            <a:pPr lvl="0"/>
            <a:r>
              <a:rPr lang="en-US" dirty="0">
                <a:effectLst/>
              </a:rPr>
              <a:t>Include intra-abdominal infections developing into abscesses, appendicitis, </a:t>
            </a:r>
            <a:r>
              <a:rPr lang="en-US" dirty="0" err="1">
                <a:effectLst/>
              </a:rPr>
              <a:t>perinitis</a:t>
            </a:r>
            <a:r>
              <a:rPr lang="en-US" dirty="0">
                <a:effectLst/>
              </a:rPr>
              <a:t>, </a:t>
            </a:r>
            <a:r>
              <a:rPr lang="en-US" dirty="0" err="1">
                <a:effectLst/>
              </a:rPr>
              <a:t>septicaemia</a:t>
            </a:r>
            <a:r>
              <a:rPr lang="en-US" dirty="0">
                <a:effectLst/>
              </a:rPr>
              <a:t>, bacteremia.</a:t>
            </a:r>
            <a:endParaRPr lang="en-GB" dirty="0">
              <a:effectLst/>
            </a:endParaRPr>
          </a:p>
          <a:p>
            <a:pPr lvl="0"/>
            <a:r>
              <a:rPr lang="en-US" dirty="0">
                <a:effectLst/>
              </a:rPr>
              <a:t>Post partum infections- puerperal fever.</a:t>
            </a:r>
            <a:endParaRPr lang="en-GB" dirty="0">
              <a:effectLst/>
            </a:endParaRPr>
          </a:p>
          <a:p>
            <a:endParaRPr lang="en-GB" dirty="0"/>
          </a:p>
        </p:txBody>
      </p:sp>
    </p:spTree>
    <p:extLst>
      <p:ext uri="{BB962C8B-B14F-4D97-AF65-F5344CB8AC3E}">
        <p14:creationId xmlns:p14="http://schemas.microsoft.com/office/powerpoint/2010/main" val="4041591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395536" y="1484784"/>
            <a:ext cx="8424936" cy="5040560"/>
          </a:xfrm>
        </p:spPr>
        <p:txBody>
          <a:bodyPr>
            <a:normAutofit fontScale="92500" lnSpcReduction="20000"/>
          </a:bodyPr>
          <a:lstStyle/>
          <a:p>
            <a:pPr lvl="0"/>
            <a:r>
              <a:rPr lang="en-US" dirty="0">
                <a:effectLst/>
              </a:rPr>
              <a:t>A group of bacteria in which the main determining factor for growth and viability is the state of oxidation of the environment they are in.</a:t>
            </a:r>
            <a:endParaRPr lang="en-GB" dirty="0">
              <a:effectLst/>
            </a:endParaRPr>
          </a:p>
          <a:p>
            <a:pPr lvl="1"/>
            <a:r>
              <a:rPr lang="en-CA" dirty="0">
                <a:effectLst/>
              </a:rPr>
              <a:t>Expressed in terms of oxidation-reduction or redox potentials</a:t>
            </a:r>
            <a:endParaRPr lang="en-GB" dirty="0">
              <a:effectLst/>
            </a:endParaRPr>
          </a:p>
          <a:p>
            <a:pPr lvl="1"/>
            <a:r>
              <a:rPr lang="en-CA" dirty="0">
                <a:effectLst/>
              </a:rPr>
              <a:t>For neutralization they require –</a:t>
            </a:r>
            <a:r>
              <a:rPr lang="en-CA" dirty="0" err="1">
                <a:effectLst/>
              </a:rPr>
              <a:t>ve</a:t>
            </a:r>
            <a:r>
              <a:rPr lang="en-CA" dirty="0">
                <a:effectLst/>
              </a:rPr>
              <a:t> ox-red potential</a:t>
            </a:r>
            <a:endParaRPr lang="en-GB" dirty="0">
              <a:effectLst/>
            </a:endParaRPr>
          </a:p>
          <a:p>
            <a:pPr lvl="0"/>
            <a:r>
              <a:rPr lang="en-US" dirty="0" smtClean="0">
                <a:effectLst/>
              </a:rPr>
              <a:t>Require </a:t>
            </a:r>
            <a:r>
              <a:rPr lang="en-US" dirty="0">
                <a:effectLst/>
              </a:rPr>
              <a:t>–</a:t>
            </a:r>
            <a:r>
              <a:rPr lang="en-US" dirty="0" err="1">
                <a:effectLst/>
              </a:rPr>
              <a:t>ve</a:t>
            </a:r>
            <a:r>
              <a:rPr lang="en-US" dirty="0">
                <a:effectLst/>
              </a:rPr>
              <a:t> oxidation-reduction potential for metabolism.</a:t>
            </a:r>
            <a:endParaRPr lang="en-GB" dirty="0">
              <a:effectLst/>
            </a:endParaRPr>
          </a:p>
          <a:p>
            <a:r>
              <a:rPr lang="en-US" dirty="0">
                <a:effectLst/>
              </a:rPr>
              <a:t>Exposure to O2 causes a series of reactions within the bacteria</a:t>
            </a:r>
            <a:endParaRPr lang="en-GB" dirty="0"/>
          </a:p>
        </p:txBody>
      </p:sp>
    </p:spTree>
    <p:extLst>
      <p:ext uri="{BB962C8B-B14F-4D97-AF65-F5344CB8AC3E}">
        <p14:creationId xmlns:p14="http://schemas.microsoft.com/office/powerpoint/2010/main" val="205126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720080"/>
          </a:xfrm>
        </p:spPr>
        <p:txBody>
          <a:bodyPr/>
          <a:lstStyle/>
          <a:p>
            <a:r>
              <a:rPr lang="en-US" dirty="0" smtClean="0"/>
              <a:t>Lab diagnosis</a:t>
            </a:r>
            <a:endParaRPr lang="en-US" dirty="0"/>
          </a:p>
        </p:txBody>
      </p:sp>
      <p:sp>
        <p:nvSpPr>
          <p:cNvPr id="3" name="Content Placeholder 2"/>
          <p:cNvSpPr>
            <a:spLocks noGrp="1"/>
          </p:cNvSpPr>
          <p:nvPr>
            <p:ph idx="1"/>
          </p:nvPr>
        </p:nvSpPr>
        <p:spPr>
          <a:xfrm>
            <a:off x="323528" y="1196752"/>
            <a:ext cx="8568952" cy="5328592"/>
          </a:xfrm>
        </p:spPr>
        <p:txBody>
          <a:bodyPr>
            <a:normAutofit fontScale="85000" lnSpcReduction="10000"/>
          </a:bodyPr>
          <a:lstStyle/>
          <a:p>
            <a:pPr lvl="0"/>
            <a:r>
              <a:rPr lang="en-US" dirty="0" smtClean="0"/>
              <a:t>Specimens – discharge, pus, infected tissue, blood aspirates, pleural, nasal sinuses</a:t>
            </a:r>
            <a:endParaRPr lang="en-GB" dirty="0" smtClean="0"/>
          </a:p>
          <a:p>
            <a:pPr lvl="0"/>
            <a:r>
              <a:rPr lang="en-US" dirty="0" smtClean="0"/>
              <a:t>Gram stained smears = Gram –</a:t>
            </a:r>
            <a:r>
              <a:rPr lang="en-US" dirty="0" err="1" smtClean="0"/>
              <a:t>ve</a:t>
            </a:r>
            <a:r>
              <a:rPr lang="en-US" dirty="0" smtClean="0"/>
              <a:t> bacilli</a:t>
            </a:r>
            <a:endParaRPr lang="en-GB" dirty="0" smtClean="0"/>
          </a:p>
          <a:p>
            <a:pPr lvl="0"/>
            <a:r>
              <a:rPr lang="en-US" dirty="0" smtClean="0"/>
              <a:t>Cultures </a:t>
            </a:r>
          </a:p>
          <a:p>
            <a:pPr lvl="1"/>
            <a:r>
              <a:rPr lang="en-US" dirty="0" smtClean="0"/>
              <a:t>Media enriched with blood, yeast or vegetable products, </a:t>
            </a:r>
            <a:r>
              <a:rPr lang="en-US" dirty="0" err="1" smtClean="0"/>
              <a:t>Glc</a:t>
            </a:r>
            <a:r>
              <a:rPr lang="en-US" dirty="0" smtClean="0"/>
              <a:t> and amino acids(colony is </a:t>
            </a:r>
            <a:r>
              <a:rPr lang="en-US" dirty="0" err="1" smtClean="0"/>
              <a:t>Saccharolytic</a:t>
            </a:r>
            <a:r>
              <a:rPr lang="en-US" dirty="0" smtClean="0"/>
              <a:t>)</a:t>
            </a:r>
          </a:p>
          <a:p>
            <a:pPr lvl="1"/>
            <a:r>
              <a:rPr lang="en-US" dirty="0">
                <a:effectLst/>
              </a:rPr>
              <a:t>N</a:t>
            </a:r>
            <a:r>
              <a:rPr lang="en-US" dirty="0" smtClean="0">
                <a:effectLst/>
              </a:rPr>
              <a:t>on-selective media </a:t>
            </a:r>
            <a:r>
              <a:rPr lang="en-US" dirty="0" err="1">
                <a:effectLst/>
              </a:rPr>
              <a:t>e.g</a:t>
            </a:r>
            <a:r>
              <a:rPr lang="en-US" dirty="0">
                <a:effectLst/>
              </a:rPr>
              <a:t> </a:t>
            </a:r>
            <a:r>
              <a:rPr lang="en-US" dirty="0" err="1">
                <a:effectLst/>
              </a:rPr>
              <a:t>Tryptose</a:t>
            </a:r>
            <a:r>
              <a:rPr lang="en-US" dirty="0">
                <a:effectLst/>
              </a:rPr>
              <a:t> agar with </a:t>
            </a:r>
            <a:r>
              <a:rPr lang="en-US" dirty="0" smtClean="0">
                <a:effectLst/>
              </a:rPr>
              <a:t>glucose</a:t>
            </a:r>
            <a:endParaRPr lang="en-US" dirty="0" smtClean="0"/>
          </a:p>
          <a:p>
            <a:pPr lvl="1"/>
            <a:r>
              <a:rPr lang="en-US" dirty="0" smtClean="0"/>
              <a:t>Incubate anaerobically at 35-37ºC</a:t>
            </a:r>
          </a:p>
          <a:p>
            <a:pPr lvl="1"/>
            <a:r>
              <a:rPr lang="en-US" dirty="0" smtClean="0"/>
              <a:t>RCM before </a:t>
            </a:r>
            <a:r>
              <a:rPr lang="en-US" dirty="0" err="1" smtClean="0"/>
              <a:t>subculturing</a:t>
            </a:r>
            <a:r>
              <a:rPr lang="en-US" dirty="0" smtClean="0"/>
              <a:t> to BA</a:t>
            </a:r>
          </a:p>
          <a:p>
            <a:pPr lvl="1"/>
            <a:r>
              <a:rPr lang="en-US" dirty="0" smtClean="0"/>
              <a:t>Selective BA(e.. With </a:t>
            </a:r>
            <a:r>
              <a:rPr lang="en-US" dirty="0" err="1" smtClean="0"/>
              <a:t>vancomycin</a:t>
            </a:r>
            <a:r>
              <a:rPr lang="en-US" dirty="0" smtClean="0"/>
              <a:t> or neomycin)</a:t>
            </a:r>
          </a:p>
          <a:p>
            <a:r>
              <a:rPr lang="en-US" dirty="0" smtClean="0"/>
              <a:t>Produces </a:t>
            </a:r>
            <a:r>
              <a:rPr lang="en-US" dirty="0" err="1" smtClean="0"/>
              <a:t>xtic</a:t>
            </a:r>
            <a:r>
              <a:rPr lang="en-US" dirty="0" smtClean="0"/>
              <a:t> FA’s in gas liquid chromatography</a:t>
            </a:r>
          </a:p>
          <a:p>
            <a:r>
              <a:rPr lang="en-US" dirty="0" smtClean="0"/>
              <a:t>Grows in 20% bile</a:t>
            </a:r>
          </a:p>
          <a:p>
            <a:endParaRPr lang="en-US" dirty="0" smtClean="0"/>
          </a:p>
        </p:txBody>
      </p:sp>
    </p:spTree>
    <p:extLst>
      <p:ext uri="{BB962C8B-B14F-4D97-AF65-F5344CB8AC3E}">
        <p14:creationId xmlns:p14="http://schemas.microsoft.com/office/powerpoint/2010/main" val="1137220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12968" cy="936104"/>
          </a:xfrm>
        </p:spPr>
        <p:txBody>
          <a:bodyPr/>
          <a:lstStyle/>
          <a:p>
            <a:pPr algn="l"/>
            <a:r>
              <a:rPr lang="en-US" sz="3600" dirty="0">
                <a:effectLst/>
              </a:rPr>
              <a:t>ANTIMICROBIAL </a:t>
            </a:r>
            <a:r>
              <a:rPr lang="en-US" sz="3600" dirty="0" smtClean="0">
                <a:effectLst/>
              </a:rPr>
              <a:t>SUSCEPTIBILITY</a:t>
            </a:r>
            <a:endParaRPr lang="en-GB" sz="3600" dirty="0"/>
          </a:p>
        </p:txBody>
      </p:sp>
      <p:sp>
        <p:nvSpPr>
          <p:cNvPr id="3" name="Content Placeholder 2"/>
          <p:cNvSpPr>
            <a:spLocks noGrp="1"/>
          </p:cNvSpPr>
          <p:nvPr>
            <p:ph idx="1"/>
          </p:nvPr>
        </p:nvSpPr>
        <p:spPr>
          <a:xfrm>
            <a:off x="323528" y="1628800"/>
            <a:ext cx="8568952" cy="4968552"/>
          </a:xfrm>
        </p:spPr>
        <p:txBody>
          <a:bodyPr/>
          <a:lstStyle/>
          <a:p>
            <a:r>
              <a:rPr lang="en-US" dirty="0" smtClean="0">
                <a:effectLst/>
              </a:rPr>
              <a:t>Susceptible </a:t>
            </a:r>
            <a:r>
              <a:rPr lang="en-US" dirty="0">
                <a:effectLst/>
              </a:rPr>
              <a:t>to clindamycin, metro, </a:t>
            </a:r>
            <a:r>
              <a:rPr lang="en-US" dirty="0" err="1">
                <a:effectLst/>
              </a:rPr>
              <a:t>chlampunicole</a:t>
            </a:r>
            <a:endParaRPr lang="en-GB" dirty="0">
              <a:effectLst/>
            </a:endParaRPr>
          </a:p>
          <a:p>
            <a:r>
              <a:rPr lang="en-US" dirty="0">
                <a:effectLst/>
              </a:rPr>
              <a:t>Produces Beta lactamase.</a:t>
            </a:r>
            <a:endParaRPr lang="en-GB" dirty="0">
              <a:effectLst/>
            </a:endParaRPr>
          </a:p>
          <a:p>
            <a:endParaRPr lang="en-GB" dirty="0"/>
          </a:p>
        </p:txBody>
      </p:sp>
    </p:spTree>
    <p:extLst>
      <p:ext uri="{BB962C8B-B14F-4D97-AF65-F5344CB8AC3E}">
        <p14:creationId xmlns:p14="http://schemas.microsoft.com/office/powerpoint/2010/main" val="996513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712968" cy="936104"/>
          </a:xfrm>
        </p:spPr>
        <p:txBody>
          <a:bodyPr/>
          <a:lstStyle/>
          <a:p>
            <a:r>
              <a:rPr lang="en-US" u="sng" dirty="0" smtClean="0">
                <a:effectLst/>
              </a:rPr>
              <a:t>FUSOBACTERIA</a:t>
            </a:r>
            <a:endParaRPr lang="en-GB" dirty="0"/>
          </a:p>
        </p:txBody>
      </p:sp>
      <p:sp>
        <p:nvSpPr>
          <p:cNvPr id="3" name="Content Placeholder 2"/>
          <p:cNvSpPr>
            <a:spLocks noGrp="1"/>
          </p:cNvSpPr>
          <p:nvPr>
            <p:ph idx="1"/>
          </p:nvPr>
        </p:nvSpPr>
        <p:spPr>
          <a:xfrm>
            <a:off x="323528" y="1412776"/>
            <a:ext cx="8568952" cy="5184576"/>
          </a:xfrm>
        </p:spPr>
        <p:txBody>
          <a:bodyPr>
            <a:normAutofit fontScale="85000" lnSpcReduction="10000"/>
          </a:bodyPr>
          <a:lstStyle/>
          <a:p>
            <a:pPr marL="0" indent="0">
              <a:buNone/>
            </a:pPr>
            <a:r>
              <a:rPr lang="en-US" b="1" u="sng" dirty="0" smtClean="0">
                <a:effectLst/>
              </a:rPr>
              <a:t>MICROSCOPY</a:t>
            </a:r>
            <a:endParaRPr lang="en-GB" dirty="0" smtClean="0">
              <a:effectLst/>
            </a:endParaRPr>
          </a:p>
          <a:p>
            <a:pPr lvl="0"/>
            <a:r>
              <a:rPr lang="en-US" dirty="0" smtClean="0">
                <a:effectLst/>
              </a:rPr>
              <a:t>Anaerobic</a:t>
            </a:r>
            <a:r>
              <a:rPr lang="en-US" dirty="0">
                <a:effectLst/>
              </a:rPr>
              <a:t>, non-spore forming, gram –</a:t>
            </a:r>
            <a:r>
              <a:rPr lang="en-US" dirty="0" err="1">
                <a:effectLst/>
              </a:rPr>
              <a:t>ve</a:t>
            </a:r>
            <a:r>
              <a:rPr lang="en-US" dirty="0">
                <a:effectLst/>
              </a:rPr>
              <a:t> bacilli</a:t>
            </a:r>
            <a:endParaRPr lang="en-GB" dirty="0">
              <a:effectLst/>
            </a:endParaRPr>
          </a:p>
          <a:p>
            <a:pPr lvl="0"/>
            <a:r>
              <a:rPr lang="en-US" dirty="0">
                <a:effectLst/>
              </a:rPr>
              <a:t>Thinner than other gram –</a:t>
            </a:r>
            <a:r>
              <a:rPr lang="en-US" dirty="0" err="1">
                <a:effectLst/>
              </a:rPr>
              <a:t>ve</a:t>
            </a:r>
            <a:r>
              <a:rPr lang="en-US" dirty="0">
                <a:effectLst/>
              </a:rPr>
              <a:t> bacilli, has pointed ends – pleomorphic</a:t>
            </a:r>
            <a:endParaRPr lang="en-GB" dirty="0">
              <a:effectLst/>
            </a:endParaRPr>
          </a:p>
          <a:p>
            <a:pPr marL="0" indent="0">
              <a:buNone/>
            </a:pPr>
            <a:endParaRPr lang="en-US" b="1" u="sng" dirty="0" smtClean="0">
              <a:effectLst/>
            </a:endParaRPr>
          </a:p>
          <a:p>
            <a:pPr marL="0" indent="0">
              <a:buNone/>
            </a:pPr>
            <a:r>
              <a:rPr lang="en-US" b="1" u="sng" dirty="0" smtClean="0">
                <a:effectLst/>
              </a:rPr>
              <a:t>CLINICAL </a:t>
            </a:r>
            <a:r>
              <a:rPr lang="en-US" b="1" u="sng" dirty="0">
                <a:effectLst/>
              </a:rPr>
              <a:t>IMPLICATIONS</a:t>
            </a:r>
            <a:endParaRPr lang="en-GB" dirty="0">
              <a:effectLst/>
            </a:endParaRPr>
          </a:p>
          <a:p>
            <a:pPr lvl="0"/>
            <a:r>
              <a:rPr lang="en-US" dirty="0">
                <a:effectLst/>
              </a:rPr>
              <a:t>Part of normal flora particularly in the oral cavity</a:t>
            </a:r>
            <a:endParaRPr lang="en-GB" dirty="0">
              <a:effectLst/>
            </a:endParaRPr>
          </a:p>
          <a:p>
            <a:pPr lvl="0"/>
            <a:r>
              <a:rPr lang="en-US" dirty="0">
                <a:effectLst/>
              </a:rPr>
              <a:t>Often isolated as part of mixed infection with facultative anaerobes or strict anaerobes such as bactericides </a:t>
            </a:r>
            <a:r>
              <a:rPr lang="en-US" dirty="0" err="1">
                <a:effectLst/>
              </a:rPr>
              <a:t>fraglis</a:t>
            </a:r>
            <a:endParaRPr lang="en-GB" dirty="0">
              <a:effectLst/>
            </a:endParaRPr>
          </a:p>
          <a:p>
            <a:pPr lvl="0"/>
            <a:r>
              <a:rPr lang="en-US" dirty="0" err="1">
                <a:effectLst/>
              </a:rPr>
              <a:t>Fusobacterium</a:t>
            </a:r>
            <a:r>
              <a:rPr lang="en-US" dirty="0">
                <a:effectLst/>
              </a:rPr>
              <a:t> </a:t>
            </a:r>
            <a:r>
              <a:rPr lang="en-US" dirty="0" err="1">
                <a:effectLst/>
              </a:rPr>
              <a:t>nucleotrium</a:t>
            </a:r>
            <a:r>
              <a:rPr lang="en-US" dirty="0">
                <a:effectLst/>
              </a:rPr>
              <a:t> is one of the causative agents of ulcerative gingivitis</a:t>
            </a:r>
            <a:endParaRPr lang="en-GB" dirty="0">
              <a:effectLst/>
            </a:endParaRPr>
          </a:p>
          <a:p>
            <a:endParaRPr lang="en-GB" dirty="0"/>
          </a:p>
        </p:txBody>
      </p:sp>
    </p:spTree>
    <p:extLst>
      <p:ext uri="{BB962C8B-B14F-4D97-AF65-F5344CB8AC3E}">
        <p14:creationId xmlns:p14="http://schemas.microsoft.com/office/powerpoint/2010/main" val="239014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4896544" cy="6264696"/>
          </a:xfrm>
        </p:spPr>
        <p:txBody>
          <a:bodyPr>
            <a:normAutofit fontScale="92500" lnSpcReduction="20000"/>
          </a:bodyPr>
          <a:lstStyle/>
          <a:p>
            <a:pPr marL="0" indent="0">
              <a:buNone/>
            </a:pPr>
            <a:r>
              <a:rPr lang="en-US" b="1" u="sng" dirty="0">
                <a:effectLst/>
              </a:rPr>
              <a:t>LAB DIAGNOSIS</a:t>
            </a:r>
            <a:endParaRPr lang="en-GB" dirty="0">
              <a:effectLst/>
            </a:endParaRPr>
          </a:p>
          <a:p>
            <a:pPr lvl="0"/>
            <a:r>
              <a:rPr lang="en-US" dirty="0">
                <a:effectLst/>
              </a:rPr>
              <a:t>Use selective media</a:t>
            </a:r>
            <a:endParaRPr lang="en-GB" dirty="0">
              <a:effectLst/>
            </a:endParaRPr>
          </a:p>
          <a:p>
            <a:pPr lvl="0"/>
            <a:r>
              <a:rPr lang="en-US" dirty="0">
                <a:effectLst/>
              </a:rPr>
              <a:t>Identification, growth requirements, biochemical tests</a:t>
            </a:r>
            <a:endParaRPr lang="en-GB" dirty="0">
              <a:effectLst/>
            </a:endParaRPr>
          </a:p>
          <a:p>
            <a:pPr lvl="0"/>
            <a:r>
              <a:rPr lang="en-US" dirty="0">
                <a:effectLst/>
              </a:rPr>
              <a:t>ADI- </a:t>
            </a:r>
            <a:r>
              <a:rPr lang="en-US" dirty="0" err="1">
                <a:effectLst/>
              </a:rPr>
              <a:t>Micometod</a:t>
            </a:r>
            <a:r>
              <a:rPr lang="en-US" dirty="0">
                <a:effectLst/>
              </a:rPr>
              <a:t> </a:t>
            </a:r>
            <a:r>
              <a:rPr lang="en-US" dirty="0" err="1">
                <a:effectLst/>
              </a:rPr>
              <a:t>multitest</a:t>
            </a:r>
            <a:r>
              <a:rPr lang="en-US" dirty="0">
                <a:effectLst/>
              </a:rPr>
              <a:t> system.</a:t>
            </a:r>
            <a:endParaRPr lang="en-GB" dirty="0">
              <a:effectLst/>
            </a:endParaRPr>
          </a:p>
          <a:p>
            <a:r>
              <a:rPr lang="en-US" dirty="0"/>
              <a:t>Identified by the ability to produce butyric acid from fermentable CHO’s.</a:t>
            </a:r>
          </a:p>
          <a:p>
            <a:r>
              <a:rPr lang="en-US" dirty="0"/>
              <a:t>Gas liquid chromatography</a:t>
            </a:r>
          </a:p>
          <a:p>
            <a:pPr lvl="0"/>
            <a:r>
              <a:rPr lang="en-US" dirty="0" smtClean="0">
                <a:effectLst/>
              </a:rPr>
              <a:t>Susceptible </a:t>
            </a:r>
            <a:r>
              <a:rPr lang="en-US" dirty="0">
                <a:effectLst/>
              </a:rPr>
              <a:t>to penicillin, </a:t>
            </a:r>
            <a:r>
              <a:rPr lang="en-US" dirty="0" err="1">
                <a:effectLst/>
              </a:rPr>
              <a:t>metanidazole</a:t>
            </a:r>
            <a:r>
              <a:rPr lang="en-US" dirty="0">
                <a:effectLst/>
              </a:rPr>
              <a:t> and clindamycin</a:t>
            </a:r>
            <a:endParaRPr lang="en-GB" dirty="0">
              <a:effectLst/>
            </a:endParaRPr>
          </a:p>
          <a:p>
            <a:endParaRPr lang="en-GB" dirty="0"/>
          </a:p>
        </p:txBody>
      </p:sp>
      <p:pic>
        <p:nvPicPr>
          <p:cNvPr id="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25306" y="1412776"/>
            <a:ext cx="4318694" cy="2989312"/>
          </a:xfrm>
          <a:prstGeom prst="rect">
            <a:avLst/>
          </a:prstGeom>
          <a:noFill/>
          <a:ln>
            <a:solidFill>
              <a:srgbClr val="FF0000"/>
            </a:solidFill>
            <a:miter lim="800000"/>
            <a:headEnd/>
            <a:tailEnd/>
          </a:ln>
          <a:effectLst>
            <a:outerShdw dist="35921" dir="2700000" algn="ctr" rotWithShape="0">
              <a:schemeClr val="folHlink"/>
            </a:outerShdw>
          </a:effectLst>
        </p:spPr>
      </p:pic>
    </p:spTree>
    <p:extLst>
      <p:ext uri="{BB962C8B-B14F-4D97-AF65-F5344CB8AC3E}">
        <p14:creationId xmlns:p14="http://schemas.microsoft.com/office/powerpoint/2010/main" val="1086621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652686"/>
          </a:xfrm>
        </p:spPr>
        <p:txBody>
          <a:bodyPr/>
          <a:lstStyle/>
          <a:p>
            <a:r>
              <a:rPr lang="en-US" u="sng" dirty="0" smtClean="0">
                <a:effectLst/>
              </a:rPr>
              <a:t>VEILLONELLA</a:t>
            </a:r>
            <a:endParaRPr lang="en-GB" dirty="0"/>
          </a:p>
        </p:txBody>
      </p:sp>
      <p:sp>
        <p:nvSpPr>
          <p:cNvPr id="3" name="Content Placeholder 2"/>
          <p:cNvSpPr>
            <a:spLocks noGrp="1"/>
          </p:cNvSpPr>
          <p:nvPr>
            <p:ph idx="1"/>
          </p:nvPr>
        </p:nvSpPr>
        <p:spPr>
          <a:xfrm>
            <a:off x="467544" y="1052736"/>
            <a:ext cx="8352928" cy="5400600"/>
          </a:xfrm>
        </p:spPr>
        <p:txBody>
          <a:bodyPr>
            <a:normAutofit fontScale="85000" lnSpcReduction="10000"/>
          </a:bodyPr>
          <a:lstStyle/>
          <a:p>
            <a:pPr marL="0" indent="0">
              <a:buNone/>
            </a:pPr>
            <a:r>
              <a:rPr lang="en-US" b="1" u="sng" dirty="0" smtClean="0">
                <a:effectLst/>
              </a:rPr>
              <a:t>MICROSCOPY</a:t>
            </a:r>
            <a:endParaRPr lang="en-GB" dirty="0">
              <a:effectLst/>
            </a:endParaRPr>
          </a:p>
          <a:p>
            <a:pPr lvl="0"/>
            <a:r>
              <a:rPr lang="en-US" dirty="0">
                <a:effectLst/>
              </a:rPr>
              <a:t>Gram –</a:t>
            </a:r>
            <a:r>
              <a:rPr lang="en-US" dirty="0" err="1">
                <a:effectLst/>
              </a:rPr>
              <a:t>ve</a:t>
            </a:r>
            <a:r>
              <a:rPr lang="en-US" dirty="0">
                <a:effectLst/>
              </a:rPr>
              <a:t> </a:t>
            </a:r>
            <a:r>
              <a:rPr lang="en-US" dirty="0" err="1">
                <a:effectLst/>
              </a:rPr>
              <a:t>cocci</a:t>
            </a:r>
            <a:r>
              <a:rPr lang="en-US" dirty="0">
                <a:effectLst/>
              </a:rPr>
              <a:t>, obligate anaerobe.</a:t>
            </a:r>
            <a:endParaRPr lang="en-GB" dirty="0">
              <a:effectLst/>
            </a:endParaRPr>
          </a:p>
          <a:p>
            <a:pPr lvl="0"/>
            <a:r>
              <a:rPr lang="en-US" dirty="0">
                <a:effectLst/>
              </a:rPr>
              <a:t>Species = </a:t>
            </a:r>
            <a:r>
              <a:rPr lang="en-US" dirty="0" err="1">
                <a:effectLst/>
              </a:rPr>
              <a:t>veilonella</a:t>
            </a:r>
            <a:r>
              <a:rPr lang="en-US" dirty="0">
                <a:effectLst/>
              </a:rPr>
              <a:t> </a:t>
            </a:r>
            <a:r>
              <a:rPr lang="en-US" dirty="0" err="1">
                <a:effectLst/>
              </a:rPr>
              <a:t>parvula</a:t>
            </a:r>
            <a:endParaRPr lang="en-GB" dirty="0">
              <a:effectLst/>
            </a:endParaRPr>
          </a:p>
          <a:p>
            <a:pPr marL="0" indent="0">
              <a:buNone/>
            </a:pPr>
            <a:r>
              <a:rPr lang="en-US" b="1" u="sng" dirty="0" smtClean="0">
                <a:effectLst/>
              </a:rPr>
              <a:t>GROWTH </a:t>
            </a:r>
            <a:r>
              <a:rPr lang="en-US" b="1" u="sng" dirty="0">
                <a:effectLst/>
              </a:rPr>
              <a:t>IN LAB</a:t>
            </a:r>
            <a:endParaRPr lang="en-GB" dirty="0">
              <a:effectLst/>
            </a:endParaRPr>
          </a:p>
          <a:p>
            <a:pPr lvl="0"/>
            <a:r>
              <a:rPr lang="en-US" dirty="0">
                <a:effectLst/>
              </a:rPr>
              <a:t>MEDIA- BA – colonies small, convex, </a:t>
            </a:r>
            <a:r>
              <a:rPr lang="en-US" dirty="0" smtClean="0">
                <a:effectLst/>
              </a:rPr>
              <a:t>translucent</a:t>
            </a:r>
          </a:p>
          <a:p>
            <a:pPr marL="0" indent="0">
              <a:buNone/>
            </a:pPr>
            <a:r>
              <a:rPr lang="en-US" b="1" u="sng" dirty="0">
                <a:effectLst/>
              </a:rPr>
              <a:t>SIGNIFICANCE</a:t>
            </a:r>
            <a:endParaRPr lang="en-GB" dirty="0">
              <a:effectLst/>
            </a:endParaRPr>
          </a:p>
          <a:p>
            <a:pPr lvl="0"/>
            <a:r>
              <a:rPr lang="en-US" dirty="0">
                <a:effectLst/>
              </a:rPr>
              <a:t>Normal flora in oral cavity – URT, Intestines, female’s genital tract.</a:t>
            </a:r>
            <a:endParaRPr lang="en-GB" dirty="0">
              <a:effectLst/>
            </a:endParaRPr>
          </a:p>
          <a:p>
            <a:pPr lvl="0"/>
            <a:r>
              <a:rPr lang="en-US" dirty="0">
                <a:effectLst/>
              </a:rPr>
              <a:t>Isolated in mixed cultures</a:t>
            </a:r>
            <a:endParaRPr lang="en-GB" dirty="0">
              <a:effectLst/>
            </a:endParaRPr>
          </a:p>
          <a:p>
            <a:pPr lvl="0"/>
            <a:r>
              <a:rPr lang="en-US" dirty="0">
                <a:effectLst/>
              </a:rPr>
              <a:t>Role in infectious process</a:t>
            </a:r>
            <a:endParaRPr lang="en-GB" dirty="0">
              <a:effectLst/>
            </a:endParaRPr>
          </a:p>
          <a:p>
            <a:pPr lvl="0"/>
            <a:r>
              <a:rPr lang="en-US" dirty="0">
                <a:effectLst/>
              </a:rPr>
              <a:t>Susceptible to penicillin, clindamycin, Beta lactam antibiotics.</a:t>
            </a:r>
            <a:endParaRPr lang="en-GB" dirty="0">
              <a:effectLst/>
            </a:endParaRPr>
          </a:p>
          <a:p>
            <a:endParaRPr lang="en-GB" dirty="0"/>
          </a:p>
          <a:p>
            <a:pPr lvl="0"/>
            <a:endParaRPr lang="en-GB" dirty="0">
              <a:effectLst/>
            </a:endParaRPr>
          </a:p>
        </p:txBody>
      </p:sp>
    </p:spTree>
    <p:extLst>
      <p:ext uri="{BB962C8B-B14F-4D97-AF65-F5344CB8AC3E}">
        <p14:creationId xmlns:p14="http://schemas.microsoft.com/office/powerpoint/2010/main" val="1653205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6120680"/>
          </a:xfrm>
        </p:spPr>
        <p:txBody>
          <a:bodyPr>
            <a:normAutofit fontScale="92500"/>
          </a:bodyPr>
          <a:lstStyle/>
          <a:p>
            <a:pPr lvl="0"/>
            <a:r>
              <a:rPr lang="en-US" dirty="0">
                <a:effectLst/>
              </a:rPr>
              <a:t>Anaerobic bacteria vary in the ability to tolerate O2.</a:t>
            </a:r>
            <a:endParaRPr lang="en-GB" sz="2800" dirty="0">
              <a:effectLst/>
            </a:endParaRPr>
          </a:p>
          <a:p>
            <a:pPr lvl="1"/>
            <a:r>
              <a:rPr lang="en-US" u="sng" dirty="0">
                <a:effectLst/>
              </a:rPr>
              <a:t>Strict/obligate anaerobes</a:t>
            </a:r>
            <a:r>
              <a:rPr lang="en-US" dirty="0">
                <a:effectLst/>
              </a:rPr>
              <a:t>- Bacteria which remain viable and grow only in the absence of O2.</a:t>
            </a:r>
            <a:endParaRPr lang="en-GB" sz="2400" dirty="0">
              <a:effectLst/>
            </a:endParaRPr>
          </a:p>
          <a:p>
            <a:pPr lvl="1"/>
            <a:r>
              <a:rPr lang="en-US" u="sng" dirty="0">
                <a:effectLst/>
              </a:rPr>
              <a:t>Aero-tolerant anaerobic bacteria</a:t>
            </a:r>
            <a:r>
              <a:rPr lang="en-US" dirty="0">
                <a:effectLst/>
              </a:rPr>
              <a:t> – Show limited or scanty growth in air or 5-10% CO2 but produce significant growth under anaerobic conditions</a:t>
            </a:r>
            <a:endParaRPr lang="en-GB" sz="2400" dirty="0">
              <a:effectLst/>
            </a:endParaRPr>
          </a:p>
          <a:p>
            <a:pPr lvl="0"/>
            <a:r>
              <a:rPr lang="en-US" dirty="0">
                <a:effectLst/>
              </a:rPr>
              <a:t>Most anaerobes isolated from specimens from humans tend to be relatively more tolerant to the toxic effect of O2 than the obligate anaerobes but still susceptible to higher concentrations of O2.</a:t>
            </a:r>
            <a:endParaRPr lang="en-GB" sz="2800" dirty="0">
              <a:effectLst/>
            </a:endParaRPr>
          </a:p>
          <a:p>
            <a:endParaRPr lang="en-GB" dirty="0"/>
          </a:p>
        </p:txBody>
      </p:sp>
    </p:spTree>
    <p:extLst>
      <p:ext uri="{BB962C8B-B14F-4D97-AF65-F5344CB8AC3E}">
        <p14:creationId xmlns:p14="http://schemas.microsoft.com/office/powerpoint/2010/main" val="52275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rPr>
              <a:t>HABITATS</a:t>
            </a:r>
            <a:endParaRPr lang="en-GB" dirty="0"/>
          </a:p>
        </p:txBody>
      </p:sp>
      <p:sp>
        <p:nvSpPr>
          <p:cNvPr id="3" name="Content Placeholder 2"/>
          <p:cNvSpPr>
            <a:spLocks noGrp="1"/>
          </p:cNvSpPr>
          <p:nvPr>
            <p:ph idx="1"/>
          </p:nvPr>
        </p:nvSpPr>
        <p:spPr/>
        <p:txBody>
          <a:bodyPr/>
          <a:lstStyle/>
          <a:p>
            <a:pPr lvl="0"/>
            <a:r>
              <a:rPr lang="en-US" dirty="0" smtClean="0">
                <a:effectLst/>
              </a:rPr>
              <a:t>Anaerobic </a:t>
            </a:r>
            <a:r>
              <a:rPr lang="en-US" dirty="0">
                <a:effectLst/>
              </a:rPr>
              <a:t>bacteria present in soil, water, sewage, foods and GIT of animals</a:t>
            </a:r>
            <a:endParaRPr lang="en-GB" dirty="0">
              <a:effectLst/>
            </a:endParaRPr>
          </a:p>
          <a:p>
            <a:pPr lvl="0"/>
            <a:r>
              <a:rPr lang="en-US" dirty="0">
                <a:effectLst/>
              </a:rPr>
              <a:t>In humans- oral cavity, GIT, colon, lower parts of Genitourinary Tract (GUT)</a:t>
            </a:r>
            <a:endParaRPr lang="en-GB" dirty="0">
              <a:effectLst/>
            </a:endParaRPr>
          </a:p>
          <a:p>
            <a:endParaRPr lang="en-GB" dirty="0"/>
          </a:p>
        </p:txBody>
      </p:sp>
    </p:spTree>
    <p:extLst>
      <p:ext uri="{BB962C8B-B14F-4D97-AF65-F5344CB8AC3E}">
        <p14:creationId xmlns:p14="http://schemas.microsoft.com/office/powerpoint/2010/main" val="237807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792088"/>
          </a:xfrm>
        </p:spPr>
        <p:txBody>
          <a:bodyPr/>
          <a:lstStyle/>
          <a:p>
            <a:r>
              <a:rPr lang="en-US" u="sng" dirty="0">
                <a:effectLst/>
              </a:rPr>
              <a:t>CLASSIFICATION</a:t>
            </a:r>
            <a:endParaRPr lang="en-GB" dirty="0">
              <a:effectLst/>
            </a:endParaRPr>
          </a:p>
        </p:txBody>
      </p:sp>
      <p:sp>
        <p:nvSpPr>
          <p:cNvPr id="3" name="Content Placeholder 2"/>
          <p:cNvSpPr>
            <a:spLocks noGrp="1"/>
          </p:cNvSpPr>
          <p:nvPr>
            <p:ph idx="1"/>
          </p:nvPr>
        </p:nvSpPr>
        <p:spPr>
          <a:xfrm>
            <a:off x="395536" y="1124744"/>
            <a:ext cx="8352928" cy="5328592"/>
          </a:xfrm>
        </p:spPr>
        <p:txBody>
          <a:bodyPr>
            <a:normAutofit fontScale="85000" lnSpcReduction="10000"/>
          </a:bodyPr>
          <a:lstStyle/>
          <a:p>
            <a:pPr lvl="0"/>
            <a:r>
              <a:rPr lang="en-US" dirty="0">
                <a:effectLst/>
              </a:rPr>
              <a:t>Shape- Bacilli ( or rods) or </a:t>
            </a:r>
            <a:r>
              <a:rPr lang="en-US" dirty="0" err="1">
                <a:effectLst/>
              </a:rPr>
              <a:t>cocci</a:t>
            </a:r>
            <a:endParaRPr lang="en-GB" dirty="0">
              <a:effectLst/>
            </a:endParaRPr>
          </a:p>
          <a:p>
            <a:pPr lvl="0"/>
            <a:r>
              <a:rPr lang="en-US" dirty="0">
                <a:effectLst/>
              </a:rPr>
              <a:t>Gram stain – Gram +</a:t>
            </a:r>
            <a:r>
              <a:rPr lang="en-US" dirty="0" err="1">
                <a:effectLst/>
              </a:rPr>
              <a:t>Ve</a:t>
            </a:r>
            <a:r>
              <a:rPr lang="en-US" dirty="0">
                <a:effectLst/>
              </a:rPr>
              <a:t>/-</a:t>
            </a:r>
            <a:r>
              <a:rPr lang="en-US" dirty="0" err="1">
                <a:effectLst/>
              </a:rPr>
              <a:t>ve</a:t>
            </a:r>
            <a:endParaRPr lang="en-GB" dirty="0">
              <a:effectLst/>
            </a:endParaRPr>
          </a:p>
          <a:p>
            <a:pPr lvl="0"/>
            <a:r>
              <a:rPr lang="en-US" dirty="0">
                <a:effectLst/>
              </a:rPr>
              <a:t>Spore forming or non-spore </a:t>
            </a:r>
            <a:r>
              <a:rPr lang="en-US" dirty="0" smtClean="0">
                <a:effectLst/>
              </a:rPr>
              <a:t>forming</a:t>
            </a:r>
          </a:p>
          <a:p>
            <a:pPr lvl="0"/>
            <a:r>
              <a:rPr lang="en-US" dirty="0">
                <a:effectLst/>
              </a:rPr>
              <a:t>Examples:</a:t>
            </a:r>
            <a:endParaRPr lang="en-GB" sz="2800" dirty="0">
              <a:effectLst/>
            </a:endParaRPr>
          </a:p>
          <a:p>
            <a:pPr lvl="1"/>
            <a:r>
              <a:rPr lang="en-US" dirty="0" err="1">
                <a:effectLst/>
              </a:rPr>
              <a:t>Cocci</a:t>
            </a:r>
            <a:r>
              <a:rPr lang="en-US" dirty="0">
                <a:effectLst/>
              </a:rPr>
              <a:t> </a:t>
            </a:r>
            <a:endParaRPr lang="en-GB" sz="2400" dirty="0">
              <a:effectLst/>
            </a:endParaRPr>
          </a:p>
          <a:p>
            <a:pPr lvl="2"/>
            <a:r>
              <a:rPr lang="en-US" dirty="0">
                <a:effectLst/>
              </a:rPr>
              <a:t>Gram +</a:t>
            </a:r>
            <a:r>
              <a:rPr lang="en-US" dirty="0" err="1">
                <a:effectLst/>
              </a:rPr>
              <a:t>Ve</a:t>
            </a:r>
            <a:endParaRPr lang="en-GB" sz="2000" dirty="0">
              <a:effectLst/>
            </a:endParaRPr>
          </a:p>
          <a:p>
            <a:pPr lvl="3"/>
            <a:r>
              <a:rPr lang="en-US" dirty="0" err="1">
                <a:effectLst/>
              </a:rPr>
              <a:t>Peptostreptococci</a:t>
            </a:r>
            <a:endParaRPr lang="en-GB" sz="1800" dirty="0">
              <a:effectLst/>
            </a:endParaRPr>
          </a:p>
          <a:p>
            <a:pPr lvl="3"/>
            <a:r>
              <a:rPr lang="en-US" dirty="0" err="1">
                <a:effectLst/>
              </a:rPr>
              <a:t>Peptococci</a:t>
            </a:r>
            <a:endParaRPr lang="en-GB" sz="1800" dirty="0">
              <a:effectLst/>
            </a:endParaRPr>
          </a:p>
          <a:p>
            <a:pPr lvl="2"/>
            <a:r>
              <a:rPr lang="en-US" dirty="0">
                <a:effectLst/>
              </a:rPr>
              <a:t>Gram –</a:t>
            </a:r>
            <a:r>
              <a:rPr lang="en-US" dirty="0" err="1">
                <a:effectLst/>
              </a:rPr>
              <a:t>ve</a:t>
            </a:r>
            <a:r>
              <a:rPr lang="en-US" dirty="0">
                <a:effectLst/>
              </a:rPr>
              <a:t> </a:t>
            </a:r>
            <a:r>
              <a:rPr lang="en-US" dirty="0" err="1">
                <a:effectLst/>
              </a:rPr>
              <a:t>cocci</a:t>
            </a:r>
            <a:endParaRPr lang="en-GB" sz="2000" dirty="0">
              <a:effectLst/>
            </a:endParaRPr>
          </a:p>
          <a:p>
            <a:pPr lvl="3"/>
            <a:r>
              <a:rPr lang="en-US" dirty="0" err="1">
                <a:effectLst/>
              </a:rPr>
              <a:t>Veillonella</a:t>
            </a:r>
            <a:endParaRPr lang="en-GB" sz="1800" dirty="0">
              <a:effectLst/>
            </a:endParaRPr>
          </a:p>
          <a:p>
            <a:pPr lvl="1"/>
            <a:r>
              <a:rPr lang="en-US" dirty="0">
                <a:effectLst/>
              </a:rPr>
              <a:t>Bacilli</a:t>
            </a:r>
            <a:endParaRPr lang="en-GB" sz="2400" dirty="0">
              <a:effectLst/>
            </a:endParaRPr>
          </a:p>
          <a:p>
            <a:pPr lvl="2"/>
            <a:r>
              <a:rPr lang="en-US" dirty="0">
                <a:effectLst/>
              </a:rPr>
              <a:t>Gram +</a:t>
            </a:r>
            <a:r>
              <a:rPr lang="en-US" dirty="0" err="1">
                <a:effectLst/>
              </a:rPr>
              <a:t>ve</a:t>
            </a:r>
            <a:r>
              <a:rPr lang="en-US" dirty="0">
                <a:effectLst/>
              </a:rPr>
              <a:t> spore forming – Clostridia</a:t>
            </a:r>
            <a:endParaRPr lang="en-GB" sz="2000" dirty="0">
              <a:effectLst/>
            </a:endParaRPr>
          </a:p>
          <a:p>
            <a:pPr lvl="2"/>
            <a:r>
              <a:rPr lang="en-US" dirty="0" smtClean="0">
                <a:effectLst/>
              </a:rPr>
              <a:t>Gram </a:t>
            </a:r>
            <a:r>
              <a:rPr lang="en-US" dirty="0">
                <a:effectLst/>
              </a:rPr>
              <a:t>+</a:t>
            </a:r>
            <a:r>
              <a:rPr lang="en-US" dirty="0" err="1">
                <a:effectLst/>
              </a:rPr>
              <a:t>ve</a:t>
            </a:r>
            <a:r>
              <a:rPr lang="en-US" dirty="0">
                <a:effectLst/>
              </a:rPr>
              <a:t> non spore forming – </a:t>
            </a:r>
            <a:r>
              <a:rPr lang="en-US" dirty="0" err="1">
                <a:effectLst/>
              </a:rPr>
              <a:t>Actinomyces</a:t>
            </a:r>
            <a:endParaRPr lang="en-GB" sz="2000" dirty="0">
              <a:effectLst/>
            </a:endParaRPr>
          </a:p>
          <a:p>
            <a:pPr lvl="2"/>
            <a:r>
              <a:rPr lang="en-US" dirty="0" smtClean="0">
                <a:effectLst/>
              </a:rPr>
              <a:t>Gram </a:t>
            </a:r>
            <a:r>
              <a:rPr lang="en-US" dirty="0">
                <a:effectLst/>
              </a:rPr>
              <a:t>–</a:t>
            </a:r>
            <a:r>
              <a:rPr lang="en-US" dirty="0" err="1">
                <a:effectLst/>
              </a:rPr>
              <a:t>ve</a:t>
            </a:r>
            <a:r>
              <a:rPr lang="en-US" dirty="0">
                <a:effectLst/>
              </a:rPr>
              <a:t> non spore forming – </a:t>
            </a:r>
            <a:r>
              <a:rPr lang="en-US" dirty="0" err="1">
                <a:effectLst/>
              </a:rPr>
              <a:t>Bacteroides</a:t>
            </a:r>
            <a:r>
              <a:rPr lang="en-US" dirty="0">
                <a:effectLst/>
              </a:rPr>
              <a:t> &amp; </a:t>
            </a:r>
            <a:r>
              <a:rPr lang="en-US" dirty="0" err="1">
                <a:effectLst/>
              </a:rPr>
              <a:t>Fusobacterium</a:t>
            </a:r>
            <a:endParaRPr lang="en-GB" sz="2000" dirty="0">
              <a:effectLst/>
            </a:endParaRPr>
          </a:p>
          <a:p>
            <a:pPr lvl="0"/>
            <a:endParaRPr lang="en-US" dirty="0" smtClean="0">
              <a:effectLst/>
            </a:endParaRPr>
          </a:p>
          <a:p>
            <a:pPr lvl="0"/>
            <a:endParaRPr lang="en-GB" dirty="0">
              <a:effectLst/>
            </a:endParaRPr>
          </a:p>
        </p:txBody>
      </p:sp>
    </p:spTree>
    <p:extLst>
      <p:ext uri="{BB962C8B-B14F-4D97-AF65-F5344CB8AC3E}">
        <p14:creationId xmlns:p14="http://schemas.microsoft.com/office/powerpoint/2010/main" val="654424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9776"/>
            <a:ext cx="8496944" cy="1070992"/>
          </a:xfrm>
        </p:spPr>
        <p:txBody>
          <a:bodyPr>
            <a:noAutofit/>
          </a:bodyPr>
          <a:lstStyle/>
          <a:p>
            <a:r>
              <a:rPr lang="en-US" sz="3200" u="sng" dirty="0">
                <a:effectLst/>
              </a:rPr>
              <a:t>EXAMPLES OF HUMAN CLINICAL CONDITIONS ASSOCIATED WITH ANAEROBIC </a:t>
            </a:r>
            <a:r>
              <a:rPr lang="en-US" sz="3200" u="sng" dirty="0" smtClean="0">
                <a:effectLst/>
              </a:rPr>
              <a:t>ORGANISMS</a:t>
            </a:r>
            <a:endParaRPr lang="en-GB" sz="3200" dirty="0"/>
          </a:p>
        </p:txBody>
      </p:sp>
      <p:sp>
        <p:nvSpPr>
          <p:cNvPr id="3" name="Content Placeholder 2"/>
          <p:cNvSpPr>
            <a:spLocks noGrp="1"/>
          </p:cNvSpPr>
          <p:nvPr>
            <p:ph idx="1"/>
          </p:nvPr>
        </p:nvSpPr>
        <p:spPr>
          <a:xfrm>
            <a:off x="467544" y="1772816"/>
            <a:ext cx="8352928" cy="4680520"/>
          </a:xfrm>
        </p:spPr>
        <p:txBody>
          <a:bodyPr/>
          <a:lstStyle/>
          <a:p>
            <a:pPr lvl="0"/>
            <a:r>
              <a:rPr lang="en-US" dirty="0">
                <a:effectLst/>
              </a:rPr>
              <a:t>Brain abscess</a:t>
            </a:r>
            <a:endParaRPr lang="en-GB" dirty="0">
              <a:effectLst/>
            </a:endParaRPr>
          </a:p>
          <a:p>
            <a:pPr lvl="0"/>
            <a:r>
              <a:rPr lang="en-US" dirty="0">
                <a:effectLst/>
              </a:rPr>
              <a:t>Periodontal infections</a:t>
            </a:r>
            <a:endParaRPr lang="en-GB" dirty="0">
              <a:effectLst/>
            </a:endParaRPr>
          </a:p>
          <a:p>
            <a:pPr lvl="0"/>
            <a:r>
              <a:rPr lang="en-US" dirty="0" err="1">
                <a:effectLst/>
              </a:rPr>
              <a:t>Intraabdominal</a:t>
            </a:r>
            <a:r>
              <a:rPr lang="en-US" dirty="0">
                <a:effectLst/>
              </a:rPr>
              <a:t> infections</a:t>
            </a:r>
            <a:endParaRPr lang="en-GB" dirty="0">
              <a:effectLst/>
            </a:endParaRPr>
          </a:p>
          <a:p>
            <a:pPr lvl="0"/>
            <a:r>
              <a:rPr lang="en-US" dirty="0" smtClean="0">
                <a:effectLst/>
              </a:rPr>
              <a:t>Wound infection </a:t>
            </a:r>
            <a:r>
              <a:rPr lang="en-US" dirty="0">
                <a:effectLst/>
              </a:rPr>
              <a:t>secondary to trauma</a:t>
            </a:r>
            <a:endParaRPr lang="en-GB" dirty="0">
              <a:effectLst/>
            </a:endParaRPr>
          </a:p>
          <a:p>
            <a:pPr lvl="0"/>
            <a:r>
              <a:rPr lang="en-US" dirty="0" err="1">
                <a:effectLst/>
              </a:rPr>
              <a:t>Absecesses</a:t>
            </a:r>
            <a:r>
              <a:rPr lang="en-US" dirty="0">
                <a:effectLst/>
              </a:rPr>
              <a:t> in inner tissues – lung abscess</a:t>
            </a:r>
            <a:endParaRPr lang="en-GB" dirty="0">
              <a:effectLst/>
            </a:endParaRPr>
          </a:p>
          <a:p>
            <a:pPr lvl="0"/>
            <a:r>
              <a:rPr lang="en-US" dirty="0">
                <a:effectLst/>
              </a:rPr>
              <a:t>Pelvic abscess &amp; </a:t>
            </a:r>
            <a:r>
              <a:rPr lang="en-US" dirty="0" err="1">
                <a:effectLst/>
              </a:rPr>
              <a:t>endometritis</a:t>
            </a:r>
            <a:endParaRPr lang="en-GB" dirty="0">
              <a:effectLst/>
            </a:endParaRPr>
          </a:p>
          <a:p>
            <a:pPr lvl="0"/>
            <a:r>
              <a:rPr lang="en-US" dirty="0">
                <a:effectLst/>
              </a:rPr>
              <a:t>Post traumatic abortion infections</a:t>
            </a:r>
            <a:endParaRPr lang="en-GB" dirty="0">
              <a:effectLst/>
            </a:endParaRPr>
          </a:p>
          <a:p>
            <a:pPr lvl="0"/>
            <a:r>
              <a:rPr lang="en-US" dirty="0" err="1">
                <a:effectLst/>
              </a:rPr>
              <a:t>Bacteriaemia</a:t>
            </a:r>
            <a:r>
              <a:rPr lang="en-US" dirty="0">
                <a:effectLst/>
              </a:rPr>
              <a:t> or </a:t>
            </a:r>
            <a:r>
              <a:rPr lang="en-US" dirty="0" err="1">
                <a:effectLst/>
              </a:rPr>
              <a:t>septiceamia</a:t>
            </a:r>
            <a:endParaRPr lang="en-GB" dirty="0">
              <a:effectLst/>
            </a:endParaRPr>
          </a:p>
        </p:txBody>
      </p:sp>
    </p:spTree>
    <p:extLst>
      <p:ext uri="{BB962C8B-B14F-4D97-AF65-F5344CB8AC3E}">
        <p14:creationId xmlns:p14="http://schemas.microsoft.com/office/powerpoint/2010/main" val="3846365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9776"/>
            <a:ext cx="8496944" cy="1070992"/>
          </a:xfrm>
        </p:spPr>
        <p:txBody>
          <a:bodyPr/>
          <a:lstStyle/>
          <a:p>
            <a:r>
              <a:rPr lang="en-GB" dirty="0" smtClean="0"/>
              <a:t>Laboratory examination</a:t>
            </a:r>
            <a:endParaRPr lang="en-GB" dirty="0"/>
          </a:p>
        </p:txBody>
      </p:sp>
      <p:sp>
        <p:nvSpPr>
          <p:cNvPr id="3" name="Content Placeholder 2"/>
          <p:cNvSpPr>
            <a:spLocks noGrp="1"/>
          </p:cNvSpPr>
          <p:nvPr>
            <p:ph idx="1"/>
          </p:nvPr>
        </p:nvSpPr>
        <p:spPr>
          <a:xfrm>
            <a:off x="467544" y="1772816"/>
            <a:ext cx="8352928" cy="4680520"/>
          </a:xfrm>
        </p:spPr>
        <p:txBody>
          <a:bodyPr/>
          <a:lstStyle/>
          <a:p>
            <a:pPr marL="0" lvl="0" indent="0">
              <a:buNone/>
            </a:pPr>
            <a:r>
              <a:rPr lang="en-US" dirty="0" smtClean="0">
                <a:effectLst/>
              </a:rPr>
              <a:t>SPECIMEN</a:t>
            </a:r>
          </a:p>
          <a:p>
            <a:pPr lvl="0"/>
            <a:r>
              <a:rPr lang="en-US" dirty="0" smtClean="0">
                <a:effectLst/>
              </a:rPr>
              <a:t>Specimen examined depend </a:t>
            </a:r>
            <a:r>
              <a:rPr lang="en-US" dirty="0">
                <a:effectLst/>
              </a:rPr>
              <a:t>on the clinical manifestations and they </a:t>
            </a:r>
            <a:r>
              <a:rPr lang="en-US" dirty="0" smtClean="0">
                <a:effectLst/>
              </a:rPr>
              <a:t>include :</a:t>
            </a:r>
            <a:endParaRPr lang="en-GB" sz="2800" dirty="0">
              <a:effectLst/>
            </a:endParaRPr>
          </a:p>
          <a:p>
            <a:pPr lvl="1"/>
            <a:r>
              <a:rPr lang="en-US" dirty="0">
                <a:effectLst/>
              </a:rPr>
              <a:t>Body fluids </a:t>
            </a:r>
            <a:endParaRPr lang="en-GB" sz="2400" dirty="0">
              <a:effectLst/>
            </a:endParaRPr>
          </a:p>
          <a:p>
            <a:pPr lvl="1"/>
            <a:r>
              <a:rPr lang="en-US" dirty="0">
                <a:effectLst/>
              </a:rPr>
              <a:t>Pus from deep abscesses</a:t>
            </a:r>
            <a:endParaRPr lang="en-GB" sz="2400" dirty="0">
              <a:effectLst/>
            </a:endParaRPr>
          </a:p>
          <a:p>
            <a:pPr lvl="1"/>
            <a:r>
              <a:rPr lang="en-US" dirty="0">
                <a:effectLst/>
              </a:rPr>
              <a:t>Aspirates</a:t>
            </a:r>
            <a:endParaRPr lang="en-GB" sz="2400" dirty="0">
              <a:effectLst/>
            </a:endParaRPr>
          </a:p>
          <a:p>
            <a:pPr lvl="1"/>
            <a:r>
              <a:rPr lang="en-US" dirty="0">
                <a:effectLst/>
              </a:rPr>
              <a:t>Infected tissue</a:t>
            </a:r>
            <a:endParaRPr lang="en-GB" sz="2400" dirty="0">
              <a:effectLst/>
            </a:endParaRPr>
          </a:p>
          <a:p>
            <a:endParaRPr lang="en-GB" dirty="0"/>
          </a:p>
        </p:txBody>
      </p:sp>
    </p:spTree>
    <p:extLst>
      <p:ext uri="{BB962C8B-B14F-4D97-AF65-F5344CB8AC3E}">
        <p14:creationId xmlns:p14="http://schemas.microsoft.com/office/powerpoint/2010/main" val="213113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264696"/>
          </a:xfrm>
        </p:spPr>
        <p:txBody>
          <a:bodyPr/>
          <a:lstStyle/>
          <a:p>
            <a:pPr marL="0" indent="0">
              <a:buNone/>
            </a:pPr>
            <a:r>
              <a:rPr lang="en-US" sz="2800" u="sng" dirty="0" smtClean="0">
                <a:effectLst/>
              </a:rPr>
              <a:t>COLLECTION &amp; TRANSPORT OF SPECIMENS</a:t>
            </a:r>
            <a:endParaRPr lang="en-GB" sz="2400" dirty="0" smtClean="0">
              <a:effectLst/>
            </a:endParaRPr>
          </a:p>
          <a:p>
            <a:pPr lvl="0"/>
            <a:r>
              <a:rPr lang="en-US" dirty="0" smtClean="0">
                <a:effectLst/>
              </a:rPr>
              <a:t>Proper Collection – Avoid/minimize exposure to air and contamination </a:t>
            </a:r>
          </a:p>
          <a:p>
            <a:pPr lvl="0"/>
            <a:r>
              <a:rPr lang="en-US" dirty="0" smtClean="0">
                <a:effectLst/>
              </a:rPr>
              <a:t>Transportation </a:t>
            </a:r>
            <a:r>
              <a:rPr lang="en-US" dirty="0">
                <a:effectLst/>
              </a:rPr>
              <a:t>– Exposure to air avoided/minimized by use of proper systems which include:</a:t>
            </a:r>
            <a:endParaRPr lang="en-GB" sz="2800" dirty="0">
              <a:effectLst/>
            </a:endParaRPr>
          </a:p>
          <a:p>
            <a:pPr lvl="1"/>
            <a:r>
              <a:rPr lang="en-US" dirty="0" err="1">
                <a:effectLst/>
              </a:rPr>
              <a:t>Thioglycollate</a:t>
            </a:r>
            <a:r>
              <a:rPr lang="en-US" dirty="0">
                <a:effectLst/>
              </a:rPr>
              <a:t> broth</a:t>
            </a:r>
            <a:endParaRPr lang="en-GB" sz="2400" dirty="0">
              <a:effectLst/>
            </a:endParaRPr>
          </a:p>
          <a:p>
            <a:pPr lvl="1"/>
            <a:r>
              <a:rPr lang="en-US" dirty="0">
                <a:effectLst/>
              </a:rPr>
              <a:t>Syringe used in aspiration with the needle bent</a:t>
            </a:r>
            <a:endParaRPr lang="en-GB" sz="2400" dirty="0">
              <a:effectLst/>
            </a:endParaRPr>
          </a:p>
        </p:txBody>
      </p:sp>
    </p:spTree>
    <p:extLst>
      <p:ext uri="{BB962C8B-B14F-4D97-AF65-F5344CB8AC3E}">
        <p14:creationId xmlns:p14="http://schemas.microsoft.com/office/powerpoint/2010/main" val="158119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264696"/>
          </a:xfrm>
        </p:spPr>
        <p:txBody>
          <a:bodyPr/>
          <a:lstStyle/>
          <a:p>
            <a:pPr marL="0" indent="0">
              <a:buNone/>
            </a:pPr>
            <a:r>
              <a:rPr lang="en-US" sz="2400" u="sng" dirty="0" smtClean="0">
                <a:effectLst/>
              </a:rPr>
              <a:t>CULTURE FOR ISOLATION AND IDENTIFICATION</a:t>
            </a:r>
            <a:endParaRPr lang="en-GB" sz="2000" dirty="0" smtClean="0">
              <a:effectLst/>
            </a:endParaRPr>
          </a:p>
          <a:p>
            <a:pPr lvl="0"/>
            <a:r>
              <a:rPr lang="en-US" dirty="0" smtClean="0">
                <a:effectLst/>
              </a:rPr>
              <a:t>Media </a:t>
            </a:r>
            <a:r>
              <a:rPr lang="en-US" dirty="0">
                <a:effectLst/>
              </a:rPr>
              <a:t>can </a:t>
            </a:r>
            <a:r>
              <a:rPr lang="en-US" dirty="0" smtClean="0">
                <a:effectLst/>
              </a:rPr>
              <a:t>be</a:t>
            </a:r>
            <a:endParaRPr lang="en-GB" sz="2800" dirty="0">
              <a:effectLst/>
            </a:endParaRPr>
          </a:p>
          <a:p>
            <a:pPr lvl="1"/>
            <a:r>
              <a:rPr lang="en-US" dirty="0">
                <a:effectLst/>
              </a:rPr>
              <a:t>Semi solid- Non selective, enrichment and selective</a:t>
            </a:r>
            <a:endParaRPr lang="en-GB" sz="2400" dirty="0">
              <a:effectLst/>
            </a:endParaRPr>
          </a:p>
          <a:p>
            <a:pPr lvl="2"/>
            <a:r>
              <a:rPr lang="en-US" dirty="0">
                <a:effectLst/>
              </a:rPr>
              <a:t>Selective media where required contain blood agar as a base plus antibiotics –Kanamycin &amp; Neomycin</a:t>
            </a:r>
            <a:endParaRPr lang="en-GB" sz="2000" dirty="0">
              <a:effectLst/>
            </a:endParaRPr>
          </a:p>
          <a:p>
            <a:pPr lvl="1"/>
            <a:r>
              <a:rPr lang="en-US" dirty="0">
                <a:effectLst/>
              </a:rPr>
              <a:t>Liquid media – Broth medium containing reducing substances – Sodium </a:t>
            </a:r>
            <a:r>
              <a:rPr lang="en-US" dirty="0" err="1" smtClean="0">
                <a:effectLst/>
              </a:rPr>
              <a:t>thioglycollate</a:t>
            </a:r>
            <a:endParaRPr lang="en-GB" sz="2400" dirty="0">
              <a:effectLst/>
            </a:endParaRPr>
          </a:p>
        </p:txBody>
      </p:sp>
    </p:spTree>
    <p:extLst>
      <p:ext uri="{BB962C8B-B14F-4D97-AF65-F5344CB8AC3E}">
        <p14:creationId xmlns:p14="http://schemas.microsoft.com/office/powerpoint/2010/main" val="742843943"/>
      </p:ext>
    </p:extLst>
  </p:cSld>
  <p:clrMapOvr>
    <a:masterClrMapping/>
  </p:clrMapOvr>
</p:sld>
</file>

<file path=ppt/theme/theme1.xml><?xml version="1.0" encoding="utf-8"?>
<a:theme xmlns:a="http://schemas.openxmlformats.org/drawingml/2006/main" name="2_TS001069040">
  <a:themeElements>
    <a:clrScheme name="Office Them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fontScheme name="Office Them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Office Them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B760F9"/>
        </a:lt1>
        <a:dk2>
          <a:srgbClr val="7B00E4"/>
        </a:dk2>
        <a:lt2>
          <a:srgbClr val="280049"/>
        </a:lt2>
        <a:accent1>
          <a:srgbClr val="FFFFFF"/>
        </a:accent1>
        <a:accent2>
          <a:srgbClr val="FFFF00"/>
        </a:accent2>
        <a:accent3>
          <a:srgbClr val="D8B6FB"/>
        </a:accent3>
        <a:accent4>
          <a:srgbClr val="000000"/>
        </a:accent4>
        <a:accent5>
          <a:srgbClr val="FFFFFF"/>
        </a:accent5>
        <a:accent6>
          <a:srgbClr val="E7E700"/>
        </a:accent6>
        <a:hlink>
          <a:srgbClr val="FF00FF"/>
        </a:hlink>
        <a:folHlink>
          <a:srgbClr val="DFB6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DADADA"/>
        </a:lt2>
        <a:accent1>
          <a:srgbClr val="F2F2F2"/>
        </a:accent1>
        <a:accent2>
          <a:srgbClr val="919191"/>
        </a:accent2>
        <a:accent3>
          <a:srgbClr val="FFFFFF"/>
        </a:accent3>
        <a:accent4>
          <a:srgbClr val="000000"/>
        </a:accent4>
        <a:accent5>
          <a:srgbClr val="F7F7F7"/>
        </a:accent5>
        <a:accent6>
          <a:srgbClr val="838383"/>
        </a:accent6>
        <a:hlink>
          <a:srgbClr val="DADADA"/>
        </a:hlink>
        <a:folHlink>
          <a:srgbClr val="6767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930</Words>
  <Application>Microsoft Office PowerPoint</Application>
  <PresentationFormat>On-screen Show (4:3)</PresentationFormat>
  <Paragraphs>142</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2_TS001069040</vt:lpstr>
      <vt:lpstr>ANAEROBIC BACTERIA</vt:lpstr>
      <vt:lpstr>INTRODUCTION</vt:lpstr>
      <vt:lpstr>PowerPoint Presentation</vt:lpstr>
      <vt:lpstr>HABITATS</vt:lpstr>
      <vt:lpstr>CLASSIFICATION</vt:lpstr>
      <vt:lpstr>EXAMPLES OF HUMAN CLINICAL CONDITIONS ASSOCIATED WITH ANAEROBIC ORGANISMS</vt:lpstr>
      <vt:lpstr>Laboratory examination</vt:lpstr>
      <vt:lpstr>PowerPoint Presentation</vt:lpstr>
      <vt:lpstr>PowerPoint Presentation</vt:lpstr>
      <vt:lpstr>PowerPoint Presentation</vt:lpstr>
      <vt:lpstr>SOME ANAEROBIC CULTURE SYSTEMS</vt:lpstr>
      <vt:lpstr>PowerPoint Presentation</vt:lpstr>
      <vt:lpstr>PowerPoint Presentation</vt:lpstr>
      <vt:lpstr>PowerPoint Presentation</vt:lpstr>
      <vt:lpstr>PowerPoint Presentation</vt:lpstr>
      <vt:lpstr>BACTERIODES</vt:lpstr>
      <vt:lpstr>Examples of species</vt:lpstr>
      <vt:lpstr>Pathogenesis properties</vt:lpstr>
      <vt:lpstr>CLINICAL IMPLICATIONS</vt:lpstr>
      <vt:lpstr>Lab diagnosis</vt:lpstr>
      <vt:lpstr>ANTIMICROBIAL SUSCEPTIBILITY</vt:lpstr>
      <vt:lpstr>FUSOBACTERIA</vt:lpstr>
      <vt:lpstr>PowerPoint Presentation</vt:lpstr>
      <vt:lpstr>VEILLONELLA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ANAEROBIC BACTERIA- BACTEROIDES AND FUSOBACTERIUM AND VEILLONELLA.pptx</dc:title>
  <dc:creator>Dr. Kimaiga H.O. MBChB (UoN)</dc:creator>
  <cp:lastModifiedBy>Dr. Kimaiga H.O. MBChB (UoN)</cp:lastModifiedBy>
  <cp:revision>17</cp:revision>
  <dcterms:created xsi:type="dcterms:W3CDTF">2013-10-09T12:54:59Z</dcterms:created>
  <dcterms:modified xsi:type="dcterms:W3CDTF">2014-01-21T11:38:09Z</dcterms:modified>
</cp:coreProperties>
</file>