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94" r:id="rId36"/>
    <p:sldId id="290" r:id="rId37"/>
    <p:sldId id="291" r:id="rId38"/>
    <p:sldId id="292" r:id="rId39"/>
    <p:sldId id="293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90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4005A2-DBBD-49F9-B5BF-DA5679C18D72}" type="datetimeFigureOut">
              <a:rPr lang="en-GB" smtClean="0"/>
              <a:t>01/01/2014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D40DC-1F55-4E94-BCFB-3BBAF3E6D4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556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AF3E3-A3DE-4C6F-A336-10B030DC8D18}" type="datetimeFigureOut">
              <a:rPr lang="en-GB" smtClean="0"/>
              <a:t>01/01/2014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83FA1-D9CA-4CA8-ACBD-56C6F9B9F8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378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AF3E3-A3DE-4C6F-A336-10B030DC8D18}" type="datetimeFigureOut">
              <a:rPr lang="en-GB" smtClean="0"/>
              <a:t>01/01/2014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83FA1-D9CA-4CA8-ACBD-56C6F9B9F8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705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AF3E3-A3DE-4C6F-A336-10B030DC8D18}" type="datetimeFigureOut">
              <a:rPr lang="en-GB" smtClean="0"/>
              <a:t>01/01/2014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83FA1-D9CA-4CA8-ACBD-56C6F9B9F8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408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6" name="Group 18"/>
          <p:cNvGrpSpPr>
            <a:grpSpLocks/>
          </p:cNvGrpSpPr>
          <p:nvPr/>
        </p:nvGrpSpPr>
        <p:grpSpPr bwMode="auto">
          <a:xfrm>
            <a:off x="2166938" y="563563"/>
            <a:ext cx="4800600" cy="6151562"/>
            <a:chOff x="1365" y="355"/>
            <a:chExt cx="3024" cy="3875"/>
          </a:xfrm>
        </p:grpSpPr>
        <p:sp>
          <p:nvSpPr>
            <p:cNvPr id="2050" name="Freeform 2"/>
            <p:cNvSpPr>
              <a:spLocks/>
            </p:cNvSpPr>
            <p:nvPr/>
          </p:nvSpPr>
          <p:spPr bwMode="auto">
            <a:xfrm>
              <a:off x="2835" y="586"/>
              <a:ext cx="88" cy="1121"/>
            </a:xfrm>
            <a:custGeom>
              <a:avLst/>
              <a:gdLst>
                <a:gd name="T0" fmla="*/ 0 w 88"/>
                <a:gd name="T1" fmla="*/ 1120 h 1121"/>
                <a:gd name="T2" fmla="*/ 0 w 88"/>
                <a:gd name="T3" fmla="*/ 0 h 1121"/>
                <a:gd name="T4" fmla="*/ 87 w 88"/>
                <a:gd name="T5" fmla="*/ 0 h 1121"/>
                <a:gd name="T6" fmla="*/ 87 w 88"/>
                <a:gd name="T7" fmla="*/ 1085 h 1121"/>
                <a:gd name="T8" fmla="*/ 0 w 88"/>
                <a:gd name="T9" fmla="*/ 112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51" name="Freeform 3"/>
            <p:cNvSpPr>
              <a:spLocks/>
            </p:cNvSpPr>
            <p:nvPr/>
          </p:nvSpPr>
          <p:spPr bwMode="auto">
            <a:xfrm>
              <a:off x="2834" y="1900"/>
              <a:ext cx="84" cy="363"/>
            </a:xfrm>
            <a:custGeom>
              <a:avLst/>
              <a:gdLst>
                <a:gd name="T0" fmla="*/ 0 w 84"/>
                <a:gd name="T1" fmla="*/ 29 h 363"/>
                <a:gd name="T2" fmla="*/ 83 w 84"/>
                <a:gd name="T3" fmla="*/ 0 h 363"/>
                <a:gd name="T4" fmla="*/ 74 w 84"/>
                <a:gd name="T5" fmla="*/ 329 h 363"/>
                <a:gd name="T6" fmla="*/ 0 w 84"/>
                <a:gd name="T7" fmla="*/ 362 h 363"/>
                <a:gd name="T8" fmla="*/ 0 w 84"/>
                <a:gd name="T9" fmla="*/ 2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52" name="Freeform 4"/>
            <p:cNvSpPr>
              <a:spLocks/>
            </p:cNvSpPr>
            <p:nvPr/>
          </p:nvSpPr>
          <p:spPr bwMode="auto">
            <a:xfrm>
              <a:off x="2825" y="2493"/>
              <a:ext cx="84" cy="249"/>
            </a:xfrm>
            <a:custGeom>
              <a:avLst/>
              <a:gdLst>
                <a:gd name="T0" fmla="*/ 2 w 84"/>
                <a:gd name="T1" fmla="*/ 213 h 249"/>
                <a:gd name="T2" fmla="*/ 0 w 84"/>
                <a:gd name="T3" fmla="*/ 28 h 249"/>
                <a:gd name="T4" fmla="*/ 83 w 84"/>
                <a:gd name="T5" fmla="*/ 0 h 249"/>
                <a:gd name="T6" fmla="*/ 72 w 84"/>
                <a:gd name="T7" fmla="*/ 248 h 249"/>
                <a:gd name="T8" fmla="*/ 2 w 84"/>
                <a:gd name="T9" fmla="*/ 213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auto">
            <a:xfrm>
              <a:off x="2831" y="2965"/>
              <a:ext cx="52" cy="232"/>
            </a:xfrm>
            <a:custGeom>
              <a:avLst/>
              <a:gdLst>
                <a:gd name="T0" fmla="*/ 13 w 52"/>
                <a:gd name="T1" fmla="*/ 204 h 232"/>
                <a:gd name="T2" fmla="*/ 0 w 52"/>
                <a:gd name="T3" fmla="*/ 0 h 232"/>
                <a:gd name="T4" fmla="*/ 51 w 52"/>
                <a:gd name="T5" fmla="*/ 26 h 232"/>
                <a:gd name="T6" fmla="*/ 47 w 52"/>
                <a:gd name="T7" fmla="*/ 231 h 232"/>
                <a:gd name="T8" fmla="*/ 13 w 52"/>
                <a:gd name="T9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auto">
            <a:xfrm>
              <a:off x="2851" y="3354"/>
              <a:ext cx="36" cy="133"/>
            </a:xfrm>
            <a:custGeom>
              <a:avLst/>
              <a:gdLst>
                <a:gd name="T0" fmla="*/ 4 w 36"/>
                <a:gd name="T1" fmla="*/ 101 h 133"/>
                <a:gd name="T2" fmla="*/ 0 w 36"/>
                <a:gd name="T3" fmla="*/ 0 h 133"/>
                <a:gd name="T4" fmla="*/ 35 w 36"/>
                <a:gd name="T5" fmla="*/ 20 h 133"/>
                <a:gd name="T6" fmla="*/ 28 w 36"/>
                <a:gd name="T7" fmla="*/ 132 h 133"/>
                <a:gd name="T8" fmla="*/ 4 w 36"/>
                <a:gd name="T9" fmla="*/ 10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auto">
            <a:xfrm>
              <a:off x="2851" y="3640"/>
              <a:ext cx="30" cy="590"/>
            </a:xfrm>
            <a:custGeom>
              <a:avLst/>
              <a:gdLst>
                <a:gd name="T0" fmla="*/ 15 w 30"/>
                <a:gd name="T1" fmla="*/ 589 h 590"/>
                <a:gd name="T2" fmla="*/ 0 w 30"/>
                <a:gd name="T3" fmla="*/ 0 h 590"/>
                <a:gd name="T4" fmla="*/ 29 w 30"/>
                <a:gd name="T5" fmla="*/ 37 h 590"/>
                <a:gd name="T6" fmla="*/ 15 w 30"/>
                <a:gd name="T7" fmla="*/ 589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auto">
            <a:xfrm>
              <a:off x="2600" y="3595"/>
              <a:ext cx="233" cy="130"/>
            </a:xfrm>
            <a:custGeom>
              <a:avLst/>
              <a:gdLst>
                <a:gd name="T0" fmla="*/ 0 w 233"/>
                <a:gd name="T1" fmla="*/ 117 h 130"/>
                <a:gd name="T2" fmla="*/ 48 w 233"/>
                <a:gd name="T3" fmla="*/ 101 h 130"/>
                <a:gd name="T4" fmla="*/ 93 w 233"/>
                <a:gd name="T5" fmla="*/ 79 h 130"/>
                <a:gd name="T6" fmla="*/ 146 w 233"/>
                <a:gd name="T7" fmla="*/ 39 h 130"/>
                <a:gd name="T8" fmla="*/ 182 w 233"/>
                <a:gd name="T9" fmla="*/ 0 h 130"/>
                <a:gd name="T10" fmla="*/ 232 w 233"/>
                <a:gd name="T11" fmla="*/ 42 h 130"/>
                <a:gd name="T12" fmla="*/ 188 w 233"/>
                <a:gd name="T13" fmla="*/ 74 h 130"/>
                <a:gd name="T14" fmla="*/ 134 w 233"/>
                <a:gd name="T15" fmla="*/ 110 h 130"/>
                <a:gd name="T16" fmla="*/ 61 w 233"/>
                <a:gd name="T17" fmla="*/ 129 h 130"/>
                <a:gd name="T18" fmla="*/ 0 w 233"/>
                <a:gd name="T19" fmla="*/ 11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auto">
            <a:xfrm>
              <a:off x="2583" y="2888"/>
              <a:ext cx="465" cy="646"/>
            </a:xfrm>
            <a:custGeom>
              <a:avLst/>
              <a:gdLst>
                <a:gd name="T0" fmla="*/ 359 w 465"/>
                <a:gd name="T1" fmla="*/ 645 h 646"/>
                <a:gd name="T2" fmla="*/ 405 w 465"/>
                <a:gd name="T3" fmla="*/ 616 h 646"/>
                <a:gd name="T4" fmla="*/ 447 w 465"/>
                <a:gd name="T5" fmla="*/ 580 h 646"/>
                <a:gd name="T6" fmla="*/ 460 w 465"/>
                <a:gd name="T7" fmla="*/ 552 h 646"/>
                <a:gd name="T8" fmla="*/ 464 w 465"/>
                <a:gd name="T9" fmla="*/ 515 h 646"/>
                <a:gd name="T10" fmla="*/ 451 w 465"/>
                <a:gd name="T11" fmla="*/ 468 h 646"/>
                <a:gd name="T12" fmla="*/ 424 w 465"/>
                <a:gd name="T13" fmla="*/ 424 h 646"/>
                <a:gd name="T14" fmla="*/ 380 w 465"/>
                <a:gd name="T15" fmla="*/ 385 h 646"/>
                <a:gd name="T16" fmla="*/ 168 w 465"/>
                <a:gd name="T17" fmla="*/ 259 h 646"/>
                <a:gd name="T18" fmla="*/ 133 w 465"/>
                <a:gd name="T19" fmla="*/ 235 h 646"/>
                <a:gd name="T20" fmla="*/ 111 w 465"/>
                <a:gd name="T21" fmla="*/ 208 h 646"/>
                <a:gd name="T22" fmla="*/ 104 w 465"/>
                <a:gd name="T23" fmla="*/ 166 h 646"/>
                <a:gd name="T24" fmla="*/ 117 w 465"/>
                <a:gd name="T25" fmla="*/ 124 h 646"/>
                <a:gd name="T26" fmla="*/ 155 w 465"/>
                <a:gd name="T27" fmla="*/ 95 h 646"/>
                <a:gd name="T28" fmla="*/ 222 w 465"/>
                <a:gd name="T29" fmla="*/ 52 h 646"/>
                <a:gd name="T30" fmla="*/ 124 w 465"/>
                <a:gd name="T31" fmla="*/ 0 h 646"/>
                <a:gd name="T32" fmla="*/ 55 w 465"/>
                <a:gd name="T33" fmla="*/ 41 h 646"/>
                <a:gd name="T34" fmla="*/ 27 w 465"/>
                <a:gd name="T35" fmla="*/ 70 h 646"/>
                <a:gd name="T36" fmla="*/ 2 w 465"/>
                <a:gd name="T37" fmla="*/ 123 h 646"/>
                <a:gd name="T38" fmla="*/ 0 w 465"/>
                <a:gd name="T39" fmla="*/ 189 h 646"/>
                <a:gd name="T40" fmla="*/ 29 w 465"/>
                <a:gd name="T41" fmla="*/ 257 h 646"/>
                <a:gd name="T42" fmla="*/ 78 w 465"/>
                <a:gd name="T43" fmla="*/ 300 h 646"/>
                <a:gd name="T44" fmla="*/ 311 w 465"/>
                <a:gd name="T45" fmla="*/ 442 h 646"/>
                <a:gd name="T46" fmla="*/ 358 w 465"/>
                <a:gd name="T47" fmla="*/ 474 h 646"/>
                <a:gd name="T48" fmla="*/ 375 w 465"/>
                <a:gd name="T49" fmla="*/ 516 h 646"/>
                <a:gd name="T50" fmla="*/ 375 w 465"/>
                <a:gd name="T51" fmla="*/ 550 h 646"/>
                <a:gd name="T52" fmla="*/ 308 w 465"/>
                <a:gd name="T53" fmla="*/ 608 h 646"/>
                <a:gd name="T54" fmla="*/ 359 w 465"/>
                <a:gd name="T55" fmla="*/ 645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auto">
            <a:xfrm>
              <a:off x="2966" y="2396"/>
              <a:ext cx="318" cy="422"/>
            </a:xfrm>
            <a:custGeom>
              <a:avLst/>
              <a:gdLst>
                <a:gd name="T0" fmla="*/ 92 w 318"/>
                <a:gd name="T1" fmla="*/ 421 h 422"/>
                <a:gd name="T2" fmla="*/ 163 w 318"/>
                <a:gd name="T3" fmla="*/ 399 h 422"/>
                <a:gd name="T4" fmla="*/ 218 w 318"/>
                <a:gd name="T5" fmla="*/ 357 h 422"/>
                <a:gd name="T6" fmla="*/ 263 w 318"/>
                <a:gd name="T7" fmla="*/ 316 h 422"/>
                <a:gd name="T8" fmla="*/ 300 w 318"/>
                <a:gd name="T9" fmla="*/ 265 h 422"/>
                <a:gd name="T10" fmla="*/ 317 w 318"/>
                <a:gd name="T11" fmla="*/ 203 h 422"/>
                <a:gd name="T12" fmla="*/ 316 w 318"/>
                <a:gd name="T13" fmla="*/ 139 h 422"/>
                <a:gd name="T14" fmla="*/ 299 w 318"/>
                <a:gd name="T15" fmla="*/ 95 h 422"/>
                <a:gd name="T16" fmla="*/ 276 w 318"/>
                <a:gd name="T17" fmla="*/ 64 h 422"/>
                <a:gd name="T18" fmla="*/ 241 w 318"/>
                <a:gd name="T19" fmla="*/ 36 h 422"/>
                <a:gd name="T20" fmla="*/ 218 w 318"/>
                <a:gd name="T21" fmla="*/ 14 h 422"/>
                <a:gd name="T22" fmla="*/ 180 w 318"/>
                <a:gd name="T23" fmla="*/ 0 h 422"/>
                <a:gd name="T24" fmla="*/ 61 w 318"/>
                <a:gd name="T25" fmla="*/ 52 h 422"/>
                <a:gd name="T26" fmla="*/ 106 w 318"/>
                <a:gd name="T27" fmla="*/ 93 h 422"/>
                <a:gd name="T28" fmla="*/ 137 w 318"/>
                <a:gd name="T29" fmla="*/ 130 h 422"/>
                <a:gd name="T30" fmla="*/ 159 w 318"/>
                <a:gd name="T31" fmla="*/ 159 h 422"/>
                <a:gd name="T32" fmla="*/ 176 w 318"/>
                <a:gd name="T33" fmla="*/ 196 h 422"/>
                <a:gd name="T34" fmla="*/ 176 w 318"/>
                <a:gd name="T35" fmla="*/ 246 h 422"/>
                <a:gd name="T36" fmla="*/ 145 w 318"/>
                <a:gd name="T37" fmla="*/ 279 h 422"/>
                <a:gd name="T38" fmla="*/ 105 w 318"/>
                <a:gd name="T39" fmla="*/ 309 h 422"/>
                <a:gd name="T40" fmla="*/ 50 w 318"/>
                <a:gd name="T41" fmla="*/ 342 h 422"/>
                <a:gd name="T42" fmla="*/ 0 w 318"/>
                <a:gd name="T43" fmla="*/ 369 h 422"/>
                <a:gd name="T44" fmla="*/ 92 w 318"/>
                <a:gd name="T45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auto">
            <a:xfrm>
              <a:off x="2308" y="1190"/>
              <a:ext cx="1404" cy="1153"/>
            </a:xfrm>
            <a:custGeom>
              <a:avLst/>
              <a:gdLst>
                <a:gd name="T0" fmla="*/ 466 w 1404"/>
                <a:gd name="T1" fmla="*/ 1084 h 1153"/>
                <a:gd name="T2" fmla="*/ 370 w 1404"/>
                <a:gd name="T3" fmla="*/ 1066 h 1153"/>
                <a:gd name="T4" fmla="*/ 299 w 1404"/>
                <a:gd name="T5" fmla="*/ 1035 h 1153"/>
                <a:gd name="T6" fmla="*/ 257 w 1404"/>
                <a:gd name="T7" fmla="*/ 1002 h 1153"/>
                <a:gd name="T8" fmla="*/ 220 w 1404"/>
                <a:gd name="T9" fmla="*/ 956 h 1153"/>
                <a:gd name="T10" fmla="*/ 209 w 1404"/>
                <a:gd name="T11" fmla="*/ 914 h 1153"/>
                <a:gd name="T12" fmla="*/ 215 w 1404"/>
                <a:gd name="T13" fmla="*/ 873 h 1153"/>
                <a:gd name="T14" fmla="*/ 231 w 1404"/>
                <a:gd name="T15" fmla="*/ 836 h 1153"/>
                <a:gd name="T16" fmla="*/ 273 w 1404"/>
                <a:gd name="T17" fmla="*/ 798 h 1153"/>
                <a:gd name="T18" fmla="*/ 330 w 1404"/>
                <a:gd name="T19" fmla="*/ 774 h 1153"/>
                <a:gd name="T20" fmla="*/ 400 w 1404"/>
                <a:gd name="T21" fmla="*/ 748 h 1153"/>
                <a:gd name="T22" fmla="*/ 1110 w 1404"/>
                <a:gd name="T23" fmla="*/ 499 h 1153"/>
                <a:gd name="T24" fmla="*/ 1207 w 1404"/>
                <a:gd name="T25" fmla="*/ 451 h 1153"/>
                <a:gd name="T26" fmla="*/ 1289 w 1404"/>
                <a:gd name="T27" fmla="*/ 398 h 1153"/>
                <a:gd name="T28" fmla="*/ 1344 w 1404"/>
                <a:gd name="T29" fmla="*/ 356 h 1153"/>
                <a:gd name="T30" fmla="*/ 1381 w 1404"/>
                <a:gd name="T31" fmla="*/ 310 h 1153"/>
                <a:gd name="T32" fmla="*/ 1403 w 1404"/>
                <a:gd name="T33" fmla="*/ 249 h 1153"/>
                <a:gd name="T34" fmla="*/ 1401 w 1404"/>
                <a:gd name="T35" fmla="*/ 185 h 1153"/>
                <a:gd name="T36" fmla="*/ 1386 w 1404"/>
                <a:gd name="T37" fmla="*/ 136 h 1153"/>
                <a:gd name="T38" fmla="*/ 1370 w 1404"/>
                <a:gd name="T39" fmla="*/ 90 h 1153"/>
                <a:gd name="T40" fmla="*/ 1335 w 1404"/>
                <a:gd name="T41" fmla="*/ 55 h 1153"/>
                <a:gd name="T42" fmla="*/ 1280 w 1404"/>
                <a:gd name="T43" fmla="*/ 18 h 1153"/>
                <a:gd name="T44" fmla="*/ 1214 w 1404"/>
                <a:gd name="T45" fmla="*/ 0 h 1153"/>
                <a:gd name="T46" fmla="*/ 1172 w 1404"/>
                <a:gd name="T47" fmla="*/ 4 h 1153"/>
                <a:gd name="T48" fmla="*/ 1111 w 1404"/>
                <a:gd name="T49" fmla="*/ 7 h 1153"/>
                <a:gd name="T50" fmla="*/ 1053 w 1404"/>
                <a:gd name="T51" fmla="*/ 20 h 1153"/>
                <a:gd name="T52" fmla="*/ 989 w 1404"/>
                <a:gd name="T53" fmla="*/ 46 h 1153"/>
                <a:gd name="T54" fmla="*/ 939 w 1404"/>
                <a:gd name="T55" fmla="*/ 79 h 1153"/>
                <a:gd name="T56" fmla="*/ 899 w 1404"/>
                <a:gd name="T57" fmla="*/ 106 h 1153"/>
                <a:gd name="T58" fmla="*/ 878 w 1404"/>
                <a:gd name="T59" fmla="*/ 149 h 1153"/>
                <a:gd name="T60" fmla="*/ 897 w 1404"/>
                <a:gd name="T61" fmla="*/ 187 h 1153"/>
                <a:gd name="T62" fmla="*/ 939 w 1404"/>
                <a:gd name="T63" fmla="*/ 183 h 1153"/>
                <a:gd name="T64" fmla="*/ 987 w 1404"/>
                <a:gd name="T65" fmla="*/ 171 h 1153"/>
                <a:gd name="T66" fmla="*/ 1033 w 1404"/>
                <a:gd name="T67" fmla="*/ 158 h 1153"/>
                <a:gd name="T68" fmla="*/ 1069 w 1404"/>
                <a:gd name="T69" fmla="*/ 150 h 1153"/>
                <a:gd name="T70" fmla="*/ 1111 w 1404"/>
                <a:gd name="T71" fmla="*/ 150 h 1153"/>
                <a:gd name="T72" fmla="*/ 1154 w 1404"/>
                <a:gd name="T73" fmla="*/ 163 h 1153"/>
                <a:gd name="T74" fmla="*/ 1183 w 1404"/>
                <a:gd name="T75" fmla="*/ 204 h 1153"/>
                <a:gd name="T76" fmla="*/ 1179 w 1404"/>
                <a:gd name="T77" fmla="*/ 248 h 1153"/>
                <a:gd name="T78" fmla="*/ 1157 w 1404"/>
                <a:gd name="T79" fmla="*/ 286 h 1153"/>
                <a:gd name="T80" fmla="*/ 1121 w 1404"/>
                <a:gd name="T81" fmla="*/ 323 h 1153"/>
                <a:gd name="T82" fmla="*/ 1047 w 1404"/>
                <a:gd name="T83" fmla="*/ 361 h 1153"/>
                <a:gd name="T84" fmla="*/ 908 w 1404"/>
                <a:gd name="T85" fmla="*/ 415 h 1153"/>
                <a:gd name="T86" fmla="*/ 194 w 1404"/>
                <a:gd name="T87" fmla="*/ 675 h 1153"/>
                <a:gd name="T88" fmla="*/ 123 w 1404"/>
                <a:gd name="T89" fmla="*/ 715 h 1153"/>
                <a:gd name="T90" fmla="*/ 68 w 1404"/>
                <a:gd name="T91" fmla="*/ 763 h 1153"/>
                <a:gd name="T92" fmla="*/ 29 w 1404"/>
                <a:gd name="T93" fmla="*/ 809 h 1153"/>
                <a:gd name="T94" fmla="*/ 6 w 1404"/>
                <a:gd name="T95" fmla="*/ 858 h 1153"/>
                <a:gd name="T96" fmla="*/ 0 w 1404"/>
                <a:gd name="T97" fmla="*/ 912 h 1153"/>
                <a:gd name="T98" fmla="*/ 8 w 1404"/>
                <a:gd name="T99" fmla="*/ 952 h 1153"/>
                <a:gd name="T100" fmla="*/ 22 w 1404"/>
                <a:gd name="T101" fmla="*/ 992 h 1153"/>
                <a:gd name="T102" fmla="*/ 59 w 1404"/>
                <a:gd name="T103" fmla="*/ 1036 h 1153"/>
                <a:gd name="T104" fmla="*/ 127 w 1404"/>
                <a:gd name="T105" fmla="*/ 1095 h 1153"/>
                <a:gd name="T106" fmla="*/ 198 w 1404"/>
                <a:gd name="T107" fmla="*/ 1135 h 1153"/>
                <a:gd name="T108" fmla="*/ 273 w 1404"/>
                <a:gd name="T109" fmla="*/ 1152 h 1153"/>
                <a:gd name="T110" fmla="*/ 466 w 1404"/>
                <a:gd name="T111" fmla="*/ 1084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auto">
            <a:xfrm>
              <a:off x="2711" y="3280"/>
              <a:ext cx="368" cy="422"/>
            </a:xfrm>
            <a:custGeom>
              <a:avLst/>
              <a:gdLst>
                <a:gd name="T0" fmla="*/ 367 w 368"/>
                <a:gd name="T1" fmla="*/ 421 h 422"/>
                <a:gd name="T2" fmla="*/ 171 w 368"/>
                <a:gd name="T3" fmla="*/ 340 h 422"/>
                <a:gd name="T4" fmla="*/ 117 w 368"/>
                <a:gd name="T5" fmla="*/ 304 h 422"/>
                <a:gd name="T6" fmla="*/ 73 w 368"/>
                <a:gd name="T7" fmla="*/ 265 h 422"/>
                <a:gd name="T8" fmla="*/ 31 w 368"/>
                <a:gd name="T9" fmla="*/ 219 h 422"/>
                <a:gd name="T10" fmla="*/ 9 w 368"/>
                <a:gd name="T11" fmla="*/ 179 h 422"/>
                <a:gd name="T12" fmla="*/ 0 w 368"/>
                <a:gd name="T13" fmla="*/ 137 h 422"/>
                <a:gd name="T14" fmla="*/ 2 w 368"/>
                <a:gd name="T15" fmla="*/ 95 h 422"/>
                <a:gd name="T16" fmla="*/ 19 w 368"/>
                <a:gd name="T17" fmla="*/ 51 h 422"/>
                <a:gd name="T18" fmla="*/ 44 w 368"/>
                <a:gd name="T19" fmla="*/ 0 h 422"/>
                <a:gd name="T20" fmla="*/ 120 w 368"/>
                <a:gd name="T21" fmla="*/ 52 h 422"/>
                <a:gd name="T22" fmla="*/ 95 w 368"/>
                <a:gd name="T23" fmla="*/ 98 h 422"/>
                <a:gd name="T24" fmla="*/ 95 w 368"/>
                <a:gd name="T25" fmla="*/ 143 h 422"/>
                <a:gd name="T26" fmla="*/ 122 w 368"/>
                <a:gd name="T27" fmla="*/ 191 h 422"/>
                <a:gd name="T28" fmla="*/ 162 w 368"/>
                <a:gd name="T29" fmla="*/ 235 h 422"/>
                <a:gd name="T30" fmla="*/ 223 w 368"/>
                <a:gd name="T31" fmla="*/ 284 h 422"/>
                <a:gd name="T32" fmla="*/ 290 w 368"/>
                <a:gd name="T33" fmla="*/ 317 h 422"/>
                <a:gd name="T34" fmla="*/ 332 w 368"/>
                <a:gd name="T35" fmla="*/ 351 h 422"/>
                <a:gd name="T36" fmla="*/ 351 w 368"/>
                <a:gd name="T37" fmla="*/ 378 h 422"/>
                <a:gd name="T38" fmla="*/ 367 w 368"/>
                <a:gd name="T39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auto">
            <a:xfrm>
              <a:off x="2432" y="1792"/>
              <a:ext cx="989" cy="1439"/>
            </a:xfrm>
            <a:custGeom>
              <a:avLst/>
              <a:gdLst>
                <a:gd name="T0" fmla="*/ 525 w 989"/>
                <a:gd name="T1" fmla="*/ 1438 h 1439"/>
                <a:gd name="T2" fmla="*/ 582 w 989"/>
                <a:gd name="T3" fmla="*/ 1409 h 1439"/>
                <a:gd name="T4" fmla="*/ 647 w 989"/>
                <a:gd name="T5" fmla="*/ 1355 h 1439"/>
                <a:gd name="T6" fmla="*/ 670 w 989"/>
                <a:gd name="T7" fmla="*/ 1304 h 1439"/>
                <a:gd name="T8" fmla="*/ 686 w 989"/>
                <a:gd name="T9" fmla="*/ 1255 h 1439"/>
                <a:gd name="T10" fmla="*/ 677 w 989"/>
                <a:gd name="T11" fmla="*/ 1198 h 1439"/>
                <a:gd name="T12" fmla="*/ 637 w 989"/>
                <a:gd name="T13" fmla="*/ 1125 h 1439"/>
                <a:gd name="T14" fmla="*/ 609 w 989"/>
                <a:gd name="T15" fmla="*/ 1092 h 1439"/>
                <a:gd name="T16" fmla="*/ 569 w 989"/>
                <a:gd name="T17" fmla="*/ 1063 h 1439"/>
                <a:gd name="T18" fmla="*/ 259 w 989"/>
                <a:gd name="T19" fmla="*/ 905 h 1439"/>
                <a:gd name="T20" fmla="*/ 201 w 989"/>
                <a:gd name="T21" fmla="*/ 863 h 1439"/>
                <a:gd name="T22" fmla="*/ 177 w 989"/>
                <a:gd name="T23" fmla="*/ 843 h 1439"/>
                <a:gd name="T24" fmla="*/ 160 w 989"/>
                <a:gd name="T25" fmla="*/ 800 h 1439"/>
                <a:gd name="T26" fmla="*/ 171 w 989"/>
                <a:gd name="T27" fmla="*/ 766 h 1439"/>
                <a:gd name="T28" fmla="*/ 215 w 989"/>
                <a:gd name="T29" fmla="*/ 738 h 1439"/>
                <a:gd name="T30" fmla="*/ 294 w 989"/>
                <a:gd name="T31" fmla="*/ 709 h 1439"/>
                <a:gd name="T32" fmla="*/ 780 w 989"/>
                <a:gd name="T33" fmla="*/ 521 h 1439"/>
                <a:gd name="T34" fmla="*/ 856 w 989"/>
                <a:gd name="T35" fmla="*/ 471 h 1439"/>
                <a:gd name="T36" fmla="*/ 918 w 989"/>
                <a:gd name="T37" fmla="*/ 417 h 1439"/>
                <a:gd name="T38" fmla="*/ 953 w 989"/>
                <a:gd name="T39" fmla="*/ 379 h 1439"/>
                <a:gd name="T40" fmla="*/ 984 w 989"/>
                <a:gd name="T41" fmla="*/ 334 h 1439"/>
                <a:gd name="T42" fmla="*/ 988 w 989"/>
                <a:gd name="T43" fmla="*/ 274 h 1439"/>
                <a:gd name="T44" fmla="*/ 972 w 989"/>
                <a:gd name="T45" fmla="*/ 214 h 1439"/>
                <a:gd name="T46" fmla="*/ 953 w 989"/>
                <a:gd name="T47" fmla="*/ 167 h 1439"/>
                <a:gd name="T48" fmla="*/ 920 w 989"/>
                <a:gd name="T49" fmla="*/ 126 h 1439"/>
                <a:gd name="T50" fmla="*/ 875 w 989"/>
                <a:gd name="T51" fmla="*/ 85 h 1439"/>
                <a:gd name="T52" fmla="*/ 828 w 989"/>
                <a:gd name="T53" fmla="*/ 50 h 1439"/>
                <a:gd name="T54" fmla="*/ 803 w 989"/>
                <a:gd name="T55" fmla="*/ 29 h 1439"/>
                <a:gd name="T56" fmla="*/ 756 w 989"/>
                <a:gd name="T57" fmla="*/ 0 h 1439"/>
                <a:gd name="T58" fmla="*/ 588 w 989"/>
                <a:gd name="T59" fmla="*/ 61 h 1439"/>
                <a:gd name="T60" fmla="*/ 649 w 989"/>
                <a:gd name="T61" fmla="*/ 104 h 1439"/>
                <a:gd name="T62" fmla="*/ 694 w 989"/>
                <a:gd name="T63" fmla="*/ 145 h 1439"/>
                <a:gd name="T64" fmla="*/ 739 w 989"/>
                <a:gd name="T65" fmla="*/ 182 h 1439"/>
                <a:gd name="T66" fmla="*/ 780 w 989"/>
                <a:gd name="T67" fmla="*/ 223 h 1439"/>
                <a:gd name="T68" fmla="*/ 803 w 989"/>
                <a:gd name="T69" fmla="*/ 272 h 1439"/>
                <a:gd name="T70" fmla="*/ 787 w 989"/>
                <a:gd name="T71" fmla="*/ 323 h 1439"/>
                <a:gd name="T72" fmla="*/ 729 w 989"/>
                <a:gd name="T73" fmla="*/ 369 h 1439"/>
                <a:gd name="T74" fmla="*/ 639 w 989"/>
                <a:gd name="T75" fmla="*/ 413 h 1439"/>
                <a:gd name="T76" fmla="*/ 212 w 989"/>
                <a:gd name="T77" fmla="*/ 589 h 1439"/>
                <a:gd name="T78" fmla="*/ 160 w 989"/>
                <a:gd name="T79" fmla="*/ 608 h 1439"/>
                <a:gd name="T80" fmla="*/ 88 w 989"/>
                <a:gd name="T81" fmla="*/ 653 h 1439"/>
                <a:gd name="T82" fmla="*/ 43 w 989"/>
                <a:gd name="T83" fmla="*/ 698 h 1439"/>
                <a:gd name="T84" fmla="*/ 9 w 989"/>
                <a:gd name="T85" fmla="*/ 755 h 1439"/>
                <a:gd name="T86" fmla="*/ 0 w 989"/>
                <a:gd name="T87" fmla="*/ 820 h 1439"/>
                <a:gd name="T88" fmla="*/ 10 w 989"/>
                <a:gd name="T89" fmla="*/ 872 h 1439"/>
                <a:gd name="T90" fmla="*/ 40 w 989"/>
                <a:gd name="T91" fmla="*/ 914 h 1439"/>
                <a:gd name="T92" fmla="*/ 84 w 989"/>
                <a:gd name="T93" fmla="*/ 949 h 1439"/>
                <a:gd name="T94" fmla="*/ 159 w 989"/>
                <a:gd name="T95" fmla="*/ 999 h 1439"/>
                <a:gd name="T96" fmla="*/ 487 w 989"/>
                <a:gd name="T97" fmla="*/ 1164 h 1439"/>
                <a:gd name="T98" fmla="*/ 530 w 989"/>
                <a:gd name="T99" fmla="*/ 1197 h 1439"/>
                <a:gd name="T100" fmla="*/ 569 w 989"/>
                <a:gd name="T101" fmla="*/ 1236 h 1439"/>
                <a:gd name="T102" fmla="*/ 557 w 989"/>
                <a:gd name="T103" fmla="*/ 1292 h 1439"/>
                <a:gd name="T104" fmla="*/ 502 w 989"/>
                <a:gd name="T105" fmla="*/ 1354 h 1439"/>
                <a:gd name="T106" fmla="*/ 434 w 989"/>
                <a:gd name="T107" fmla="*/ 1394 h 1439"/>
                <a:gd name="T108" fmla="*/ 525 w 989"/>
                <a:gd name="T109" fmla="*/ 1438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auto">
            <a:xfrm>
              <a:off x="2100" y="1162"/>
              <a:ext cx="669" cy="582"/>
            </a:xfrm>
            <a:custGeom>
              <a:avLst/>
              <a:gdLst>
                <a:gd name="T0" fmla="*/ 668 w 669"/>
                <a:gd name="T1" fmla="*/ 553 h 582"/>
                <a:gd name="T2" fmla="*/ 668 w 669"/>
                <a:gd name="T3" fmla="*/ 450 h 582"/>
                <a:gd name="T4" fmla="*/ 562 w 669"/>
                <a:gd name="T5" fmla="*/ 435 h 582"/>
                <a:gd name="T6" fmla="*/ 448 w 669"/>
                <a:gd name="T7" fmla="*/ 420 h 582"/>
                <a:gd name="T8" fmla="*/ 367 w 669"/>
                <a:gd name="T9" fmla="*/ 400 h 582"/>
                <a:gd name="T10" fmla="*/ 314 w 669"/>
                <a:gd name="T11" fmla="*/ 378 h 582"/>
                <a:gd name="T12" fmla="*/ 257 w 669"/>
                <a:gd name="T13" fmla="*/ 349 h 582"/>
                <a:gd name="T14" fmla="*/ 220 w 669"/>
                <a:gd name="T15" fmla="*/ 314 h 582"/>
                <a:gd name="T16" fmla="*/ 193 w 669"/>
                <a:gd name="T17" fmla="*/ 274 h 582"/>
                <a:gd name="T18" fmla="*/ 180 w 669"/>
                <a:gd name="T19" fmla="*/ 231 h 582"/>
                <a:gd name="T20" fmla="*/ 180 w 669"/>
                <a:gd name="T21" fmla="*/ 189 h 582"/>
                <a:gd name="T22" fmla="*/ 193 w 669"/>
                <a:gd name="T23" fmla="*/ 165 h 582"/>
                <a:gd name="T24" fmla="*/ 209 w 669"/>
                <a:gd name="T25" fmla="*/ 143 h 582"/>
                <a:gd name="T26" fmla="*/ 255 w 669"/>
                <a:gd name="T27" fmla="*/ 127 h 582"/>
                <a:gd name="T28" fmla="*/ 297 w 669"/>
                <a:gd name="T29" fmla="*/ 127 h 582"/>
                <a:gd name="T30" fmla="*/ 345 w 669"/>
                <a:gd name="T31" fmla="*/ 141 h 582"/>
                <a:gd name="T32" fmla="*/ 396 w 669"/>
                <a:gd name="T33" fmla="*/ 156 h 582"/>
                <a:gd name="T34" fmla="*/ 448 w 669"/>
                <a:gd name="T35" fmla="*/ 163 h 582"/>
                <a:gd name="T36" fmla="*/ 477 w 669"/>
                <a:gd name="T37" fmla="*/ 125 h 582"/>
                <a:gd name="T38" fmla="*/ 464 w 669"/>
                <a:gd name="T39" fmla="*/ 86 h 582"/>
                <a:gd name="T40" fmla="*/ 415 w 669"/>
                <a:gd name="T41" fmla="*/ 42 h 582"/>
                <a:gd name="T42" fmla="*/ 363 w 669"/>
                <a:gd name="T43" fmla="*/ 18 h 582"/>
                <a:gd name="T44" fmla="*/ 319 w 669"/>
                <a:gd name="T45" fmla="*/ 7 h 582"/>
                <a:gd name="T46" fmla="*/ 273 w 669"/>
                <a:gd name="T47" fmla="*/ 2 h 582"/>
                <a:gd name="T48" fmla="*/ 222 w 669"/>
                <a:gd name="T49" fmla="*/ 0 h 582"/>
                <a:gd name="T50" fmla="*/ 176 w 669"/>
                <a:gd name="T51" fmla="*/ 4 h 582"/>
                <a:gd name="T52" fmla="*/ 136 w 669"/>
                <a:gd name="T53" fmla="*/ 15 h 582"/>
                <a:gd name="T54" fmla="*/ 86 w 669"/>
                <a:gd name="T55" fmla="*/ 33 h 582"/>
                <a:gd name="T56" fmla="*/ 50 w 669"/>
                <a:gd name="T57" fmla="*/ 66 h 582"/>
                <a:gd name="T58" fmla="*/ 22 w 669"/>
                <a:gd name="T59" fmla="*/ 99 h 582"/>
                <a:gd name="T60" fmla="*/ 6 w 669"/>
                <a:gd name="T61" fmla="*/ 145 h 582"/>
                <a:gd name="T62" fmla="*/ 0 w 669"/>
                <a:gd name="T63" fmla="*/ 189 h 582"/>
                <a:gd name="T64" fmla="*/ 9 w 669"/>
                <a:gd name="T65" fmla="*/ 237 h 582"/>
                <a:gd name="T66" fmla="*/ 22 w 669"/>
                <a:gd name="T67" fmla="*/ 285 h 582"/>
                <a:gd name="T68" fmla="*/ 50 w 669"/>
                <a:gd name="T69" fmla="*/ 330 h 582"/>
                <a:gd name="T70" fmla="*/ 81 w 669"/>
                <a:gd name="T71" fmla="*/ 375 h 582"/>
                <a:gd name="T72" fmla="*/ 125 w 669"/>
                <a:gd name="T73" fmla="*/ 419 h 582"/>
                <a:gd name="T74" fmla="*/ 169 w 669"/>
                <a:gd name="T75" fmla="*/ 457 h 582"/>
                <a:gd name="T76" fmla="*/ 217 w 669"/>
                <a:gd name="T77" fmla="*/ 488 h 582"/>
                <a:gd name="T78" fmla="*/ 266 w 669"/>
                <a:gd name="T79" fmla="*/ 514 h 582"/>
                <a:gd name="T80" fmla="*/ 310 w 669"/>
                <a:gd name="T81" fmla="*/ 534 h 582"/>
                <a:gd name="T82" fmla="*/ 369 w 669"/>
                <a:gd name="T83" fmla="*/ 549 h 582"/>
                <a:gd name="T84" fmla="*/ 437 w 669"/>
                <a:gd name="T85" fmla="*/ 568 h 582"/>
                <a:gd name="T86" fmla="*/ 516 w 669"/>
                <a:gd name="T87" fmla="*/ 581 h 582"/>
                <a:gd name="T88" fmla="*/ 595 w 669"/>
                <a:gd name="T89" fmla="*/ 577 h 582"/>
                <a:gd name="T90" fmla="*/ 668 w 669"/>
                <a:gd name="T91" fmla="*/ 553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auto">
            <a:xfrm>
              <a:off x="1365" y="583"/>
              <a:ext cx="1413" cy="549"/>
            </a:xfrm>
            <a:custGeom>
              <a:avLst/>
              <a:gdLst>
                <a:gd name="T0" fmla="*/ 1412 w 1413"/>
                <a:gd name="T1" fmla="*/ 548 h 549"/>
                <a:gd name="T2" fmla="*/ 1316 w 1413"/>
                <a:gd name="T3" fmla="*/ 537 h 549"/>
                <a:gd name="T4" fmla="*/ 1237 w 1413"/>
                <a:gd name="T5" fmla="*/ 524 h 549"/>
                <a:gd name="T6" fmla="*/ 1179 w 1413"/>
                <a:gd name="T7" fmla="*/ 511 h 549"/>
                <a:gd name="T8" fmla="*/ 1118 w 1413"/>
                <a:gd name="T9" fmla="*/ 499 h 549"/>
                <a:gd name="T10" fmla="*/ 1060 w 1413"/>
                <a:gd name="T11" fmla="*/ 493 h 549"/>
                <a:gd name="T12" fmla="*/ 1000 w 1413"/>
                <a:gd name="T13" fmla="*/ 495 h 549"/>
                <a:gd name="T14" fmla="*/ 939 w 1413"/>
                <a:gd name="T15" fmla="*/ 499 h 549"/>
                <a:gd name="T16" fmla="*/ 894 w 1413"/>
                <a:gd name="T17" fmla="*/ 482 h 549"/>
                <a:gd name="T18" fmla="*/ 962 w 1413"/>
                <a:gd name="T19" fmla="*/ 440 h 549"/>
                <a:gd name="T20" fmla="*/ 1005 w 1413"/>
                <a:gd name="T21" fmla="*/ 411 h 549"/>
                <a:gd name="T22" fmla="*/ 1043 w 1413"/>
                <a:gd name="T23" fmla="*/ 381 h 549"/>
                <a:gd name="T24" fmla="*/ 1069 w 1413"/>
                <a:gd name="T25" fmla="*/ 348 h 549"/>
                <a:gd name="T26" fmla="*/ 962 w 1413"/>
                <a:gd name="T27" fmla="*/ 383 h 549"/>
                <a:gd name="T28" fmla="*/ 855 w 1413"/>
                <a:gd name="T29" fmla="*/ 418 h 549"/>
                <a:gd name="T30" fmla="*/ 783 w 1413"/>
                <a:gd name="T31" fmla="*/ 436 h 549"/>
                <a:gd name="T32" fmla="*/ 670 w 1413"/>
                <a:gd name="T33" fmla="*/ 449 h 549"/>
                <a:gd name="T34" fmla="*/ 597 w 1413"/>
                <a:gd name="T35" fmla="*/ 449 h 549"/>
                <a:gd name="T36" fmla="*/ 531 w 1413"/>
                <a:gd name="T37" fmla="*/ 444 h 549"/>
                <a:gd name="T38" fmla="*/ 486 w 1413"/>
                <a:gd name="T39" fmla="*/ 427 h 549"/>
                <a:gd name="T40" fmla="*/ 459 w 1413"/>
                <a:gd name="T41" fmla="*/ 407 h 549"/>
                <a:gd name="T42" fmla="*/ 527 w 1413"/>
                <a:gd name="T43" fmla="*/ 389 h 549"/>
                <a:gd name="T44" fmla="*/ 572 w 1413"/>
                <a:gd name="T45" fmla="*/ 365 h 549"/>
                <a:gd name="T46" fmla="*/ 599 w 1413"/>
                <a:gd name="T47" fmla="*/ 339 h 549"/>
                <a:gd name="T48" fmla="*/ 634 w 1413"/>
                <a:gd name="T49" fmla="*/ 308 h 549"/>
                <a:gd name="T50" fmla="*/ 544 w 1413"/>
                <a:gd name="T51" fmla="*/ 334 h 549"/>
                <a:gd name="T52" fmla="*/ 463 w 1413"/>
                <a:gd name="T53" fmla="*/ 348 h 549"/>
                <a:gd name="T54" fmla="*/ 378 w 1413"/>
                <a:gd name="T55" fmla="*/ 356 h 549"/>
                <a:gd name="T56" fmla="*/ 303 w 1413"/>
                <a:gd name="T57" fmla="*/ 352 h 549"/>
                <a:gd name="T58" fmla="*/ 254 w 1413"/>
                <a:gd name="T59" fmla="*/ 334 h 549"/>
                <a:gd name="T60" fmla="*/ 233 w 1413"/>
                <a:gd name="T61" fmla="*/ 312 h 549"/>
                <a:gd name="T62" fmla="*/ 281 w 1413"/>
                <a:gd name="T63" fmla="*/ 291 h 549"/>
                <a:gd name="T64" fmla="*/ 313 w 1413"/>
                <a:gd name="T65" fmla="*/ 269 h 549"/>
                <a:gd name="T66" fmla="*/ 341 w 1413"/>
                <a:gd name="T67" fmla="*/ 244 h 549"/>
                <a:gd name="T68" fmla="*/ 339 w 1413"/>
                <a:gd name="T69" fmla="*/ 229 h 549"/>
                <a:gd name="T70" fmla="*/ 262 w 1413"/>
                <a:gd name="T71" fmla="*/ 246 h 549"/>
                <a:gd name="T72" fmla="*/ 179 w 1413"/>
                <a:gd name="T73" fmla="*/ 255 h 549"/>
                <a:gd name="T74" fmla="*/ 109 w 1413"/>
                <a:gd name="T75" fmla="*/ 254 h 549"/>
                <a:gd name="T76" fmla="*/ 51 w 1413"/>
                <a:gd name="T77" fmla="*/ 244 h 549"/>
                <a:gd name="T78" fmla="*/ 19 w 1413"/>
                <a:gd name="T79" fmla="*/ 229 h 549"/>
                <a:gd name="T80" fmla="*/ 0 w 1413"/>
                <a:gd name="T81" fmla="*/ 205 h 549"/>
                <a:gd name="T82" fmla="*/ 120 w 1413"/>
                <a:gd name="T83" fmla="*/ 187 h 549"/>
                <a:gd name="T84" fmla="*/ 309 w 1413"/>
                <a:gd name="T85" fmla="*/ 156 h 549"/>
                <a:gd name="T86" fmla="*/ 544 w 1413"/>
                <a:gd name="T87" fmla="*/ 119 h 549"/>
                <a:gd name="T88" fmla="*/ 742 w 1413"/>
                <a:gd name="T89" fmla="*/ 71 h 549"/>
                <a:gd name="T90" fmla="*/ 926 w 1413"/>
                <a:gd name="T91" fmla="*/ 26 h 549"/>
                <a:gd name="T92" fmla="*/ 1020 w 1413"/>
                <a:gd name="T93" fmla="*/ 9 h 549"/>
                <a:gd name="T94" fmla="*/ 1098 w 1413"/>
                <a:gd name="T95" fmla="*/ 0 h 549"/>
                <a:gd name="T96" fmla="*/ 1165 w 1413"/>
                <a:gd name="T97" fmla="*/ 2 h 549"/>
                <a:gd name="T98" fmla="*/ 1211 w 1413"/>
                <a:gd name="T99" fmla="*/ 7 h 549"/>
                <a:gd name="T100" fmla="*/ 1254 w 1413"/>
                <a:gd name="T101" fmla="*/ 27 h 549"/>
                <a:gd name="T102" fmla="*/ 1288 w 1413"/>
                <a:gd name="T103" fmla="*/ 71 h 549"/>
                <a:gd name="T104" fmla="*/ 1301 w 1413"/>
                <a:gd name="T105" fmla="*/ 117 h 549"/>
                <a:gd name="T106" fmla="*/ 1316 w 1413"/>
                <a:gd name="T107" fmla="*/ 148 h 549"/>
                <a:gd name="T108" fmla="*/ 1344 w 1413"/>
                <a:gd name="T109" fmla="*/ 159 h 549"/>
                <a:gd name="T110" fmla="*/ 1384 w 1413"/>
                <a:gd name="T111" fmla="*/ 156 h 549"/>
                <a:gd name="T112" fmla="*/ 1412 w 1413"/>
                <a:gd name="T113" fmla="*/ 145 h 549"/>
                <a:gd name="T114" fmla="*/ 1412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64" name="Oval 16"/>
            <p:cNvSpPr>
              <a:spLocks noChangeArrowheads="1"/>
            </p:cNvSpPr>
            <p:nvPr/>
          </p:nvSpPr>
          <p:spPr bwMode="auto">
            <a:xfrm>
              <a:off x="2785" y="355"/>
              <a:ext cx="187" cy="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auto">
            <a:xfrm>
              <a:off x="2976" y="583"/>
              <a:ext cx="1413" cy="549"/>
            </a:xfrm>
            <a:custGeom>
              <a:avLst/>
              <a:gdLst>
                <a:gd name="T0" fmla="*/ 0 w 1413"/>
                <a:gd name="T1" fmla="*/ 548 h 549"/>
                <a:gd name="T2" fmla="*/ 96 w 1413"/>
                <a:gd name="T3" fmla="*/ 537 h 549"/>
                <a:gd name="T4" fmla="*/ 175 w 1413"/>
                <a:gd name="T5" fmla="*/ 524 h 549"/>
                <a:gd name="T6" fmla="*/ 233 w 1413"/>
                <a:gd name="T7" fmla="*/ 511 h 549"/>
                <a:gd name="T8" fmla="*/ 294 w 1413"/>
                <a:gd name="T9" fmla="*/ 499 h 549"/>
                <a:gd name="T10" fmla="*/ 352 w 1413"/>
                <a:gd name="T11" fmla="*/ 493 h 549"/>
                <a:gd name="T12" fmla="*/ 412 w 1413"/>
                <a:gd name="T13" fmla="*/ 495 h 549"/>
                <a:gd name="T14" fmla="*/ 473 w 1413"/>
                <a:gd name="T15" fmla="*/ 499 h 549"/>
                <a:gd name="T16" fmla="*/ 518 w 1413"/>
                <a:gd name="T17" fmla="*/ 482 h 549"/>
                <a:gd name="T18" fmla="*/ 450 w 1413"/>
                <a:gd name="T19" fmla="*/ 440 h 549"/>
                <a:gd name="T20" fmla="*/ 407 w 1413"/>
                <a:gd name="T21" fmla="*/ 411 h 549"/>
                <a:gd name="T22" fmla="*/ 369 w 1413"/>
                <a:gd name="T23" fmla="*/ 381 h 549"/>
                <a:gd name="T24" fmla="*/ 343 w 1413"/>
                <a:gd name="T25" fmla="*/ 348 h 549"/>
                <a:gd name="T26" fmla="*/ 450 w 1413"/>
                <a:gd name="T27" fmla="*/ 383 h 549"/>
                <a:gd name="T28" fmla="*/ 557 w 1413"/>
                <a:gd name="T29" fmla="*/ 418 h 549"/>
                <a:gd name="T30" fmla="*/ 629 w 1413"/>
                <a:gd name="T31" fmla="*/ 436 h 549"/>
                <a:gd name="T32" fmla="*/ 742 w 1413"/>
                <a:gd name="T33" fmla="*/ 449 h 549"/>
                <a:gd name="T34" fmla="*/ 815 w 1413"/>
                <a:gd name="T35" fmla="*/ 449 h 549"/>
                <a:gd name="T36" fmla="*/ 881 w 1413"/>
                <a:gd name="T37" fmla="*/ 444 h 549"/>
                <a:gd name="T38" fmla="*/ 926 w 1413"/>
                <a:gd name="T39" fmla="*/ 427 h 549"/>
                <a:gd name="T40" fmla="*/ 953 w 1413"/>
                <a:gd name="T41" fmla="*/ 407 h 549"/>
                <a:gd name="T42" fmla="*/ 885 w 1413"/>
                <a:gd name="T43" fmla="*/ 389 h 549"/>
                <a:gd name="T44" fmla="*/ 840 w 1413"/>
                <a:gd name="T45" fmla="*/ 365 h 549"/>
                <a:gd name="T46" fmla="*/ 809 w 1413"/>
                <a:gd name="T47" fmla="*/ 339 h 549"/>
                <a:gd name="T48" fmla="*/ 778 w 1413"/>
                <a:gd name="T49" fmla="*/ 308 h 549"/>
                <a:gd name="T50" fmla="*/ 868 w 1413"/>
                <a:gd name="T51" fmla="*/ 334 h 549"/>
                <a:gd name="T52" fmla="*/ 949 w 1413"/>
                <a:gd name="T53" fmla="*/ 348 h 549"/>
                <a:gd name="T54" fmla="*/ 1034 w 1413"/>
                <a:gd name="T55" fmla="*/ 356 h 549"/>
                <a:gd name="T56" fmla="*/ 1109 w 1413"/>
                <a:gd name="T57" fmla="*/ 352 h 549"/>
                <a:gd name="T58" fmla="*/ 1158 w 1413"/>
                <a:gd name="T59" fmla="*/ 334 h 549"/>
                <a:gd name="T60" fmla="*/ 1179 w 1413"/>
                <a:gd name="T61" fmla="*/ 312 h 549"/>
                <a:gd name="T62" fmla="*/ 1131 w 1413"/>
                <a:gd name="T63" fmla="*/ 291 h 549"/>
                <a:gd name="T64" fmla="*/ 1099 w 1413"/>
                <a:gd name="T65" fmla="*/ 269 h 549"/>
                <a:gd name="T66" fmla="*/ 1071 w 1413"/>
                <a:gd name="T67" fmla="*/ 244 h 549"/>
                <a:gd name="T68" fmla="*/ 1073 w 1413"/>
                <a:gd name="T69" fmla="*/ 229 h 549"/>
                <a:gd name="T70" fmla="*/ 1150 w 1413"/>
                <a:gd name="T71" fmla="*/ 246 h 549"/>
                <a:gd name="T72" fmla="*/ 1233 w 1413"/>
                <a:gd name="T73" fmla="*/ 255 h 549"/>
                <a:gd name="T74" fmla="*/ 1311 w 1413"/>
                <a:gd name="T75" fmla="*/ 253 h 549"/>
                <a:gd name="T76" fmla="*/ 1361 w 1413"/>
                <a:gd name="T77" fmla="*/ 244 h 549"/>
                <a:gd name="T78" fmla="*/ 1393 w 1413"/>
                <a:gd name="T79" fmla="*/ 229 h 549"/>
                <a:gd name="T80" fmla="*/ 1412 w 1413"/>
                <a:gd name="T81" fmla="*/ 205 h 549"/>
                <a:gd name="T82" fmla="*/ 1292 w 1413"/>
                <a:gd name="T83" fmla="*/ 187 h 549"/>
                <a:gd name="T84" fmla="*/ 1087 w 1413"/>
                <a:gd name="T85" fmla="*/ 158 h 549"/>
                <a:gd name="T86" fmla="*/ 868 w 1413"/>
                <a:gd name="T87" fmla="*/ 119 h 549"/>
                <a:gd name="T88" fmla="*/ 670 w 1413"/>
                <a:gd name="T89" fmla="*/ 71 h 549"/>
                <a:gd name="T90" fmla="*/ 486 w 1413"/>
                <a:gd name="T91" fmla="*/ 26 h 549"/>
                <a:gd name="T92" fmla="*/ 392 w 1413"/>
                <a:gd name="T93" fmla="*/ 9 h 549"/>
                <a:gd name="T94" fmla="*/ 314 w 1413"/>
                <a:gd name="T95" fmla="*/ 0 h 549"/>
                <a:gd name="T96" fmla="*/ 247 w 1413"/>
                <a:gd name="T97" fmla="*/ 2 h 549"/>
                <a:gd name="T98" fmla="*/ 201 w 1413"/>
                <a:gd name="T99" fmla="*/ 7 h 549"/>
                <a:gd name="T100" fmla="*/ 158 w 1413"/>
                <a:gd name="T101" fmla="*/ 27 h 549"/>
                <a:gd name="T102" fmla="*/ 124 w 1413"/>
                <a:gd name="T103" fmla="*/ 71 h 549"/>
                <a:gd name="T104" fmla="*/ 111 w 1413"/>
                <a:gd name="T105" fmla="*/ 117 h 549"/>
                <a:gd name="T106" fmla="*/ 96 w 1413"/>
                <a:gd name="T107" fmla="*/ 148 h 549"/>
                <a:gd name="T108" fmla="*/ 68 w 1413"/>
                <a:gd name="T109" fmla="*/ 159 h 549"/>
                <a:gd name="T110" fmla="*/ 28 w 1413"/>
                <a:gd name="T111" fmla="*/ 156 h 549"/>
                <a:gd name="T112" fmla="*/ 0 w 1413"/>
                <a:gd name="T113" fmla="*/ 145 h 549"/>
                <a:gd name="T114" fmla="*/ 0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sp>
        <p:nvSpPr>
          <p:cNvPr id="2067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2068" name="Rectangle 2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2069" name="Rectangle 2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2070" name="Rectangle 2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2071" name="Rectangle 2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1907B08-DE58-4EB1-A445-0C63E8219D4F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62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29C3B5-6883-44AD-B001-179677537AF3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154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CC74E4-D48B-4165-9F57-E79A1B841936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662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716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16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CADE2A-6B4F-49D8-9665-14DCF6370B1D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72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83D4C6-7BAC-48CB-BDFD-CAA762E9C233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58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A75280-150B-4462-A4BD-48345749F54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081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254BDA-3944-493C-AE0B-6F1DEB2BEADA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5845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2A1832-2F8E-4903-9108-C06AC08102C0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857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AF3E3-A3DE-4C6F-A336-10B030DC8D18}" type="datetimeFigureOut">
              <a:rPr lang="en-GB" smtClean="0"/>
              <a:t>01/01/2014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83FA1-D9CA-4CA8-ACBD-56C6F9B9F8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6034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32FE2D-A179-4C8C-BAE5-68A833DA10F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631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B9ACBD-7D98-4FDE-99B0-479700343D1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9440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00050"/>
            <a:ext cx="1943100" cy="5486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00050"/>
            <a:ext cx="5676900" cy="5486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B4F5B2-8ACF-4665-BAC9-07738455F5E0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203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2193C-E327-4E4C-BA19-1371E0B8738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013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AF3E3-A3DE-4C6F-A336-10B030DC8D18}" type="datetimeFigureOut">
              <a:rPr lang="en-GB" smtClean="0"/>
              <a:t>01/01/2014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83FA1-D9CA-4CA8-ACBD-56C6F9B9F8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865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AF3E3-A3DE-4C6F-A336-10B030DC8D18}" type="datetimeFigureOut">
              <a:rPr lang="en-GB" smtClean="0"/>
              <a:t>01/01/2014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83FA1-D9CA-4CA8-ACBD-56C6F9B9F8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700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AF3E3-A3DE-4C6F-A336-10B030DC8D18}" type="datetimeFigureOut">
              <a:rPr lang="en-GB" smtClean="0"/>
              <a:t>01/01/2014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83FA1-D9CA-4CA8-ACBD-56C6F9B9F8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678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AF3E3-A3DE-4C6F-A336-10B030DC8D18}" type="datetimeFigureOut">
              <a:rPr lang="en-GB" smtClean="0"/>
              <a:t>01/01/2014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83FA1-D9CA-4CA8-ACBD-56C6F9B9F8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101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AF3E3-A3DE-4C6F-A336-10B030DC8D18}" type="datetimeFigureOut">
              <a:rPr lang="en-GB" smtClean="0"/>
              <a:t>01/01/2014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83FA1-D9CA-4CA8-ACBD-56C6F9B9F8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232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AF3E3-A3DE-4C6F-A336-10B030DC8D18}" type="datetimeFigureOut">
              <a:rPr lang="en-GB" smtClean="0"/>
              <a:t>01/01/2014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83FA1-D9CA-4CA8-ACBD-56C6F9B9F8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949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AF3E3-A3DE-4C6F-A336-10B030DC8D18}" type="datetimeFigureOut">
              <a:rPr lang="en-GB" smtClean="0"/>
              <a:t>01/01/2014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83FA1-D9CA-4CA8-ACBD-56C6F9B9F8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471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AF3E3-A3DE-4C6F-A336-10B030DC8D18}" type="datetimeFigureOut">
              <a:rPr lang="en-GB" smtClean="0"/>
              <a:t>01/01/2014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83FA1-D9CA-4CA8-ACBD-56C6F9B9F8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92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2" name="Group 18"/>
          <p:cNvGrpSpPr>
            <a:grpSpLocks/>
          </p:cNvGrpSpPr>
          <p:nvPr/>
        </p:nvGrpSpPr>
        <p:grpSpPr bwMode="auto">
          <a:xfrm>
            <a:off x="2166938" y="563563"/>
            <a:ext cx="4800600" cy="6151562"/>
            <a:chOff x="1365" y="355"/>
            <a:chExt cx="3024" cy="3875"/>
          </a:xfrm>
        </p:grpSpPr>
        <p:sp>
          <p:nvSpPr>
            <p:cNvPr id="1026" name="Freeform 2"/>
            <p:cNvSpPr>
              <a:spLocks/>
            </p:cNvSpPr>
            <p:nvPr/>
          </p:nvSpPr>
          <p:spPr bwMode="auto">
            <a:xfrm>
              <a:off x="2835" y="586"/>
              <a:ext cx="88" cy="1121"/>
            </a:xfrm>
            <a:custGeom>
              <a:avLst/>
              <a:gdLst>
                <a:gd name="T0" fmla="*/ 0 w 88"/>
                <a:gd name="T1" fmla="*/ 1120 h 1121"/>
                <a:gd name="T2" fmla="*/ 0 w 88"/>
                <a:gd name="T3" fmla="*/ 0 h 1121"/>
                <a:gd name="T4" fmla="*/ 87 w 88"/>
                <a:gd name="T5" fmla="*/ 0 h 1121"/>
                <a:gd name="T6" fmla="*/ 87 w 88"/>
                <a:gd name="T7" fmla="*/ 1085 h 1121"/>
                <a:gd name="T8" fmla="*/ 0 w 88"/>
                <a:gd name="T9" fmla="*/ 112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27" name="Freeform 3"/>
            <p:cNvSpPr>
              <a:spLocks/>
            </p:cNvSpPr>
            <p:nvPr/>
          </p:nvSpPr>
          <p:spPr bwMode="auto">
            <a:xfrm>
              <a:off x="2834" y="1900"/>
              <a:ext cx="84" cy="363"/>
            </a:xfrm>
            <a:custGeom>
              <a:avLst/>
              <a:gdLst>
                <a:gd name="T0" fmla="*/ 0 w 84"/>
                <a:gd name="T1" fmla="*/ 29 h 363"/>
                <a:gd name="T2" fmla="*/ 83 w 84"/>
                <a:gd name="T3" fmla="*/ 0 h 363"/>
                <a:gd name="T4" fmla="*/ 74 w 84"/>
                <a:gd name="T5" fmla="*/ 329 h 363"/>
                <a:gd name="T6" fmla="*/ 0 w 84"/>
                <a:gd name="T7" fmla="*/ 362 h 363"/>
                <a:gd name="T8" fmla="*/ 0 w 84"/>
                <a:gd name="T9" fmla="*/ 2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auto">
            <a:xfrm>
              <a:off x="2825" y="2493"/>
              <a:ext cx="84" cy="249"/>
            </a:xfrm>
            <a:custGeom>
              <a:avLst/>
              <a:gdLst>
                <a:gd name="T0" fmla="*/ 2 w 84"/>
                <a:gd name="T1" fmla="*/ 213 h 249"/>
                <a:gd name="T2" fmla="*/ 0 w 84"/>
                <a:gd name="T3" fmla="*/ 28 h 249"/>
                <a:gd name="T4" fmla="*/ 83 w 84"/>
                <a:gd name="T5" fmla="*/ 0 h 249"/>
                <a:gd name="T6" fmla="*/ 72 w 84"/>
                <a:gd name="T7" fmla="*/ 248 h 249"/>
                <a:gd name="T8" fmla="*/ 2 w 84"/>
                <a:gd name="T9" fmla="*/ 213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2831" y="2965"/>
              <a:ext cx="52" cy="232"/>
            </a:xfrm>
            <a:custGeom>
              <a:avLst/>
              <a:gdLst>
                <a:gd name="T0" fmla="*/ 13 w 52"/>
                <a:gd name="T1" fmla="*/ 204 h 232"/>
                <a:gd name="T2" fmla="*/ 0 w 52"/>
                <a:gd name="T3" fmla="*/ 0 h 232"/>
                <a:gd name="T4" fmla="*/ 51 w 52"/>
                <a:gd name="T5" fmla="*/ 26 h 232"/>
                <a:gd name="T6" fmla="*/ 47 w 52"/>
                <a:gd name="T7" fmla="*/ 231 h 232"/>
                <a:gd name="T8" fmla="*/ 13 w 52"/>
                <a:gd name="T9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2851" y="3354"/>
              <a:ext cx="36" cy="133"/>
            </a:xfrm>
            <a:custGeom>
              <a:avLst/>
              <a:gdLst>
                <a:gd name="T0" fmla="*/ 4 w 36"/>
                <a:gd name="T1" fmla="*/ 101 h 133"/>
                <a:gd name="T2" fmla="*/ 0 w 36"/>
                <a:gd name="T3" fmla="*/ 0 h 133"/>
                <a:gd name="T4" fmla="*/ 35 w 36"/>
                <a:gd name="T5" fmla="*/ 20 h 133"/>
                <a:gd name="T6" fmla="*/ 28 w 36"/>
                <a:gd name="T7" fmla="*/ 132 h 133"/>
                <a:gd name="T8" fmla="*/ 4 w 36"/>
                <a:gd name="T9" fmla="*/ 10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2851" y="3640"/>
              <a:ext cx="30" cy="590"/>
            </a:xfrm>
            <a:custGeom>
              <a:avLst/>
              <a:gdLst>
                <a:gd name="T0" fmla="*/ 15 w 30"/>
                <a:gd name="T1" fmla="*/ 589 h 590"/>
                <a:gd name="T2" fmla="*/ 0 w 30"/>
                <a:gd name="T3" fmla="*/ 0 h 590"/>
                <a:gd name="T4" fmla="*/ 29 w 30"/>
                <a:gd name="T5" fmla="*/ 37 h 590"/>
                <a:gd name="T6" fmla="*/ 15 w 30"/>
                <a:gd name="T7" fmla="*/ 589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2600" y="3595"/>
              <a:ext cx="233" cy="130"/>
            </a:xfrm>
            <a:custGeom>
              <a:avLst/>
              <a:gdLst>
                <a:gd name="T0" fmla="*/ 0 w 233"/>
                <a:gd name="T1" fmla="*/ 117 h 130"/>
                <a:gd name="T2" fmla="*/ 48 w 233"/>
                <a:gd name="T3" fmla="*/ 101 h 130"/>
                <a:gd name="T4" fmla="*/ 93 w 233"/>
                <a:gd name="T5" fmla="*/ 79 h 130"/>
                <a:gd name="T6" fmla="*/ 146 w 233"/>
                <a:gd name="T7" fmla="*/ 39 h 130"/>
                <a:gd name="T8" fmla="*/ 182 w 233"/>
                <a:gd name="T9" fmla="*/ 0 h 130"/>
                <a:gd name="T10" fmla="*/ 232 w 233"/>
                <a:gd name="T11" fmla="*/ 42 h 130"/>
                <a:gd name="T12" fmla="*/ 188 w 233"/>
                <a:gd name="T13" fmla="*/ 74 h 130"/>
                <a:gd name="T14" fmla="*/ 134 w 233"/>
                <a:gd name="T15" fmla="*/ 110 h 130"/>
                <a:gd name="T16" fmla="*/ 61 w 233"/>
                <a:gd name="T17" fmla="*/ 129 h 130"/>
                <a:gd name="T18" fmla="*/ 0 w 233"/>
                <a:gd name="T19" fmla="*/ 11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2583" y="2888"/>
              <a:ext cx="465" cy="646"/>
            </a:xfrm>
            <a:custGeom>
              <a:avLst/>
              <a:gdLst>
                <a:gd name="T0" fmla="*/ 359 w 465"/>
                <a:gd name="T1" fmla="*/ 645 h 646"/>
                <a:gd name="T2" fmla="*/ 405 w 465"/>
                <a:gd name="T3" fmla="*/ 616 h 646"/>
                <a:gd name="T4" fmla="*/ 447 w 465"/>
                <a:gd name="T5" fmla="*/ 580 h 646"/>
                <a:gd name="T6" fmla="*/ 460 w 465"/>
                <a:gd name="T7" fmla="*/ 552 h 646"/>
                <a:gd name="T8" fmla="*/ 464 w 465"/>
                <a:gd name="T9" fmla="*/ 515 h 646"/>
                <a:gd name="T10" fmla="*/ 451 w 465"/>
                <a:gd name="T11" fmla="*/ 468 h 646"/>
                <a:gd name="T12" fmla="*/ 424 w 465"/>
                <a:gd name="T13" fmla="*/ 424 h 646"/>
                <a:gd name="T14" fmla="*/ 380 w 465"/>
                <a:gd name="T15" fmla="*/ 385 h 646"/>
                <a:gd name="T16" fmla="*/ 168 w 465"/>
                <a:gd name="T17" fmla="*/ 259 h 646"/>
                <a:gd name="T18" fmla="*/ 133 w 465"/>
                <a:gd name="T19" fmla="*/ 235 h 646"/>
                <a:gd name="T20" fmla="*/ 111 w 465"/>
                <a:gd name="T21" fmla="*/ 208 h 646"/>
                <a:gd name="T22" fmla="*/ 104 w 465"/>
                <a:gd name="T23" fmla="*/ 166 h 646"/>
                <a:gd name="T24" fmla="*/ 117 w 465"/>
                <a:gd name="T25" fmla="*/ 124 h 646"/>
                <a:gd name="T26" fmla="*/ 155 w 465"/>
                <a:gd name="T27" fmla="*/ 95 h 646"/>
                <a:gd name="T28" fmla="*/ 222 w 465"/>
                <a:gd name="T29" fmla="*/ 52 h 646"/>
                <a:gd name="T30" fmla="*/ 124 w 465"/>
                <a:gd name="T31" fmla="*/ 0 h 646"/>
                <a:gd name="T32" fmla="*/ 55 w 465"/>
                <a:gd name="T33" fmla="*/ 41 h 646"/>
                <a:gd name="T34" fmla="*/ 27 w 465"/>
                <a:gd name="T35" fmla="*/ 70 h 646"/>
                <a:gd name="T36" fmla="*/ 2 w 465"/>
                <a:gd name="T37" fmla="*/ 123 h 646"/>
                <a:gd name="T38" fmla="*/ 0 w 465"/>
                <a:gd name="T39" fmla="*/ 189 h 646"/>
                <a:gd name="T40" fmla="*/ 29 w 465"/>
                <a:gd name="T41" fmla="*/ 257 h 646"/>
                <a:gd name="T42" fmla="*/ 78 w 465"/>
                <a:gd name="T43" fmla="*/ 300 h 646"/>
                <a:gd name="T44" fmla="*/ 311 w 465"/>
                <a:gd name="T45" fmla="*/ 442 h 646"/>
                <a:gd name="T46" fmla="*/ 358 w 465"/>
                <a:gd name="T47" fmla="*/ 474 h 646"/>
                <a:gd name="T48" fmla="*/ 375 w 465"/>
                <a:gd name="T49" fmla="*/ 516 h 646"/>
                <a:gd name="T50" fmla="*/ 375 w 465"/>
                <a:gd name="T51" fmla="*/ 550 h 646"/>
                <a:gd name="T52" fmla="*/ 308 w 465"/>
                <a:gd name="T53" fmla="*/ 608 h 646"/>
                <a:gd name="T54" fmla="*/ 359 w 465"/>
                <a:gd name="T55" fmla="*/ 645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2966" y="2396"/>
              <a:ext cx="318" cy="422"/>
            </a:xfrm>
            <a:custGeom>
              <a:avLst/>
              <a:gdLst>
                <a:gd name="T0" fmla="*/ 92 w 318"/>
                <a:gd name="T1" fmla="*/ 421 h 422"/>
                <a:gd name="T2" fmla="*/ 163 w 318"/>
                <a:gd name="T3" fmla="*/ 399 h 422"/>
                <a:gd name="T4" fmla="*/ 218 w 318"/>
                <a:gd name="T5" fmla="*/ 357 h 422"/>
                <a:gd name="T6" fmla="*/ 263 w 318"/>
                <a:gd name="T7" fmla="*/ 316 h 422"/>
                <a:gd name="T8" fmla="*/ 300 w 318"/>
                <a:gd name="T9" fmla="*/ 265 h 422"/>
                <a:gd name="T10" fmla="*/ 317 w 318"/>
                <a:gd name="T11" fmla="*/ 203 h 422"/>
                <a:gd name="T12" fmla="*/ 316 w 318"/>
                <a:gd name="T13" fmla="*/ 139 h 422"/>
                <a:gd name="T14" fmla="*/ 299 w 318"/>
                <a:gd name="T15" fmla="*/ 95 h 422"/>
                <a:gd name="T16" fmla="*/ 276 w 318"/>
                <a:gd name="T17" fmla="*/ 64 h 422"/>
                <a:gd name="T18" fmla="*/ 241 w 318"/>
                <a:gd name="T19" fmla="*/ 36 h 422"/>
                <a:gd name="T20" fmla="*/ 218 w 318"/>
                <a:gd name="T21" fmla="*/ 14 h 422"/>
                <a:gd name="T22" fmla="*/ 180 w 318"/>
                <a:gd name="T23" fmla="*/ 0 h 422"/>
                <a:gd name="T24" fmla="*/ 61 w 318"/>
                <a:gd name="T25" fmla="*/ 52 h 422"/>
                <a:gd name="T26" fmla="*/ 106 w 318"/>
                <a:gd name="T27" fmla="*/ 93 h 422"/>
                <a:gd name="T28" fmla="*/ 137 w 318"/>
                <a:gd name="T29" fmla="*/ 130 h 422"/>
                <a:gd name="T30" fmla="*/ 159 w 318"/>
                <a:gd name="T31" fmla="*/ 159 h 422"/>
                <a:gd name="T32" fmla="*/ 176 w 318"/>
                <a:gd name="T33" fmla="*/ 196 h 422"/>
                <a:gd name="T34" fmla="*/ 176 w 318"/>
                <a:gd name="T35" fmla="*/ 246 h 422"/>
                <a:gd name="T36" fmla="*/ 145 w 318"/>
                <a:gd name="T37" fmla="*/ 279 h 422"/>
                <a:gd name="T38" fmla="*/ 105 w 318"/>
                <a:gd name="T39" fmla="*/ 309 h 422"/>
                <a:gd name="T40" fmla="*/ 50 w 318"/>
                <a:gd name="T41" fmla="*/ 342 h 422"/>
                <a:gd name="T42" fmla="*/ 0 w 318"/>
                <a:gd name="T43" fmla="*/ 369 h 422"/>
                <a:gd name="T44" fmla="*/ 92 w 318"/>
                <a:gd name="T45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2308" y="1190"/>
              <a:ext cx="1404" cy="1153"/>
            </a:xfrm>
            <a:custGeom>
              <a:avLst/>
              <a:gdLst>
                <a:gd name="T0" fmla="*/ 466 w 1404"/>
                <a:gd name="T1" fmla="*/ 1084 h 1153"/>
                <a:gd name="T2" fmla="*/ 370 w 1404"/>
                <a:gd name="T3" fmla="*/ 1066 h 1153"/>
                <a:gd name="T4" fmla="*/ 299 w 1404"/>
                <a:gd name="T5" fmla="*/ 1035 h 1153"/>
                <a:gd name="T6" fmla="*/ 257 w 1404"/>
                <a:gd name="T7" fmla="*/ 1002 h 1153"/>
                <a:gd name="T8" fmla="*/ 220 w 1404"/>
                <a:gd name="T9" fmla="*/ 956 h 1153"/>
                <a:gd name="T10" fmla="*/ 209 w 1404"/>
                <a:gd name="T11" fmla="*/ 914 h 1153"/>
                <a:gd name="T12" fmla="*/ 215 w 1404"/>
                <a:gd name="T13" fmla="*/ 873 h 1153"/>
                <a:gd name="T14" fmla="*/ 231 w 1404"/>
                <a:gd name="T15" fmla="*/ 836 h 1153"/>
                <a:gd name="T16" fmla="*/ 273 w 1404"/>
                <a:gd name="T17" fmla="*/ 798 h 1153"/>
                <a:gd name="T18" fmla="*/ 330 w 1404"/>
                <a:gd name="T19" fmla="*/ 774 h 1153"/>
                <a:gd name="T20" fmla="*/ 400 w 1404"/>
                <a:gd name="T21" fmla="*/ 748 h 1153"/>
                <a:gd name="T22" fmla="*/ 1110 w 1404"/>
                <a:gd name="T23" fmla="*/ 499 h 1153"/>
                <a:gd name="T24" fmla="*/ 1207 w 1404"/>
                <a:gd name="T25" fmla="*/ 451 h 1153"/>
                <a:gd name="T26" fmla="*/ 1289 w 1404"/>
                <a:gd name="T27" fmla="*/ 398 h 1153"/>
                <a:gd name="T28" fmla="*/ 1344 w 1404"/>
                <a:gd name="T29" fmla="*/ 356 h 1153"/>
                <a:gd name="T30" fmla="*/ 1381 w 1404"/>
                <a:gd name="T31" fmla="*/ 310 h 1153"/>
                <a:gd name="T32" fmla="*/ 1403 w 1404"/>
                <a:gd name="T33" fmla="*/ 249 h 1153"/>
                <a:gd name="T34" fmla="*/ 1401 w 1404"/>
                <a:gd name="T35" fmla="*/ 185 h 1153"/>
                <a:gd name="T36" fmla="*/ 1386 w 1404"/>
                <a:gd name="T37" fmla="*/ 136 h 1153"/>
                <a:gd name="T38" fmla="*/ 1370 w 1404"/>
                <a:gd name="T39" fmla="*/ 90 h 1153"/>
                <a:gd name="T40" fmla="*/ 1335 w 1404"/>
                <a:gd name="T41" fmla="*/ 55 h 1153"/>
                <a:gd name="T42" fmla="*/ 1280 w 1404"/>
                <a:gd name="T43" fmla="*/ 18 h 1153"/>
                <a:gd name="T44" fmla="*/ 1214 w 1404"/>
                <a:gd name="T45" fmla="*/ 0 h 1153"/>
                <a:gd name="T46" fmla="*/ 1172 w 1404"/>
                <a:gd name="T47" fmla="*/ 4 h 1153"/>
                <a:gd name="T48" fmla="*/ 1111 w 1404"/>
                <a:gd name="T49" fmla="*/ 7 h 1153"/>
                <a:gd name="T50" fmla="*/ 1053 w 1404"/>
                <a:gd name="T51" fmla="*/ 20 h 1153"/>
                <a:gd name="T52" fmla="*/ 989 w 1404"/>
                <a:gd name="T53" fmla="*/ 46 h 1153"/>
                <a:gd name="T54" fmla="*/ 939 w 1404"/>
                <a:gd name="T55" fmla="*/ 79 h 1153"/>
                <a:gd name="T56" fmla="*/ 899 w 1404"/>
                <a:gd name="T57" fmla="*/ 106 h 1153"/>
                <a:gd name="T58" fmla="*/ 878 w 1404"/>
                <a:gd name="T59" fmla="*/ 149 h 1153"/>
                <a:gd name="T60" fmla="*/ 897 w 1404"/>
                <a:gd name="T61" fmla="*/ 187 h 1153"/>
                <a:gd name="T62" fmla="*/ 939 w 1404"/>
                <a:gd name="T63" fmla="*/ 183 h 1153"/>
                <a:gd name="T64" fmla="*/ 987 w 1404"/>
                <a:gd name="T65" fmla="*/ 171 h 1153"/>
                <a:gd name="T66" fmla="*/ 1033 w 1404"/>
                <a:gd name="T67" fmla="*/ 158 h 1153"/>
                <a:gd name="T68" fmla="*/ 1069 w 1404"/>
                <a:gd name="T69" fmla="*/ 150 h 1153"/>
                <a:gd name="T70" fmla="*/ 1111 w 1404"/>
                <a:gd name="T71" fmla="*/ 150 h 1153"/>
                <a:gd name="T72" fmla="*/ 1154 w 1404"/>
                <a:gd name="T73" fmla="*/ 163 h 1153"/>
                <a:gd name="T74" fmla="*/ 1183 w 1404"/>
                <a:gd name="T75" fmla="*/ 204 h 1153"/>
                <a:gd name="T76" fmla="*/ 1179 w 1404"/>
                <a:gd name="T77" fmla="*/ 248 h 1153"/>
                <a:gd name="T78" fmla="*/ 1157 w 1404"/>
                <a:gd name="T79" fmla="*/ 286 h 1153"/>
                <a:gd name="T80" fmla="*/ 1121 w 1404"/>
                <a:gd name="T81" fmla="*/ 323 h 1153"/>
                <a:gd name="T82" fmla="*/ 1047 w 1404"/>
                <a:gd name="T83" fmla="*/ 361 h 1153"/>
                <a:gd name="T84" fmla="*/ 908 w 1404"/>
                <a:gd name="T85" fmla="*/ 415 h 1153"/>
                <a:gd name="T86" fmla="*/ 194 w 1404"/>
                <a:gd name="T87" fmla="*/ 675 h 1153"/>
                <a:gd name="T88" fmla="*/ 123 w 1404"/>
                <a:gd name="T89" fmla="*/ 715 h 1153"/>
                <a:gd name="T90" fmla="*/ 68 w 1404"/>
                <a:gd name="T91" fmla="*/ 763 h 1153"/>
                <a:gd name="T92" fmla="*/ 29 w 1404"/>
                <a:gd name="T93" fmla="*/ 809 h 1153"/>
                <a:gd name="T94" fmla="*/ 6 w 1404"/>
                <a:gd name="T95" fmla="*/ 858 h 1153"/>
                <a:gd name="T96" fmla="*/ 0 w 1404"/>
                <a:gd name="T97" fmla="*/ 912 h 1153"/>
                <a:gd name="T98" fmla="*/ 8 w 1404"/>
                <a:gd name="T99" fmla="*/ 952 h 1153"/>
                <a:gd name="T100" fmla="*/ 22 w 1404"/>
                <a:gd name="T101" fmla="*/ 992 h 1153"/>
                <a:gd name="T102" fmla="*/ 59 w 1404"/>
                <a:gd name="T103" fmla="*/ 1036 h 1153"/>
                <a:gd name="T104" fmla="*/ 127 w 1404"/>
                <a:gd name="T105" fmla="*/ 1095 h 1153"/>
                <a:gd name="T106" fmla="*/ 198 w 1404"/>
                <a:gd name="T107" fmla="*/ 1135 h 1153"/>
                <a:gd name="T108" fmla="*/ 273 w 1404"/>
                <a:gd name="T109" fmla="*/ 1152 h 1153"/>
                <a:gd name="T110" fmla="*/ 466 w 1404"/>
                <a:gd name="T111" fmla="*/ 1084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2711" y="3280"/>
              <a:ext cx="368" cy="422"/>
            </a:xfrm>
            <a:custGeom>
              <a:avLst/>
              <a:gdLst>
                <a:gd name="T0" fmla="*/ 367 w 368"/>
                <a:gd name="T1" fmla="*/ 421 h 422"/>
                <a:gd name="T2" fmla="*/ 171 w 368"/>
                <a:gd name="T3" fmla="*/ 340 h 422"/>
                <a:gd name="T4" fmla="*/ 117 w 368"/>
                <a:gd name="T5" fmla="*/ 304 h 422"/>
                <a:gd name="T6" fmla="*/ 73 w 368"/>
                <a:gd name="T7" fmla="*/ 265 h 422"/>
                <a:gd name="T8" fmla="*/ 31 w 368"/>
                <a:gd name="T9" fmla="*/ 219 h 422"/>
                <a:gd name="T10" fmla="*/ 9 w 368"/>
                <a:gd name="T11" fmla="*/ 179 h 422"/>
                <a:gd name="T12" fmla="*/ 0 w 368"/>
                <a:gd name="T13" fmla="*/ 137 h 422"/>
                <a:gd name="T14" fmla="*/ 2 w 368"/>
                <a:gd name="T15" fmla="*/ 95 h 422"/>
                <a:gd name="T16" fmla="*/ 19 w 368"/>
                <a:gd name="T17" fmla="*/ 51 h 422"/>
                <a:gd name="T18" fmla="*/ 44 w 368"/>
                <a:gd name="T19" fmla="*/ 0 h 422"/>
                <a:gd name="T20" fmla="*/ 120 w 368"/>
                <a:gd name="T21" fmla="*/ 52 h 422"/>
                <a:gd name="T22" fmla="*/ 95 w 368"/>
                <a:gd name="T23" fmla="*/ 98 h 422"/>
                <a:gd name="T24" fmla="*/ 95 w 368"/>
                <a:gd name="T25" fmla="*/ 143 h 422"/>
                <a:gd name="T26" fmla="*/ 122 w 368"/>
                <a:gd name="T27" fmla="*/ 191 h 422"/>
                <a:gd name="T28" fmla="*/ 162 w 368"/>
                <a:gd name="T29" fmla="*/ 235 h 422"/>
                <a:gd name="T30" fmla="*/ 223 w 368"/>
                <a:gd name="T31" fmla="*/ 284 h 422"/>
                <a:gd name="T32" fmla="*/ 290 w 368"/>
                <a:gd name="T33" fmla="*/ 317 h 422"/>
                <a:gd name="T34" fmla="*/ 332 w 368"/>
                <a:gd name="T35" fmla="*/ 351 h 422"/>
                <a:gd name="T36" fmla="*/ 351 w 368"/>
                <a:gd name="T37" fmla="*/ 378 h 422"/>
                <a:gd name="T38" fmla="*/ 367 w 368"/>
                <a:gd name="T39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2432" y="1792"/>
              <a:ext cx="989" cy="1439"/>
            </a:xfrm>
            <a:custGeom>
              <a:avLst/>
              <a:gdLst>
                <a:gd name="T0" fmla="*/ 525 w 989"/>
                <a:gd name="T1" fmla="*/ 1438 h 1439"/>
                <a:gd name="T2" fmla="*/ 582 w 989"/>
                <a:gd name="T3" fmla="*/ 1409 h 1439"/>
                <a:gd name="T4" fmla="*/ 647 w 989"/>
                <a:gd name="T5" fmla="*/ 1355 h 1439"/>
                <a:gd name="T6" fmla="*/ 670 w 989"/>
                <a:gd name="T7" fmla="*/ 1304 h 1439"/>
                <a:gd name="T8" fmla="*/ 686 w 989"/>
                <a:gd name="T9" fmla="*/ 1255 h 1439"/>
                <a:gd name="T10" fmla="*/ 677 w 989"/>
                <a:gd name="T11" fmla="*/ 1198 h 1439"/>
                <a:gd name="T12" fmla="*/ 637 w 989"/>
                <a:gd name="T13" fmla="*/ 1125 h 1439"/>
                <a:gd name="T14" fmla="*/ 609 w 989"/>
                <a:gd name="T15" fmla="*/ 1092 h 1439"/>
                <a:gd name="T16" fmla="*/ 569 w 989"/>
                <a:gd name="T17" fmla="*/ 1063 h 1439"/>
                <a:gd name="T18" fmla="*/ 259 w 989"/>
                <a:gd name="T19" fmla="*/ 905 h 1439"/>
                <a:gd name="T20" fmla="*/ 201 w 989"/>
                <a:gd name="T21" fmla="*/ 863 h 1439"/>
                <a:gd name="T22" fmla="*/ 177 w 989"/>
                <a:gd name="T23" fmla="*/ 843 h 1439"/>
                <a:gd name="T24" fmla="*/ 160 w 989"/>
                <a:gd name="T25" fmla="*/ 800 h 1439"/>
                <a:gd name="T26" fmla="*/ 171 w 989"/>
                <a:gd name="T27" fmla="*/ 766 h 1439"/>
                <a:gd name="T28" fmla="*/ 215 w 989"/>
                <a:gd name="T29" fmla="*/ 738 h 1439"/>
                <a:gd name="T30" fmla="*/ 294 w 989"/>
                <a:gd name="T31" fmla="*/ 709 h 1439"/>
                <a:gd name="T32" fmla="*/ 780 w 989"/>
                <a:gd name="T33" fmla="*/ 521 h 1439"/>
                <a:gd name="T34" fmla="*/ 856 w 989"/>
                <a:gd name="T35" fmla="*/ 471 h 1439"/>
                <a:gd name="T36" fmla="*/ 918 w 989"/>
                <a:gd name="T37" fmla="*/ 417 h 1439"/>
                <a:gd name="T38" fmla="*/ 953 w 989"/>
                <a:gd name="T39" fmla="*/ 379 h 1439"/>
                <a:gd name="T40" fmla="*/ 984 w 989"/>
                <a:gd name="T41" fmla="*/ 334 h 1439"/>
                <a:gd name="T42" fmla="*/ 988 w 989"/>
                <a:gd name="T43" fmla="*/ 274 h 1439"/>
                <a:gd name="T44" fmla="*/ 972 w 989"/>
                <a:gd name="T45" fmla="*/ 214 h 1439"/>
                <a:gd name="T46" fmla="*/ 953 w 989"/>
                <a:gd name="T47" fmla="*/ 167 h 1439"/>
                <a:gd name="T48" fmla="*/ 920 w 989"/>
                <a:gd name="T49" fmla="*/ 126 h 1439"/>
                <a:gd name="T50" fmla="*/ 875 w 989"/>
                <a:gd name="T51" fmla="*/ 85 h 1439"/>
                <a:gd name="T52" fmla="*/ 828 w 989"/>
                <a:gd name="T53" fmla="*/ 50 h 1439"/>
                <a:gd name="T54" fmla="*/ 803 w 989"/>
                <a:gd name="T55" fmla="*/ 29 h 1439"/>
                <a:gd name="T56" fmla="*/ 756 w 989"/>
                <a:gd name="T57" fmla="*/ 0 h 1439"/>
                <a:gd name="T58" fmla="*/ 588 w 989"/>
                <a:gd name="T59" fmla="*/ 61 h 1439"/>
                <a:gd name="T60" fmla="*/ 649 w 989"/>
                <a:gd name="T61" fmla="*/ 104 h 1439"/>
                <a:gd name="T62" fmla="*/ 694 w 989"/>
                <a:gd name="T63" fmla="*/ 145 h 1439"/>
                <a:gd name="T64" fmla="*/ 739 w 989"/>
                <a:gd name="T65" fmla="*/ 182 h 1439"/>
                <a:gd name="T66" fmla="*/ 780 w 989"/>
                <a:gd name="T67" fmla="*/ 223 h 1439"/>
                <a:gd name="T68" fmla="*/ 803 w 989"/>
                <a:gd name="T69" fmla="*/ 272 h 1439"/>
                <a:gd name="T70" fmla="*/ 787 w 989"/>
                <a:gd name="T71" fmla="*/ 323 h 1439"/>
                <a:gd name="T72" fmla="*/ 729 w 989"/>
                <a:gd name="T73" fmla="*/ 369 h 1439"/>
                <a:gd name="T74" fmla="*/ 639 w 989"/>
                <a:gd name="T75" fmla="*/ 413 h 1439"/>
                <a:gd name="T76" fmla="*/ 212 w 989"/>
                <a:gd name="T77" fmla="*/ 589 h 1439"/>
                <a:gd name="T78" fmla="*/ 160 w 989"/>
                <a:gd name="T79" fmla="*/ 608 h 1439"/>
                <a:gd name="T80" fmla="*/ 88 w 989"/>
                <a:gd name="T81" fmla="*/ 653 h 1439"/>
                <a:gd name="T82" fmla="*/ 43 w 989"/>
                <a:gd name="T83" fmla="*/ 698 h 1439"/>
                <a:gd name="T84" fmla="*/ 9 w 989"/>
                <a:gd name="T85" fmla="*/ 755 h 1439"/>
                <a:gd name="T86" fmla="*/ 0 w 989"/>
                <a:gd name="T87" fmla="*/ 820 h 1439"/>
                <a:gd name="T88" fmla="*/ 10 w 989"/>
                <a:gd name="T89" fmla="*/ 872 h 1439"/>
                <a:gd name="T90" fmla="*/ 40 w 989"/>
                <a:gd name="T91" fmla="*/ 914 h 1439"/>
                <a:gd name="T92" fmla="*/ 84 w 989"/>
                <a:gd name="T93" fmla="*/ 949 h 1439"/>
                <a:gd name="T94" fmla="*/ 159 w 989"/>
                <a:gd name="T95" fmla="*/ 999 h 1439"/>
                <a:gd name="T96" fmla="*/ 487 w 989"/>
                <a:gd name="T97" fmla="*/ 1164 h 1439"/>
                <a:gd name="T98" fmla="*/ 530 w 989"/>
                <a:gd name="T99" fmla="*/ 1197 h 1439"/>
                <a:gd name="T100" fmla="*/ 569 w 989"/>
                <a:gd name="T101" fmla="*/ 1236 h 1439"/>
                <a:gd name="T102" fmla="*/ 557 w 989"/>
                <a:gd name="T103" fmla="*/ 1292 h 1439"/>
                <a:gd name="T104" fmla="*/ 502 w 989"/>
                <a:gd name="T105" fmla="*/ 1354 h 1439"/>
                <a:gd name="T106" fmla="*/ 434 w 989"/>
                <a:gd name="T107" fmla="*/ 1394 h 1439"/>
                <a:gd name="T108" fmla="*/ 525 w 989"/>
                <a:gd name="T109" fmla="*/ 1438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2100" y="1162"/>
              <a:ext cx="669" cy="582"/>
            </a:xfrm>
            <a:custGeom>
              <a:avLst/>
              <a:gdLst>
                <a:gd name="T0" fmla="*/ 668 w 669"/>
                <a:gd name="T1" fmla="*/ 553 h 582"/>
                <a:gd name="T2" fmla="*/ 668 w 669"/>
                <a:gd name="T3" fmla="*/ 450 h 582"/>
                <a:gd name="T4" fmla="*/ 562 w 669"/>
                <a:gd name="T5" fmla="*/ 435 h 582"/>
                <a:gd name="T6" fmla="*/ 448 w 669"/>
                <a:gd name="T7" fmla="*/ 420 h 582"/>
                <a:gd name="T8" fmla="*/ 367 w 669"/>
                <a:gd name="T9" fmla="*/ 400 h 582"/>
                <a:gd name="T10" fmla="*/ 314 w 669"/>
                <a:gd name="T11" fmla="*/ 378 h 582"/>
                <a:gd name="T12" fmla="*/ 257 w 669"/>
                <a:gd name="T13" fmla="*/ 349 h 582"/>
                <a:gd name="T14" fmla="*/ 220 w 669"/>
                <a:gd name="T15" fmla="*/ 314 h 582"/>
                <a:gd name="T16" fmla="*/ 193 w 669"/>
                <a:gd name="T17" fmla="*/ 274 h 582"/>
                <a:gd name="T18" fmla="*/ 180 w 669"/>
                <a:gd name="T19" fmla="*/ 231 h 582"/>
                <a:gd name="T20" fmla="*/ 180 w 669"/>
                <a:gd name="T21" fmla="*/ 189 h 582"/>
                <a:gd name="T22" fmla="*/ 193 w 669"/>
                <a:gd name="T23" fmla="*/ 165 h 582"/>
                <a:gd name="T24" fmla="*/ 209 w 669"/>
                <a:gd name="T25" fmla="*/ 143 h 582"/>
                <a:gd name="T26" fmla="*/ 255 w 669"/>
                <a:gd name="T27" fmla="*/ 127 h 582"/>
                <a:gd name="T28" fmla="*/ 297 w 669"/>
                <a:gd name="T29" fmla="*/ 127 h 582"/>
                <a:gd name="T30" fmla="*/ 345 w 669"/>
                <a:gd name="T31" fmla="*/ 141 h 582"/>
                <a:gd name="T32" fmla="*/ 396 w 669"/>
                <a:gd name="T33" fmla="*/ 156 h 582"/>
                <a:gd name="T34" fmla="*/ 448 w 669"/>
                <a:gd name="T35" fmla="*/ 163 h 582"/>
                <a:gd name="T36" fmla="*/ 477 w 669"/>
                <a:gd name="T37" fmla="*/ 125 h 582"/>
                <a:gd name="T38" fmla="*/ 464 w 669"/>
                <a:gd name="T39" fmla="*/ 86 h 582"/>
                <a:gd name="T40" fmla="*/ 415 w 669"/>
                <a:gd name="T41" fmla="*/ 42 h 582"/>
                <a:gd name="T42" fmla="*/ 363 w 669"/>
                <a:gd name="T43" fmla="*/ 18 h 582"/>
                <a:gd name="T44" fmla="*/ 319 w 669"/>
                <a:gd name="T45" fmla="*/ 7 h 582"/>
                <a:gd name="T46" fmla="*/ 273 w 669"/>
                <a:gd name="T47" fmla="*/ 2 h 582"/>
                <a:gd name="T48" fmla="*/ 222 w 669"/>
                <a:gd name="T49" fmla="*/ 0 h 582"/>
                <a:gd name="T50" fmla="*/ 176 w 669"/>
                <a:gd name="T51" fmla="*/ 4 h 582"/>
                <a:gd name="T52" fmla="*/ 136 w 669"/>
                <a:gd name="T53" fmla="*/ 15 h 582"/>
                <a:gd name="T54" fmla="*/ 86 w 669"/>
                <a:gd name="T55" fmla="*/ 33 h 582"/>
                <a:gd name="T56" fmla="*/ 50 w 669"/>
                <a:gd name="T57" fmla="*/ 66 h 582"/>
                <a:gd name="T58" fmla="*/ 22 w 669"/>
                <a:gd name="T59" fmla="*/ 99 h 582"/>
                <a:gd name="T60" fmla="*/ 6 w 669"/>
                <a:gd name="T61" fmla="*/ 145 h 582"/>
                <a:gd name="T62" fmla="*/ 0 w 669"/>
                <a:gd name="T63" fmla="*/ 189 h 582"/>
                <a:gd name="T64" fmla="*/ 9 w 669"/>
                <a:gd name="T65" fmla="*/ 237 h 582"/>
                <a:gd name="T66" fmla="*/ 22 w 669"/>
                <a:gd name="T67" fmla="*/ 285 h 582"/>
                <a:gd name="T68" fmla="*/ 50 w 669"/>
                <a:gd name="T69" fmla="*/ 330 h 582"/>
                <a:gd name="T70" fmla="*/ 81 w 669"/>
                <a:gd name="T71" fmla="*/ 375 h 582"/>
                <a:gd name="T72" fmla="*/ 125 w 669"/>
                <a:gd name="T73" fmla="*/ 419 h 582"/>
                <a:gd name="T74" fmla="*/ 169 w 669"/>
                <a:gd name="T75" fmla="*/ 457 h 582"/>
                <a:gd name="T76" fmla="*/ 217 w 669"/>
                <a:gd name="T77" fmla="*/ 488 h 582"/>
                <a:gd name="T78" fmla="*/ 266 w 669"/>
                <a:gd name="T79" fmla="*/ 514 h 582"/>
                <a:gd name="T80" fmla="*/ 310 w 669"/>
                <a:gd name="T81" fmla="*/ 534 h 582"/>
                <a:gd name="T82" fmla="*/ 369 w 669"/>
                <a:gd name="T83" fmla="*/ 549 h 582"/>
                <a:gd name="T84" fmla="*/ 437 w 669"/>
                <a:gd name="T85" fmla="*/ 568 h 582"/>
                <a:gd name="T86" fmla="*/ 516 w 669"/>
                <a:gd name="T87" fmla="*/ 581 h 582"/>
                <a:gd name="T88" fmla="*/ 595 w 669"/>
                <a:gd name="T89" fmla="*/ 577 h 582"/>
                <a:gd name="T90" fmla="*/ 668 w 669"/>
                <a:gd name="T91" fmla="*/ 553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1365" y="583"/>
              <a:ext cx="1413" cy="549"/>
            </a:xfrm>
            <a:custGeom>
              <a:avLst/>
              <a:gdLst>
                <a:gd name="T0" fmla="*/ 1412 w 1413"/>
                <a:gd name="T1" fmla="*/ 548 h 549"/>
                <a:gd name="T2" fmla="*/ 1316 w 1413"/>
                <a:gd name="T3" fmla="*/ 537 h 549"/>
                <a:gd name="T4" fmla="*/ 1237 w 1413"/>
                <a:gd name="T5" fmla="*/ 524 h 549"/>
                <a:gd name="T6" fmla="*/ 1179 w 1413"/>
                <a:gd name="T7" fmla="*/ 511 h 549"/>
                <a:gd name="T8" fmla="*/ 1118 w 1413"/>
                <a:gd name="T9" fmla="*/ 499 h 549"/>
                <a:gd name="T10" fmla="*/ 1060 w 1413"/>
                <a:gd name="T11" fmla="*/ 493 h 549"/>
                <a:gd name="T12" fmla="*/ 1000 w 1413"/>
                <a:gd name="T13" fmla="*/ 495 h 549"/>
                <a:gd name="T14" fmla="*/ 939 w 1413"/>
                <a:gd name="T15" fmla="*/ 499 h 549"/>
                <a:gd name="T16" fmla="*/ 894 w 1413"/>
                <a:gd name="T17" fmla="*/ 482 h 549"/>
                <a:gd name="T18" fmla="*/ 962 w 1413"/>
                <a:gd name="T19" fmla="*/ 440 h 549"/>
                <a:gd name="T20" fmla="*/ 1005 w 1413"/>
                <a:gd name="T21" fmla="*/ 411 h 549"/>
                <a:gd name="T22" fmla="*/ 1043 w 1413"/>
                <a:gd name="T23" fmla="*/ 381 h 549"/>
                <a:gd name="T24" fmla="*/ 1069 w 1413"/>
                <a:gd name="T25" fmla="*/ 348 h 549"/>
                <a:gd name="T26" fmla="*/ 962 w 1413"/>
                <a:gd name="T27" fmla="*/ 383 h 549"/>
                <a:gd name="T28" fmla="*/ 855 w 1413"/>
                <a:gd name="T29" fmla="*/ 418 h 549"/>
                <a:gd name="T30" fmla="*/ 783 w 1413"/>
                <a:gd name="T31" fmla="*/ 436 h 549"/>
                <a:gd name="T32" fmla="*/ 670 w 1413"/>
                <a:gd name="T33" fmla="*/ 449 h 549"/>
                <a:gd name="T34" fmla="*/ 597 w 1413"/>
                <a:gd name="T35" fmla="*/ 449 h 549"/>
                <a:gd name="T36" fmla="*/ 531 w 1413"/>
                <a:gd name="T37" fmla="*/ 444 h 549"/>
                <a:gd name="T38" fmla="*/ 486 w 1413"/>
                <a:gd name="T39" fmla="*/ 427 h 549"/>
                <a:gd name="T40" fmla="*/ 459 w 1413"/>
                <a:gd name="T41" fmla="*/ 407 h 549"/>
                <a:gd name="T42" fmla="*/ 527 w 1413"/>
                <a:gd name="T43" fmla="*/ 389 h 549"/>
                <a:gd name="T44" fmla="*/ 572 w 1413"/>
                <a:gd name="T45" fmla="*/ 365 h 549"/>
                <a:gd name="T46" fmla="*/ 599 w 1413"/>
                <a:gd name="T47" fmla="*/ 339 h 549"/>
                <a:gd name="T48" fmla="*/ 634 w 1413"/>
                <a:gd name="T49" fmla="*/ 308 h 549"/>
                <a:gd name="T50" fmla="*/ 544 w 1413"/>
                <a:gd name="T51" fmla="*/ 334 h 549"/>
                <a:gd name="T52" fmla="*/ 463 w 1413"/>
                <a:gd name="T53" fmla="*/ 348 h 549"/>
                <a:gd name="T54" fmla="*/ 378 w 1413"/>
                <a:gd name="T55" fmla="*/ 356 h 549"/>
                <a:gd name="T56" fmla="*/ 303 w 1413"/>
                <a:gd name="T57" fmla="*/ 352 h 549"/>
                <a:gd name="T58" fmla="*/ 254 w 1413"/>
                <a:gd name="T59" fmla="*/ 334 h 549"/>
                <a:gd name="T60" fmla="*/ 233 w 1413"/>
                <a:gd name="T61" fmla="*/ 312 h 549"/>
                <a:gd name="T62" fmla="*/ 281 w 1413"/>
                <a:gd name="T63" fmla="*/ 291 h 549"/>
                <a:gd name="T64" fmla="*/ 313 w 1413"/>
                <a:gd name="T65" fmla="*/ 269 h 549"/>
                <a:gd name="T66" fmla="*/ 341 w 1413"/>
                <a:gd name="T67" fmla="*/ 244 h 549"/>
                <a:gd name="T68" fmla="*/ 339 w 1413"/>
                <a:gd name="T69" fmla="*/ 229 h 549"/>
                <a:gd name="T70" fmla="*/ 262 w 1413"/>
                <a:gd name="T71" fmla="*/ 246 h 549"/>
                <a:gd name="T72" fmla="*/ 179 w 1413"/>
                <a:gd name="T73" fmla="*/ 255 h 549"/>
                <a:gd name="T74" fmla="*/ 109 w 1413"/>
                <a:gd name="T75" fmla="*/ 254 h 549"/>
                <a:gd name="T76" fmla="*/ 51 w 1413"/>
                <a:gd name="T77" fmla="*/ 244 h 549"/>
                <a:gd name="T78" fmla="*/ 19 w 1413"/>
                <a:gd name="T79" fmla="*/ 229 h 549"/>
                <a:gd name="T80" fmla="*/ 0 w 1413"/>
                <a:gd name="T81" fmla="*/ 205 h 549"/>
                <a:gd name="T82" fmla="*/ 120 w 1413"/>
                <a:gd name="T83" fmla="*/ 187 h 549"/>
                <a:gd name="T84" fmla="*/ 309 w 1413"/>
                <a:gd name="T85" fmla="*/ 156 h 549"/>
                <a:gd name="T86" fmla="*/ 544 w 1413"/>
                <a:gd name="T87" fmla="*/ 119 h 549"/>
                <a:gd name="T88" fmla="*/ 742 w 1413"/>
                <a:gd name="T89" fmla="*/ 71 h 549"/>
                <a:gd name="T90" fmla="*/ 926 w 1413"/>
                <a:gd name="T91" fmla="*/ 26 h 549"/>
                <a:gd name="T92" fmla="*/ 1020 w 1413"/>
                <a:gd name="T93" fmla="*/ 9 h 549"/>
                <a:gd name="T94" fmla="*/ 1098 w 1413"/>
                <a:gd name="T95" fmla="*/ 0 h 549"/>
                <a:gd name="T96" fmla="*/ 1165 w 1413"/>
                <a:gd name="T97" fmla="*/ 2 h 549"/>
                <a:gd name="T98" fmla="*/ 1211 w 1413"/>
                <a:gd name="T99" fmla="*/ 7 h 549"/>
                <a:gd name="T100" fmla="*/ 1254 w 1413"/>
                <a:gd name="T101" fmla="*/ 27 h 549"/>
                <a:gd name="T102" fmla="*/ 1288 w 1413"/>
                <a:gd name="T103" fmla="*/ 71 h 549"/>
                <a:gd name="T104" fmla="*/ 1301 w 1413"/>
                <a:gd name="T105" fmla="*/ 117 h 549"/>
                <a:gd name="T106" fmla="*/ 1316 w 1413"/>
                <a:gd name="T107" fmla="*/ 148 h 549"/>
                <a:gd name="T108" fmla="*/ 1344 w 1413"/>
                <a:gd name="T109" fmla="*/ 159 h 549"/>
                <a:gd name="T110" fmla="*/ 1384 w 1413"/>
                <a:gd name="T111" fmla="*/ 156 h 549"/>
                <a:gd name="T112" fmla="*/ 1412 w 1413"/>
                <a:gd name="T113" fmla="*/ 145 h 549"/>
                <a:gd name="T114" fmla="*/ 1412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2785" y="355"/>
              <a:ext cx="187" cy="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2976" y="583"/>
              <a:ext cx="1413" cy="549"/>
            </a:xfrm>
            <a:custGeom>
              <a:avLst/>
              <a:gdLst>
                <a:gd name="T0" fmla="*/ 0 w 1413"/>
                <a:gd name="T1" fmla="*/ 548 h 549"/>
                <a:gd name="T2" fmla="*/ 96 w 1413"/>
                <a:gd name="T3" fmla="*/ 537 h 549"/>
                <a:gd name="T4" fmla="*/ 175 w 1413"/>
                <a:gd name="T5" fmla="*/ 524 h 549"/>
                <a:gd name="T6" fmla="*/ 233 w 1413"/>
                <a:gd name="T7" fmla="*/ 511 h 549"/>
                <a:gd name="T8" fmla="*/ 294 w 1413"/>
                <a:gd name="T9" fmla="*/ 499 h 549"/>
                <a:gd name="T10" fmla="*/ 352 w 1413"/>
                <a:gd name="T11" fmla="*/ 493 h 549"/>
                <a:gd name="T12" fmla="*/ 412 w 1413"/>
                <a:gd name="T13" fmla="*/ 495 h 549"/>
                <a:gd name="T14" fmla="*/ 473 w 1413"/>
                <a:gd name="T15" fmla="*/ 499 h 549"/>
                <a:gd name="T16" fmla="*/ 518 w 1413"/>
                <a:gd name="T17" fmla="*/ 482 h 549"/>
                <a:gd name="T18" fmla="*/ 450 w 1413"/>
                <a:gd name="T19" fmla="*/ 440 h 549"/>
                <a:gd name="T20" fmla="*/ 407 w 1413"/>
                <a:gd name="T21" fmla="*/ 411 h 549"/>
                <a:gd name="T22" fmla="*/ 369 w 1413"/>
                <a:gd name="T23" fmla="*/ 381 h 549"/>
                <a:gd name="T24" fmla="*/ 343 w 1413"/>
                <a:gd name="T25" fmla="*/ 348 h 549"/>
                <a:gd name="T26" fmla="*/ 450 w 1413"/>
                <a:gd name="T27" fmla="*/ 383 h 549"/>
                <a:gd name="T28" fmla="*/ 557 w 1413"/>
                <a:gd name="T29" fmla="*/ 418 h 549"/>
                <a:gd name="T30" fmla="*/ 629 w 1413"/>
                <a:gd name="T31" fmla="*/ 436 h 549"/>
                <a:gd name="T32" fmla="*/ 742 w 1413"/>
                <a:gd name="T33" fmla="*/ 449 h 549"/>
                <a:gd name="T34" fmla="*/ 815 w 1413"/>
                <a:gd name="T35" fmla="*/ 449 h 549"/>
                <a:gd name="T36" fmla="*/ 881 w 1413"/>
                <a:gd name="T37" fmla="*/ 444 h 549"/>
                <a:gd name="T38" fmla="*/ 926 w 1413"/>
                <a:gd name="T39" fmla="*/ 427 h 549"/>
                <a:gd name="T40" fmla="*/ 953 w 1413"/>
                <a:gd name="T41" fmla="*/ 407 h 549"/>
                <a:gd name="T42" fmla="*/ 885 w 1413"/>
                <a:gd name="T43" fmla="*/ 389 h 549"/>
                <a:gd name="T44" fmla="*/ 840 w 1413"/>
                <a:gd name="T45" fmla="*/ 365 h 549"/>
                <a:gd name="T46" fmla="*/ 809 w 1413"/>
                <a:gd name="T47" fmla="*/ 339 h 549"/>
                <a:gd name="T48" fmla="*/ 778 w 1413"/>
                <a:gd name="T49" fmla="*/ 308 h 549"/>
                <a:gd name="T50" fmla="*/ 868 w 1413"/>
                <a:gd name="T51" fmla="*/ 334 h 549"/>
                <a:gd name="T52" fmla="*/ 949 w 1413"/>
                <a:gd name="T53" fmla="*/ 348 h 549"/>
                <a:gd name="T54" fmla="*/ 1034 w 1413"/>
                <a:gd name="T55" fmla="*/ 356 h 549"/>
                <a:gd name="T56" fmla="*/ 1109 w 1413"/>
                <a:gd name="T57" fmla="*/ 352 h 549"/>
                <a:gd name="T58" fmla="*/ 1158 w 1413"/>
                <a:gd name="T59" fmla="*/ 334 h 549"/>
                <a:gd name="T60" fmla="*/ 1179 w 1413"/>
                <a:gd name="T61" fmla="*/ 312 h 549"/>
                <a:gd name="T62" fmla="*/ 1131 w 1413"/>
                <a:gd name="T63" fmla="*/ 291 h 549"/>
                <a:gd name="T64" fmla="*/ 1099 w 1413"/>
                <a:gd name="T65" fmla="*/ 269 h 549"/>
                <a:gd name="T66" fmla="*/ 1071 w 1413"/>
                <a:gd name="T67" fmla="*/ 244 h 549"/>
                <a:gd name="T68" fmla="*/ 1073 w 1413"/>
                <a:gd name="T69" fmla="*/ 229 h 549"/>
                <a:gd name="T70" fmla="*/ 1150 w 1413"/>
                <a:gd name="T71" fmla="*/ 246 h 549"/>
                <a:gd name="T72" fmla="*/ 1233 w 1413"/>
                <a:gd name="T73" fmla="*/ 255 h 549"/>
                <a:gd name="T74" fmla="*/ 1311 w 1413"/>
                <a:gd name="T75" fmla="*/ 253 h 549"/>
                <a:gd name="T76" fmla="*/ 1361 w 1413"/>
                <a:gd name="T77" fmla="*/ 244 h 549"/>
                <a:gd name="T78" fmla="*/ 1393 w 1413"/>
                <a:gd name="T79" fmla="*/ 229 h 549"/>
                <a:gd name="T80" fmla="*/ 1412 w 1413"/>
                <a:gd name="T81" fmla="*/ 205 h 549"/>
                <a:gd name="T82" fmla="*/ 1292 w 1413"/>
                <a:gd name="T83" fmla="*/ 187 h 549"/>
                <a:gd name="T84" fmla="*/ 1087 w 1413"/>
                <a:gd name="T85" fmla="*/ 158 h 549"/>
                <a:gd name="T86" fmla="*/ 868 w 1413"/>
                <a:gd name="T87" fmla="*/ 119 h 549"/>
                <a:gd name="T88" fmla="*/ 670 w 1413"/>
                <a:gd name="T89" fmla="*/ 71 h 549"/>
                <a:gd name="T90" fmla="*/ 486 w 1413"/>
                <a:gd name="T91" fmla="*/ 26 h 549"/>
                <a:gd name="T92" fmla="*/ 392 w 1413"/>
                <a:gd name="T93" fmla="*/ 9 h 549"/>
                <a:gd name="T94" fmla="*/ 314 w 1413"/>
                <a:gd name="T95" fmla="*/ 0 h 549"/>
                <a:gd name="T96" fmla="*/ 247 w 1413"/>
                <a:gd name="T97" fmla="*/ 2 h 549"/>
                <a:gd name="T98" fmla="*/ 201 w 1413"/>
                <a:gd name="T99" fmla="*/ 7 h 549"/>
                <a:gd name="T100" fmla="*/ 158 w 1413"/>
                <a:gd name="T101" fmla="*/ 27 h 549"/>
                <a:gd name="T102" fmla="*/ 124 w 1413"/>
                <a:gd name="T103" fmla="*/ 71 h 549"/>
                <a:gd name="T104" fmla="*/ 111 w 1413"/>
                <a:gd name="T105" fmla="*/ 117 h 549"/>
                <a:gd name="T106" fmla="*/ 96 w 1413"/>
                <a:gd name="T107" fmla="*/ 148 h 549"/>
                <a:gd name="T108" fmla="*/ 68 w 1413"/>
                <a:gd name="T109" fmla="*/ 159 h 549"/>
                <a:gd name="T110" fmla="*/ 28 w 1413"/>
                <a:gd name="T111" fmla="*/ 156 h 549"/>
                <a:gd name="T112" fmla="*/ 0 w 1413"/>
                <a:gd name="T113" fmla="*/ 145 h 549"/>
                <a:gd name="T114" fmla="*/ 0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sp>
        <p:nvSpPr>
          <p:cNvPr id="1043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000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7165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E7C1BBB-9379-4727-8260-284834B861D2}" type="slidenum">
              <a:rPr lang="en-GB" smtClean="0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4414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>
          <a:xfrm>
            <a:off x="685800" y="1916832"/>
            <a:ext cx="7772400" cy="1143000"/>
          </a:xfrm>
        </p:spPr>
        <p:txBody>
          <a:bodyPr/>
          <a:lstStyle/>
          <a:p>
            <a:r>
              <a:rPr lang="en-US" dirty="0" smtClean="0">
                <a:effectLst/>
              </a:rPr>
              <a:t>INTRODUCTION TO MYCOLOGY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GB" b="1" dirty="0"/>
              <a:t>KIMAIGA H.O </a:t>
            </a:r>
          </a:p>
          <a:p>
            <a:r>
              <a:rPr lang="en-GB" b="1" dirty="0"/>
              <a:t>MBChB (University of Nairobi</a:t>
            </a:r>
            <a:r>
              <a:rPr lang="en-GB" b="1" dirty="0" smtClean="0"/>
              <a:t>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784891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Nomenclature Fungi</a:t>
            </a:r>
            <a:r>
              <a:rPr lang="en-US" altLang="en-US" dirty="0" smtClean="0"/>
              <a:t>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512" y="1412776"/>
            <a:ext cx="8640960" cy="5112568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The Nomenclature and Taxonomy of fungi is based on the recommendations of the committee on international rules of Botanical Nomenclature.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dirty="0" smtClean="0"/>
              <a:t>Division names end in:         -</a:t>
            </a:r>
            <a:r>
              <a:rPr lang="en-US" altLang="en-US" i="1" dirty="0" err="1" smtClean="0"/>
              <a:t>mycota</a:t>
            </a:r>
            <a:endParaRPr lang="en-US" altLang="en-US" dirty="0" smtClean="0"/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dirty="0" smtClean="0"/>
              <a:t>Sub-division names end in:  -</a:t>
            </a:r>
            <a:r>
              <a:rPr lang="en-US" altLang="en-US" i="1" dirty="0" err="1" smtClean="0"/>
              <a:t>mycotina</a:t>
            </a:r>
            <a:endParaRPr lang="en-US" altLang="en-US" dirty="0" smtClean="0"/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dirty="0" smtClean="0"/>
              <a:t>Class names end in:</a:t>
            </a:r>
            <a:r>
              <a:rPr lang="en-US" altLang="en-US" dirty="0"/>
              <a:t> </a:t>
            </a:r>
            <a:r>
              <a:rPr lang="en-US" altLang="en-US" dirty="0" smtClean="0"/>
              <a:t>              -</a:t>
            </a:r>
            <a:r>
              <a:rPr lang="en-US" altLang="en-US" i="1" dirty="0" err="1" smtClean="0"/>
              <a:t>mycetes</a:t>
            </a:r>
            <a:endParaRPr lang="en-US" altLang="en-US" dirty="0" smtClean="0"/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dirty="0" smtClean="0"/>
              <a:t>Sub- class names end in:</a:t>
            </a:r>
            <a:r>
              <a:rPr lang="en-US" altLang="en-US" dirty="0"/>
              <a:t> </a:t>
            </a:r>
            <a:r>
              <a:rPr lang="en-US" altLang="en-US" dirty="0" smtClean="0"/>
              <a:t>      -</a:t>
            </a:r>
            <a:r>
              <a:rPr lang="en-US" altLang="en-US" i="1" dirty="0" err="1" smtClean="0"/>
              <a:t>mycetidae</a:t>
            </a:r>
            <a:endParaRPr lang="en-US" altLang="en-US" dirty="0" smtClean="0"/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dirty="0" smtClean="0"/>
              <a:t>Order names end in:	        -</a:t>
            </a:r>
            <a:r>
              <a:rPr lang="en-US" altLang="en-US" i="1" dirty="0" smtClean="0"/>
              <a:t>ales</a:t>
            </a:r>
            <a:endParaRPr lang="en-US" altLang="en-US" dirty="0" smtClean="0"/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dirty="0" smtClean="0"/>
              <a:t>Family names end in:	        -</a:t>
            </a:r>
            <a:r>
              <a:rPr lang="en-US" altLang="en-US" i="1" dirty="0" err="1" smtClean="0"/>
              <a:t>aceae</a:t>
            </a:r>
            <a:endParaRPr lang="en-US" altLang="en-US" dirty="0" smtClean="0"/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dirty="0" smtClean="0"/>
              <a:t>Genus and species names do not follow any order.</a:t>
            </a:r>
          </a:p>
        </p:txBody>
      </p:sp>
    </p:spTree>
    <p:extLst>
      <p:ext uri="{BB962C8B-B14F-4D97-AF65-F5344CB8AC3E}">
        <p14:creationId xmlns:p14="http://schemas.microsoft.com/office/powerpoint/2010/main" val="69740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936104"/>
          </a:xfrm>
        </p:spPr>
        <p:txBody>
          <a:bodyPr/>
          <a:lstStyle/>
          <a:p>
            <a:r>
              <a:rPr lang="en-US" dirty="0">
                <a:effectLst/>
              </a:rPr>
              <a:t>MOULDS (filamentous fungi</a:t>
            </a:r>
            <a:r>
              <a:rPr lang="en-US" dirty="0" smtClean="0">
                <a:effectLst/>
              </a:rPr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568952" cy="4968552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Multicellular and composed of branching filaments (</a:t>
            </a:r>
            <a:r>
              <a:rPr lang="en-GB" dirty="0"/>
              <a:t>hyphae) usually branch and intertwine to form a network called mycelia. </a:t>
            </a:r>
            <a:endParaRPr lang="en-GB" dirty="0" smtClean="0"/>
          </a:p>
          <a:p>
            <a:r>
              <a:rPr lang="en-GB" dirty="0" smtClean="0"/>
              <a:t>Have </a:t>
            </a:r>
            <a:r>
              <a:rPr lang="en-GB" dirty="0" err="1"/>
              <a:t>thali</a:t>
            </a:r>
            <a:r>
              <a:rPr lang="en-GB" dirty="0"/>
              <a:t> (singular, </a:t>
            </a:r>
            <a:r>
              <a:rPr lang="en-GB" dirty="0" err="1"/>
              <a:t>thallus</a:t>
            </a:r>
            <a:r>
              <a:rPr lang="en-GB" dirty="0"/>
              <a:t>) consisting of two parts</a:t>
            </a:r>
            <a:r>
              <a:rPr lang="en-GB" dirty="0" smtClean="0"/>
              <a:t>:</a:t>
            </a:r>
            <a:endParaRPr lang="en-GB" dirty="0"/>
          </a:p>
          <a:p>
            <a:pPr lvl="1"/>
            <a:r>
              <a:rPr lang="en-GB" dirty="0"/>
              <a:t>Spores are resistant resting or dormant cells. A spore which on germination puts out germ tubes.  The germ tubes elongate and branch to form hyphae, via </a:t>
            </a:r>
            <a:r>
              <a:rPr lang="en-GB" dirty="0" err="1"/>
              <a:t>pseudohyphae</a:t>
            </a:r>
            <a:r>
              <a:rPr lang="en-GB" dirty="0"/>
              <a:t> or </a:t>
            </a:r>
            <a:r>
              <a:rPr lang="en-GB" dirty="0" err="1"/>
              <a:t>pseudomycelia</a:t>
            </a:r>
            <a:r>
              <a:rPr lang="en-GB" dirty="0" smtClean="0"/>
              <a:t>.</a:t>
            </a:r>
          </a:p>
          <a:p>
            <a:pPr lvl="1"/>
            <a:r>
              <a:rPr lang="en-GB" dirty="0" smtClean="0"/>
              <a:t>Mycelium </a:t>
            </a:r>
            <a:r>
              <a:rPr lang="en-GB" dirty="0"/>
              <a:t>(plural, mycelia) </a:t>
            </a:r>
            <a:r>
              <a:rPr lang="en-GB" dirty="0" smtClean="0"/>
              <a:t>- Interwoven </a:t>
            </a:r>
            <a:r>
              <a:rPr lang="en-GB" dirty="0"/>
              <a:t>mass complex (</a:t>
            </a:r>
            <a:r>
              <a:rPr lang="en-GB" dirty="0" smtClean="0"/>
              <a:t>network) of hyphae </a:t>
            </a:r>
            <a:r>
              <a:rPr lang="en-GB" dirty="0"/>
              <a:t>(singular, </a:t>
            </a:r>
            <a:r>
              <a:rPr lang="en-GB" dirty="0" smtClean="0"/>
              <a:t>hypha)</a:t>
            </a:r>
          </a:p>
          <a:p>
            <a:r>
              <a:rPr lang="en-US" altLang="en-US" dirty="0" smtClean="0"/>
              <a:t>Mycelia </a:t>
            </a:r>
            <a:r>
              <a:rPr lang="en-US" altLang="en-US" dirty="0"/>
              <a:t>can be vegetative or reproductive.  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2952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MOLD</a:t>
            </a:r>
            <a:endParaRPr lang="en-GB" dirty="0"/>
          </a:p>
        </p:txBody>
      </p:sp>
      <p:pic>
        <p:nvPicPr>
          <p:cNvPr id="4" name="Picture 5" descr="hal 19 no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99592" y="1628800"/>
            <a:ext cx="6936762" cy="50869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513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528" y="404664"/>
            <a:ext cx="8568952" cy="5976664"/>
          </a:xfrm>
        </p:spPr>
        <p:txBody>
          <a:bodyPr/>
          <a:lstStyle/>
          <a:p>
            <a:r>
              <a:rPr lang="en-GB" altLang="en-US" dirty="0"/>
              <a:t>The hyphae of vegetative mycelia penetrate into the medium in order to obtain nutrients; soluble nutrients are absorbed through the walls; insoluble ones are first digested externally by secreted </a:t>
            </a:r>
            <a:r>
              <a:rPr lang="en-GB" altLang="en-US" dirty="0" err="1"/>
              <a:t>exoenzymes</a:t>
            </a:r>
            <a:r>
              <a:rPr lang="en-GB" altLang="en-US" dirty="0"/>
              <a:t> before absorption. </a:t>
            </a:r>
            <a:r>
              <a:rPr lang="en-US" altLang="en-US" dirty="0" smtClean="0"/>
              <a:t>Hyphae occur in three forms:</a:t>
            </a:r>
          </a:p>
          <a:p>
            <a:pPr lvl="1"/>
            <a:r>
              <a:rPr lang="en-US" altLang="en-US" dirty="0" smtClean="0"/>
              <a:t>Non-</a:t>
            </a:r>
            <a:r>
              <a:rPr lang="en-US" altLang="en-US" dirty="0" err="1" smtClean="0"/>
              <a:t>septate</a:t>
            </a:r>
            <a:r>
              <a:rPr lang="en-US" altLang="en-US" dirty="0" smtClean="0"/>
              <a:t>- such hyphae have no septa (</a:t>
            </a:r>
            <a:r>
              <a:rPr lang="en-GB" dirty="0" smtClean="0"/>
              <a:t>regular cross walls)</a:t>
            </a:r>
            <a:endParaRPr lang="en-US" dirty="0"/>
          </a:p>
          <a:p>
            <a:pPr lvl="1"/>
            <a:r>
              <a:rPr lang="en-US" altLang="en-US" dirty="0" err="1" smtClean="0"/>
              <a:t>Septate</a:t>
            </a:r>
            <a:r>
              <a:rPr lang="en-US" altLang="en-US" dirty="0" smtClean="0"/>
              <a:t> with </a:t>
            </a:r>
            <a:r>
              <a:rPr lang="en-US" altLang="en-US" dirty="0" err="1" smtClean="0"/>
              <a:t>uninucleate</a:t>
            </a:r>
            <a:r>
              <a:rPr lang="en-US" altLang="en-US" dirty="0" smtClean="0"/>
              <a:t> cells,</a:t>
            </a:r>
          </a:p>
          <a:p>
            <a:pPr lvl="1"/>
            <a:r>
              <a:rPr lang="en-US" altLang="en-US" dirty="0" err="1" smtClean="0"/>
              <a:t>Septate</a:t>
            </a:r>
            <a:r>
              <a:rPr lang="en-US" altLang="en-US" dirty="0" smtClean="0"/>
              <a:t> with multinucleate cells- each cell has more than one nucleus in each compartment.</a:t>
            </a:r>
            <a:endParaRPr lang="en-GB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9018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476672"/>
            <a:ext cx="4427984" cy="639762"/>
          </a:xfrm>
        </p:spPr>
        <p:txBody>
          <a:bodyPr/>
          <a:lstStyle/>
          <a:p>
            <a:r>
              <a:rPr lang="en-US" altLang="en-US" dirty="0"/>
              <a:t>Morphology -</a:t>
            </a:r>
            <a:r>
              <a:rPr lang="en-US" altLang="en-US" dirty="0" smtClean="0"/>
              <a:t> </a:t>
            </a:r>
            <a:r>
              <a:rPr lang="en-US" altLang="en-US" dirty="0" err="1"/>
              <a:t>Septate</a:t>
            </a:r>
            <a:r>
              <a:rPr lang="en-US" altLang="en-US" dirty="0"/>
              <a:t> </a:t>
            </a:r>
            <a:r>
              <a:rPr lang="en-US" altLang="en-US" dirty="0" smtClean="0"/>
              <a:t>hyphae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>
          <a:xfrm>
            <a:off x="4355976" y="476672"/>
            <a:ext cx="4776937" cy="639762"/>
          </a:xfrm>
        </p:spPr>
        <p:txBody>
          <a:bodyPr/>
          <a:lstStyle/>
          <a:p>
            <a:r>
              <a:rPr lang="en-US" altLang="en-US" dirty="0"/>
              <a:t>Morphology </a:t>
            </a:r>
            <a:r>
              <a:rPr lang="en-US" altLang="en-US" dirty="0" smtClean="0"/>
              <a:t>- </a:t>
            </a:r>
            <a:r>
              <a:rPr lang="en-US" altLang="en-US" dirty="0" err="1" smtClean="0"/>
              <a:t>Aseptate</a:t>
            </a:r>
            <a:r>
              <a:rPr lang="en-US" altLang="en-US" dirty="0" smtClean="0"/>
              <a:t> </a:t>
            </a:r>
            <a:r>
              <a:rPr lang="en-US" altLang="en-US" dirty="0"/>
              <a:t>hyphae</a:t>
            </a:r>
            <a:endParaRPr lang="en-GB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268760"/>
            <a:ext cx="4213262" cy="5589240"/>
          </a:xfrm>
        </p:spPr>
      </p:pic>
      <p:pic>
        <p:nvPicPr>
          <p:cNvPr id="7" name="Picture 3"/>
          <p:cNvPicPr>
            <a:picLocks noGrp="1" noChangeAspect="1" noChangeArrowheads="1"/>
          </p:cNvPicPr>
          <p:nvPr>
            <p:ph sz="half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040" y="1260021"/>
            <a:ext cx="4187924" cy="5625363"/>
          </a:xfrm>
        </p:spPr>
      </p:pic>
    </p:spTree>
    <p:extLst>
      <p:ext uri="{BB962C8B-B14F-4D97-AF65-F5344CB8AC3E}">
        <p14:creationId xmlns:p14="http://schemas.microsoft.com/office/powerpoint/2010/main" val="213368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TrueHypha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4395311" cy="3183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Pseudohypha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081" y="3233966"/>
            <a:ext cx="3851920" cy="362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SeptateHypha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081" y="4010"/>
            <a:ext cx="3851919" cy="3179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AseptateHypha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407824"/>
            <a:ext cx="4283968" cy="345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083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936104"/>
          </a:xfrm>
        </p:spPr>
        <p:txBody>
          <a:bodyPr/>
          <a:lstStyle/>
          <a:p>
            <a:r>
              <a:rPr lang="en-GB" dirty="0" smtClean="0"/>
              <a:t>Reproduction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568952" cy="4968552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>
                <a:effectLst/>
              </a:rPr>
              <a:t>Reproduction by spores produced by asexual cell division or sexual </a:t>
            </a:r>
            <a:r>
              <a:rPr lang="en-US" dirty="0" smtClean="0">
                <a:effectLst/>
              </a:rPr>
              <a:t>reproduction</a:t>
            </a:r>
          </a:p>
          <a:p>
            <a:pPr marL="0" lvl="0" indent="0" algn="ctr">
              <a:buNone/>
            </a:pPr>
            <a:r>
              <a:rPr lang="en-US" altLang="en-US" b="1" u="sng" dirty="0" smtClean="0"/>
              <a:t>Asexual reproduction/somatic or </a:t>
            </a:r>
            <a:r>
              <a:rPr lang="en-US" altLang="en-US" b="1" u="sng" dirty="0"/>
              <a:t>vegetative reproduction </a:t>
            </a:r>
            <a:endParaRPr lang="en-US" altLang="en-US" b="1" u="sng" dirty="0" smtClean="0"/>
          </a:p>
          <a:p>
            <a:pPr lvl="0"/>
            <a:r>
              <a:rPr lang="en-US" altLang="en-US" dirty="0" smtClean="0"/>
              <a:t>Does </a:t>
            </a:r>
            <a:r>
              <a:rPr lang="en-US" altLang="en-US" dirty="0"/>
              <a:t>not involve the union of nuclei, sex cells or sex organs. </a:t>
            </a:r>
            <a:endParaRPr lang="en-US" altLang="en-US" dirty="0" smtClean="0"/>
          </a:p>
          <a:p>
            <a:pPr lvl="0"/>
            <a:r>
              <a:rPr lang="en-US" altLang="en-US" dirty="0" smtClean="0"/>
              <a:t>It </a:t>
            </a:r>
            <a:r>
              <a:rPr lang="en-US" altLang="en-US" dirty="0"/>
              <a:t>may be accomplished by:</a:t>
            </a:r>
          </a:p>
          <a:p>
            <a:pPr marL="822326" lvl="1" indent="-457200">
              <a:lnSpc>
                <a:spcPct val="90000"/>
              </a:lnSpc>
              <a:buFont typeface="Lucida Sans Unicode" pitchFamily="34" charset="0"/>
              <a:buAutoNum type="alphaUcPeriod"/>
            </a:pPr>
            <a:r>
              <a:rPr lang="en-US" altLang="en-US" dirty="0"/>
              <a:t>Fission of somatic cells yielding two similar daughter cells</a:t>
            </a:r>
          </a:p>
          <a:p>
            <a:pPr marL="822326" lvl="1" indent="-457200">
              <a:lnSpc>
                <a:spcPct val="90000"/>
              </a:lnSpc>
              <a:buFont typeface="Lucida Sans Unicode" pitchFamily="34" charset="0"/>
              <a:buAutoNum type="alphaUcPeriod"/>
            </a:pPr>
            <a:r>
              <a:rPr lang="en-US" altLang="en-US" dirty="0"/>
              <a:t>Budding of somatic cells or spores, each bud growing into a new individual</a:t>
            </a:r>
          </a:p>
          <a:p>
            <a:pPr marL="822326" lvl="1" indent="-457200">
              <a:lnSpc>
                <a:spcPct val="90000"/>
              </a:lnSpc>
              <a:buFont typeface="Lucida Sans Unicode" pitchFamily="34" charset="0"/>
              <a:buAutoNum type="alphaUcPeriod"/>
            </a:pPr>
            <a:r>
              <a:rPr lang="en-US" altLang="en-US" dirty="0"/>
              <a:t>Fragmentation or disjoining of </a:t>
            </a:r>
            <a:r>
              <a:rPr lang="en-US" altLang="en-US" dirty="0" err="1"/>
              <a:t>hyphal</a:t>
            </a:r>
            <a:r>
              <a:rPr lang="en-US" altLang="en-US" dirty="0"/>
              <a:t> cells, each fragment becoming a new organism, or </a:t>
            </a:r>
          </a:p>
          <a:p>
            <a:pPr marL="822326" lvl="1" indent="-457200">
              <a:lnSpc>
                <a:spcPct val="90000"/>
              </a:lnSpc>
              <a:buFont typeface="Lucida Sans Unicode" pitchFamily="34" charset="0"/>
              <a:buAutoNum type="alphaUcPeriod"/>
            </a:pPr>
            <a:r>
              <a:rPr lang="en-US" altLang="en-US" dirty="0"/>
              <a:t>Spore formation.</a:t>
            </a:r>
          </a:p>
          <a:p>
            <a:pPr lvl="0"/>
            <a:endParaRPr lang="en-GB" sz="3600" dirty="0"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398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32656"/>
            <a:ext cx="8496944" cy="5976664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Asexual spores, whose function is to disseminate the species, are produced in large numbers.  There are many kinds of asexual spores: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 err="1"/>
              <a:t>Sporangiospores</a:t>
            </a:r>
            <a:r>
              <a:rPr lang="en-GB" dirty="0"/>
              <a:t>- single celled spores formed in sacs called sporangia</a:t>
            </a:r>
            <a:r>
              <a:rPr lang="en-GB" dirty="0" smtClean="0"/>
              <a:t>.</a:t>
            </a:r>
            <a:endParaRPr lang="en-GB" dirty="0"/>
          </a:p>
          <a:p>
            <a:pPr marL="514350" indent="-514350">
              <a:buFont typeface="+mj-lt"/>
              <a:buAutoNum type="alphaLcParenR"/>
            </a:pPr>
            <a:r>
              <a:rPr lang="en-GB" dirty="0" err="1"/>
              <a:t>Conidiospores</a:t>
            </a:r>
            <a:r>
              <a:rPr lang="en-GB" dirty="0"/>
              <a:t> (conidia) - are of two types; </a:t>
            </a:r>
            <a:r>
              <a:rPr lang="en-GB" dirty="0" err="1"/>
              <a:t>microconidia</a:t>
            </a:r>
            <a:r>
              <a:rPr lang="en-GB" dirty="0"/>
              <a:t> or </a:t>
            </a:r>
            <a:r>
              <a:rPr lang="en-GB" dirty="0" err="1"/>
              <a:t>macroconidia</a:t>
            </a:r>
            <a:r>
              <a:rPr lang="en-GB" dirty="0"/>
              <a:t>.  </a:t>
            </a:r>
            <a:r>
              <a:rPr lang="en-GB" dirty="0" err="1"/>
              <a:t>Microconidia</a:t>
            </a:r>
            <a:r>
              <a:rPr lang="en-GB" dirty="0"/>
              <a:t> are small and single celled.  </a:t>
            </a:r>
            <a:r>
              <a:rPr lang="en-GB" dirty="0" err="1"/>
              <a:t>Macroconidia</a:t>
            </a:r>
            <a:r>
              <a:rPr lang="en-GB" dirty="0"/>
              <a:t> are large and </a:t>
            </a:r>
            <a:r>
              <a:rPr lang="en-GB" dirty="0" err="1"/>
              <a:t>multicelled</a:t>
            </a:r>
            <a:r>
              <a:rPr lang="en-GB" dirty="0"/>
              <a:t>. Shape colour &amp; arrangement of conidia aid in identification of </a:t>
            </a:r>
            <a:r>
              <a:rPr lang="en-GB" dirty="0" smtClean="0"/>
              <a:t>fungi</a:t>
            </a:r>
            <a:endParaRPr lang="en-GB" dirty="0"/>
          </a:p>
          <a:p>
            <a:pPr marL="514350" indent="-514350">
              <a:buFont typeface="+mj-lt"/>
              <a:buAutoNum type="alphaLcParenR"/>
            </a:pPr>
            <a:r>
              <a:rPr lang="en-GB" dirty="0" err="1"/>
              <a:t>Arthrospores</a:t>
            </a:r>
            <a:r>
              <a:rPr lang="en-GB" dirty="0"/>
              <a:t> (</a:t>
            </a:r>
            <a:r>
              <a:rPr lang="en-GB" dirty="0" err="1"/>
              <a:t>oidia</a:t>
            </a:r>
            <a:r>
              <a:rPr lang="en-GB" dirty="0"/>
              <a:t>) - are single celled spores formed by disjoining of </a:t>
            </a:r>
            <a:r>
              <a:rPr lang="en-GB" dirty="0" err="1"/>
              <a:t>hyphal</a:t>
            </a:r>
            <a:r>
              <a:rPr lang="en-GB" dirty="0"/>
              <a:t> cells</a:t>
            </a:r>
            <a:r>
              <a:rPr lang="en-GB" dirty="0" smtClean="0"/>
              <a:t>.</a:t>
            </a:r>
            <a:endParaRPr lang="en-GB" dirty="0"/>
          </a:p>
          <a:p>
            <a:pPr marL="514350" indent="-514350">
              <a:buFont typeface="+mj-lt"/>
              <a:buAutoNum type="alphaLcParenR"/>
            </a:pPr>
            <a:r>
              <a:rPr lang="en-GB" dirty="0" err="1"/>
              <a:t>Chlamydospores</a:t>
            </a:r>
            <a:r>
              <a:rPr lang="en-GB" dirty="0"/>
              <a:t> - thick-walled, single-celled spores highly resistant to unfavourable conditions; formed from cells of vegetative hyphae</a:t>
            </a:r>
            <a:r>
              <a:rPr lang="en-GB" dirty="0" smtClean="0"/>
              <a:t>.</a:t>
            </a:r>
            <a:endParaRPr lang="en-GB" dirty="0"/>
          </a:p>
          <a:p>
            <a:pPr marL="514350" indent="-514350">
              <a:buFont typeface="+mj-lt"/>
              <a:buAutoNum type="alphaLcParenR"/>
            </a:pPr>
            <a:r>
              <a:rPr lang="en-GB" dirty="0" err="1"/>
              <a:t>Blastospores</a:t>
            </a:r>
            <a:r>
              <a:rPr lang="en-GB" dirty="0"/>
              <a:t>- spores formed by budding.</a:t>
            </a:r>
          </a:p>
        </p:txBody>
      </p:sp>
    </p:spTree>
    <p:extLst>
      <p:ext uri="{BB962C8B-B14F-4D97-AF65-F5344CB8AC3E}">
        <p14:creationId xmlns:p14="http://schemas.microsoft.com/office/powerpoint/2010/main" val="325981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31"/>
          <a:stretch/>
        </p:blipFill>
        <p:spPr bwMode="auto">
          <a:xfrm>
            <a:off x="179512" y="188640"/>
            <a:ext cx="6624736" cy="545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04248" y="201678"/>
            <a:ext cx="23397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Asexual spores. </a:t>
            </a:r>
          </a:p>
          <a:p>
            <a:r>
              <a:rPr lang="en-GB" b="1" dirty="0">
                <a:solidFill>
                  <a:srgbClr val="FFFFFF"/>
                </a:solidFill>
              </a:rPr>
              <a:t>A: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Blastoconidia</a:t>
            </a:r>
            <a:r>
              <a:rPr lang="en-GB" dirty="0">
                <a:solidFill>
                  <a:srgbClr val="FFFFFF"/>
                </a:solidFill>
              </a:rPr>
              <a:t> and </a:t>
            </a:r>
            <a:r>
              <a:rPr lang="en-GB" dirty="0" err="1">
                <a:solidFill>
                  <a:srgbClr val="FFFFFF"/>
                </a:solidFill>
              </a:rPr>
              <a:t>pseudohyphae</a:t>
            </a:r>
            <a:r>
              <a:rPr lang="en-GB" dirty="0">
                <a:solidFill>
                  <a:srgbClr val="FFFFFF"/>
                </a:solidFill>
              </a:rPr>
              <a:t> (</a:t>
            </a:r>
            <a:r>
              <a:rPr lang="en-GB" i="1" dirty="0">
                <a:solidFill>
                  <a:srgbClr val="FFFFFF"/>
                </a:solidFill>
              </a:rPr>
              <a:t>Candida</a:t>
            </a:r>
            <a:r>
              <a:rPr lang="en-GB" dirty="0">
                <a:solidFill>
                  <a:srgbClr val="FFFFFF"/>
                </a:solidFill>
              </a:rPr>
              <a:t>). </a:t>
            </a:r>
          </a:p>
          <a:p>
            <a:r>
              <a:rPr lang="en-GB" b="1" dirty="0">
                <a:solidFill>
                  <a:srgbClr val="FFFFFF"/>
                </a:solidFill>
              </a:rPr>
              <a:t>B: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Chlamydospores</a:t>
            </a:r>
            <a:r>
              <a:rPr lang="en-GB" dirty="0">
                <a:solidFill>
                  <a:srgbClr val="FFFFFF"/>
                </a:solidFill>
              </a:rPr>
              <a:t> (</a:t>
            </a:r>
            <a:r>
              <a:rPr lang="en-GB" i="1" dirty="0">
                <a:solidFill>
                  <a:srgbClr val="FFFFFF"/>
                </a:solidFill>
              </a:rPr>
              <a:t>Candida</a:t>
            </a:r>
            <a:r>
              <a:rPr lang="en-GB" dirty="0">
                <a:solidFill>
                  <a:srgbClr val="FFFFFF"/>
                </a:solidFill>
              </a:rPr>
              <a:t>). </a:t>
            </a:r>
          </a:p>
          <a:p>
            <a:r>
              <a:rPr lang="en-GB" b="1" dirty="0">
                <a:solidFill>
                  <a:srgbClr val="FFFFFF"/>
                </a:solidFill>
              </a:rPr>
              <a:t>C: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Arthrospores</a:t>
            </a:r>
            <a:r>
              <a:rPr lang="en-GB" dirty="0">
                <a:solidFill>
                  <a:srgbClr val="FFFFFF"/>
                </a:solidFill>
              </a:rPr>
              <a:t> (</a:t>
            </a:r>
            <a:r>
              <a:rPr lang="en-GB" i="1" dirty="0" err="1">
                <a:solidFill>
                  <a:srgbClr val="FFFFFF"/>
                </a:solidFill>
              </a:rPr>
              <a:t>Coccidioides</a:t>
            </a:r>
            <a:r>
              <a:rPr lang="en-GB" dirty="0">
                <a:solidFill>
                  <a:srgbClr val="FFFFFF"/>
                </a:solidFill>
              </a:rPr>
              <a:t>). </a:t>
            </a:r>
          </a:p>
          <a:p>
            <a:r>
              <a:rPr lang="en-GB" b="1" dirty="0">
                <a:solidFill>
                  <a:srgbClr val="FFFFFF"/>
                </a:solidFill>
              </a:rPr>
              <a:t>D:</a:t>
            </a:r>
            <a:r>
              <a:rPr lang="en-GB" dirty="0">
                <a:solidFill>
                  <a:srgbClr val="FFFFFF"/>
                </a:solidFill>
              </a:rPr>
              <a:t> Sporangia and </a:t>
            </a:r>
            <a:r>
              <a:rPr lang="en-GB" dirty="0" err="1">
                <a:solidFill>
                  <a:srgbClr val="FFFFFF"/>
                </a:solidFill>
              </a:rPr>
              <a:t>sporangiospores</a:t>
            </a:r>
            <a:r>
              <a:rPr lang="en-GB" dirty="0">
                <a:solidFill>
                  <a:srgbClr val="FFFFFF"/>
                </a:solidFill>
              </a:rPr>
              <a:t> (</a:t>
            </a:r>
            <a:r>
              <a:rPr lang="en-GB" i="1" dirty="0" err="1">
                <a:solidFill>
                  <a:srgbClr val="FFFFFF"/>
                </a:solidFill>
              </a:rPr>
              <a:t>Mucor</a:t>
            </a:r>
            <a:r>
              <a:rPr lang="en-GB" dirty="0">
                <a:solidFill>
                  <a:srgbClr val="FFFFFF"/>
                </a:solidFill>
              </a:rPr>
              <a:t>). </a:t>
            </a:r>
          </a:p>
          <a:p>
            <a:r>
              <a:rPr lang="en-GB" b="1" dirty="0">
                <a:solidFill>
                  <a:srgbClr val="FFFFFF"/>
                </a:solidFill>
              </a:rPr>
              <a:t>E: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Microconidia</a:t>
            </a:r>
            <a:r>
              <a:rPr lang="en-GB" dirty="0">
                <a:solidFill>
                  <a:srgbClr val="FFFFFF"/>
                </a:solidFill>
              </a:rPr>
              <a:t> (</a:t>
            </a:r>
            <a:r>
              <a:rPr lang="en-GB" i="1" dirty="0" err="1">
                <a:solidFill>
                  <a:srgbClr val="FFFFFF"/>
                </a:solidFill>
              </a:rPr>
              <a:t>Aspergillus</a:t>
            </a:r>
            <a:r>
              <a:rPr lang="en-GB" dirty="0">
                <a:solidFill>
                  <a:srgbClr val="FFFFFF"/>
                </a:solidFill>
              </a:rPr>
              <a:t>). </a:t>
            </a:r>
          </a:p>
          <a:p>
            <a:r>
              <a:rPr lang="en-GB" b="1" dirty="0">
                <a:solidFill>
                  <a:srgbClr val="FFFFFF"/>
                </a:solidFill>
              </a:rPr>
              <a:t>F: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Microconidia</a:t>
            </a:r>
            <a:r>
              <a:rPr lang="en-GB" dirty="0">
                <a:solidFill>
                  <a:srgbClr val="FFFFFF"/>
                </a:solidFill>
              </a:rPr>
              <a:t> and </a:t>
            </a:r>
            <a:r>
              <a:rPr lang="en-GB" dirty="0" err="1">
                <a:solidFill>
                  <a:srgbClr val="FFFFFF"/>
                </a:solidFill>
              </a:rPr>
              <a:t>macroconidia</a:t>
            </a:r>
            <a:r>
              <a:rPr lang="en-GB" dirty="0">
                <a:solidFill>
                  <a:srgbClr val="FFFFFF"/>
                </a:solidFill>
              </a:rPr>
              <a:t> (</a:t>
            </a:r>
            <a:r>
              <a:rPr lang="en-GB" i="1" dirty="0" err="1">
                <a:solidFill>
                  <a:srgbClr val="FFFFFF"/>
                </a:solidFill>
              </a:rPr>
              <a:t>Microsporum</a:t>
            </a:r>
            <a:r>
              <a:rPr lang="en-GB" dirty="0">
                <a:solidFill>
                  <a:srgbClr val="FFFFFF"/>
                </a:solidFill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63354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48" y="0"/>
            <a:ext cx="5225232" cy="914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Asexual spore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2" name="Picture 4" descr="Asexual spo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96" y="893067"/>
            <a:ext cx="4910816" cy="3764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Asexual spor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1802" y="0"/>
            <a:ext cx="4012198" cy="412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Blastoconidi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712" y="4930644"/>
            <a:ext cx="1905000" cy="1889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Arthroconidi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83159" y="5295900"/>
            <a:ext cx="274864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Chlamyconidi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90328" y="4126289"/>
            <a:ext cx="4167971" cy="2731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7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br>
              <a:rPr lang="en-US" smtClean="0"/>
            </a:br>
            <a:endParaRPr 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1520" y="1484784"/>
            <a:ext cx="8640960" cy="5112568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 smtClean="0"/>
              <a:t>Mycology is the study of fungi</a:t>
            </a:r>
          </a:p>
          <a:p>
            <a:r>
              <a:rPr lang="en-US" altLang="en-US" dirty="0" smtClean="0"/>
              <a:t>Fungi are a group of eukaryotic organisms with a diversity of morphological appearances depending on species.  </a:t>
            </a:r>
          </a:p>
          <a:p>
            <a:pPr lvl="0"/>
            <a:r>
              <a:rPr lang="en-US" dirty="0" smtClean="0"/>
              <a:t>Natural habitat- environment</a:t>
            </a:r>
            <a:endParaRPr lang="en-GB" dirty="0" smtClean="0"/>
          </a:p>
          <a:p>
            <a:pPr lvl="0"/>
            <a:r>
              <a:rPr lang="en-US" dirty="0" smtClean="0"/>
              <a:t>Fungi are important human pathogens</a:t>
            </a:r>
            <a:endParaRPr lang="en-GB" dirty="0" smtClean="0"/>
          </a:p>
          <a:p>
            <a:pPr lvl="0"/>
            <a:r>
              <a:rPr lang="en-US" dirty="0" smtClean="0"/>
              <a:t>Used in industries: production of cheese, bread, wine and beer</a:t>
            </a:r>
            <a:endParaRPr lang="en-GB" dirty="0" smtClean="0"/>
          </a:p>
          <a:p>
            <a:pPr lvl="0"/>
            <a:r>
              <a:rPr lang="en-US" dirty="0" smtClean="0"/>
              <a:t>Implicated in the spoilage of fruits, grains, vegetables and jam</a:t>
            </a:r>
            <a:endParaRPr lang="en-GB" dirty="0" smtClean="0"/>
          </a:p>
          <a:p>
            <a:pPr lvl="0"/>
            <a:r>
              <a:rPr lang="en-US" dirty="0" smtClean="0"/>
              <a:t>Fungi differ from bacteria in several aspects</a:t>
            </a:r>
            <a:endParaRPr lang="en-GB" dirty="0" smtClean="0"/>
          </a:p>
          <a:p>
            <a:endParaRPr lang="en-GB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0435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32656"/>
            <a:ext cx="8496944" cy="597666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b="1" u="sng" dirty="0" smtClean="0"/>
              <a:t>Sexual </a:t>
            </a:r>
            <a:r>
              <a:rPr lang="en-US" altLang="en-US" b="1" u="sng" dirty="0"/>
              <a:t>reproduction</a:t>
            </a:r>
            <a:r>
              <a:rPr lang="en-US" altLang="en-US" u="sng" dirty="0"/>
              <a:t> </a:t>
            </a:r>
            <a:endParaRPr lang="en-US" altLang="en-US" u="sng" dirty="0" smtClean="0"/>
          </a:p>
          <a:p>
            <a:pPr>
              <a:lnSpc>
                <a:spcPct val="90000"/>
              </a:lnSpc>
            </a:pPr>
            <a:r>
              <a:rPr lang="en-US" altLang="en-US" dirty="0"/>
              <a:t>I</a:t>
            </a:r>
            <a:r>
              <a:rPr lang="en-US" altLang="en-US" dirty="0" smtClean="0"/>
              <a:t>s </a:t>
            </a:r>
            <a:r>
              <a:rPr lang="en-US" altLang="en-US" dirty="0"/>
              <a:t>carried out by fusion of compatible nuclei of two parent cells.  The process begins by joining of two cells and fusion of their protoplasts (</a:t>
            </a:r>
            <a:r>
              <a:rPr lang="en-US" altLang="en-US" dirty="0" err="1"/>
              <a:t>plasmogamy</a:t>
            </a:r>
            <a:r>
              <a:rPr lang="en-US" altLang="en-US" dirty="0"/>
              <a:t>).  This enables the two haploid nuclei of the mating cells to fuse together (</a:t>
            </a:r>
            <a:r>
              <a:rPr lang="en-US" altLang="en-US" dirty="0" err="1"/>
              <a:t>karyogamy</a:t>
            </a:r>
            <a:r>
              <a:rPr lang="en-US" altLang="en-US" dirty="0"/>
              <a:t>) to form a diploid nucleus.  This is followed by meiosis, which again reduces the number of chromosomes to the haploid number.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Sexual </a:t>
            </a:r>
            <a:r>
              <a:rPr lang="en-US" altLang="en-US" dirty="0"/>
              <a:t>spores which are produced by fusion of two nuclei occur less frequently, later, and in smaller numbers than do asexual spores.  </a:t>
            </a:r>
          </a:p>
        </p:txBody>
      </p:sp>
    </p:spTree>
    <p:extLst>
      <p:ext uri="{BB962C8B-B14F-4D97-AF65-F5344CB8AC3E}">
        <p14:creationId xmlns:p14="http://schemas.microsoft.com/office/powerpoint/2010/main" val="7148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32656"/>
            <a:ext cx="8496944" cy="5976664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The various types of sexual spores include</a:t>
            </a:r>
            <a:r>
              <a:rPr lang="en-US" altLang="en-US" dirty="0" smtClean="0"/>
              <a:t>: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 err="1"/>
              <a:t>Ascospores</a:t>
            </a:r>
            <a:r>
              <a:rPr lang="en-GB" dirty="0"/>
              <a:t> - single-celled spores produced in a sac called </a:t>
            </a:r>
            <a:r>
              <a:rPr lang="en-GB" dirty="0" err="1"/>
              <a:t>ascus</a:t>
            </a:r>
            <a:r>
              <a:rPr lang="en-GB" dirty="0"/>
              <a:t>; there are usually 8 </a:t>
            </a:r>
            <a:r>
              <a:rPr lang="en-GB" dirty="0" err="1"/>
              <a:t>ascospores</a:t>
            </a:r>
            <a:r>
              <a:rPr lang="en-GB" dirty="0"/>
              <a:t> in each </a:t>
            </a:r>
            <a:r>
              <a:rPr lang="en-GB" dirty="0" err="1"/>
              <a:t>ascus</a:t>
            </a:r>
            <a:r>
              <a:rPr lang="en-GB" dirty="0"/>
              <a:t>. 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 err="1"/>
              <a:t>Basidiospores</a:t>
            </a:r>
            <a:r>
              <a:rPr lang="en-GB" dirty="0"/>
              <a:t> - single-celled spores borne on a club-shaped structure called </a:t>
            </a:r>
            <a:r>
              <a:rPr lang="en-GB" dirty="0" err="1"/>
              <a:t>basidium</a:t>
            </a:r>
            <a:r>
              <a:rPr lang="en-GB" dirty="0" smtClean="0"/>
              <a:t>.</a:t>
            </a:r>
            <a:endParaRPr lang="en-GB" dirty="0"/>
          </a:p>
          <a:p>
            <a:pPr marL="514350" indent="-514350">
              <a:buFont typeface="+mj-lt"/>
              <a:buAutoNum type="alphaLcParenR"/>
            </a:pPr>
            <a:r>
              <a:rPr lang="en-GB" dirty="0" err="1"/>
              <a:t>Zygospores</a:t>
            </a:r>
            <a:r>
              <a:rPr lang="en-GB" dirty="0"/>
              <a:t> - large, thick-walled spores formed when the tips of sexually compatible hyphae of certain fungi fuse together</a:t>
            </a:r>
            <a:r>
              <a:rPr lang="en-GB" dirty="0" smtClean="0"/>
              <a:t>.</a:t>
            </a:r>
            <a:endParaRPr lang="en-GB" dirty="0"/>
          </a:p>
          <a:p>
            <a:pPr marL="514350" indent="-514350">
              <a:buFont typeface="+mj-lt"/>
              <a:buAutoNum type="alphaLcParenR"/>
            </a:pPr>
            <a:r>
              <a:rPr lang="en-GB" dirty="0"/>
              <a:t>Oospores - spores formed within a special female structure, the </a:t>
            </a:r>
            <a:r>
              <a:rPr lang="en-GB" dirty="0" err="1"/>
              <a:t>oogonium</a:t>
            </a:r>
            <a:r>
              <a:rPr lang="en-GB" dirty="0"/>
              <a:t>.  Fertilization of the eggs or </a:t>
            </a:r>
            <a:r>
              <a:rPr lang="en-GB" dirty="0" err="1"/>
              <a:t>oospheres</a:t>
            </a:r>
            <a:r>
              <a:rPr lang="en-GB" dirty="0"/>
              <a:t> by the male gametes formed in an antheridium gives rise to oospores.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26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0"/>
            <a:ext cx="4104456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Sexual spore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 descr="Zygosporang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4046" y="-17512"/>
            <a:ext cx="4114801" cy="3555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ascospor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52736"/>
            <a:ext cx="4767097" cy="359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Basidiospo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00" y="3537720"/>
            <a:ext cx="2813797" cy="33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247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936104"/>
          </a:xfrm>
        </p:spPr>
        <p:txBody>
          <a:bodyPr/>
          <a:lstStyle/>
          <a:p>
            <a:r>
              <a:rPr lang="en-US" dirty="0" smtClean="0">
                <a:effectLst/>
              </a:rPr>
              <a:t>YEASTS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568952" cy="4968552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 smtClean="0">
                <a:effectLst/>
              </a:rPr>
              <a:t>Predominate unicellular</a:t>
            </a:r>
          </a:p>
          <a:p>
            <a:pPr lvl="0"/>
            <a:r>
              <a:rPr lang="en-GB" dirty="0">
                <a:effectLst/>
              </a:rPr>
              <a:t>They are commonly </a:t>
            </a:r>
            <a:r>
              <a:rPr lang="en-US" dirty="0" smtClean="0">
                <a:effectLst/>
              </a:rPr>
              <a:t>oval</a:t>
            </a:r>
            <a:r>
              <a:rPr lang="en-GB" dirty="0" smtClean="0">
                <a:effectLst/>
              </a:rPr>
              <a:t>, </a:t>
            </a:r>
            <a:r>
              <a:rPr lang="en-GB" dirty="0">
                <a:effectLst/>
              </a:rPr>
              <a:t>but some are elongated and some spherical.</a:t>
            </a:r>
          </a:p>
          <a:p>
            <a:pPr lvl="0"/>
            <a:r>
              <a:rPr lang="en-GB" dirty="0">
                <a:effectLst/>
              </a:rPr>
              <a:t>Yeasts have no flagella or other </a:t>
            </a:r>
            <a:r>
              <a:rPr lang="en-GB" dirty="0" err="1">
                <a:effectLst/>
              </a:rPr>
              <a:t>locomotory</a:t>
            </a:r>
            <a:r>
              <a:rPr lang="en-GB" dirty="0">
                <a:effectLst/>
              </a:rPr>
              <a:t> organelles seen in bacteria.</a:t>
            </a:r>
          </a:p>
          <a:p>
            <a:pPr lvl="0"/>
            <a:r>
              <a:rPr lang="en-US" dirty="0" smtClean="0">
                <a:effectLst/>
              </a:rPr>
              <a:t>Reproduce asexually by budding. </a:t>
            </a:r>
            <a:r>
              <a:rPr lang="en-GB" dirty="0">
                <a:effectLst/>
              </a:rPr>
              <a:t>Some species produce buds that characteristically fail to detach and become elongated; continuation of the budding process then produces a chain of elongated yeast cells called </a:t>
            </a:r>
            <a:r>
              <a:rPr lang="en-US" dirty="0" err="1" smtClean="0">
                <a:effectLst/>
              </a:rPr>
              <a:t>pseudomycelium</a:t>
            </a: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or true </a:t>
            </a:r>
            <a:r>
              <a:rPr lang="en-US" dirty="0" smtClean="0">
                <a:effectLst/>
              </a:rPr>
              <a:t>mycelium/ </a:t>
            </a:r>
            <a:r>
              <a:rPr lang="en-GB" dirty="0" err="1" smtClean="0">
                <a:effectLst/>
              </a:rPr>
              <a:t>pseudohyphae</a:t>
            </a:r>
            <a:r>
              <a:rPr lang="en-GB" dirty="0">
                <a:effectLst/>
              </a:rPr>
              <a:t>. </a:t>
            </a:r>
          </a:p>
          <a:p>
            <a:pPr lvl="0"/>
            <a:r>
              <a:rPr lang="en-GB" dirty="0">
                <a:effectLst/>
              </a:rPr>
              <a:t>Yeast colonies are usually soft, opaque, 1–3 mm in size, and cream-colored. </a:t>
            </a:r>
            <a:endParaRPr lang="en-GB" dirty="0" smtClean="0">
              <a:effectLst/>
            </a:endParaRPr>
          </a:p>
          <a:p>
            <a:pPr lvl="0"/>
            <a:r>
              <a:rPr lang="en-US" dirty="0" smtClean="0">
                <a:effectLst/>
              </a:rPr>
              <a:t>Primarily </a:t>
            </a:r>
            <a:r>
              <a:rPr lang="en-US" dirty="0">
                <a:effectLst/>
              </a:rPr>
              <a:t>identified by ability to ferment sugar and assimilation of carbon and nitrogen </a:t>
            </a:r>
            <a:r>
              <a:rPr lang="en-US" dirty="0" smtClean="0">
                <a:effectLst/>
              </a:rPr>
              <a:t>compounds</a:t>
            </a:r>
          </a:p>
          <a:p>
            <a:pPr lvl="1">
              <a:buClr>
                <a:srgbClr val="FFFFFF"/>
              </a:buClr>
            </a:pPr>
            <a:r>
              <a:rPr lang="en-US" altLang="en-US" sz="3100" dirty="0" smtClean="0">
                <a:solidFill>
                  <a:srgbClr val="FFFFFF"/>
                </a:solidFill>
              </a:rPr>
              <a:t>Examples </a:t>
            </a:r>
            <a:r>
              <a:rPr lang="en-US" altLang="en-US" sz="3100" dirty="0">
                <a:solidFill>
                  <a:srgbClr val="FFFFFF"/>
                </a:solidFill>
              </a:rPr>
              <a:t>include </a:t>
            </a:r>
            <a:r>
              <a:rPr lang="en-US" altLang="en-US" sz="3100" i="1" dirty="0">
                <a:solidFill>
                  <a:srgbClr val="FFFFFF"/>
                </a:solidFill>
              </a:rPr>
              <a:t>Cryptococcus</a:t>
            </a:r>
            <a:r>
              <a:rPr lang="en-US" altLang="en-US" sz="3100" dirty="0">
                <a:solidFill>
                  <a:srgbClr val="FFFFFF"/>
                </a:solidFill>
              </a:rPr>
              <a:t>, </a:t>
            </a:r>
            <a:r>
              <a:rPr lang="en-US" altLang="en-US" sz="3100" i="1" dirty="0">
                <a:solidFill>
                  <a:srgbClr val="FFFFFF"/>
                </a:solidFill>
              </a:rPr>
              <a:t>Saccharomyces</a:t>
            </a:r>
            <a:r>
              <a:rPr lang="en-US" altLang="en-US" sz="3100" dirty="0">
                <a:solidFill>
                  <a:srgbClr val="FFFFFF"/>
                </a:solidFill>
              </a:rPr>
              <a:t> etc</a:t>
            </a:r>
            <a:r>
              <a:rPr lang="en-US" altLang="en-US" sz="3100" dirty="0" smtClean="0">
                <a:solidFill>
                  <a:srgbClr val="FFFFFF"/>
                </a:solidFill>
              </a:rPr>
              <a:t>.</a:t>
            </a:r>
          </a:p>
          <a:p>
            <a:pPr lvl="1"/>
            <a:r>
              <a:rPr lang="en-US" dirty="0" smtClean="0">
                <a:effectLst/>
              </a:rPr>
              <a:t>Candida, </a:t>
            </a:r>
            <a:r>
              <a:rPr lang="en-US" dirty="0" err="1" smtClean="0">
                <a:effectLst/>
              </a:rPr>
              <a:t>Pityrosporum</a:t>
            </a:r>
            <a:endParaRPr lang="en-GB" dirty="0" smtClean="0"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224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60648"/>
            <a:ext cx="8023225" cy="2276475"/>
          </a:xfrm>
        </p:spPr>
        <p:txBody>
          <a:bodyPr/>
          <a:lstStyle/>
          <a:p>
            <a:r>
              <a:rPr lang="en-US" dirty="0" smtClean="0"/>
              <a:t>Because the colonies and microscopic morphology of many yeasts are quite similar, yeast species are identified on the basis of physiologic tests and a few key morphologic differences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Company  Logo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 descr="hal 17 no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3140968"/>
            <a:ext cx="4298323" cy="3428999"/>
          </a:xfrm>
          <a:prstGeom prst="rect">
            <a:avLst/>
          </a:prstGeom>
          <a:noFill/>
        </p:spPr>
      </p:pic>
      <p:pic>
        <p:nvPicPr>
          <p:cNvPr id="7" name="Picture 5" descr="hal 13 no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7260" y="3140968"/>
            <a:ext cx="3886199" cy="3429000"/>
          </a:xfrm>
          <a:prstGeom prst="rect">
            <a:avLst/>
          </a:prstGeom>
          <a:noFill/>
        </p:spPr>
      </p:pic>
      <p:pic>
        <p:nvPicPr>
          <p:cNvPr id="9" name="Content Placeholder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558" y="4451970"/>
            <a:ext cx="2385442" cy="2385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146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936104"/>
          </a:xfrm>
        </p:spPr>
        <p:txBody>
          <a:bodyPr/>
          <a:lstStyle/>
          <a:p>
            <a:r>
              <a:rPr lang="en-US" dirty="0">
                <a:effectLst/>
              </a:rPr>
              <a:t>DIMORPHIC </a:t>
            </a:r>
            <a:r>
              <a:rPr lang="en-US" dirty="0" smtClean="0">
                <a:effectLst/>
              </a:rPr>
              <a:t>FUNGI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568952" cy="4968552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They </a:t>
            </a:r>
            <a:r>
              <a:rPr lang="en-US" altLang="en-US" dirty="0"/>
              <a:t>grow in </a:t>
            </a:r>
            <a:r>
              <a:rPr lang="en-US" altLang="en-US" dirty="0" err="1"/>
              <a:t>mycelial</a:t>
            </a:r>
            <a:r>
              <a:rPr lang="en-US" altLang="en-US" dirty="0"/>
              <a:t> form at environmental (room) temperature. They are mold at 27</a:t>
            </a:r>
            <a:r>
              <a:rPr lang="en-US" altLang="en-US" baseline="30000" dirty="0"/>
              <a:t>o</a:t>
            </a:r>
            <a:r>
              <a:rPr lang="en-US" altLang="en-US" dirty="0"/>
              <a:t>C and yeast form at 37</a:t>
            </a:r>
            <a:r>
              <a:rPr lang="en-US" altLang="en-US" baseline="30000" dirty="0"/>
              <a:t>o</a:t>
            </a:r>
            <a:r>
              <a:rPr lang="en-US" altLang="en-US" dirty="0"/>
              <a:t>C. </a:t>
            </a:r>
            <a:r>
              <a:rPr lang="en-US" altLang="en-US" dirty="0" err="1">
                <a:solidFill>
                  <a:srgbClr val="FF0000"/>
                </a:solidFill>
              </a:rPr>
              <a:t>Mould</a:t>
            </a:r>
            <a:r>
              <a:rPr lang="en-US" altLang="en-US" dirty="0">
                <a:solidFill>
                  <a:srgbClr val="FF0000"/>
                </a:solidFill>
              </a:rPr>
              <a:t> in the cold and yeast in the heat</a:t>
            </a:r>
            <a:r>
              <a:rPr lang="en-US" altLang="en-US" dirty="0"/>
              <a:t>.  </a:t>
            </a:r>
          </a:p>
          <a:p>
            <a:r>
              <a:rPr lang="en-US" altLang="en-US" dirty="0"/>
              <a:t>Examples </a:t>
            </a:r>
            <a:r>
              <a:rPr lang="en-US" altLang="en-US" dirty="0">
                <a:solidFill>
                  <a:srgbClr val="FFFF00"/>
                </a:solidFill>
              </a:rPr>
              <a:t>(</a:t>
            </a:r>
            <a:r>
              <a:rPr lang="en-US" altLang="en-US" dirty="0" err="1">
                <a:solidFill>
                  <a:srgbClr val="FFFF00"/>
                </a:solidFill>
              </a:rPr>
              <a:t>Mneumonic</a:t>
            </a:r>
            <a:r>
              <a:rPr lang="en-US" altLang="en-US" dirty="0">
                <a:solidFill>
                  <a:srgbClr val="FFFF00"/>
                </a:solidFill>
              </a:rPr>
              <a:t>- Body Heat Changes Shape)</a:t>
            </a:r>
          </a:p>
          <a:p>
            <a:pPr lvl="1"/>
            <a:r>
              <a:rPr lang="en-US" altLang="en-US" i="1" dirty="0" err="1"/>
              <a:t>Blastomyces</a:t>
            </a:r>
            <a:r>
              <a:rPr lang="en-US" altLang="en-US" i="1" dirty="0"/>
              <a:t>, </a:t>
            </a:r>
            <a:r>
              <a:rPr lang="en-US" altLang="en-US" i="1" dirty="0" err="1"/>
              <a:t>Histoplasma</a:t>
            </a:r>
            <a:r>
              <a:rPr lang="en-US" altLang="en-US" dirty="0"/>
              <a:t>,, </a:t>
            </a:r>
            <a:r>
              <a:rPr lang="en-US" altLang="en-US" i="1" dirty="0" err="1"/>
              <a:t>Coccodioides</a:t>
            </a:r>
            <a:r>
              <a:rPr lang="en-US" altLang="en-US" i="1" dirty="0"/>
              <a:t>, </a:t>
            </a:r>
            <a:r>
              <a:rPr lang="en-US" altLang="en-US" i="1" dirty="0" err="1"/>
              <a:t>Sporothrix</a:t>
            </a:r>
            <a:endParaRPr lang="en-US" altLang="en-US" dirty="0"/>
          </a:p>
          <a:p>
            <a:pPr lvl="0"/>
            <a:endParaRPr lang="en-GB" dirty="0"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418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00050"/>
            <a:ext cx="8784976" cy="1143000"/>
          </a:xfrm>
        </p:spPr>
        <p:txBody>
          <a:bodyPr/>
          <a:lstStyle/>
          <a:p>
            <a:pPr lvl="1" algn="l"/>
            <a:r>
              <a:rPr lang="en-US" altLang="en-US" sz="4000" dirty="0" smtClean="0"/>
              <a:t>YEAST-LIKE FUNGI(DIMORPHIC)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These </a:t>
            </a:r>
            <a:r>
              <a:rPr lang="en-US" altLang="en-US" dirty="0"/>
              <a:t>are fungi that are partly yeasts and partly </a:t>
            </a:r>
            <a:r>
              <a:rPr lang="en-US" altLang="en-US" dirty="0" err="1"/>
              <a:t>mould</a:t>
            </a:r>
            <a:r>
              <a:rPr lang="en-US" altLang="en-US" dirty="0"/>
              <a:t> (</a:t>
            </a:r>
            <a:r>
              <a:rPr lang="en-US" altLang="en-US" dirty="0" err="1"/>
              <a:t>pseudohyphae</a:t>
            </a:r>
            <a:r>
              <a:rPr lang="en-US" altLang="en-US" dirty="0"/>
              <a:t>/</a:t>
            </a:r>
            <a:r>
              <a:rPr lang="en-US" altLang="en-US" dirty="0" err="1"/>
              <a:t>pseudomycelia</a:t>
            </a:r>
            <a:r>
              <a:rPr lang="en-US" altLang="en-US" dirty="0"/>
              <a:t>).</a:t>
            </a:r>
          </a:p>
          <a:p>
            <a:r>
              <a:rPr lang="en-US" altLang="en-US" dirty="0"/>
              <a:t>An example - </a:t>
            </a:r>
            <a:r>
              <a:rPr lang="en-US" altLang="en-US" i="1" dirty="0"/>
              <a:t>Candida </a:t>
            </a:r>
            <a:r>
              <a:rPr lang="en-US" altLang="en-US" i="1" dirty="0" err="1"/>
              <a:t>albicans</a:t>
            </a:r>
            <a:r>
              <a:rPr lang="en-US" altLang="en-US" dirty="0"/>
              <a:t> does grow as yeast form at room temperature and </a:t>
            </a:r>
            <a:r>
              <a:rPr lang="en-US" altLang="en-US" dirty="0" err="1"/>
              <a:t>myciliate</a:t>
            </a:r>
            <a:r>
              <a:rPr lang="en-US" altLang="en-US" dirty="0"/>
              <a:t> form at 37</a:t>
            </a:r>
            <a:r>
              <a:rPr lang="en-US" altLang="en-US" baseline="30000" dirty="0"/>
              <a:t>o</a:t>
            </a:r>
            <a:r>
              <a:rPr lang="en-US" altLang="en-US" dirty="0"/>
              <a:t>C. </a:t>
            </a:r>
          </a:p>
        </p:txBody>
      </p:sp>
    </p:spTree>
    <p:extLst>
      <p:ext uri="{BB962C8B-B14F-4D97-AF65-F5344CB8AC3E}">
        <p14:creationId xmlns:p14="http://schemas.microsoft.com/office/powerpoint/2010/main" val="155661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936104"/>
          </a:xfrm>
        </p:spPr>
        <p:txBody>
          <a:bodyPr/>
          <a:lstStyle/>
          <a:p>
            <a:pPr algn="l"/>
            <a:r>
              <a:rPr lang="en-US" sz="4000" dirty="0">
                <a:effectLst/>
              </a:rPr>
              <a:t>IMPORTANT CELL </a:t>
            </a:r>
            <a:r>
              <a:rPr lang="en-US" sz="4000" dirty="0" smtClean="0">
                <a:effectLst/>
              </a:rPr>
              <a:t>STRUCTURES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568952" cy="49685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effectLst/>
              </a:rPr>
              <a:t>Chitin</a:t>
            </a:r>
            <a:endParaRPr lang="en-GB" b="1" dirty="0">
              <a:effectLst/>
            </a:endParaRPr>
          </a:p>
          <a:p>
            <a:pPr lvl="0"/>
            <a:r>
              <a:rPr lang="en-US" dirty="0">
                <a:effectLst/>
              </a:rPr>
              <a:t>In the fungal cell wall – polysaccharides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Fungi are insensitive to antibiotics e.g. penicillin that inhibit peptidoglycan</a:t>
            </a:r>
            <a:endParaRPr lang="en-GB" dirty="0">
              <a:effectLst/>
            </a:endParaRPr>
          </a:p>
          <a:p>
            <a:pPr marL="0" indent="0">
              <a:buNone/>
            </a:pPr>
            <a:endParaRPr lang="en-US" b="1" dirty="0" smtClean="0">
              <a:effectLst/>
            </a:endParaRPr>
          </a:p>
          <a:p>
            <a:pPr marL="0" indent="0">
              <a:buNone/>
            </a:pPr>
            <a:r>
              <a:rPr lang="en-US" b="1" dirty="0" err="1" smtClean="0">
                <a:effectLst/>
              </a:rPr>
              <a:t>Ergosterol</a:t>
            </a:r>
            <a:endParaRPr lang="en-GB" b="1" dirty="0">
              <a:effectLst/>
            </a:endParaRPr>
          </a:p>
          <a:p>
            <a:pPr lvl="0"/>
            <a:r>
              <a:rPr lang="en-US" dirty="0">
                <a:effectLst/>
              </a:rPr>
              <a:t>In the fungal cell membrane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Human cell membrane has cholesterol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Selective action of antifungals based on difference in sterols</a:t>
            </a: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9234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936104"/>
          </a:xfrm>
        </p:spPr>
        <p:txBody>
          <a:bodyPr/>
          <a:lstStyle/>
          <a:p>
            <a:r>
              <a:rPr lang="en-US" dirty="0">
                <a:effectLst/>
              </a:rPr>
              <a:t>Epidemiology &amp; Pathogenesis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568952" cy="496855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effectLst/>
              </a:rPr>
              <a:t>Worldwide </a:t>
            </a:r>
            <a:r>
              <a:rPr lang="en-US" dirty="0">
                <a:effectLst/>
              </a:rPr>
              <a:t>distribution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Causal Agents are saprophytes restricted in their distribution by soil and climatic conditions 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Fungi can cause diseases only if they are provided by their hosts with conditions and nutrients essential for their growth and reproduction.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Factors that affect the incidence of mycoses degree of exposure causative agent e.g. living conditions, occupation, leisure activities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Some yeast are commensals of man and cause endogenous infections when there is an imbalance in the host</a:t>
            </a: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6959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936104"/>
          </a:xfrm>
        </p:spPr>
        <p:txBody>
          <a:bodyPr/>
          <a:lstStyle/>
          <a:p>
            <a:r>
              <a:rPr lang="en-US" altLang="en-US" dirty="0"/>
              <a:t>Disorders/diseases caused by fungi.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568952" cy="4968552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altLang="en-US" b="1" dirty="0" smtClean="0"/>
              <a:t>1.</a:t>
            </a:r>
            <a:r>
              <a:rPr lang="en-US" altLang="en-US" b="1" dirty="0"/>
              <a:t>	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Mycotoxicoses</a:t>
            </a:r>
            <a:endParaRPr lang="en-US" altLang="en-US" dirty="0"/>
          </a:p>
          <a:p>
            <a:pPr>
              <a:lnSpc>
                <a:spcPct val="80000"/>
              </a:lnSpc>
            </a:pPr>
            <a:r>
              <a:rPr lang="en-US" altLang="en-US" dirty="0" smtClean="0"/>
              <a:t>Ingestion </a:t>
            </a:r>
            <a:r>
              <a:rPr lang="en-US" altLang="en-US" dirty="0"/>
              <a:t>of foods contaminated by fungal toxins (rice, maize, </a:t>
            </a:r>
            <a:r>
              <a:rPr lang="en-US" altLang="en-US" dirty="0" smtClean="0"/>
              <a:t>groundnuts)e.g.</a:t>
            </a:r>
          </a:p>
          <a:p>
            <a:pPr lvl="1">
              <a:lnSpc>
                <a:spcPct val="80000"/>
              </a:lnSpc>
            </a:pPr>
            <a:r>
              <a:rPr lang="en-US" altLang="en-US" i="1" dirty="0" err="1" smtClean="0"/>
              <a:t>Aspergillus</a:t>
            </a:r>
            <a:r>
              <a:rPr lang="en-US" altLang="en-US" dirty="0" smtClean="0"/>
              <a:t> </a:t>
            </a:r>
            <a:r>
              <a:rPr lang="en-US" i="1" dirty="0" err="1"/>
              <a:t>falvus</a:t>
            </a:r>
            <a:r>
              <a:rPr lang="en-US" dirty="0"/>
              <a:t> </a:t>
            </a:r>
            <a:r>
              <a:rPr lang="en-US" altLang="en-US" dirty="0"/>
              <a:t>toxins (</a:t>
            </a:r>
            <a:r>
              <a:rPr lang="en-US" altLang="en-US" dirty="0" err="1"/>
              <a:t>aflatoxins</a:t>
            </a:r>
            <a:r>
              <a:rPr lang="en-US" altLang="en-US" dirty="0"/>
              <a:t>)- </a:t>
            </a:r>
            <a:r>
              <a:rPr lang="en-US" dirty="0"/>
              <a:t>cause liver damage, </a:t>
            </a:r>
            <a:r>
              <a:rPr lang="en-US" dirty="0" smtClean="0"/>
              <a:t>carcinoma</a:t>
            </a:r>
          </a:p>
          <a:p>
            <a:pPr lvl="1">
              <a:lnSpc>
                <a:spcPct val="80000"/>
              </a:lnSpc>
            </a:pPr>
            <a:r>
              <a:rPr lang="en-US" altLang="en-US" i="1" dirty="0" err="1" smtClean="0"/>
              <a:t>Penicilliu</a:t>
            </a:r>
            <a:r>
              <a:rPr lang="en-US" altLang="en-US" dirty="0" err="1" smtClean="0"/>
              <a:t>m</a:t>
            </a:r>
            <a:r>
              <a:rPr lang="en-US" altLang="en-US" dirty="0" smtClean="0"/>
              <a:t> toxins</a:t>
            </a:r>
          </a:p>
          <a:p>
            <a:pPr lvl="1">
              <a:lnSpc>
                <a:spcPct val="80000"/>
              </a:lnSpc>
            </a:pPr>
            <a:r>
              <a:rPr lang="en-US" altLang="en-US" i="1" dirty="0" err="1" smtClean="0"/>
              <a:t>Fusarium</a:t>
            </a:r>
            <a:r>
              <a:rPr lang="en-US" altLang="en-US" dirty="0" smtClean="0"/>
              <a:t> </a:t>
            </a:r>
            <a:r>
              <a:rPr lang="en-US" altLang="en-US" dirty="0"/>
              <a:t>toxins</a:t>
            </a:r>
          </a:p>
          <a:p>
            <a:pPr lvl="1"/>
            <a:r>
              <a:rPr lang="en-US" dirty="0" err="1"/>
              <a:t>Hepatotoxins</a:t>
            </a:r>
            <a:endParaRPr lang="en-GB" dirty="0"/>
          </a:p>
          <a:p>
            <a:pPr lvl="1"/>
            <a:r>
              <a:rPr lang="en-US" dirty="0"/>
              <a:t>Vascular and neurologic toxins- the </a:t>
            </a:r>
            <a:r>
              <a:rPr lang="en-US" dirty="0" err="1"/>
              <a:t>mould</a:t>
            </a:r>
            <a:r>
              <a:rPr lang="en-US" dirty="0"/>
              <a:t> </a:t>
            </a:r>
            <a:r>
              <a:rPr lang="en-US" dirty="0" err="1"/>
              <a:t>claviceps</a:t>
            </a:r>
            <a:r>
              <a:rPr lang="en-US" dirty="0"/>
              <a:t> </a:t>
            </a:r>
            <a:r>
              <a:rPr lang="en-US" dirty="0" err="1"/>
              <a:t>purpura</a:t>
            </a:r>
            <a:r>
              <a:rPr lang="en-US" dirty="0"/>
              <a:t>.</a:t>
            </a:r>
            <a:endParaRPr lang="en-US" alt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432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4317952"/>
              </p:ext>
            </p:extLst>
          </p:nvPr>
        </p:nvGraphicFramePr>
        <p:xfrm>
          <a:off x="323528" y="1196752"/>
          <a:ext cx="8496945" cy="4023360"/>
        </p:xfrm>
        <a:graphic>
          <a:graphicData uri="http://schemas.openxmlformats.org/drawingml/2006/table">
            <a:tbl>
              <a:tblPr bandRow="1">
                <a:tableStyleId>{E269D01E-BC32-4049-B463-5C60D7B0CCD2}</a:tableStyleId>
              </a:tblPr>
              <a:tblGrid>
                <a:gridCol w="2736304"/>
                <a:gridCol w="2609456"/>
                <a:gridCol w="3151185"/>
              </a:tblGrid>
              <a:tr h="331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FEATURE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FUNGI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Calibri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BACTERIA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Calibri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Cell</a:t>
                      </a:r>
                      <a:r>
                        <a:rPr lang="en-GB" sz="2400" baseline="0" dirty="0" smtClean="0">
                          <a:effectLst/>
                        </a:rPr>
                        <a:t> type/</a:t>
                      </a:r>
                      <a:r>
                        <a:rPr lang="en-GB" sz="2400" dirty="0" smtClean="0">
                          <a:effectLst/>
                        </a:rPr>
                        <a:t>Nucleus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Eukaryotic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Prokaryotic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Cytoplasm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Calibri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Mitochondria, ER present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Both absent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Calibri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Cell membrane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sterols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Not there except mycoplasma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Calibri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Cell wall</a:t>
                      </a:r>
                      <a:r>
                        <a:rPr lang="en-GB" sz="2400" baseline="0" dirty="0" smtClean="0">
                          <a:effectLst/>
                        </a:rPr>
                        <a:t> </a:t>
                      </a:r>
                      <a:r>
                        <a:rPr lang="en-GB" sz="2400" dirty="0" smtClean="0">
                          <a:effectLst/>
                        </a:rPr>
                        <a:t>structure</a:t>
                      </a:r>
                      <a:r>
                        <a:rPr lang="en-GB" sz="2400" baseline="0" dirty="0" smtClean="0">
                          <a:effectLst/>
                        </a:rPr>
                        <a:t> </a:t>
                      </a:r>
                      <a:r>
                        <a:rPr lang="en-GB" sz="2400" dirty="0" smtClean="0">
                          <a:effectLst/>
                        </a:rPr>
                        <a:t>components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Chitin,</a:t>
                      </a:r>
                      <a:r>
                        <a:rPr lang="en-GB" sz="2400" baseline="0" dirty="0" smtClean="0">
                          <a:effectLst/>
                        </a:rPr>
                        <a:t> cellulose, hemicellulose 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Peptidoglycan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Calibri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Spores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Calibri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For reproduction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Calibri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For survival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Calibri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Thermal dimorphism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Calibri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Yes(some)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Calibri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No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95931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264696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altLang="en-US" b="1" dirty="0" smtClean="0"/>
              <a:t>2. Fungal </a:t>
            </a:r>
            <a:r>
              <a:rPr lang="en-US" altLang="en-US" b="1" dirty="0"/>
              <a:t>poisoning</a:t>
            </a:r>
            <a:r>
              <a:rPr lang="en-US" altLang="en-US" dirty="0"/>
              <a:t>.</a:t>
            </a:r>
          </a:p>
          <a:p>
            <a:pPr>
              <a:lnSpc>
                <a:spcPct val="80000"/>
              </a:lnSpc>
            </a:pPr>
            <a:r>
              <a:rPr lang="en-US" altLang="en-US" dirty="0" smtClean="0"/>
              <a:t>Ingestion </a:t>
            </a:r>
            <a:r>
              <a:rPr lang="en-US" altLang="en-US" dirty="0"/>
              <a:t>of poisonous fungi (</a:t>
            </a:r>
            <a:r>
              <a:rPr lang="en-US" altLang="en-US" i="1" dirty="0" err="1"/>
              <a:t>Basidiomycetes</a:t>
            </a:r>
            <a:r>
              <a:rPr lang="en-US" altLang="en-US" dirty="0" smtClean="0"/>
              <a:t>), e.g</a:t>
            </a:r>
            <a:r>
              <a:rPr lang="en-US" altLang="en-US" dirty="0"/>
              <a:t>. toxic mushrooms;</a:t>
            </a:r>
          </a:p>
          <a:p>
            <a:pPr lvl="1">
              <a:lnSpc>
                <a:spcPct val="80000"/>
              </a:lnSpc>
            </a:pPr>
            <a:r>
              <a:rPr lang="en-US" altLang="en-US" i="1" dirty="0" smtClean="0"/>
              <a:t>Amanita </a:t>
            </a:r>
            <a:r>
              <a:rPr lang="en-US" altLang="en-US" i="1" dirty="0" err="1"/>
              <a:t>phalloides</a:t>
            </a:r>
            <a:endParaRPr lang="en-US" altLang="en-US" dirty="0"/>
          </a:p>
          <a:p>
            <a:pPr lvl="1">
              <a:lnSpc>
                <a:spcPct val="80000"/>
              </a:lnSpc>
            </a:pPr>
            <a:r>
              <a:rPr lang="en-US" altLang="en-US" i="1" dirty="0" smtClean="0"/>
              <a:t>Amanita </a:t>
            </a:r>
            <a:r>
              <a:rPr lang="en-US" altLang="en-US" i="1" dirty="0" err="1"/>
              <a:t>muscaria</a:t>
            </a:r>
            <a:endParaRPr lang="en-US" altLang="en-US" dirty="0"/>
          </a:p>
          <a:p>
            <a:pPr>
              <a:lnSpc>
                <a:spcPct val="80000"/>
              </a:lnSpc>
              <a:buNone/>
            </a:pPr>
            <a:endParaRPr lang="en-US" altLang="en-US" dirty="0" smtClean="0"/>
          </a:p>
          <a:p>
            <a:pPr>
              <a:lnSpc>
                <a:spcPct val="80000"/>
              </a:lnSpc>
              <a:buNone/>
            </a:pPr>
            <a:r>
              <a:rPr lang="en-US" altLang="en-US" b="1" dirty="0" smtClean="0"/>
              <a:t>3</a:t>
            </a:r>
            <a:r>
              <a:rPr lang="en-US" altLang="en-US" b="1" dirty="0"/>
              <a:t>.	Fungal Allergies</a:t>
            </a:r>
            <a:endParaRPr lang="en-US" altLang="en-US" dirty="0"/>
          </a:p>
          <a:p>
            <a:pPr>
              <a:lnSpc>
                <a:spcPct val="80000"/>
              </a:lnSpc>
            </a:pPr>
            <a:r>
              <a:rPr lang="en-US" altLang="en-US" dirty="0"/>
              <a:t>Allergic reactions caused by contact with fungal spores floating in the air e.g. </a:t>
            </a:r>
            <a:r>
              <a:rPr lang="en-US" altLang="en-US" i="1" dirty="0" err="1"/>
              <a:t>Aspergillus</a:t>
            </a:r>
            <a:r>
              <a:rPr lang="en-US" altLang="en-US" dirty="0"/>
              <a:t>, </a:t>
            </a:r>
            <a:r>
              <a:rPr lang="en-US" altLang="en-US" i="1" dirty="0" err="1"/>
              <a:t>Mucor</a:t>
            </a:r>
            <a:r>
              <a:rPr lang="en-US" altLang="en-US" dirty="0"/>
              <a:t>, </a:t>
            </a:r>
            <a:r>
              <a:rPr lang="en-US" altLang="en-US" i="1" dirty="0" err="1"/>
              <a:t>Penicillium</a:t>
            </a:r>
            <a:r>
              <a:rPr lang="en-US" altLang="en-US" dirty="0"/>
              <a:t>, </a:t>
            </a:r>
            <a:r>
              <a:rPr lang="en-US" altLang="en-US" i="1" dirty="0"/>
              <a:t>Candida </a:t>
            </a:r>
            <a:r>
              <a:rPr lang="en-US" altLang="en-US" dirty="0" smtClean="0"/>
              <a:t>spp.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Asthmatic </a:t>
            </a:r>
            <a:r>
              <a:rPr lang="en-US" dirty="0"/>
              <a:t>reaction - rapid </a:t>
            </a:r>
            <a:r>
              <a:rPr lang="en-US" dirty="0" err="1"/>
              <a:t>bronchconstriction</a:t>
            </a:r>
            <a:endParaRPr lang="en-GB" dirty="0"/>
          </a:p>
          <a:p>
            <a:pPr>
              <a:lnSpc>
                <a:spcPct val="80000"/>
              </a:lnSpc>
              <a:buNone/>
            </a:pPr>
            <a:endParaRPr lang="en-US" altLang="en-US" dirty="0"/>
          </a:p>
          <a:p>
            <a:pPr>
              <a:lnSpc>
                <a:spcPct val="80000"/>
              </a:lnSpc>
            </a:pPr>
            <a:endParaRPr lang="en-US" alt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865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6192688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b="1" dirty="0" smtClean="0"/>
              <a:t>4.  MYCOSES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altLang="en-US" b="1" dirty="0" smtClean="0"/>
              <a:t>Superficial </a:t>
            </a:r>
            <a:r>
              <a:rPr lang="en-US" altLang="en-US" b="1" dirty="0"/>
              <a:t>mycoses</a:t>
            </a:r>
            <a:r>
              <a:rPr lang="en-US" altLang="en-US" dirty="0"/>
              <a:t> (</a:t>
            </a:r>
            <a:r>
              <a:rPr lang="en-US" altLang="en-US" dirty="0" err="1"/>
              <a:t>dermatomycoses</a:t>
            </a:r>
            <a:r>
              <a:rPr lang="en-US" altLang="en-US" dirty="0"/>
              <a:t> and </a:t>
            </a:r>
            <a:r>
              <a:rPr lang="en-US" altLang="en-US" dirty="0" err="1"/>
              <a:t>dermatophytoses</a:t>
            </a:r>
            <a:r>
              <a:rPr lang="en-US" altLang="en-US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Fungal infection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Those caused by species of </a:t>
            </a:r>
            <a:r>
              <a:rPr lang="en-US" altLang="en-US" dirty="0" err="1"/>
              <a:t>Trichophyton</a:t>
            </a:r>
            <a:r>
              <a:rPr lang="en-US" altLang="en-US" dirty="0"/>
              <a:t>, </a:t>
            </a:r>
            <a:r>
              <a:rPr lang="en-US" altLang="en-US" i="1" dirty="0" err="1"/>
              <a:t>Microsporum</a:t>
            </a:r>
            <a:r>
              <a:rPr lang="en-US" altLang="en-US" i="1" dirty="0"/>
              <a:t>,</a:t>
            </a:r>
            <a:r>
              <a:rPr lang="en-US" altLang="en-US" dirty="0"/>
              <a:t>  </a:t>
            </a:r>
            <a:r>
              <a:rPr lang="en-US" altLang="en-US" i="1" dirty="0" err="1"/>
              <a:t>Epidermophyton</a:t>
            </a:r>
            <a:r>
              <a:rPr lang="en-US" altLang="en-US" i="1" dirty="0"/>
              <a:t> </a:t>
            </a:r>
            <a:r>
              <a:rPr lang="en-US" altLang="en-US" dirty="0"/>
              <a:t>and </a:t>
            </a:r>
            <a:r>
              <a:rPr lang="en-US" altLang="en-US" i="1" dirty="0" err="1"/>
              <a:t>Keratomyces</a:t>
            </a:r>
            <a:r>
              <a:rPr lang="en-US" altLang="en-US" i="1" dirty="0"/>
              <a:t> </a:t>
            </a:r>
            <a:r>
              <a:rPr lang="en-US" altLang="en-US" dirty="0"/>
              <a:t>(</a:t>
            </a:r>
            <a:r>
              <a:rPr lang="en-US" altLang="en-US" dirty="0" err="1"/>
              <a:t>dermatophytes</a:t>
            </a:r>
            <a:r>
              <a:rPr lang="en-US" altLang="en-US" dirty="0"/>
              <a:t>) are called </a:t>
            </a:r>
            <a:r>
              <a:rPr lang="en-US" altLang="en-US" dirty="0" err="1"/>
              <a:t>dermatophytoses</a:t>
            </a:r>
            <a:r>
              <a:rPr lang="en-US" altLang="en-US" dirty="0"/>
              <a:t>.  </a:t>
            </a:r>
            <a:r>
              <a:rPr lang="en-US" altLang="en-US" dirty="0" err="1"/>
              <a:t>Dermatophytoses</a:t>
            </a:r>
            <a:r>
              <a:rPr lang="en-US" altLang="en-US" dirty="0"/>
              <a:t> are commonly called ringworm or </a:t>
            </a:r>
            <a:r>
              <a:rPr lang="en-US" altLang="en-US" dirty="0" err="1"/>
              <a:t>tinea</a:t>
            </a:r>
            <a:r>
              <a:rPr lang="en-US" altLang="en-US" dirty="0"/>
              <a:t> (or known as </a:t>
            </a:r>
            <a:r>
              <a:rPr lang="en-US" altLang="en-US" dirty="0" err="1"/>
              <a:t>mashilingi</a:t>
            </a:r>
            <a:r>
              <a:rPr lang="en-US" altLang="en-US" dirty="0"/>
              <a:t> locally).  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Those caused by non-</a:t>
            </a:r>
            <a:r>
              <a:rPr lang="en-US" altLang="en-US" dirty="0" err="1"/>
              <a:t>dermatophyte</a:t>
            </a:r>
            <a:r>
              <a:rPr lang="en-US" altLang="en-US" dirty="0"/>
              <a:t> fungi e.g. </a:t>
            </a:r>
            <a:r>
              <a:rPr lang="en-US" altLang="en-US" i="1" dirty="0"/>
              <a:t>Candida</a:t>
            </a:r>
            <a:r>
              <a:rPr lang="en-US" altLang="en-US" dirty="0"/>
              <a:t> </a:t>
            </a:r>
            <a:r>
              <a:rPr lang="en-US" altLang="en-US" dirty="0" err="1"/>
              <a:t>spp</a:t>
            </a:r>
            <a:r>
              <a:rPr lang="en-US" altLang="en-US" dirty="0"/>
              <a:t> are called </a:t>
            </a:r>
            <a:r>
              <a:rPr lang="en-US" altLang="en-US" dirty="0" err="1"/>
              <a:t>dermatomycoses</a:t>
            </a:r>
            <a:r>
              <a:rPr lang="en-US" altLang="en-US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940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264696"/>
          </a:xfrm>
        </p:spPr>
        <p:txBody>
          <a:bodyPr>
            <a:normAutofit fontScale="92500" lnSpcReduction="10000"/>
          </a:bodyPr>
          <a:lstStyle/>
          <a:p>
            <a:pPr marL="514350" indent="-514350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AutoNum type="arabicPeriod" startAt="2"/>
              <a:defRPr/>
            </a:pPr>
            <a:r>
              <a:rPr lang="en-US" b="1" dirty="0" smtClean="0"/>
              <a:t>Subcutaneous mycoses</a:t>
            </a:r>
            <a:r>
              <a:rPr lang="en-US" dirty="0"/>
              <a:t>: </a:t>
            </a:r>
            <a:endParaRPr lang="en-US" dirty="0" smtClean="0"/>
          </a:p>
          <a:p>
            <a:pPr marL="514350" indent="-514350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defRPr/>
            </a:pPr>
            <a:r>
              <a:rPr lang="en-US" dirty="0" err="1" smtClean="0"/>
              <a:t>Mycetoma</a:t>
            </a:r>
            <a:r>
              <a:rPr lang="en-US" dirty="0" smtClean="0"/>
              <a:t>, </a:t>
            </a:r>
            <a:r>
              <a:rPr lang="en-US" dirty="0" err="1"/>
              <a:t>P</a:t>
            </a:r>
            <a:r>
              <a:rPr lang="en-US" dirty="0" err="1" smtClean="0"/>
              <a:t>hycomycosis</a:t>
            </a:r>
            <a:r>
              <a:rPr lang="en-US" dirty="0" smtClean="0"/>
              <a:t>, </a:t>
            </a:r>
            <a:r>
              <a:rPr lang="en-US" dirty="0" err="1" smtClean="0"/>
              <a:t>Chromoblastomycosis</a:t>
            </a:r>
            <a:r>
              <a:rPr lang="en-US" dirty="0" smtClean="0"/>
              <a:t>, </a:t>
            </a:r>
            <a:r>
              <a:rPr lang="en-US" dirty="0" err="1" smtClean="0"/>
              <a:t>Sporotrichosis</a:t>
            </a:r>
            <a:r>
              <a:rPr lang="en-US" dirty="0" smtClean="0"/>
              <a:t>, </a:t>
            </a:r>
            <a:r>
              <a:rPr lang="en-US" dirty="0" err="1" smtClean="0"/>
              <a:t>Lobomycosis</a:t>
            </a:r>
            <a:r>
              <a:rPr lang="en-US" dirty="0" smtClean="0"/>
              <a:t>, </a:t>
            </a:r>
            <a:r>
              <a:rPr lang="en-US" dirty="0" err="1"/>
              <a:t>R</a:t>
            </a:r>
            <a:r>
              <a:rPr lang="en-US" dirty="0" err="1" smtClean="0"/>
              <a:t>hinosporidiosis</a:t>
            </a:r>
            <a:endParaRPr lang="en-US" dirty="0"/>
          </a:p>
          <a:p>
            <a:pPr marL="514350" indent="-514350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AutoNum type="arabicPeriod" startAt="2"/>
              <a:defRPr/>
            </a:pPr>
            <a:endParaRPr lang="en-US" dirty="0" smtClean="0"/>
          </a:p>
          <a:p>
            <a:pPr marL="514350" indent="-514350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en-US" b="1" dirty="0" smtClean="0"/>
              <a:t>Systemic mycoses</a:t>
            </a:r>
            <a:r>
              <a:rPr lang="en-US" dirty="0" smtClean="0"/>
              <a:t>:</a:t>
            </a:r>
          </a:p>
          <a:p>
            <a:pPr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defRPr/>
            </a:pPr>
            <a:r>
              <a:rPr lang="en-US" dirty="0" smtClean="0"/>
              <a:t>Affect </a:t>
            </a:r>
            <a:r>
              <a:rPr lang="en-US" dirty="0"/>
              <a:t>internal organs; i.e. All mycoses affecting tissues deeper than the skin (subcutaneous, deep, </a:t>
            </a:r>
            <a:r>
              <a:rPr lang="en-US" dirty="0" smtClean="0"/>
              <a:t>opportunistic, </a:t>
            </a:r>
            <a:r>
              <a:rPr lang="en-US" dirty="0" err="1" smtClean="0"/>
              <a:t>actinomycosis</a:t>
            </a:r>
            <a:endParaRPr lang="en-US" dirty="0" smtClean="0"/>
          </a:p>
          <a:p>
            <a:pPr marL="514350" indent="-514350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+mj-lt"/>
              <a:buAutoNum type="arabicPeriod" startAt="4"/>
              <a:defRPr/>
            </a:pPr>
            <a:endParaRPr lang="en-US" altLang="en-US" b="1" dirty="0" smtClean="0"/>
          </a:p>
          <a:p>
            <a:pPr marL="514350" indent="-514350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en-US" altLang="en-US" b="1" dirty="0" smtClean="0"/>
              <a:t>Opportunistic</a:t>
            </a:r>
            <a:r>
              <a:rPr lang="en-US" altLang="en-US" dirty="0" smtClean="0"/>
              <a:t> </a:t>
            </a:r>
            <a:r>
              <a:rPr lang="en-US" altLang="en-US" dirty="0"/>
              <a:t>mycoses </a:t>
            </a:r>
          </a:p>
          <a:p>
            <a:r>
              <a:rPr lang="en-US" altLang="en-US" dirty="0"/>
              <a:t>Diseases due to infection with normally non-pathogenic fungi as a result of weakened immune system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486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936104"/>
          </a:xfrm>
        </p:spPr>
        <p:txBody>
          <a:bodyPr/>
          <a:lstStyle/>
          <a:p>
            <a:r>
              <a:rPr lang="en-US" dirty="0">
                <a:effectLst/>
              </a:rPr>
              <a:t>Lab </a:t>
            </a:r>
            <a:r>
              <a:rPr lang="en-US" dirty="0" smtClean="0">
                <a:effectLst/>
              </a:rPr>
              <a:t>Diagnosis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568952" cy="4968552"/>
          </a:xfrm>
        </p:spPr>
        <p:txBody>
          <a:bodyPr/>
          <a:lstStyle/>
          <a:p>
            <a:pPr lvl="0"/>
            <a:r>
              <a:rPr lang="en-US" dirty="0">
                <a:effectLst/>
              </a:rPr>
              <a:t>Useful information including residence, previous travel, animal contact, occupation</a:t>
            </a:r>
            <a:endParaRPr lang="en-GB" sz="3600" dirty="0">
              <a:effectLst/>
            </a:endParaRPr>
          </a:p>
          <a:p>
            <a:pPr lvl="0"/>
            <a:r>
              <a:rPr lang="en-US" dirty="0">
                <a:effectLst/>
              </a:rPr>
              <a:t>Lab investigation involves</a:t>
            </a:r>
            <a:endParaRPr lang="en-GB" sz="3600" dirty="0">
              <a:effectLst/>
            </a:endParaRPr>
          </a:p>
          <a:p>
            <a:pPr lvl="1"/>
            <a:r>
              <a:rPr lang="en-US" dirty="0">
                <a:effectLst/>
              </a:rPr>
              <a:t>Recognition of pathogen in tissue by microscopy</a:t>
            </a:r>
            <a:endParaRPr lang="en-GB" sz="3200" dirty="0">
              <a:effectLst/>
            </a:endParaRPr>
          </a:p>
          <a:p>
            <a:pPr lvl="1"/>
            <a:r>
              <a:rPr lang="en-US" dirty="0">
                <a:effectLst/>
              </a:rPr>
              <a:t>Isolation of pathogen in tissue by microscopy</a:t>
            </a:r>
            <a:endParaRPr lang="en-GB" sz="3200" dirty="0">
              <a:effectLst/>
            </a:endParaRPr>
          </a:p>
          <a:p>
            <a:pPr lvl="1"/>
            <a:r>
              <a:rPr lang="en-US" dirty="0">
                <a:effectLst/>
              </a:rPr>
              <a:t>Isolation of causal fungus in culture</a:t>
            </a:r>
            <a:endParaRPr lang="en-GB" sz="3200" dirty="0">
              <a:effectLst/>
            </a:endParaRPr>
          </a:p>
          <a:p>
            <a:pPr lvl="1"/>
            <a:r>
              <a:rPr lang="en-US" dirty="0">
                <a:effectLst/>
              </a:rPr>
              <a:t>Serological tests</a:t>
            </a:r>
            <a:endParaRPr lang="en-GB" sz="3200" dirty="0">
              <a:effectLst/>
            </a:endParaRPr>
          </a:p>
          <a:p>
            <a:pPr lvl="1"/>
            <a:r>
              <a:rPr lang="en-US" dirty="0">
                <a:effectLst/>
              </a:rPr>
              <a:t>Detection of fungal DNA by </a:t>
            </a:r>
            <a:r>
              <a:rPr lang="en-US" dirty="0" smtClean="0">
                <a:effectLst/>
              </a:rPr>
              <a:t>PCR</a:t>
            </a:r>
            <a:endParaRPr lang="en-GB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1076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352928" cy="576064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u="sng" dirty="0"/>
              <a:t>Fungal specimens</a:t>
            </a:r>
          </a:p>
          <a:p>
            <a:r>
              <a:rPr lang="en-GB" dirty="0" smtClean="0"/>
              <a:t>Biopsies</a:t>
            </a:r>
          </a:p>
          <a:p>
            <a:pPr lvl="1"/>
            <a:r>
              <a:rPr lang="en-GB" dirty="0" smtClean="0"/>
              <a:t>Immediately </a:t>
            </a:r>
            <a:r>
              <a:rPr lang="en-GB" dirty="0"/>
              <a:t>to laboratory in plains simple sterile container (No formalin)</a:t>
            </a:r>
          </a:p>
          <a:p>
            <a:pPr lvl="1"/>
            <a:r>
              <a:rPr lang="en-GB" dirty="0"/>
              <a:t>In formal- Saline for histology</a:t>
            </a:r>
          </a:p>
          <a:p>
            <a:pPr lvl="1"/>
            <a:r>
              <a:rPr lang="en-GB" dirty="0">
                <a:effectLst/>
              </a:rPr>
              <a:t>30% glycerol for transporting </a:t>
            </a:r>
            <a:endParaRPr lang="en-GB" dirty="0" smtClean="0">
              <a:effectLst/>
            </a:endParaRPr>
          </a:p>
          <a:p>
            <a:pPr lvl="1"/>
            <a:r>
              <a:rPr lang="en-GB" dirty="0" smtClean="0"/>
              <a:t>30%glycerine </a:t>
            </a:r>
            <a:r>
              <a:rPr lang="en-GB" dirty="0"/>
              <a:t>solution for culture</a:t>
            </a:r>
          </a:p>
          <a:p>
            <a:r>
              <a:rPr lang="en-GB" dirty="0"/>
              <a:t>Superficial </a:t>
            </a:r>
            <a:r>
              <a:rPr lang="en-GB" dirty="0" smtClean="0"/>
              <a:t>fungi </a:t>
            </a:r>
            <a:r>
              <a:rPr lang="en-GB" dirty="0" err="1" smtClean="0"/>
              <a:t>e.g</a:t>
            </a:r>
            <a:r>
              <a:rPr lang="en-GB" dirty="0" smtClean="0"/>
              <a:t> </a:t>
            </a:r>
            <a:r>
              <a:rPr lang="en-US" dirty="0" smtClean="0">
                <a:effectLst/>
              </a:rPr>
              <a:t>Ringworm- </a:t>
            </a:r>
            <a:r>
              <a:rPr lang="en-US" dirty="0">
                <a:effectLst/>
              </a:rPr>
              <a:t>skin scales, nail clippings, hair </a:t>
            </a:r>
            <a:r>
              <a:rPr lang="en-US" dirty="0" smtClean="0">
                <a:effectLst/>
              </a:rPr>
              <a:t>stubs-Simple envelope, matchbox, petri dish</a:t>
            </a:r>
            <a:endParaRPr lang="en-GB" sz="3200" dirty="0">
              <a:effectLst/>
            </a:endParaRPr>
          </a:p>
          <a:p>
            <a:r>
              <a:rPr lang="en-US" dirty="0">
                <a:effectLst/>
              </a:rPr>
              <a:t>Swabs from mucous membranes</a:t>
            </a:r>
            <a:endParaRPr lang="en-GB" sz="3600" dirty="0">
              <a:effectLst/>
            </a:endParaRPr>
          </a:p>
          <a:p>
            <a:r>
              <a:rPr lang="en-US" dirty="0">
                <a:effectLst/>
              </a:rPr>
              <a:t>Subcutaneous infection- crusts, aspirated pus, biopsies</a:t>
            </a:r>
            <a:endParaRPr lang="en-GB" sz="3600" dirty="0">
              <a:effectLst/>
            </a:endParaRPr>
          </a:p>
          <a:p>
            <a:r>
              <a:rPr lang="en-US" dirty="0">
                <a:effectLst/>
              </a:rPr>
              <a:t>Systemic infections- specimen from appropriate </a:t>
            </a:r>
            <a:r>
              <a:rPr lang="en-US" dirty="0" smtClean="0">
                <a:effectLst/>
              </a:rPr>
              <a:t>site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428780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264696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effectLst/>
              </a:rPr>
              <a:t>Direct </a:t>
            </a:r>
            <a:r>
              <a:rPr lang="en-US" dirty="0">
                <a:effectLst/>
              </a:rPr>
              <a:t>microscopy</a:t>
            </a:r>
            <a:endParaRPr lang="en-GB" sz="3600" dirty="0">
              <a:effectLst/>
            </a:endParaRPr>
          </a:p>
          <a:p>
            <a:pPr lvl="1"/>
            <a:r>
              <a:rPr lang="en-US" dirty="0">
                <a:effectLst/>
              </a:rPr>
              <a:t>Wet mount with KOH 10%</a:t>
            </a:r>
            <a:endParaRPr lang="en-GB" sz="3200" dirty="0">
              <a:effectLst/>
            </a:endParaRPr>
          </a:p>
          <a:p>
            <a:pPr lvl="1"/>
            <a:r>
              <a:rPr lang="en-US" dirty="0" err="1">
                <a:effectLst/>
              </a:rPr>
              <a:t>Calcoflour</a:t>
            </a: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white</a:t>
            </a:r>
            <a:r>
              <a:rPr lang="en-GB" sz="3200" dirty="0" smtClean="0">
                <a:effectLst/>
              </a:rPr>
              <a:t>- </a:t>
            </a:r>
            <a:r>
              <a:rPr lang="en-US" dirty="0" smtClean="0">
                <a:effectLst/>
              </a:rPr>
              <a:t>Fluorescent microscopy</a:t>
            </a:r>
          </a:p>
          <a:p>
            <a:pPr lvl="1"/>
            <a:r>
              <a:rPr lang="en-US" dirty="0" smtClean="0">
                <a:effectLst/>
              </a:rPr>
              <a:t>Gram </a:t>
            </a:r>
            <a:r>
              <a:rPr lang="en-US" dirty="0">
                <a:effectLst/>
              </a:rPr>
              <a:t>films- yeast infections</a:t>
            </a:r>
            <a:endParaRPr lang="en-GB" sz="3200" dirty="0">
              <a:effectLst/>
            </a:endParaRPr>
          </a:p>
          <a:p>
            <a:pPr lvl="1"/>
            <a:r>
              <a:rPr lang="en-US" dirty="0" err="1">
                <a:effectLst/>
              </a:rPr>
              <a:t>Giemsa</a:t>
            </a:r>
            <a:r>
              <a:rPr lang="en-US" dirty="0">
                <a:effectLst/>
              </a:rPr>
              <a:t>- detect </a:t>
            </a:r>
            <a:r>
              <a:rPr lang="en-US" dirty="0" err="1">
                <a:effectLst/>
              </a:rPr>
              <a:t>histoplasma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capsulatum</a:t>
            </a:r>
            <a:endParaRPr lang="en-GB" sz="3200" dirty="0">
              <a:effectLst/>
            </a:endParaRPr>
          </a:p>
          <a:p>
            <a:pPr lvl="1"/>
            <a:r>
              <a:rPr lang="en-US" dirty="0">
                <a:effectLst/>
              </a:rPr>
              <a:t>Histology- periodic acid-Schiff (PAS) &amp; </a:t>
            </a:r>
            <a:r>
              <a:rPr lang="en-US" dirty="0" err="1">
                <a:effectLst/>
              </a:rPr>
              <a:t>Grocott</a:t>
            </a:r>
            <a:r>
              <a:rPr lang="en-US" dirty="0">
                <a:effectLst/>
              </a:rPr>
              <a:t>- </a:t>
            </a:r>
            <a:r>
              <a:rPr lang="en-US" dirty="0" err="1">
                <a:effectLst/>
              </a:rPr>
              <a:t>Gomori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methamine</a:t>
            </a:r>
            <a:r>
              <a:rPr lang="en-US" dirty="0">
                <a:effectLst/>
              </a:rPr>
              <a:t> silver (GMS) in tissue</a:t>
            </a:r>
            <a:endParaRPr lang="en-GB" sz="3200" dirty="0"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828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264696"/>
          </a:xfrm>
        </p:spPr>
        <p:txBody>
          <a:bodyPr/>
          <a:lstStyle/>
          <a:p>
            <a:pPr lvl="0"/>
            <a:r>
              <a:rPr lang="en-US" dirty="0">
                <a:effectLst/>
              </a:rPr>
              <a:t>Culture</a:t>
            </a:r>
            <a:endParaRPr lang="en-GB" sz="3600" dirty="0">
              <a:effectLst/>
            </a:endParaRPr>
          </a:p>
          <a:p>
            <a:pPr lvl="1"/>
            <a:r>
              <a:rPr lang="en-US" dirty="0">
                <a:effectLst/>
              </a:rPr>
              <a:t>Media SDA (</a:t>
            </a:r>
            <a:r>
              <a:rPr lang="en-US" dirty="0" err="1">
                <a:effectLst/>
              </a:rPr>
              <a:t>Saboraud</a:t>
            </a:r>
            <a:r>
              <a:rPr lang="en-US" dirty="0">
                <a:effectLst/>
              </a:rPr>
              <a:t> dextrose agar, 4 % malt extract agar)</a:t>
            </a:r>
            <a:endParaRPr lang="en-GB" sz="3200" dirty="0">
              <a:effectLst/>
            </a:endParaRPr>
          </a:p>
          <a:p>
            <a:pPr lvl="1"/>
            <a:r>
              <a:rPr lang="en-US" dirty="0" smtClean="0">
                <a:effectLst/>
              </a:rPr>
              <a:t>Chloramphenicol</a:t>
            </a:r>
            <a:r>
              <a:rPr lang="en-US" dirty="0">
                <a:effectLst/>
              </a:rPr>
              <a:t>, to reduce bacterial contamination</a:t>
            </a:r>
            <a:endParaRPr lang="en-GB" sz="3200" dirty="0">
              <a:effectLst/>
            </a:endParaRPr>
          </a:p>
          <a:p>
            <a:pPr lvl="1"/>
            <a:r>
              <a:rPr lang="en-US" dirty="0" err="1">
                <a:effectLst/>
              </a:rPr>
              <a:t>Cycloheximide</a:t>
            </a:r>
            <a:r>
              <a:rPr lang="en-US" dirty="0">
                <a:effectLst/>
              </a:rPr>
              <a:t> reduce contamination by saprophytic fungi</a:t>
            </a:r>
            <a:endParaRPr lang="en-GB" sz="3200" dirty="0">
              <a:effectLst/>
            </a:endParaRPr>
          </a:p>
          <a:p>
            <a:pPr lvl="1"/>
            <a:r>
              <a:rPr lang="en-US" dirty="0">
                <a:effectLst/>
              </a:rPr>
              <a:t>Incubated at 25-30 and 37</a:t>
            </a:r>
            <a:r>
              <a:rPr lang="en-US" baseline="30000" dirty="0">
                <a:effectLst/>
              </a:rPr>
              <a:t>o</a:t>
            </a:r>
            <a:r>
              <a:rPr lang="en-US" dirty="0">
                <a:effectLst/>
              </a:rPr>
              <a:t>C</a:t>
            </a:r>
            <a:endParaRPr lang="en-GB" sz="3200" dirty="0">
              <a:effectLst/>
            </a:endParaRPr>
          </a:p>
          <a:p>
            <a:pPr lvl="1"/>
            <a:r>
              <a:rPr lang="en-US" dirty="0">
                <a:effectLst/>
              </a:rPr>
              <a:t>Yeast grows in 1-5 days</a:t>
            </a:r>
            <a:endParaRPr lang="en-GB" sz="3200" dirty="0">
              <a:effectLst/>
            </a:endParaRPr>
          </a:p>
          <a:p>
            <a:pPr lvl="1"/>
            <a:r>
              <a:rPr lang="en-US" dirty="0" err="1">
                <a:effectLst/>
              </a:rPr>
              <a:t>Moulds</a:t>
            </a:r>
            <a:r>
              <a:rPr lang="en-US" dirty="0">
                <a:effectLst/>
              </a:rPr>
              <a:t> identified by macro and microscopic morphology</a:t>
            </a:r>
            <a:endParaRPr lang="en-GB" sz="3200" dirty="0">
              <a:effectLst/>
            </a:endParaRPr>
          </a:p>
          <a:p>
            <a:pPr lvl="1"/>
            <a:r>
              <a:rPr lang="en-US" dirty="0">
                <a:effectLst/>
              </a:rPr>
              <a:t>Yeasts identified by sugar fermentation, ability to assimilate carbon and nitrogen </a:t>
            </a:r>
            <a:r>
              <a:rPr lang="en-US" dirty="0" smtClean="0">
                <a:effectLst/>
              </a:rPr>
              <a:t>sources</a:t>
            </a:r>
            <a:endParaRPr lang="en-GB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1262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2235"/>
            <a:ext cx="7105232" cy="315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554" y="1705594"/>
            <a:ext cx="2042538" cy="515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723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264696"/>
          </a:xfrm>
        </p:spPr>
        <p:txBody>
          <a:bodyPr/>
          <a:lstStyle/>
          <a:p>
            <a:pPr lvl="0"/>
            <a:r>
              <a:rPr lang="en-US" dirty="0">
                <a:effectLst/>
              </a:rPr>
              <a:t>Serology</a:t>
            </a:r>
            <a:endParaRPr lang="en-GB" sz="3600" dirty="0">
              <a:effectLst/>
            </a:endParaRPr>
          </a:p>
          <a:p>
            <a:pPr lvl="1"/>
            <a:r>
              <a:rPr lang="en-US" dirty="0" err="1">
                <a:effectLst/>
              </a:rPr>
              <a:t>Immunodiffusion</a:t>
            </a:r>
            <a:endParaRPr lang="en-GB" sz="3200" dirty="0">
              <a:effectLst/>
            </a:endParaRPr>
          </a:p>
          <a:p>
            <a:pPr lvl="1"/>
            <a:r>
              <a:rPr lang="en-US" dirty="0">
                <a:effectLst/>
              </a:rPr>
              <a:t>Counter-current immune electrophoresis</a:t>
            </a:r>
            <a:endParaRPr lang="en-GB" sz="3200" dirty="0">
              <a:effectLst/>
            </a:endParaRPr>
          </a:p>
          <a:p>
            <a:pPr lvl="1"/>
            <a:r>
              <a:rPr lang="en-US" dirty="0">
                <a:effectLst/>
              </a:rPr>
              <a:t>Whole cell agglutination</a:t>
            </a:r>
            <a:endParaRPr lang="en-GB" sz="3200" dirty="0">
              <a:effectLst/>
            </a:endParaRPr>
          </a:p>
          <a:p>
            <a:pPr lvl="1"/>
            <a:r>
              <a:rPr lang="en-US" dirty="0">
                <a:effectLst/>
              </a:rPr>
              <a:t>Complement fixation</a:t>
            </a:r>
            <a:endParaRPr lang="en-GB" sz="3200" dirty="0">
              <a:effectLst/>
            </a:endParaRPr>
          </a:p>
          <a:p>
            <a:pPr lvl="1"/>
            <a:r>
              <a:rPr lang="en-US" dirty="0">
                <a:effectLst/>
              </a:rPr>
              <a:t>ELISA</a:t>
            </a:r>
            <a:endParaRPr lang="en-GB" sz="3200" dirty="0">
              <a:effectLst/>
            </a:endParaRPr>
          </a:p>
          <a:p>
            <a:pPr lvl="1"/>
            <a:r>
              <a:rPr lang="en-US" dirty="0">
                <a:effectLst/>
              </a:rPr>
              <a:t>PCR- detection of DNA in blood, serum, </a:t>
            </a:r>
            <a:r>
              <a:rPr lang="en-US" dirty="0" err="1">
                <a:effectLst/>
              </a:rPr>
              <a:t>broncheoalveolar</a:t>
            </a:r>
            <a:r>
              <a:rPr lang="en-US" dirty="0">
                <a:effectLst/>
              </a:rPr>
              <a:t> lavage, sputum </a:t>
            </a:r>
            <a:r>
              <a:rPr lang="en-US" dirty="0" smtClean="0">
                <a:effectLst/>
              </a:rPr>
              <a:t>e.t.c</a:t>
            </a:r>
            <a:endParaRPr lang="en-GB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4663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Physiology</a:t>
            </a:r>
            <a:endParaRPr lang="en-US" altLang="en-US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528" y="1556792"/>
            <a:ext cx="8568952" cy="4968552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 smtClean="0"/>
              <a:t>Fungi are better able to withstand certain extreme environmental conditions than most other microorganisms.  </a:t>
            </a:r>
          </a:p>
          <a:p>
            <a:r>
              <a:rPr lang="en-US" altLang="en-US" dirty="0" smtClean="0"/>
              <a:t>For example, yeasts and </a:t>
            </a:r>
            <a:r>
              <a:rPr lang="en-US" altLang="en-US" dirty="0" err="1" smtClean="0"/>
              <a:t>moulds</a:t>
            </a:r>
            <a:r>
              <a:rPr lang="en-US" altLang="en-US" dirty="0" smtClean="0"/>
              <a:t> can grow in substrates containing concentrations of sugars that inhibit most bacteria, e.g. jams and jellies are spoiled by </a:t>
            </a:r>
            <a:r>
              <a:rPr lang="en-US" altLang="en-US" dirty="0" err="1" smtClean="0"/>
              <a:t>moulds</a:t>
            </a:r>
            <a:r>
              <a:rPr lang="en-US" altLang="en-US" dirty="0" smtClean="0"/>
              <a:t> but not bacteria.  </a:t>
            </a:r>
          </a:p>
          <a:p>
            <a:r>
              <a:rPr lang="en-US" altLang="en-US" dirty="0" smtClean="0"/>
              <a:t>Yeasts and </a:t>
            </a:r>
            <a:r>
              <a:rPr lang="en-US" altLang="en-US" dirty="0" err="1" smtClean="0"/>
              <a:t>moulds</a:t>
            </a:r>
            <a:r>
              <a:rPr lang="en-US" altLang="en-US" dirty="0" smtClean="0"/>
              <a:t> can generally tolerate more acidic conditions than most other microbes.</a:t>
            </a:r>
          </a:p>
          <a:p>
            <a:r>
              <a:rPr lang="en-US" altLang="en-US" dirty="0" err="1" smtClean="0"/>
              <a:t>Moulds</a:t>
            </a:r>
            <a:r>
              <a:rPr lang="en-US" altLang="en-US" dirty="0" smtClean="0"/>
              <a:t> and most yeasts are aerobic. Some yeasts are facultative.</a:t>
            </a:r>
          </a:p>
        </p:txBody>
      </p:sp>
    </p:spTree>
    <p:extLst>
      <p:ext uri="{BB962C8B-B14F-4D97-AF65-F5344CB8AC3E}">
        <p14:creationId xmlns:p14="http://schemas.microsoft.com/office/powerpoint/2010/main" val="62006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528" y="332656"/>
            <a:ext cx="8568952" cy="6264696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Fungi grow over a wide range of temperature, with optimum for most saprophytic species ranging from 22 to 30 </a:t>
            </a:r>
            <a:r>
              <a:rPr lang="en-US" altLang="en-US" baseline="30000" dirty="0" err="1" smtClean="0"/>
              <a:t>o</a:t>
            </a:r>
            <a:r>
              <a:rPr lang="en-US" altLang="en-US" dirty="0" err="1" smtClean="0"/>
              <a:t>C</a:t>
            </a:r>
            <a:r>
              <a:rPr lang="en-US" altLang="en-US" dirty="0" smtClean="0"/>
              <a:t>; pathogenic species have higher temperature optimum, generally 30-37 </a:t>
            </a:r>
            <a:r>
              <a:rPr lang="en-US" altLang="en-US" baseline="30000" dirty="0" err="1" smtClean="0"/>
              <a:t>o</a:t>
            </a:r>
            <a:r>
              <a:rPr lang="en-US" altLang="en-US" dirty="0" err="1" smtClean="0"/>
              <a:t>C.</a:t>
            </a:r>
            <a:r>
              <a:rPr lang="en-US" altLang="en-US" dirty="0" smtClean="0"/>
              <a:t>  Some fungi grow at or near 0 </a:t>
            </a:r>
            <a:r>
              <a:rPr lang="en-US" altLang="en-US" baseline="30000" dirty="0" err="1" smtClean="0"/>
              <a:t>o</a:t>
            </a:r>
            <a:r>
              <a:rPr lang="en-US" altLang="en-US" dirty="0" err="1" smtClean="0"/>
              <a:t>C</a:t>
            </a:r>
            <a:r>
              <a:rPr lang="en-US" altLang="en-US" dirty="0" smtClean="0"/>
              <a:t> and thus can cause spoilage of foods (meat, vegetables etc.) in cold storage.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Fungi are heterotrophic, using a wide variety of materials for nutrition.  Some species can use inorganic compounds such as N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and ammonium salts as source of energy.  All fungi can use organic N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, </a:t>
            </a:r>
            <a:r>
              <a:rPr lang="en-US" altLang="en-US" dirty="0" smtClean="0">
                <a:solidFill>
                  <a:srgbClr val="00B050"/>
                </a:solidFill>
              </a:rPr>
              <a:t>hence culture media for fungi contain peptone.</a:t>
            </a:r>
          </a:p>
        </p:txBody>
      </p:sp>
    </p:spTree>
    <p:extLst>
      <p:ext uri="{BB962C8B-B14F-4D97-AF65-F5344CB8AC3E}">
        <p14:creationId xmlns:p14="http://schemas.microsoft.com/office/powerpoint/2010/main" val="104592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800" b="1" smtClean="0"/>
              <a:t>Comparative physiology of fungi and bacteria</a:t>
            </a:r>
            <a:r>
              <a:rPr lang="en-US" altLang="en-US" sz="2800" smtClean="0"/>
              <a:t>.</a:t>
            </a:r>
          </a:p>
        </p:txBody>
      </p:sp>
      <p:graphicFrame>
        <p:nvGraphicFramePr>
          <p:cNvPr id="12407" name="Group 11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539847351"/>
              </p:ext>
            </p:extLst>
          </p:nvPr>
        </p:nvGraphicFramePr>
        <p:xfrm>
          <a:off x="251520" y="908720"/>
          <a:ext cx="8762999" cy="5230392"/>
        </p:xfrm>
        <a:graphic>
          <a:graphicData uri="http://schemas.openxmlformats.org/drawingml/2006/table">
            <a:tbl>
              <a:tblPr/>
              <a:tblGrid>
                <a:gridCol w="2677583"/>
                <a:gridCol w="3002139"/>
                <a:gridCol w="3083277"/>
              </a:tblGrid>
              <a:tr h="1418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Characteristic 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Fungi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Bacteria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2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Optimum   pH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3.8 - 5.6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6.5 - 7.5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3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Optimum temperatures 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 – 30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 (saprohytes)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30 – 37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 (parasites)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20 - 37 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  (mesophiles)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3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Oxygen requirement 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Strictly aerobic (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moulds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Facultative (some yeasts)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Aerobic to anaerobic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7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Light requirement 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None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Some photosynthetic bacteria occur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7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Sugar concentration in laboratory media </a:t>
                      </a:r>
                    </a:p>
                  </a:txBody>
                  <a:tcPr marL="86360" marR="86360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4 - 5% </a:t>
                      </a:r>
                    </a:p>
                  </a:txBody>
                  <a:tcPr marL="86360" marR="8636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0.5- 1% </a:t>
                      </a:r>
                    </a:p>
                  </a:txBody>
                  <a:tcPr marL="86360" marR="8636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Carbon requirement/ Metabolism</a:t>
                      </a:r>
                    </a:p>
                  </a:txBody>
                  <a:tcPr marL="86360" marR="86360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Require organic Carbon </a:t>
                      </a:r>
                    </a:p>
                  </a:txBody>
                  <a:tcPr marL="86360" marR="8636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Require Inorganic and/ or organic carbon</a:t>
                      </a:r>
                    </a:p>
                  </a:txBody>
                  <a:tcPr marL="86360" marR="8636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7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Antibiotic susceptibility </a:t>
                      </a:r>
                    </a:p>
                  </a:txBody>
                  <a:tcPr marL="86360" marR="86360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Resistant to penicillin, tetracycline,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chloromphenicol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; sensitive to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griseofulvin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86360" marR="8636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Resistant to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griseofulvin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; sensitive to penicillin, tetracycline, chloramphenicol. </a:t>
                      </a:r>
                    </a:p>
                  </a:txBody>
                  <a:tcPr marL="86360" marR="8636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865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Cultivation of fungi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536" y="1484784"/>
            <a:ext cx="8568952" cy="511256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Most fungi grow more slowly than bacteria so that media which support both bacteria and fungi may be over grown by bacterial contaminants in mixed inoculums.  </a:t>
            </a:r>
          </a:p>
          <a:p>
            <a:endParaRPr lang="en-US" dirty="0" smtClean="0"/>
          </a:p>
          <a:p>
            <a:r>
              <a:rPr lang="en-US" dirty="0" smtClean="0"/>
              <a:t>Where fungi are to be isolated, it is good practice to use a medium that </a:t>
            </a:r>
            <a:r>
              <a:rPr lang="en-US" dirty="0" err="1" smtClean="0"/>
              <a:t>favours</a:t>
            </a:r>
            <a:r>
              <a:rPr lang="en-US" dirty="0" smtClean="0"/>
              <a:t> their growth, but is not optimal for the growth of bacteria.  </a:t>
            </a:r>
          </a:p>
          <a:p>
            <a:endParaRPr lang="en-US" dirty="0" smtClean="0"/>
          </a:p>
          <a:p>
            <a:r>
              <a:rPr lang="en-US" dirty="0" smtClean="0"/>
              <a:t>Acidic media (pH 5.6) that incorporate a relatively high sugar concentration are tolerated by </a:t>
            </a:r>
            <a:r>
              <a:rPr lang="en-US" dirty="0" err="1" smtClean="0"/>
              <a:t>moulds</a:t>
            </a:r>
            <a:r>
              <a:rPr lang="en-US" dirty="0" smtClean="0"/>
              <a:t> but inhibitory to many bacteria. </a:t>
            </a:r>
          </a:p>
          <a:p>
            <a:endParaRPr lang="en-US" dirty="0" smtClean="0"/>
          </a:p>
          <a:p>
            <a:r>
              <a:rPr lang="en-US" dirty="0" smtClean="0"/>
              <a:t>Antibiotics may also be used as inhibitory agents.</a:t>
            </a:r>
          </a:p>
        </p:txBody>
      </p:sp>
    </p:spTree>
    <p:extLst>
      <p:ext uri="{BB962C8B-B14F-4D97-AF65-F5344CB8AC3E}">
        <p14:creationId xmlns:p14="http://schemas.microsoft.com/office/powerpoint/2010/main" val="156467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fungi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424936" cy="4896544"/>
          </a:xfrm>
        </p:spPr>
        <p:txBody>
          <a:bodyPr>
            <a:normAutofit/>
          </a:bodyPr>
          <a:lstStyle/>
          <a:p>
            <a:pPr marL="533400" indent="-533400">
              <a:lnSpc>
                <a:spcPct val="80000"/>
              </a:lnSpc>
              <a:buNone/>
            </a:pPr>
            <a:r>
              <a:rPr lang="en-US" altLang="en-US" b="1" dirty="0"/>
              <a:t>Morphological classification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Fungi are grouped into 4 morphologic classes</a:t>
            </a:r>
            <a:r>
              <a:rPr lang="en-US" altLang="en-US" dirty="0" smtClean="0"/>
              <a:t>:</a:t>
            </a:r>
            <a:r>
              <a:rPr lang="en-US" dirty="0" smtClean="0"/>
              <a:t> </a:t>
            </a:r>
          </a:p>
          <a:p>
            <a:pPr marL="457200" lvl="1" indent="0">
              <a:buNone/>
            </a:pPr>
            <a:r>
              <a:rPr lang="en-US" b="1" dirty="0" smtClean="0"/>
              <a:t>1. </a:t>
            </a:r>
            <a:r>
              <a:rPr lang="en-US" b="1" dirty="0" err="1" smtClean="0"/>
              <a:t>Moulds</a:t>
            </a:r>
            <a:endParaRPr lang="en-US" b="1" dirty="0" smtClean="0"/>
          </a:p>
          <a:p>
            <a:pPr marL="457200" lvl="1" indent="0">
              <a:buNone/>
            </a:pPr>
            <a:r>
              <a:rPr lang="en-US" b="1" dirty="0" smtClean="0"/>
              <a:t>2. Yeasts </a:t>
            </a:r>
          </a:p>
          <a:p>
            <a:pPr marL="457200" lvl="1" indent="0">
              <a:buNone/>
            </a:pPr>
            <a:r>
              <a:rPr lang="en-US" b="1" dirty="0" smtClean="0"/>
              <a:t>3</a:t>
            </a:r>
            <a:r>
              <a:rPr lang="en-US" b="1" dirty="0"/>
              <a:t>. Dimorphic </a:t>
            </a:r>
            <a:r>
              <a:rPr lang="en-US" b="1" dirty="0" smtClean="0"/>
              <a:t>fungi</a:t>
            </a:r>
            <a:endParaRPr lang="en-US" altLang="en-US" b="1" dirty="0" smtClean="0"/>
          </a:p>
          <a:p>
            <a:pPr marL="457200" lvl="1" indent="0">
              <a:buNone/>
            </a:pPr>
            <a:r>
              <a:rPr lang="en-US" altLang="en-US" b="1" dirty="0" smtClean="0"/>
              <a:t>4</a:t>
            </a:r>
            <a:r>
              <a:rPr lang="en-US" altLang="en-US" b="1" dirty="0"/>
              <a:t>. Yeast-like fungi(dimorphic</a:t>
            </a:r>
            <a:r>
              <a:rPr lang="en-US" altLang="en-US" b="1" dirty="0" smtClean="0"/>
              <a:t>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8803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04664"/>
            <a:ext cx="8640960" cy="6192688"/>
          </a:xfrm>
        </p:spPr>
        <p:txBody>
          <a:bodyPr/>
          <a:lstStyle/>
          <a:p>
            <a:pPr marL="609600" indent="-609600">
              <a:buNone/>
            </a:pPr>
            <a:r>
              <a:rPr lang="en-US" altLang="en-US" b="1" dirty="0" smtClean="0"/>
              <a:t>Systematic </a:t>
            </a:r>
            <a:r>
              <a:rPr lang="en-US" altLang="en-US" b="1" dirty="0"/>
              <a:t>classification</a:t>
            </a:r>
          </a:p>
          <a:p>
            <a:r>
              <a:rPr lang="en-GB" dirty="0"/>
              <a:t>B</a:t>
            </a:r>
            <a:r>
              <a:rPr lang="en-US" dirty="0" err="1"/>
              <a:t>ased</a:t>
            </a:r>
            <a:r>
              <a:rPr lang="en-US" dirty="0"/>
              <a:t> on sexual/asexual </a:t>
            </a:r>
            <a:r>
              <a:rPr lang="en-US" dirty="0" smtClean="0"/>
              <a:t>reproduction</a:t>
            </a:r>
            <a:r>
              <a:rPr lang="en-GB" dirty="0" smtClean="0"/>
              <a:t> and</a:t>
            </a:r>
            <a:r>
              <a:rPr lang="en-US" altLang="en-US" dirty="0" smtClean="0"/>
              <a:t> </a:t>
            </a:r>
            <a:r>
              <a:rPr lang="en-US" altLang="en-US" dirty="0"/>
              <a:t>characteristics of sexual spores: </a:t>
            </a:r>
            <a:endParaRPr lang="en-US" altLang="en-US" dirty="0" smtClean="0"/>
          </a:p>
          <a:p>
            <a:r>
              <a:rPr lang="en-US" altLang="en-US" dirty="0" smtClean="0"/>
              <a:t>But </a:t>
            </a:r>
            <a:r>
              <a:rPr lang="en-US" altLang="en-US" dirty="0"/>
              <a:t>differences in opinion are still </a:t>
            </a:r>
            <a:r>
              <a:rPr lang="en-US" altLang="en-US" dirty="0" smtClean="0"/>
              <a:t>numerous.</a:t>
            </a:r>
          </a:p>
          <a:p>
            <a:r>
              <a:rPr lang="en-US" altLang="en-US" dirty="0" smtClean="0"/>
              <a:t>Fungi </a:t>
            </a:r>
            <a:r>
              <a:rPr lang="en-US" altLang="en-US" dirty="0"/>
              <a:t>classified into kingdom, </a:t>
            </a:r>
            <a:r>
              <a:rPr lang="en-US" altLang="en-US" dirty="0" smtClean="0"/>
              <a:t>divisions, subdivisions</a:t>
            </a:r>
            <a:r>
              <a:rPr lang="en-US" altLang="en-US" dirty="0"/>
              <a:t>, classes, subclasses, </a:t>
            </a:r>
            <a:r>
              <a:rPr lang="en-US" altLang="en-US" dirty="0" smtClean="0"/>
              <a:t>orders, families</a:t>
            </a:r>
            <a:r>
              <a:rPr lang="en-US" altLang="en-US" dirty="0"/>
              <a:t>, genera and species.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519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S001069040">
  <a:themeElements>
    <a:clrScheme name="Custom 3">
      <a:dk1>
        <a:srgbClr val="FFFFFF"/>
      </a:dk1>
      <a:lt1>
        <a:srgbClr val="FFFFFF"/>
      </a:lt1>
      <a:dk2>
        <a:srgbClr val="1F497D"/>
      </a:dk2>
      <a:lt2>
        <a:srgbClr val="FFC00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7F00FF"/>
        </a:dk2>
        <a:lt2>
          <a:srgbClr val="FAFD00"/>
        </a:lt2>
        <a:accent1>
          <a:srgbClr val="B50069"/>
        </a:accent1>
        <a:accent2>
          <a:srgbClr val="FF7F00"/>
        </a:accent2>
        <a:accent3>
          <a:srgbClr val="C0AAFF"/>
        </a:accent3>
        <a:accent4>
          <a:srgbClr val="DADADA"/>
        </a:accent4>
        <a:accent5>
          <a:srgbClr val="D7AAB9"/>
        </a:accent5>
        <a:accent6>
          <a:srgbClr val="E77200"/>
        </a:accent6>
        <a:hlink>
          <a:srgbClr val="FF00FF"/>
        </a:hlink>
        <a:folHlink>
          <a:srgbClr val="B760F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B760F9"/>
        </a:lt1>
        <a:dk2>
          <a:srgbClr val="7B00E4"/>
        </a:dk2>
        <a:lt2>
          <a:srgbClr val="280049"/>
        </a:lt2>
        <a:accent1>
          <a:srgbClr val="FFFFFF"/>
        </a:accent1>
        <a:accent2>
          <a:srgbClr val="FFFF00"/>
        </a:accent2>
        <a:accent3>
          <a:srgbClr val="D8B6FB"/>
        </a:accent3>
        <a:accent4>
          <a:srgbClr val="000000"/>
        </a:accent4>
        <a:accent5>
          <a:srgbClr val="FFFFFF"/>
        </a:accent5>
        <a:accent6>
          <a:srgbClr val="E7E700"/>
        </a:accent6>
        <a:hlink>
          <a:srgbClr val="FF00FF"/>
        </a:hlink>
        <a:folHlink>
          <a:srgbClr val="DFB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DADADA"/>
        </a:lt2>
        <a:accent1>
          <a:srgbClr val="F2F2F2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7F7F7"/>
        </a:accent5>
        <a:accent6>
          <a:srgbClr val="838383"/>
        </a:accent6>
        <a:hlink>
          <a:srgbClr val="DADADA"/>
        </a:hlink>
        <a:folHlink>
          <a:srgbClr val="6767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1957</Words>
  <Application>Microsoft Office PowerPoint</Application>
  <PresentationFormat>On-screen Show (4:3)</PresentationFormat>
  <Paragraphs>242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Office Theme</vt:lpstr>
      <vt:lpstr>TS001069040</vt:lpstr>
      <vt:lpstr>INTRODUCTION TO MYCOLOGY</vt:lpstr>
      <vt:lpstr>Introduction </vt:lpstr>
      <vt:lpstr>PowerPoint Presentation</vt:lpstr>
      <vt:lpstr>Physiology</vt:lpstr>
      <vt:lpstr>PowerPoint Presentation</vt:lpstr>
      <vt:lpstr>Comparative physiology of fungi and bacteria.</vt:lpstr>
      <vt:lpstr>Cultivation of fungi</vt:lpstr>
      <vt:lpstr>Classification of fungi</vt:lpstr>
      <vt:lpstr>PowerPoint Presentation</vt:lpstr>
      <vt:lpstr>Nomenclature Fungi </vt:lpstr>
      <vt:lpstr>MOULDS (filamentous fungi)</vt:lpstr>
      <vt:lpstr>MOLD</vt:lpstr>
      <vt:lpstr>PowerPoint Presentation</vt:lpstr>
      <vt:lpstr>PowerPoint Presentation</vt:lpstr>
      <vt:lpstr>PowerPoint Presentation</vt:lpstr>
      <vt:lpstr>Reproduction</vt:lpstr>
      <vt:lpstr>PowerPoint Presentation</vt:lpstr>
      <vt:lpstr>PowerPoint Presentation</vt:lpstr>
      <vt:lpstr>Asexual spore</vt:lpstr>
      <vt:lpstr>PowerPoint Presentation</vt:lpstr>
      <vt:lpstr>PowerPoint Presentation</vt:lpstr>
      <vt:lpstr>Sexual spore</vt:lpstr>
      <vt:lpstr>YEASTS</vt:lpstr>
      <vt:lpstr>PowerPoint Presentation</vt:lpstr>
      <vt:lpstr>DIMORPHIC FUNGI</vt:lpstr>
      <vt:lpstr>YEAST-LIKE FUNGI(DIMORPHIC)</vt:lpstr>
      <vt:lpstr>IMPORTANT CELL STRUCTURES</vt:lpstr>
      <vt:lpstr>Epidemiology &amp; Pathogenesis </vt:lpstr>
      <vt:lpstr>Disorders/diseases caused by fungi.</vt:lpstr>
      <vt:lpstr>PowerPoint Presentation</vt:lpstr>
      <vt:lpstr>PowerPoint Presentation</vt:lpstr>
      <vt:lpstr>PowerPoint Presentation</vt:lpstr>
      <vt:lpstr>Lab Diagnosis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MYCOLOGY</dc:title>
  <dc:creator>Dr. Kimaiga H.O. MBChB (UoN)</dc:creator>
  <cp:lastModifiedBy>Dr. Kimaiga H.O. MBChB (UoN)</cp:lastModifiedBy>
  <cp:revision>6</cp:revision>
  <dcterms:created xsi:type="dcterms:W3CDTF">2013-11-12T10:03:02Z</dcterms:created>
  <dcterms:modified xsi:type="dcterms:W3CDTF">2014-01-01T08:57:21Z</dcterms:modified>
</cp:coreProperties>
</file>