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1"/>
  </p:notesMasterIdLst>
  <p:sldIdLst>
    <p:sldId id="336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9" r:id="rId14"/>
    <p:sldId id="350" r:id="rId15"/>
    <p:sldId id="351" r:id="rId16"/>
    <p:sldId id="353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3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5" r:id="rId35"/>
    <p:sldId id="376" r:id="rId36"/>
    <p:sldId id="378" r:id="rId37"/>
    <p:sldId id="379" r:id="rId38"/>
    <p:sldId id="380" r:id="rId39"/>
    <p:sldId id="381" r:id="rId40"/>
    <p:sldId id="382" r:id="rId41"/>
    <p:sldId id="388" r:id="rId42"/>
    <p:sldId id="383" r:id="rId43"/>
    <p:sldId id="385" r:id="rId44"/>
    <p:sldId id="386" r:id="rId45"/>
    <p:sldId id="387" r:id="rId46"/>
    <p:sldId id="390" r:id="rId47"/>
    <p:sldId id="389" r:id="rId48"/>
    <p:sldId id="399" r:id="rId49"/>
    <p:sldId id="400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90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26534-9FD8-4D8E-9760-851E1D601B6F}" type="datetimeFigureOut">
              <a:rPr lang="en-GB" smtClean="0"/>
              <a:t>01/01/2014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0B64B-F23A-43B2-89E3-8801C64EA8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9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0B64B-F23A-43B2-89E3-8801C64EA82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93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2050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4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067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9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9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0005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61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0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2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4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8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4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3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6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5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6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1026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7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000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16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25D4DED-93DB-4BE9-9935-74E97A9876B2}" type="datetimeFigureOut">
              <a:rPr lang="en-GB" smtClean="0">
                <a:solidFill>
                  <a:srgbClr val="FFFFFF"/>
                </a:solidFill>
              </a:rPr>
              <a:pPr/>
              <a:t>01/01/2014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6338AC3-37DD-4807-BB54-8D62283356A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879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611560" y="1340768"/>
            <a:ext cx="7846640" cy="1719064"/>
          </a:xfrm>
        </p:spPr>
        <p:txBody>
          <a:bodyPr/>
          <a:lstStyle/>
          <a:p>
            <a:r>
              <a:rPr lang="en-US" sz="6000" dirty="0" smtClean="0">
                <a:effectLst/>
              </a:rPr>
              <a:t>SUPERFICIAL MYCOSES</a:t>
            </a:r>
            <a:endParaRPr lang="en-GB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b="1" dirty="0"/>
              <a:t>KIMAIGA H.O </a:t>
            </a:r>
          </a:p>
          <a:p>
            <a:r>
              <a:rPr lang="en-GB" b="1" dirty="0"/>
              <a:t>MBChB (University of Nairobi</a:t>
            </a:r>
            <a:r>
              <a:rPr lang="en-GB" b="1" dirty="0" smtClean="0"/>
              <a:t>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058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achelor of Medicine And Bachelor of Surgery (MBChB)  Year  2\MEDICAL MICROBIOLOGY\4. MYCOLOGY\Mycology PICS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6182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Bachelor of Medicine And Bachelor of Surgery (MBChB)  Year  2\MEDICAL MICROBIOLOGY\4. MYCOLOGY\Mycology PICS\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0"/>
          <a:stretch/>
        </p:blipFill>
        <p:spPr bwMode="auto">
          <a:xfrm>
            <a:off x="0" y="1700808"/>
            <a:ext cx="3275856" cy="63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4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achelor of Medicine And Bachelor of Surgery (MBChB)  Year  2\MEDICAL MICROBIOLOGY\4. MYCOLOGY\Mycology PICS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476672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Fungal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04684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achelor of Medicine And Bachelor of Surgery (MBChB)  Year  2\MEDICAL MICROBIOLOGY\4. MYCOLOGY\Mycology PICS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2669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Bachelor of Medicine And Bachelor of Surgery (MBChB)  Year  2\MEDICAL MICROBIOLOGY\4. MYCOLOGY\Mycology PICS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436096" cy="36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Bachelor of Medicine And Bachelor of Surgery (MBChB)  Year  2\MEDICAL MICROBIOLOGY\4. MYCOLOGY\Mycology PICS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57813"/>
            <a:ext cx="5453410" cy="316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1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Bachelor of Medicine And Bachelor of Surgery (MBChB)  Year  2\MEDICAL MICROBIOLOGY\4. MYCOLOGY\Mycology PICS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39" y="2564904"/>
            <a:ext cx="9172639" cy="428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Bachelor of Medicine And Bachelor of Surgery (MBChB)  Year  2\MEDICAL MICROBIOLOGY\4. MYCOLOGY\Mycology PICS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1682"/>
            <a:ext cx="2608607" cy="317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5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Bachelor of Medicine And Bachelor of Surgery (MBChB)  Year  2\MEDICAL MICROBIOLOGY\4. MYCOLOGY\Mycology PICS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51"/>
            <a:ext cx="9144000" cy="59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Bachelor of Medicine And Bachelor of Surgery (MBChB)  Year  2\MEDICAL MICROBIOLOGY\4. MYCOLOGY\Mycology PICS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560"/>
            <a:ext cx="451494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Bachelor of Medicine And Bachelor of Surgery (MBChB)  Year  2\MEDICAL MICROBIOLOGY\4. MYCOLOGY\Mycology PICS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97" y="1303560"/>
            <a:ext cx="4637068" cy="486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6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Bachelor of Medicine And Bachelor of Surgery (MBChB)  Year  2\MEDICAL MICROBIOLOGY\4. MYCOLOGY\Mycology PICS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384"/>
            <a:ext cx="3995936" cy="60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Bachelor of Medicine And Bachelor of Surgery (MBChB)  Year  2\MEDICAL MICROBIOLOGY\4. MYCOLOGY\Mycology PICS\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529154"/>
            <a:ext cx="4644008" cy="63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4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Bachelor of Medicine And Bachelor of Surgery (MBChB)  Year  2\MEDICAL MICROBIOLOGY\4. MYCOLOGY\Mycology PICS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" y="-11038"/>
            <a:ext cx="4364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Bachelor of Medicine And Bachelor of Surgery (MBChB)  Year  2\MEDICAL MICROBIOLOGY\4. MYCOLOGY\Mycology PICS\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05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6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Bachelor of Medicine And Bachelor of Surgery (MBChB)  Year  2\MEDICAL MICROBIOLOGY\4. MYCOLOGY\Mycology PICS\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3373"/>
            <a:ext cx="2654787" cy="36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Bachelor of Medicine And Bachelor of Surgery (MBChB)  Year  2\MEDICAL MICROBIOLOGY\4. MYCOLOGY\Mycology PICS\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1993373"/>
            <a:ext cx="3351700" cy="36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Bachelor of Medicine And Bachelor of Surgery (MBChB)  Year  2\MEDICAL MICROBIOLOGY\4. MYCOLOGY\Mycology PICS\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87" y="1988840"/>
            <a:ext cx="3032829" cy="361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0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Bachelor of Medicine And Bachelor of Surgery (MBChB)  Year  2\MEDICAL MICROBIOLOGY\4. MYCOLOGY\Mycology PICS\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"/>
            <a:ext cx="4283968" cy="677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Bachelor of Medicine And Bachelor of Surgery (MBChB)  Year  2\MEDICAL MICROBIOLOGY\4. MYCOLOGY\Mycology PICS\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0" y="1040892"/>
            <a:ext cx="5730240" cy="477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dirty="0">
                <a:effectLst/>
              </a:rPr>
              <a:t>Superficial </a:t>
            </a:r>
            <a:r>
              <a:rPr lang="en-US" dirty="0" smtClean="0">
                <a:effectLst/>
              </a:rPr>
              <a:t>Mycosis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/>
          <a:lstStyle/>
          <a:p>
            <a:r>
              <a:rPr lang="en-US" dirty="0" err="1" smtClean="0">
                <a:effectLst/>
              </a:rPr>
              <a:t>Dermatotophytoses</a:t>
            </a:r>
            <a:endParaRPr lang="en-GB" dirty="0" smtClean="0">
              <a:effectLst/>
            </a:endParaRPr>
          </a:p>
          <a:p>
            <a:pPr lvl="0"/>
            <a:r>
              <a:rPr lang="en-US" dirty="0" smtClean="0">
                <a:effectLst/>
              </a:rPr>
              <a:t>Superficial candidiasis</a:t>
            </a:r>
            <a:endParaRPr lang="en-GB" dirty="0" smtClean="0">
              <a:effectLst/>
            </a:endParaRPr>
          </a:p>
          <a:p>
            <a:pPr lvl="0"/>
            <a:r>
              <a:rPr lang="en-US" dirty="0" err="1" smtClean="0">
                <a:effectLst/>
              </a:rPr>
              <a:t>Pityriasis</a:t>
            </a:r>
            <a:r>
              <a:rPr lang="en-US" dirty="0" smtClean="0">
                <a:effectLst/>
              </a:rPr>
              <a:t> </a:t>
            </a:r>
            <a:r>
              <a:rPr lang="en-US" dirty="0" err="1">
                <a:effectLst/>
              </a:rPr>
              <a:t>versiclour</a:t>
            </a:r>
            <a:r>
              <a:rPr lang="en-US" dirty="0">
                <a:effectLst/>
              </a:rPr>
              <a:t>(</a:t>
            </a:r>
            <a:r>
              <a:rPr lang="en-US" dirty="0" err="1">
                <a:effectLst/>
              </a:rPr>
              <a:t>tinea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versicolor</a:t>
            </a:r>
            <a:r>
              <a:rPr lang="en-US" dirty="0">
                <a:effectLst/>
              </a:rPr>
              <a:t>)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White </a:t>
            </a:r>
            <a:r>
              <a:rPr lang="en-US" dirty="0" err="1">
                <a:effectLst/>
              </a:rPr>
              <a:t>piedra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Black </a:t>
            </a:r>
            <a:r>
              <a:rPr lang="en-US" dirty="0" err="1">
                <a:effectLst/>
              </a:rPr>
              <a:t>piedra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Otomycosis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Mycotic</a:t>
            </a:r>
            <a:r>
              <a:rPr lang="en-US" dirty="0">
                <a:effectLst/>
              </a:rPr>
              <a:t> keratitis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567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Bachelor of Medicine And Bachelor of Surgery (MBChB)  Year  2\MEDICAL MICROBIOLOGY\4. MYCOLOGY\Mycology PICS\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26" y="198120"/>
            <a:ext cx="4387602" cy="66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Bachelor of Medicine And Bachelor of Surgery (MBChB)  Year  2\MEDICAL MICROBIOLOGY\4. MYCOLOGY\Mycology PICS\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120"/>
            <a:ext cx="4644008" cy="66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269776"/>
            <a:ext cx="8492480" cy="998984"/>
          </a:xfrm>
        </p:spPr>
        <p:txBody>
          <a:bodyPr/>
          <a:lstStyle/>
          <a:p>
            <a:r>
              <a:rPr lang="en-US" u="sng" dirty="0">
                <a:effectLst/>
              </a:rPr>
              <a:t>Clinical </a:t>
            </a:r>
            <a:r>
              <a:rPr lang="en-US" u="sng" dirty="0" smtClean="0">
                <a:effectLst/>
              </a:rPr>
              <a:t>Manifestations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496944" cy="48245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effectLst/>
              </a:rPr>
              <a:t>T</a:t>
            </a:r>
            <a:r>
              <a:rPr lang="en-US" b="1" dirty="0">
                <a:effectLst/>
              </a:rPr>
              <a:t>. </a:t>
            </a:r>
            <a:r>
              <a:rPr lang="en-US" b="1" dirty="0" err="1">
                <a:effectLst/>
              </a:rPr>
              <a:t>Corporis</a:t>
            </a:r>
            <a:r>
              <a:rPr lang="en-US" b="1" dirty="0">
                <a:effectLst/>
              </a:rPr>
              <a:t> manifestations</a:t>
            </a:r>
            <a:endParaRPr lang="en-GB" b="1" dirty="0">
              <a:effectLst/>
            </a:endParaRPr>
          </a:p>
          <a:p>
            <a:pPr lvl="0"/>
            <a:r>
              <a:rPr lang="en-US" dirty="0" err="1">
                <a:effectLst/>
              </a:rPr>
              <a:t>Trichophyton</a:t>
            </a:r>
            <a:r>
              <a:rPr lang="en-US" dirty="0">
                <a:effectLst/>
              </a:rPr>
              <a:t> species, </a:t>
            </a:r>
            <a:r>
              <a:rPr lang="en-US" dirty="0" err="1">
                <a:effectLst/>
              </a:rPr>
              <a:t>microsporum</a:t>
            </a:r>
            <a:r>
              <a:rPr lang="en-US" dirty="0">
                <a:effectLst/>
              </a:rPr>
              <a:t> species and </a:t>
            </a:r>
            <a:r>
              <a:rPr lang="en-US" dirty="0" err="1">
                <a:effectLst/>
              </a:rPr>
              <a:t>epidermophyton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floccosum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Frequently from a pet, infection from another body site, person to person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Scaly, itchy rash on trunk legs arm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Itching, dry, circular, scaling lesions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May be very large, affecting the back and chest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In AIDs patients- extensive  or follicular forms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Usually zoophilic, occasionally </a:t>
            </a:r>
            <a:r>
              <a:rPr lang="en-US" dirty="0" err="1">
                <a:effectLst/>
              </a:rPr>
              <a:t>geophillic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3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4. MYCOLOGY\Mycology PICS\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84" y="150876"/>
            <a:ext cx="5590032" cy="65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9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effectLst/>
              </a:rPr>
              <a:t>T. </a:t>
            </a:r>
            <a:r>
              <a:rPr lang="en-US" b="1" dirty="0" err="1">
                <a:effectLst/>
              </a:rPr>
              <a:t>Capitis</a:t>
            </a:r>
            <a:r>
              <a:rPr lang="en-US" b="1" dirty="0">
                <a:effectLst/>
              </a:rPr>
              <a:t> manifestations</a:t>
            </a:r>
            <a:endParaRPr lang="en-GB" sz="3600" b="1" dirty="0">
              <a:effectLst/>
            </a:endParaRPr>
          </a:p>
          <a:p>
            <a:pPr lvl="0"/>
            <a:r>
              <a:rPr lang="en-US" dirty="0">
                <a:effectLst/>
              </a:rPr>
              <a:t>Several </a:t>
            </a:r>
            <a:r>
              <a:rPr lang="en-US" dirty="0" err="1">
                <a:effectLst/>
              </a:rPr>
              <a:t>tricophyton</a:t>
            </a:r>
            <a:r>
              <a:rPr lang="en-US" dirty="0">
                <a:effectLst/>
              </a:rPr>
              <a:t> species, and </a:t>
            </a:r>
            <a:r>
              <a:rPr lang="en-US" dirty="0" err="1">
                <a:effectLst/>
              </a:rPr>
              <a:t>microsporum</a:t>
            </a:r>
            <a:r>
              <a:rPr lang="en-US" dirty="0">
                <a:effectLst/>
              </a:rPr>
              <a:t> species</a:t>
            </a:r>
            <a:endParaRPr lang="en-GB" sz="3600" dirty="0">
              <a:effectLst/>
            </a:endParaRPr>
          </a:p>
          <a:p>
            <a:pPr lvl="0"/>
            <a:r>
              <a:rPr lang="en-US" dirty="0" err="1">
                <a:effectLst/>
              </a:rPr>
              <a:t>Anthrophillic</a:t>
            </a:r>
            <a:r>
              <a:rPr lang="en-US" dirty="0">
                <a:effectLst/>
              </a:rPr>
              <a:t> – easily </a:t>
            </a:r>
            <a:r>
              <a:rPr lang="en-US" dirty="0" err="1">
                <a:effectLst/>
              </a:rPr>
              <a:t>transmissitted</a:t>
            </a:r>
            <a:r>
              <a:rPr lang="en-US" dirty="0">
                <a:effectLst/>
              </a:rPr>
              <a:t> from child to child</a:t>
            </a:r>
            <a:endParaRPr lang="en-GB" sz="3600" dirty="0">
              <a:effectLst/>
            </a:endParaRPr>
          </a:p>
          <a:p>
            <a:pPr lvl="1"/>
            <a:r>
              <a:rPr lang="en-US" dirty="0">
                <a:effectLst/>
              </a:rPr>
              <a:t>Endemic in  most African communities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Generally confined to </a:t>
            </a:r>
            <a:r>
              <a:rPr lang="en-US" dirty="0" err="1">
                <a:effectLst/>
              </a:rPr>
              <a:t>prepubertal</a:t>
            </a:r>
            <a:r>
              <a:rPr lang="en-US" dirty="0">
                <a:effectLst/>
              </a:rPr>
              <a:t> children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Diffuse or circumscribed areas of hair loss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Minimal scaling, hair broken at scalp level, leaving black swollen dot at hair follicle</a:t>
            </a:r>
            <a:endParaRPr lang="en-GB" sz="3200" dirty="0">
              <a:effectLst/>
            </a:endParaRPr>
          </a:p>
          <a:p>
            <a:pPr lvl="0"/>
            <a:r>
              <a:rPr lang="en-US" dirty="0">
                <a:effectLst/>
              </a:rPr>
              <a:t>Zoophilic </a:t>
            </a:r>
            <a:endParaRPr lang="en-GB" sz="3600" dirty="0">
              <a:effectLst/>
            </a:endParaRPr>
          </a:p>
          <a:p>
            <a:pPr lvl="1"/>
            <a:r>
              <a:rPr lang="en-US" dirty="0">
                <a:effectLst/>
              </a:rPr>
              <a:t>More inflammation, scaling and hair loss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Itchy inflammatory crusts cover lesion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In AIDs adult  T. </a:t>
            </a:r>
            <a:r>
              <a:rPr lang="en-US" dirty="0" err="1">
                <a:effectLst/>
              </a:rPr>
              <a:t>capitis</a:t>
            </a:r>
            <a:r>
              <a:rPr lang="en-US" dirty="0">
                <a:effectLst/>
              </a:rPr>
              <a:t> may be seen</a:t>
            </a:r>
            <a:endParaRPr lang="en-GB" sz="3200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4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4. MYCOLOGY\Mycology PICS\Tinea capitis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r="7759" b="8397"/>
          <a:stretch/>
        </p:blipFill>
        <p:spPr bwMode="auto">
          <a:xfrm>
            <a:off x="14032" y="0"/>
            <a:ext cx="4557968" cy="36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achelor of Medicine And Bachelor of Surgery (MBChB)  Year  2\MEDICAL MICROBIOLOGY\4. MYCOLOGY\Mycology PICS\Tinea capitis 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/>
          <a:stretch/>
        </p:blipFill>
        <p:spPr bwMode="auto">
          <a:xfrm>
            <a:off x="5041115" y="-1"/>
            <a:ext cx="4097205" cy="36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Bachelor of Medicine And Bachelor of Surgery (MBChB)  Year  2\MEDICAL MICROBIOLOGY\4. MYCOLOGY\Mycology PICS\Tinea Capit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" y="3068959"/>
            <a:ext cx="3703362" cy="378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Bachelor of Medicine And Bachelor of Surgery (MBChB)  Year  2\MEDICAL MICROBIOLOGY\4. MYCOLOGY\Mycology PICS\Tinea capitis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76" y="3625312"/>
            <a:ext cx="4860032" cy="323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31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4. MYCOLOGY\Mycology PICS\Tinea capitis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"/>
            <a:ext cx="3923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Bachelor of Medicine And Bachelor of Surgery (MBChB)  Year  2\MEDICAL MICROBIOLOGY\4. MYCOLOGY\Mycology PICS\Tinea capitis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/>
          <a:stretch/>
        </p:blipFill>
        <p:spPr bwMode="auto">
          <a:xfrm>
            <a:off x="4152900" y="-10666"/>
            <a:ext cx="6015260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/>
              </a:rPr>
              <a:t>T. </a:t>
            </a:r>
            <a:r>
              <a:rPr lang="en-US" b="1" dirty="0" err="1">
                <a:effectLst/>
              </a:rPr>
              <a:t>Pedis</a:t>
            </a:r>
            <a:r>
              <a:rPr lang="en-US" b="1" dirty="0">
                <a:effectLst/>
              </a:rPr>
              <a:t> manifestations</a:t>
            </a:r>
            <a:endParaRPr lang="en-GB" b="1" dirty="0">
              <a:effectLst/>
            </a:endParaRPr>
          </a:p>
          <a:p>
            <a:pPr lvl="0"/>
            <a:r>
              <a:rPr lang="en-US" dirty="0" err="1">
                <a:effectLst/>
              </a:rPr>
              <a:t>Anthrophillic</a:t>
            </a:r>
            <a:r>
              <a:rPr lang="en-US" dirty="0">
                <a:effectLst/>
              </a:rPr>
              <a:t>- T. </a:t>
            </a:r>
            <a:r>
              <a:rPr lang="en-US" dirty="0" err="1">
                <a:effectLst/>
              </a:rPr>
              <a:t>rubrum</a:t>
            </a:r>
            <a:r>
              <a:rPr lang="en-US" dirty="0">
                <a:effectLst/>
              </a:rPr>
              <a:t>, E. </a:t>
            </a:r>
            <a:r>
              <a:rPr lang="en-US" dirty="0" err="1">
                <a:effectLst/>
              </a:rPr>
              <a:t>floccosum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Itchy, +/- pain, +/- erosions of web spaces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Severe erosion with greenish discoloration suggests pseudomonas</a:t>
            </a:r>
            <a:endParaRPr lang="en-GB" dirty="0">
              <a:effectLst/>
            </a:endParaRPr>
          </a:p>
          <a:p>
            <a:pPr marL="0" indent="0">
              <a:buNone/>
            </a:pPr>
            <a:endParaRPr 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60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Brenda\Practical 1\IMAG2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1" t="27852" r="21364" b="6704"/>
          <a:stretch/>
        </p:blipFill>
        <p:spPr bwMode="auto">
          <a:xfrm>
            <a:off x="2744657" y="3861048"/>
            <a:ext cx="3726694" cy="28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116632"/>
            <a:ext cx="8424936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</a:pPr>
            <a:r>
              <a:rPr lang="en-US" sz="3200" b="1" kern="0" dirty="0" err="1">
                <a:solidFill>
                  <a:srgbClr val="FFFFFF"/>
                </a:solidFill>
              </a:rPr>
              <a:t>Onchomycosis</a:t>
            </a:r>
            <a:endParaRPr lang="en-GB" sz="2800" b="1" kern="0" dirty="0">
              <a:solidFill>
                <a:srgbClr val="FFFFFF"/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</a:pPr>
            <a:r>
              <a:rPr lang="en-US" sz="2800" i="1" kern="0" dirty="0">
                <a:solidFill>
                  <a:srgbClr val="FFFFFF"/>
                </a:solidFill>
              </a:rPr>
              <a:t>Toe nails </a:t>
            </a:r>
            <a:r>
              <a:rPr lang="en-US" sz="2800" kern="0" dirty="0">
                <a:solidFill>
                  <a:srgbClr val="FFFFFF"/>
                </a:solidFill>
              </a:rPr>
              <a:t>usually</a:t>
            </a:r>
            <a:endParaRPr lang="en-GB" sz="2800" kern="0" dirty="0">
              <a:solidFill>
                <a:srgbClr val="FFFFFF"/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</a:pPr>
            <a:r>
              <a:rPr lang="en-US" sz="2800" kern="0" dirty="0">
                <a:solidFill>
                  <a:srgbClr val="FFFFFF"/>
                </a:solidFill>
              </a:rPr>
              <a:t>Usually together with sole or web space infection</a:t>
            </a:r>
            <a:endParaRPr lang="en-GB" sz="2800" kern="0" dirty="0">
              <a:solidFill>
                <a:srgbClr val="FFFFFF"/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</a:pPr>
            <a:r>
              <a:rPr lang="en-US" sz="2800" kern="0" dirty="0" err="1">
                <a:solidFill>
                  <a:srgbClr val="FFFFFF"/>
                </a:solidFill>
              </a:rPr>
              <a:t>Anthrophillic</a:t>
            </a:r>
            <a:endParaRPr lang="en-GB" sz="2800" kern="0" dirty="0">
              <a:solidFill>
                <a:srgbClr val="FFFFFF"/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</a:pPr>
            <a:r>
              <a:rPr lang="en-US" sz="2800" kern="0" dirty="0">
                <a:solidFill>
                  <a:srgbClr val="FFFFFF"/>
                </a:solidFill>
              </a:rPr>
              <a:t>Nail thickened &amp; opaque, distal erosion of nail plate in chronic cases</a:t>
            </a:r>
            <a:endParaRPr lang="en-GB" sz="2800" kern="0" dirty="0">
              <a:solidFill>
                <a:srgbClr val="FFFFFF"/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</a:pPr>
            <a:r>
              <a:rPr lang="en-US" sz="2400" i="1" kern="0" dirty="0">
                <a:solidFill>
                  <a:srgbClr val="FFFFFF"/>
                </a:solidFill>
              </a:rPr>
              <a:t>T </a:t>
            </a:r>
            <a:r>
              <a:rPr lang="en-US" sz="2400" i="1" kern="0" dirty="0" err="1">
                <a:solidFill>
                  <a:srgbClr val="FFFFFF"/>
                </a:solidFill>
              </a:rPr>
              <a:t>rubrum</a:t>
            </a:r>
            <a:r>
              <a:rPr lang="en-US" sz="2400" i="1" kern="0" dirty="0">
                <a:solidFill>
                  <a:srgbClr val="FFFFFF"/>
                </a:solidFill>
              </a:rPr>
              <a:t>, T </a:t>
            </a:r>
            <a:r>
              <a:rPr lang="en-US" sz="2400" i="1" kern="0" dirty="0" err="1">
                <a:solidFill>
                  <a:srgbClr val="FFFFFF"/>
                </a:solidFill>
              </a:rPr>
              <a:t>interdigtale</a:t>
            </a:r>
            <a:r>
              <a:rPr lang="en-US" sz="2400" i="1" kern="0" dirty="0">
                <a:solidFill>
                  <a:srgbClr val="FFFFFF"/>
                </a:solidFill>
              </a:rPr>
              <a:t>, </a:t>
            </a:r>
            <a:r>
              <a:rPr lang="en-US" sz="2400" i="1" kern="0" dirty="0" err="1">
                <a:solidFill>
                  <a:srgbClr val="FFFFFF"/>
                </a:solidFill>
              </a:rPr>
              <a:t>Fusorium</a:t>
            </a:r>
            <a:r>
              <a:rPr lang="en-US" sz="2400" i="1" kern="0" dirty="0">
                <a:solidFill>
                  <a:srgbClr val="FFFFFF"/>
                </a:solidFill>
              </a:rPr>
              <a:t> spp., </a:t>
            </a:r>
            <a:r>
              <a:rPr lang="en-US" sz="2400" i="1" kern="0" dirty="0" err="1">
                <a:solidFill>
                  <a:srgbClr val="FFFFFF"/>
                </a:solidFill>
              </a:rPr>
              <a:t>Acremonium</a:t>
            </a:r>
            <a:r>
              <a:rPr lang="en-US" sz="2400" i="1" kern="0" dirty="0">
                <a:solidFill>
                  <a:srgbClr val="FFFFFF"/>
                </a:solidFill>
              </a:rPr>
              <a:t> spp</a:t>
            </a:r>
            <a:r>
              <a:rPr lang="en-US" sz="2800" kern="0" dirty="0">
                <a:solidFill>
                  <a:srgbClr val="FFFFFF"/>
                </a:solidFill>
              </a:rPr>
              <a:t>.</a:t>
            </a:r>
            <a:endParaRPr lang="en-GB" sz="28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6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effectLst/>
              </a:rPr>
              <a:t>T. </a:t>
            </a:r>
            <a:r>
              <a:rPr lang="en-US" b="1" dirty="0" err="1">
                <a:effectLst/>
              </a:rPr>
              <a:t>Cruris</a:t>
            </a:r>
            <a:endParaRPr lang="en-GB" b="1" dirty="0">
              <a:effectLst/>
            </a:endParaRPr>
          </a:p>
          <a:p>
            <a:pPr lvl="0"/>
            <a:r>
              <a:rPr lang="en-US" dirty="0">
                <a:effectLst/>
              </a:rPr>
              <a:t>Skin of groin and pubic area</a:t>
            </a:r>
            <a:endParaRPr lang="en-GB" dirty="0">
              <a:effectLst/>
            </a:endParaRPr>
          </a:p>
          <a:p>
            <a:pPr lvl="0"/>
            <a:r>
              <a:rPr lang="en-US" dirty="0" err="1">
                <a:effectLst/>
              </a:rPr>
              <a:t>Anthrophillic</a:t>
            </a:r>
            <a:r>
              <a:rPr lang="en-US" dirty="0">
                <a:effectLst/>
              </a:rPr>
              <a:t>- T </a:t>
            </a:r>
            <a:r>
              <a:rPr lang="en-US" dirty="0" err="1">
                <a:effectLst/>
              </a:rPr>
              <a:t>rubrum</a:t>
            </a:r>
            <a:r>
              <a:rPr lang="en-US" dirty="0">
                <a:effectLst/>
              </a:rPr>
              <a:t>, E </a:t>
            </a:r>
            <a:r>
              <a:rPr lang="en-US" dirty="0" err="1">
                <a:effectLst/>
              </a:rPr>
              <a:t>floccosum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Usually from another body part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Highly contagious sharing towels e.t.c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One or more rapidly spreading erythematous lesions with central clearing on the inside of thighs, intense pruritus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Lesions with raised erythematous border and brown scaling</a:t>
            </a:r>
            <a:endParaRPr lang="en-GB" dirty="0">
              <a:effectLst/>
            </a:endParaRPr>
          </a:p>
          <a:p>
            <a:pPr lvl="0"/>
            <a:r>
              <a:rPr lang="en-US" dirty="0">
                <a:effectLst/>
              </a:rPr>
              <a:t>Infection may extend locally and spread to other body sites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8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269776"/>
            <a:ext cx="8492480" cy="998984"/>
          </a:xfrm>
        </p:spPr>
        <p:txBody>
          <a:bodyPr/>
          <a:lstStyle/>
          <a:p>
            <a:r>
              <a:rPr lang="en-US" u="sng" dirty="0">
                <a:effectLst/>
              </a:rPr>
              <a:t>Lab </a:t>
            </a:r>
            <a:r>
              <a:rPr lang="en-US" u="sng" dirty="0" smtClean="0">
                <a:effectLst/>
              </a:rPr>
              <a:t>Diagnosis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496944" cy="4824536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Sample</a:t>
            </a:r>
            <a:endParaRPr lang="en-GB" sz="3600" dirty="0">
              <a:effectLst/>
            </a:endParaRPr>
          </a:p>
          <a:p>
            <a:pPr lvl="1"/>
            <a:r>
              <a:rPr lang="en-US" dirty="0">
                <a:effectLst/>
              </a:rPr>
              <a:t>Nail clippings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Skin scrapings (clean skin- 70% alcohol - ↓ bacterial flora)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Plucked hair collected in folded squares of black paper or card fastened with clip</a:t>
            </a:r>
            <a:endParaRPr lang="en-GB" sz="3200" dirty="0">
              <a:effectLst/>
            </a:endParaRPr>
          </a:p>
          <a:p>
            <a:pPr lvl="0"/>
            <a:r>
              <a:rPr lang="en-US" dirty="0">
                <a:effectLst/>
              </a:rPr>
              <a:t>Macroscopic exam </a:t>
            </a:r>
            <a:r>
              <a:rPr lang="en-US" dirty="0" smtClean="0">
                <a:effectLst/>
              </a:rPr>
              <a:t>(Wood’s </a:t>
            </a:r>
            <a:r>
              <a:rPr lang="en-US" dirty="0">
                <a:effectLst/>
              </a:rPr>
              <a:t>lamp)</a:t>
            </a:r>
            <a:endParaRPr lang="en-GB" sz="3600" dirty="0">
              <a:effectLst/>
            </a:endParaRPr>
          </a:p>
          <a:p>
            <a:pPr lvl="1"/>
            <a:r>
              <a:rPr lang="en-US" dirty="0">
                <a:effectLst/>
              </a:rPr>
              <a:t>Detect fluorescence in infected hair, scalp </a:t>
            </a:r>
            <a:r>
              <a:rPr lang="en-US" dirty="0" smtClean="0">
                <a:effectLst/>
              </a:rPr>
              <a:t>lesions</a:t>
            </a:r>
            <a:endParaRPr lang="en-GB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206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341784"/>
            <a:ext cx="8492480" cy="1070992"/>
          </a:xfrm>
        </p:spPr>
        <p:txBody>
          <a:bodyPr/>
          <a:lstStyle/>
          <a:p>
            <a:r>
              <a:rPr lang="en-US" u="sng" dirty="0" err="1" smtClean="0">
                <a:effectLst/>
              </a:rPr>
              <a:t>Dermatophytoses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96855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>
                <a:effectLst/>
              </a:rPr>
              <a:t>Diseases </a:t>
            </a:r>
            <a:r>
              <a:rPr lang="en-US" dirty="0">
                <a:effectLst/>
              </a:rPr>
              <a:t>of superficial keratinized structures- nail, hair, </a:t>
            </a:r>
            <a:r>
              <a:rPr lang="en-US" dirty="0" smtClean="0">
                <a:effectLst/>
              </a:rPr>
              <a:t>skin</a:t>
            </a:r>
          </a:p>
          <a:p>
            <a:pPr lvl="0"/>
            <a:r>
              <a:rPr lang="en-GB" dirty="0">
                <a:effectLst/>
              </a:rPr>
              <a:t>Filamentous/ Monomorphic fungi- Always in mould </a:t>
            </a:r>
            <a:r>
              <a:rPr lang="en-GB" dirty="0" smtClean="0">
                <a:effectLst/>
              </a:rPr>
              <a:t>form</a:t>
            </a:r>
            <a:endParaRPr lang="en-US" dirty="0" smtClean="0">
              <a:effectLst/>
            </a:endParaRPr>
          </a:p>
          <a:p>
            <a:pPr lvl="0"/>
            <a:r>
              <a:rPr lang="en-US" dirty="0" smtClean="0">
                <a:effectLst/>
              </a:rPr>
              <a:t>Pathogenic genera: </a:t>
            </a:r>
            <a:endParaRPr lang="en-US" dirty="0">
              <a:effectLst/>
            </a:endParaRPr>
          </a:p>
          <a:p>
            <a:pPr lvl="1"/>
            <a:r>
              <a:rPr lang="en-US" dirty="0" err="1" smtClean="0">
                <a:effectLst/>
              </a:rPr>
              <a:t>Trichophyton</a:t>
            </a:r>
            <a:r>
              <a:rPr lang="en-US" dirty="0" smtClean="0">
                <a:effectLst/>
              </a:rPr>
              <a:t>- Infect skin, hair and nails (</a:t>
            </a:r>
            <a:r>
              <a:rPr lang="en-US" dirty="0" err="1" smtClean="0">
                <a:effectLst/>
              </a:rPr>
              <a:t>Mneumonic</a:t>
            </a:r>
            <a:r>
              <a:rPr lang="en-US" dirty="0" smtClean="0">
                <a:effectLst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Tri</a:t>
            </a:r>
            <a:r>
              <a:rPr lang="en-US" dirty="0" smtClean="0">
                <a:effectLst/>
              </a:rPr>
              <a:t>)</a:t>
            </a:r>
          </a:p>
          <a:p>
            <a:pPr lvl="1"/>
            <a:r>
              <a:rPr lang="en-US" dirty="0" err="1">
                <a:effectLst/>
              </a:rPr>
              <a:t>Microsporum</a:t>
            </a:r>
            <a:r>
              <a:rPr lang="en-US" dirty="0">
                <a:effectLst/>
              </a:rPr>
              <a:t> - Infect hair and skin</a:t>
            </a:r>
            <a:endParaRPr lang="en-GB" dirty="0">
              <a:effectLst/>
            </a:endParaRPr>
          </a:p>
          <a:p>
            <a:pPr lvl="1"/>
            <a:r>
              <a:rPr lang="en-US" dirty="0" err="1" smtClean="0">
                <a:effectLst/>
              </a:rPr>
              <a:t>Epidermophyton</a:t>
            </a:r>
            <a:r>
              <a:rPr lang="en-US" dirty="0" smtClean="0">
                <a:effectLst/>
              </a:rPr>
              <a:t> - Infect nails and skin</a:t>
            </a:r>
          </a:p>
          <a:p>
            <a:pPr lvl="0"/>
            <a:r>
              <a:rPr lang="en-US" dirty="0" smtClean="0">
                <a:effectLst/>
              </a:rPr>
              <a:t>Classified as;</a:t>
            </a:r>
          </a:p>
          <a:p>
            <a:pPr lvl="1"/>
            <a:r>
              <a:rPr lang="en-US" dirty="0" err="1" smtClean="0">
                <a:effectLst/>
              </a:rPr>
              <a:t>Anthrophillic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- restricted to man</a:t>
            </a:r>
            <a:endParaRPr lang="en-GB" sz="2800" dirty="0">
              <a:effectLst/>
            </a:endParaRPr>
          </a:p>
          <a:p>
            <a:pPr lvl="1"/>
            <a:r>
              <a:rPr lang="en-US" dirty="0">
                <a:effectLst/>
              </a:rPr>
              <a:t>Z</a:t>
            </a:r>
            <a:r>
              <a:rPr lang="en-US" dirty="0" smtClean="0">
                <a:effectLst/>
              </a:rPr>
              <a:t>oophilic- </a:t>
            </a:r>
            <a:r>
              <a:rPr lang="en-US" dirty="0">
                <a:effectLst/>
              </a:rPr>
              <a:t>in animals, inflammatory reaction in humans with contact with animals</a:t>
            </a:r>
            <a:endParaRPr lang="en-GB" sz="3200" dirty="0">
              <a:effectLst/>
            </a:endParaRPr>
          </a:p>
          <a:p>
            <a:pPr lvl="1"/>
            <a:r>
              <a:rPr lang="en-US" dirty="0" err="1">
                <a:effectLst/>
              </a:rPr>
              <a:t>G</a:t>
            </a:r>
            <a:r>
              <a:rPr lang="en-US" dirty="0" err="1" smtClean="0">
                <a:effectLst/>
              </a:rPr>
              <a:t>eophillic</a:t>
            </a:r>
            <a:r>
              <a:rPr lang="en-US" dirty="0" smtClean="0">
                <a:effectLst/>
              </a:rPr>
              <a:t>- </a:t>
            </a:r>
            <a:r>
              <a:rPr lang="en-US" dirty="0">
                <a:effectLst/>
              </a:rPr>
              <a:t>from the soil, occasionally infects man and </a:t>
            </a:r>
            <a:r>
              <a:rPr lang="en-US" dirty="0" smtClean="0">
                <a:effectLst/>
              </a:rPr>
              <a:t>animals</a:t>
            </a:r>
            <a:endParaRPr lang="en-GB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93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effectLst/>
              </a:rPr>
              <a:t>Direct microscopy</a:t>
            </a:r>
            <a:endParaRPr lang="en-GB" sz="3600" dirty="0">
              <a:effectLst/>
            </a:endParaRPr>
          </a:p>
          <a:p>
            <a:pPr lvl="1"/>
            <a:r>
              <a:rPr lang="en-US" dirty="0">
                <a:effectLst/>
              </a:rPr>
              <a:t>Microscopy of wet mounts of KOH preparations (10-30% KOH digestion 15 </a:t>
            </a:r>
            <a:r>
              <a:rPr lang="en-US" dirty="0" err="1">
                <a:effectLst/>
              </a:rPr>
              <a:t>mins</a:t>
            </a:r>
            <a:r>
              <a:rPr lang="en-US" dirty="0">
                <a:effectLst/>
              </a:rPr>
              <a:t>)</a:t>
            </a:r>
            <a:endParaRPr lang="en-GB" sz="3200" dirty="0">
              <a:effectLst/>
            </a:endParaRPr>
          </a:p>
          <a:p>
            <a:pPr lvl="1"/>
            <a:r>
              <a:rPr lang="en-US" i="1" dirty="0">
                <a:effectLst/>
              </a:rPr>
              <a:t>Look for hyphae or </a:t>
            </a:r>
            <a:r>
              <a:rPr lang="en-US" i="1" dirty="0" err="1">
                <a:effectLst/>
              </a:rPr>
              <a:t>arthrospores</a:t>
            </a:r>
            <a:endParaRPr lang="en-GB" sz="3200" dirty="0">
              <a:effectLst/>
            </a:endParaRPr>
          </a:p>
          <a:p>
            <a:pPr lvl="1"/>
            <a:r>
              <a:rPr lang="en-US" dirty="0" err="1">
                <a:effectLst/>
              </a:rPr>
              <a:t>Calcofluor</a:t>
            </a:r>
            <a:r>
              <a:rPr lang="en-US" dirty="0">
                <a:effectLst/>
              </a:rPr>
              <a:t> white- optical brightener under fluorescence microscope - enhances fungal elements</a:t>
            </a:r>
            <a:endParaRPr lang="en-GB" sz="3200" dirty="0">
              <a:effectLst/>
            </a:endParaRPr>
          </a:p>
          <a:p>
            <a:pPr lvl="1"/>
            <a:r>
              <a:rPr lang="en-GB" dirty="0" err="1">
                <a:effectLst/>
              </a:rPr>
              <a:t>Microsporum</a:t>
            </a:r>
            <a:r>
              <a:rPr lang="en-GB" dirty="0">
                <a:effectLst/>
              </a:rPr>
              <a:t> fluoresces a bright yellow green (Wood’s lamp)</a:t>
            </a:r>
          </a:p>
          <a:p>
            <a:pPr lvl="1"/>
            <a:r>
              <a:rPr lang="en-US" dirty="0" smtClean="0">
                <a:effectLst/>
              </a:rPr>
              <a:t>Direct microscopic exam of hair roots and skin softened with KOH shows hyphae, </a:t>
            </a:r>
            <a:r>
              <a:rPr lang="en-US" dirty="0" err="1" smtClean="0">
                <a:effectLst/>
              </a:rPr>
              <a:t>arthrospores</a:t>
            </a:r>
            <a:r>
              <a:rPr lang="en-US" dirty="0" smtClean="0">
                <a:effectLst/>
              </a:rPr>
              <a:t> and distinctive patterns of hair invasion</a:t>
            </a:r>
            <a:endParaRPr lang="en-GB" sz="3200" dirty="0" smtClean="0">
              <a:effectLst/>
            </a:endParaRPr>
          </a:p>
          <a:p>
            <a:pPr lvl="1"/>
            <a:r>
              <a:rPr lang="en-US" i="1" dirty="0" err="1" smtClean="0">
                <a:effectLst/>
              </a:rPr>
              <a:t>Arthroconidia</a:t>
            </a:r>
            <a:r>
              <a:rPr lang="en-US" i="1" dirty="0" smtClean="0">
                <a:effectLst/>
              </a:rPr>
              <a:t> </a:t>
            </a:r>
            <a:r>
              <a:rPr lang="en-US" i="1" dirty="0">
                <a:effectLst/>
              </a:rPr>
              <a:t>retained in hair shaft - </a:t>
            </a:r>
            <a:r>
              <a:rPr lang="en-US" i="1" dirty="0" err="1">
                <a:effectLst/>
              </a:rPr>
              <a:t>endothrix</a:t>
            </a:r>
            <a:r>
              <a:rPr lang="en-US" i="1" dirty="0">
                <a:effectLst/>
              </a:rPr>
              <a:t> </a:t>
            </a:r>
            <a:r>
              <a:rPr lang="en-US" i="1" dirty="0" smtClean="0">
                <a:effectLst/>
              </a:rPr>
              <a:t>invasion-M. </a:t>
            </a:r>
            <a:r>
              <a:rPr lang="en-US" i="1" dirty="0" err="1" smtClean="0">
                <a:effectLst/>
              </a:rPr>
              <a:t>nanum</a:t>
            </a:r>
            <a:r>
              <a:rPr lang="en-US" i="1" dirty="0" smtClean="0">
                <a:effectLst/>
              </a:rPr>
              <a:t>, T. </a:t>
            </a:r>
            <a:r>
              <a:rPr lang="en-US" i="1" dirty="0" err="1" smtClean="0">
                <a:effectLst/>
              </a:rPr>
              <a:t>tonsurans</a:t>
            </a:r>
            <a:endParaRPr lang="en-GB" sz="3200" dirty="0">
              <a:effectLst/>
            </a:endParaRPr>
          </a:p>
          <a:p>
            <a:pPr lvl="1"/>
            <a:r>
              <a:rPr lang="en-US" i="1" dirty="0" err="1">
                <a:effectLst/>
              </a:rPr>
              <a:t>Arthroconidia</a:t>
            </a:r>
            <a:r>
              <a:rPr lang="en-US" i="1" dirty="0">
                <a:effectLst/>
              </a:rPr>
              <a:t> on a sheath surrounding hair shaft - </a:t>
            </a:r>
            <a:r>
              <a:rPr lang="en-US" i="1" dirty="0" err="1">
                <a:effectLst/>
              </a:rPr>
              <a:t>ectothrix</a:t>
            </a:r>
            <a:r>
              <a:rPr lang="en-US" i="1" dirty="0">
                <a:effectLst/>
              </a:rPr>
              <a:t> </a:t>
            </a:r>
            <a:r>
              <a:rPr lang="en-US" i="1" dirty="0" smtClean="0">
                <a:effectLst/>
              </a:rPr>
              <a:t>invasion-</a:t>
            </a:r>
            <a:r>
              <a:rPr lang="en-US" i="1" dirty="0" err="1" smtClean="0">
                <a:effectLst/>
              </a:rPr>
              <a:t>M.canis</a:t>
            </a:r>
            <a:r>
              <a:rPr lang="en-US" i="1" dirty="0" smtClean="0">
                <a:effectLst/>
              </a:rPr>
              <a:t>, </a:t>
            </a:r>
            <a:r>
              <a:rPr lang="en-US" i="1" dirty="0" err="1" smtClean="0">
                <a:effectLst/>
              </a:rPr>
              <a:t>gypseum</a:t>
            </a:r>
            <a:r>
              <a:rPr lang="en-US" i="1" dirty="0" smtClean="0">
                <a:effectLst/>
              </a:rPr>
              <a:t>. T. </a:t>
            </a:r>
            <a:r>
              <a:rPr lang="en-US" i="1" dirty="0" err="1" smtClean="0">
                <a:effectLst/>
              </a:rPr>
              <a:t>verrucosum</a:t>
            </a:r>
            <a:endParaRPr lang="en-GB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84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haft </a:t>
            </a:r>
            <a:r>
              <a:rPr lang="en-GB" dirty="0"/>
              <a:t>of hair with KOH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Skin </a:t>
            </a:r>
            <a:r>
              <a:rPr lang="en-GB" dirty="0"/>
              <a:t>scrapping with KOH</a:t>
            </a:r>
          </a:p>
        </p:txBody>
      </p:sp>
      <p:pic>
        <p:nvPicPr>
          <p:cNvPr id="41986" name="Picture 2" descr="E:\Bachelor of Medicine And Bachelor of Surgery (MBChB)  Year  2\MEDICAL MICROBIOLOGY\4. MYCOLOGY\Mycology PICS\shaft of hair with KO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03115"/>
            <a:ext cx="4424231" cy="331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E:\Bachelor of Medicine And Bachelor of Surgery (MBChB)  Year  2\MEDICAL MICROBIOLOGY\4. MYCOLOGY\Mycology PICS\skin scrapping with KOH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83" y="2708920"/>
            <a:ext cx="4425818" cy="33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8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KOH preparation of </a:t>
            </a:r>
            <a:r>
              <a:rPr lang="en-GB" dirty="0" smtClean="0"/>
              <a:t>hair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KOH preparation </a:t>
            </a:r>
            <a:r>
              <a:rPr lang="en-GB" dirty="0"/>
              <a:t>of skin</a:t>
            </a:r>
          </a:p>
        </p:txBody>
      </p:sp>
      <p:pic>
        <p:nvPicPr>
          <p:cNvPr id="8" name="Picture 2" descr="E:\Bachelor of Medicine And Bachelor of Surgery (MBChB)  Year  2\MEDICAL MICROBIOLOGY\4. MYCOLOGY\Mycology PICS\Koh prep of hai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34444"/>
            <a:ext cx="4040188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Bachelor of Medicine And Bachelor of Surgery (MBChB)  Year  2\MEDICAL MICROBIOLOGY\4. MYCOLOGY\Mycology PICS\Koh prep of ski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7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Bachelor of Medicine And Bachelor of Surgery (MBChB)  Year  2\MEDICAL MICROBIOLOGY\4. MYCOLOGY\Mycology PICS\Arthrospores in skin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10654"/>
            <a:ext cx="7690104" cy="38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"/>
            <a:ext cx="38100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78" y="0"/>
            <a:ext cx="2771800" cy="275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66386" y="2140228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Hyphae in skin</a:t>
            </a:r>
            <a:r>
              <a:rPr lang="en-GB" dirty="0" smtClean="0">
                <a:solidFill>
                  <a:srgbClr val="000000"/>
                </a:solidFill>
              </a:rPr>
              <a:t>: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E:\Bachelor of Medicine And Bachelor of Surgery (MBChB)  Year  2\MEDICAL MICROBIOLOGY\4. MYCOLOGY\Mycology PICS\Dermatophyte Hyphea &amp; Arthrospores in skin scrapin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3068960"/>
            <a:ext cx="7900416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Bachelor of Medicine And Bachelor of Surgery (MBChB)  Year  2\MEDICAL MICROBIOLOGY\4. MYCOLOGY\Mycology PICS\arthrospor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24546"/>
          <a:stretch/>
        </p:blipFill>
        <p:spPr bwMode="auto">
          <a:xfrm>
            <a:off x="0" y="0"/>
            <a:ext cx="9144000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86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163"/>
            <a:ext cx="9144000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9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E:\Bachelor of Medicine And Bachelor of Surgery (MBChB)  Year  2\MEDICAL MICROBIOLOGY\4. MYCOLOGY\Mycology PICS\Ectothrix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171" y="0"/>
            <a:ext cx="5367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/>
          <a:lstStyle/>
          <a:p>
            <a:pPr lvl="0"/>
            <a:r>
              <a:rPr lang="en-US" dirty="0">
                <a:effectLst/>
              </a:rPr>
              <a:t>Culture</a:t>
            </a:r>
            <a:endParaRPr lang="en-GB" sz="3600" dirty="0">
              <a:effectLst/>
            </a:endParaRPr>
          </a:p>
          <a:p>
            <a:pPr lvl="1"/>
            <a:r>
              <a:rPr lang="en-US" dirty="0">
                <a:effectLst/>
              </a:rPr>
              <a:t>For isolation and ID of genus and species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On SDA for 10-14 days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Check for colonial morphology</a:t>
            </a:r>
            <a:endParaRPr lang="en-GB" sz="3200" dirty="0">
              <a:effectLst/>
            </a:endParaRPr>
          </a:p>
          <a:p>
            <a:pPr lvl="1"/>
            <a:r>
              <a:rPr lang="en-US" dirty="0" err="1">
                <a:effectLst/>
              </a:rPr>
              <a:t>Lactophenol</a:t>
            </a:r>
            <a:r>
              <a:rPr lang="en-US" dirty="0">
                <a:effectLst/>
              </a:rPr>
              <a:t> blue staining on a portion of the colony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Look for </a:t>
            </a:r>
            <a:r>
              <a:rPr lang="en-US" dirty="0" err="1">
                <a:effectLst/>
              </a:rPr>
              <a:t>micronidia</a:t>
            </a:r>
            <a:r>
              <a:rPr lang="en-US" dirty="0">
                <a:effectLst/>
              </a:rPr>
              <a:t> and </a:t>
            </a:r>
            <a:r>
              <a:rPr lang="en-US" dirty="0" err="1" smtClean="0">
                <a:effectLst/>
              </a:rPr>
              <a:t>macronidia</a:t>
            </a:r>
            <a:endParaRPr lang="en-US" dirty="0" smtClean="0">
              <a:effectLst/>
            </a:endParaRPr>
          </a:p>
          <a:p>
            <a:pPr lvl="2"/>
            <a:r>
              <a:rPr lang="en-US" dirty="0" err="1">
                <a:effectLst/>
              </a:rPr>
              <a:t>Dermatophyte</a:t>
            </a:r>
            <a:r>
              <a:rPr lang="en-US" dirty="0">
                <a:effectLst/>
              </a:rPr>
              <a:t> species produce 2 types of asexual spores: </a:t>
            </a:r>
            <a:r>
              <a:rPr lang="en-US" dirty="0" err="1">
                <a:effectLst/>
              </a:rPr>
              <a:t>macroconidia</a:t>
            </a:r>
            <a:r>
              <a:rPr lang="en-US" dirty="0">
                <a:effectLst/>
              </a:rPr>
              <a:t> &amp; </a:t>
            </a:r>
            <a:r>
              <a:rPr lang="en-US" dirty="0" err="1">
                <a:effectLst/>
              </a:rPr>
              <a:t>microconidia</a:t>
            </a:r>
            <a:r>
              <a:rPr lang="en-US" dirty="0">
                <a:effectLst/>
              </a:rPr>
              <a:t> </a:t>
            </a:r>
            <a:endParaRPr lang="en-GB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38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269776"/>
            <a:ext cx="8492480" cy="998984"/>
          </a:xfrm>
        </p:spPr>
        <p:txBody>
          <a:bodyPr/>
          <a:lstStyle/>
          <a:p>
            <a:r>
              <a:rPr lang="en-US" u="sng" dirty="0" smtClean="0">
                <a:effectLst/>
              </a:rPr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256584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dirty="0" smtClean="0">
                <a:effectLst/>
              </a:rPr>
              <a:t>Topical therapy</a:t>
            </a:r>
            <a:endParaRPr lang="en-GB" sz="2800" dirty="0">
              <a:effectLst/>
            </a:endParaRPr>
          </a:p>
          <a:p>
            <a:pPr lvl="1"/>
            <a:r>
              <a:rPr lang="en-US" dirty="0">
                <a:effectLst/>
              </a:rPr>
              <a:t>N</a:t>
            </a:r>
            <a:r>
              <a:rPr lang="en-US" dirty="0" smtClean="0">
                <a:effectLst/>
              </a:rPr>
              <a:t>onspecific </a:t>
            </a:r>
            <a:r>
              <a:rPr lang="en-US" dirty="0">
                <a:effectLst/>
              </a:rPr>
              <a:t>– Whitfield’s ointment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Specific – </a:t>
            </a:r>
            <a:r>
              <a:rPr lang="en-US" dirty="0" smtClean="0">
                <a:effectLst/>
              </a:rPr>
              <a:t>Creams</a:t>
            </a:r>
            <a:r>
              <a:rPr lang="en-US" dirty="0">
                <a:effectLst/>
              </a:rPr>
              <a:t>, lotions, shampoos</a:t>
            </a:r>
            <a:endParaRPr lang="en-GB" dirty="0">
              <a:effectLst/>
            </a:endParaRPr>
          </a:p>
          <a:p>
            <a:pPr lvl="2"/>
            <a:r>
              <a:rPr lang="en-US" sz="2800" dirty="0">
                <a:effectLst/>
              </a:rPr>
              <a:t>Azole derivatives- </a:t>
            </a:r>
            <a:r>
              <a:rPr lang="en-US" sz="2800" dirty="0" err="1">
                <a:effectLst/>
              </a:rPr>
              <a:t>Clotrimazole</a:t>
            </a:r>
            <a:r>
              <a:rPr lang="en-US" sz="2800" dirty="0">
                <a:effectLst/>
              </a:rPr>
              <a:t>, ketoconazole etc.</a:t>
            </a:r>
            <a:endParaRPr lang="en-GB" sz="2800" dirty="0">
              <a:effectLst/>
            </a:endParaRPr>
          </a:p>
          <a:p>
            <a:r>
              <a:rPr lang="en-US" sz="2800" b="1" dirty="0" smtClean="0">
                <a:effectLst/>
              </a:rPr>
              <a:t>Oral antifungals</a:t>
            </a:r>
            <a:r>
              <a:rPr lang="en-US" sz="2800" dirty="0" smtClean="0">
                <a:effectLst/>
              </a:rPr>
              <a:t> if </a:t>
            </a:r>
            <a:r>
              <a:rPr lang="en-US" sz="2800" dirty="0">
                <a:effectLst/>
              </a:rPr>
              <a:t>skin contact </a:t>
            </a:r>
            <a:r>
              <a:rPr lang="en-US" sz="2800" dirty="0" smtClean="0">
                <a:effectLst/>
              </a:rPr>
              <a:t>hurts– </a:t>
            </a:r>
            <a:r>
              <a:rPr lang="en-US" sz="2800" dirty="0">
                <a:effectLst/>
              </a:rPr>
              <a:t>required for nail scalp and severe skin infection includes </a:t>
            </a:r>
            <a:r>
              <a:rPr lang="en-US" sz="2800" dirty="0" err="1">
                <a:effectLst/>
              </a:rPr>
              <a:t>G</a:t>
            </a:r>
            <a:r>
              <a:rPr lang="en-US" sz="2800" dirty="0" err="1" smtClean="0">
                <a:effectLst/>
              </a:rPr>
              <a:t>riseofulvin</a:t>
            </a:r>
            <a:r>
              <a:rPr lang="en-US" sz="2800" dirty="0">
                <a:effectLst/>
              </a:rPr>
              <a:t>, </a:t>
            </a:r>
            <a:r>
              <a:rPr lang="en-US" sz="2800" dirty="0" err="1" smtClean="0">
                <a:effectLst/>
              </a:rPr>
              <a:t>Terbinafine</a:t>
            </a:r>
            <a:r>
              <a:rPr lang="en-US" sz="2800" dirty="0" smtClean="0">
                <a:effectLst/>
              </a:rPr>
              <a:t>, </a:t>
            </a:r>
            <a:r>
              <a:rPr lang="en-US" sz="2800" dirty="0" err="1" smtClean="0">
                <a:effectLst/>
              </a:rPr>
              <a:t>Itraconazole</a:t>
            </a:r>
            <a:r>
              <a:rPr lang="en-US" sz="2800" dirty="0" smtClean="0">
                <a:effectLst/>
              </a:rPr>
              <a:t>, Fluconazole</a:t>
            </a:r>
            <a:endParaRPr lang="en-GB" sz="2800" dirty="0">
              <a:effectLst/>
            </a:endParaRPr>
          </a:p>
          <a:p>
            <a:pPr lvl="0"/>
            <a:r>
              <a:rPr lang="en-US" sz="2800" b="1" dirty="0" err="1">
                <a:effectLst/>
              </a:rPr>
              <a:t>Onchomycosis</a:t>
            </a:r>
            <a:endParaRPr lang="en-GB" sz="2800" dirty="0">
              <a:effectLst/>
            </a:endParaRPr>
          </a:p>
          <a:p>
            <a:pPr lvl="1"/>
            <a:r>
              <a:rPr lang="en-US" sz="2400" dirty="0" err="1" smtClean="0">
                <a:effectLst/>
              </a:rPr>
              <a:t>Griseofulvin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>
                <a:effectLst/>
              </a:rPr>
              <a:t>for 12-18 months-high relapse rates</a:t>
            </a:r>
            <a:endParaRPr lang="en-GB" sz="2400" dirty="0">
              <a:effectLst/>
            </a:endParaRPr>
          </a:p>
          <a:p>
            <a:pPr lvl="1"/>
            <a:r>
              <a:rPr lang="en-US" sz="2400" dirty="0">
                <a:effectLst/>
              </a:rPr>
              <a:t>O</a:t>
            </a:r>
            <a:r>
              <a:rPr lang="en-US" sz="2400" dirty="0" smtClean="0">
                <a:effectLst/>
              </a:rPr>
              <a:t>ral </a:t>
            </a:r>
            <a:r>
              <a:rPr lang="en-US" sz="2400" dirty="0" err="1">
                <a:effectLst/>
              </a:rPr>
              <a:t>terbinafine</a:t>
            </a:r>
            <a:r>
              <a:rPr lang="en-US" sz="2400" dirty="0">
                <a:effectLst/>
              </a:rPr>
              <a:t> or </a:t>
            </a:r>
            <a:r>
              <a:rPr lang="en-US" sz="2400" dirty="0" err="1" smtClean="0">
                <a:effectLst/>
              </a:rPr>
              <a:t>itraconazole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094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effectLst/>
              </a:rPr>
              <a:t>Prevention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effectLst/>
              </a:rPr>
              <a:t>Involves </a:t>
            </a:r>
            <a:r>
              <a:rPr lang="en-US" dirty="0">
                <a:effectLst/>
              </a:rPr>
              <a:t>minimizing transmission from infected individuals especially through indirect spread from contaminated items</a:t>
            </a:r>
            <a:endParaRPr lang="en-GB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7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269776"/>
            <a:ext cx="8492480" cy="998984"/>
          </a:xfrm>
        </p:spPr>
        <p:txBody>
          <a:bodyPr/>
          <a:lstStyle/>
          <a:p>
            <a:r>
              <a:rPr lang="en-US" u="sng" dirty="0">
                <a:effectLst/>
              </a:rPr>
              <a:t>Pathogenesis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496944" cy="525658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>
                <a:effectLst/>
              </a:rPr>
              <a:t>Infection can be by direct or indirect transfer (fragment of keratin containing the infective particle)</a:t>
            </a:r>
            <a:endParaRPr lang="en-GB" sz="3600" dirty="0">
              <a:effectLst/>
            </a:endParaRPr>
          </a:p>
          <a:p>
            <a:pPr lvl="0"/>
            <a:r>
              <a:rPr lang="en-US" dirty="0">
                <a:effectLst/>
              </a:rPr>
              <a:t>No evidence of natural immunity</a:t>
            </a:r>
            <a:endParaRPr lang="en-GB" sz="3600" dirty="0">
              <a:effectLst/>
            </a:endParaRPr>
          </a:p>
          <a:p>
            <a:pPr lvl="0"/>
            <a:r>
              <a:rPr lang="en-US" dirty="0">
                <a:effectLst/>
              </a:rPr>
              <a:t>Factors that encourage invasion- increased environmental humidity and CO</a:t>
            </a:r>
            <a:r>
              <a:rPr lang="en-US" baseline="-25000" dirty="0">
                <a:effectLst/>
              </a:rPr>
              <a:t>2 </a:t>
            </a:r>
            <a:r>
              <a:rPr lang="en-US" dirty="0">
                <a:effectLst/>
              </a:rPr>
              <a:t>content</a:t>
            </a:r>
            <a:endParaRPr lang="en-GB" sz="3600" dirty="0">
              <a:effectLst/>
            </a:endParaRPr>
          </a:p>
          <a:p>
            <a:pPr lvl="0"/>
            <a:r>
              <a:rPr lang="en-US" dirty="0" smtClean="0">
                <a:effectLst/>
              </a:rPr>
              <a:t>Resistance </a:t>
            </a:r>
            <a:r>
              <a:rPr lang="en-US" dirty="0">
                <a:effectLst/>
              </a:rPr>
              <a:t>to infection is determined by</a:t>
            </a:r>
            <a:endParaRPr lang="en-GB" sz="3600" dirty="0">
              <a:effectLst/>
            </a:endParaRPr>
          </a:p>
          <a:p>
            <a:pPr lvl="1"/>
            <a:r>
              <a:rPr lang="en-US" dirty="0">
                <a:effectLst/>
              </a:rPr>
              <a:t>Production of inhibitory FAs (fatty acids)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Rate of epithelial cell turnover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T-cell mediated immunity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Unsaturated transferrin</a:t>
            </a:r>
            <a:endParaRPr lang="en-GB" sz="3200" dirty="0">
              <a:effectLst/>
            </a:endParaRPr>
          </a:p>
          <a:p>
            <a:pPr lvl="0"/>
            <a:r>
              <a:rPr lang="en-US" dirty="0">
                <a:effectLst/>
              </a:rPr>
              <a:t>K</a:t>
            </a:r>
            <a:r>
              <a:rPr lang="en-US" dirty="0" smtClean="0">
                <a:effectLst/>
              </a:rPr>
              <a:t>eratin </a:t>
            </a:r>
            <a:r>
              <a:rPr lang="en-US" dirty="0">
                <a:effectLst/>
              </a:rPr>
              <a:t>affected by enzymatic digestion and mechanical pressure</a:t>
            </a:r>
            <a:endParaRPr lang="en-GB" sz="3600" dirty="0">
              <a:effectLst/>
            </a:endParaRPr>
          </a:p>
          <a:p>
            <a:pPr lvl="0"/>
            <a:r>
              <a:rPr lang="en-US" dirty="0">
                <a:effectLst/>
              </a:rPr>
              <a:t>H</a:t>
            </a:r>
            <a:r>
              <a:rPr lang="en-US" dirty="0" smtClean="0">
                <a:effectLst/>
              </a:rPr>
              <a:t>yphae </a:t>
            </a:r>
            <a:r>
              <a:rPr lang="en-US" dirty="0">
                <a:effectLst/>
              </a:rPr>
              <a:t>grow into newly differentiated keratin as it formed</a:t>
            </a:r>
            <a:endParaRPr lang="en-GB" sz="3600" dirty="0">
              <a:effectLst/>
            </a:endParaRPr>
          </a:p>
          <a:p>
            <a:pPr lvl="0"/>
            <a:r>
              <a:rPr lang="en-US" dirty="0">
                <a:effectLst/>
              </a:rPr>
              <a:t>B</a:t>
            </a:r>
            <a:r>
              <a:rPr lang="en-US" dirty="0" smtClean="0">
                <a:effectLst/>
              </a:rPr>
              <a:t>ranching </a:t>
            </a:r>
            <a:r>
              <a:rPr lang="en-US" dirty="0">
                <a:effectLst/>
              </a:rPr>
              <a:t>hyphae &amp; may break up to </a:t>
            </a:r>
            <a:r>
              <a:rPr lang="en-US" dirty="0" err="1">
                <a:effectLst/>
              </a:rPr>
              <a:t>arthroconnidia</a:t>
            </a:r>
            <a:r>
              <a:rPr lang="en-US" dirty="0">
                <a:effectLst/>
              </a:rPr>
              <a:t> particularly in infected hair</a:t>
            </a:r>
            <a:endParaRPr lang="en-GB" sz="3600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63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Pityriasis</a:t>
            </a:r>
            <a:r>
              <a:rPr lang="en-GB" dirty="0" smtClean="0"/>
              <a:t>/ </a:t>
            </a:r>
            <a:r>
              <a:rPr lang="en-GB" dirty="0" err="1" smtClean="0"/>
              <a:t>tinea</a:t>
            </a:r>
            <a:r>
              <a:rPr lang="en-GB" dirty="0" smtClean="0"/>
              <a:t> </a:t>
            </a:r>
            <a:r>
              <a:rPr lang="en-GB" dirty="0" err="1" smtClean="0"/>
              <a:t>versicolor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825702"/>
          </a:xfrm>
        </p:spPr>
        <p:txBody>
          <a:bodyPr>
            <a:normAutofit fontScale="92500"/>
          </a:bodyPr>
          <a:lstStyle/>
          <a:p>
            <a:r>
              <a:rPr lang="en-US" dirty="0">
                <a:effectLst/>
              </a:rPr>
              <a:t>Caused by </a:t>
            </a:r>
            <a:r>
              <a:rPr lang="en-US" dirty="0" err="1">
                <a:effectLst/>
              </a:rPr>
              <a:t>Malassezia</a:t>
            </a:r>
            <a:r>
              <a:rPr lang="en-US" dirty="0">
                <a:effectLst/>
              </a:rPr>
              <a:t> furfur, </a:t>
            </a:r>
            <a:r>
              <a:rPr lang="en-GB" dirty="0"/>
              <a:t>normal skin flora</a:t>
            </a:r>
          </a:p>
          <a:p>
            <a:r>
              <a:rPr lang="en-US" dirty="0" smtClean="0">
                <a:effectLst/>
              </a:rPr>
              <a:t>Usually in adults and less common in children</a:t>
            </a:r>
          </a:p>
          <a:p>
            <a:r>
              <a:rPr lang="en-GB" dirty="0" smtClean="0"/>
              <a:t>Common </a:t>
            </a:r>
            <a:r>
              <a:rPr lang="en-GB" dirty="0"/>
              <a:t>in roofing or construction workers in warm climate , exposed to sun, who are constantly wet and sweat  hence infection can reoccur even after treatment.</a:t>
            </a:r>
          </a:p>
          <a:p>
            <a:r>
              <a:rPr lang="en-GB" dirty="0" smtClean="0"/>
              <a:t>Associated with </a:t>
            </a:r>
            <a:r>
              <a:rPr lang="en-GB" dirty="0" err="1" smtClean="0"/>
              <a:t>immonusuppression</a:t>
            </a:r>
            <a:r>
              <a:rPr lang="en-GB" dirty="0" smtClean="0"/>
              <a:t> due to organ transplantation. Not known association with AIDS</a:t>
            </a:r>
          </a:p>
        </p:txBody>
      </p:sp>
    </p:spTree>
    <p:extLst>
      <p:ext uri="{BB962C8B-B14F-4D97-AF65-F5344CB8AC3E}">
        <p14:creationId xmlns:p14="http://schemas.microsoft.com/office/powerpoint/2010/main" val="293034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640960" cy="5976664"/>
          </a:xfrm>
        </p:spPr>
        <p:txBody>
          <a:bodyPr/>
          <a:lstStyle/>
          <a:p>
            <a:pPr marL="0" indent="0">
              <a:buNone/>
            </a:pPr>
            <a:r>
              <a:rPr lang="en-GB" b="1" u="sng" dirty="0"/>
              <a:t>Presentation</a:t>
            </a:r>
          </a:p>
          <a:p>
            <a:r>
              <a:rPr lang="en-GB" dirty="0"/>
              <a:t>Superficial infection of keratinized cells</a:t>
            </a:r>
          </a:p>
          <a:p>
            <a:r>
              <a:rPr lang="en-GB" dirty="0" err="1"/>
              <a:t>Hypopigmented</a:t>
            </a:r>
            <a:r>
              <a:rPr lang="en-GB" dirty="0"/>
              <a:t> (in dark skin) or </a:t>
            </a:r>
            <a:r>
              <a:rPr lang="en-GB" dirty="0" err="1"/>
              <a:t>hyperpigmented</a:t>
            </a:r>
            <a:r>
              <a:rPr lang="en-GB" dirty="0"/>
              <a:t> (in light skin)spots on the chest and </a:t>
            </a:r>
            <a:r>
              <a:rPr lang="en-GB" dirty="0" smtClean="0"/>
              <a:t>back</a:t>
            </a:r>
          </a:p>
          <a:p>
            <a:r>
              <a:rPr lang="en-GB" dirty="0" smtClean="0"/>
              <a:t>Coalesce with time to form confluent patches</a:t>
            </a:r>
            <a:endParaRPr lang="en-GB" dirty="0"/>
          </a:p>
          <a:p>
            <a:r>
              <a:rPr lang="en-GB" dirty="0" err="1"/>
              <a:t>Fungemia</a:t>
            </a:r>
            <a:r>
              <a:rPr lang="en-GB" dirty="0"/>
              <a:t> in premature infants on IV lipid supplements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329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Bachelor of Medicine And Bachelor of Surgery (MBChB)  Year  2\MEDICAL MICROBIOLOGY\4. MYCOLOGY\Mycology PICS\Tinea versicolor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66" y="548680"/>
            <a:ext cx="5222234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Bachelor of Medicine And Bachelor of Surgery (MBChB)  Year  2\MEDICAL MICROBIOLOGY\4. MYCOLOGY\Mycology PICS\Tinea Versi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24" y="76200"/>
            <a:ext cx="35417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E:\Bachelor of Medicine And Bachelor of Surgery (MBChB)  Year  2\MEDICAL MICROBIOLOGY\4. MYCOLOGY\Mycology PICS\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"/>
            <a:ext cx="3923928" cy="401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Bachelor of Medicine And Bachelor of Surgery (MBChB)  Year  2\MEDICAL MICROBIOLOGY\5. MICROBIOLOGY PRACTICALS AND DEMONSTRATIONS\Virtual Laboratory 1.0\Laboratory Work\Mycology\tinea-versicolor-6-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" y="4067556"/>
            <a:ext cx="4508813" cy="276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1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nie\Pictures\vlcsnap-2013-11-06-13h33m19s2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r="13125"/>
          <a:stretch/>
        </p:blipFill>
        <p:spPr bwMode="auto">
          <a:xfrm>
            <a:off x="-8384" y="-1"/>
            <a:ext cx="9152384" cy="681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4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936104"/>
          </a:xfrm>
        </p:spPr>
        <p:txBody>
          <a:bodyPr/>
          <a:lstStyle/>
          <a:p>
            <a:r>
              <a:rPr lang="en-US" dirty="0" err="1">
                <a:effectLst/>
              </a:rPr>
              <a:t>Sebborhoeic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dermatitis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5184576"/>
          </a:xfrm>
        </p:spPr>
        <p:txBody>
          <a:bodyPr/>
          <a:lstStyle/>
          <a:p>
            <a:r>
              <a:rPr lang="en-US" dirty="0" smtClean="0">
                <a:effectLst/>
              </a:rPr>
              <a:t>Yeast found in large </a:t>
            </a:r>
            <a:r>
              <a:rPr lang="en-US" dirty="0" err="1" smtClean="0">
                <a:effectLst/>
              </a:rPr>
              <a:t>quanties</a:t>
            </a:r>
            <a:r>
              <a:rPr lang="en-US" dirty="0" smtClean="0">
                <a:effectLst/>
              </a:rPr>
              <a:t> in scales of dermatitis and in dandruff</a:t>
            </a:r>
          </a:p>
          <a:p>
            <a:r>
              <a:rPr lang="en-US" dirty="0" smtClean="0">
                <a:effectLst/>
              </a:rPr>
              <a:t>AIDS patients –Early sign of CD </a:t>
            </a:r>
            <a:r>
              <a:rPr lang="en-US" dirty="0" err="1" smtClean="0">
                <a:effectLst/>
              </a:rPr>
              <a:t>suppresion</a:t>
            </a:r>
            <a:r>
              <a:rPr lang="en-US" dirty="0" smtClean="0">
                <a:effectLst/>
              </a:rPr>
              <a:t> but also commonly in health persons</a:t>
            </a:r>
          </a:p>
          <a:p>
            <a:r>
              <a:rPr lang="en-US" dirty="0" smtClean="0">
                <a:effectLst/>
              </a:rPr>
              <a:t>Erythema and greasy scale- Eyebrows and eyelashes, scalp, </a:t>
            </a:r>
            <a:r>
              <a:rPr lang="en-US" dirty="0" err="1" smtClean="0">
                <a:effectLst/>
              </a:rPr>
              <a:t>nasolabial</a:t>
            </a:r>
            <a:r>
              <a:rPr lang="en-US" dirty="0" smtClean="0">
                <a:effectLst/>
              </a:rPr>
              <a:t> folds, behind ears, over sternum.</a:t>
            </a:r>
          </a:p>
          <a:p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42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New folder\Anne\Subborheic dermatit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45720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Bachelor of Medicine And Bachelor of Surgery (MBChB)  Year  2\MEDICAL MICROBIOLOGY\4. MYCOLOGY\Mycology PICS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42" y="1124744"/>
            <a:ext cx="478832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58326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u="sng" dirty="0" smtClean="0"/>
              <a:t>Lab diagnosis</a:t>
            </a:r>
          </a:p>
          <a:p>
            <a:r>
              <a:rPr lang="en-GB" dirty="0" smtClean="0"/>
              <a:t>Microscopy</a:t>
            </a:r>
          </a:p>
          <a:p>
            <a:pPr lvl="1"/>
            <a:r>
              <a:rPr lang="en-GB" dirty="0" smtClean="0"/>
              <a:t>Oval, budding yeast and short filaments</a:t>
            </a:r>
          </a:p>
          <a:p>
            <a:r>
              <a:rPr lang="en-GB" dirty="0" smtClean="0"/>
              <a:t>Culture</a:t>
            </a:r>
          </a:p>
          <a:p>
            <a:pPr lvl="1"/>
            <a:r>
              <a:rPr lang="en-GB" dirty="0" smtClean="0"/>
              <a:t>A lipid supplement is required in medium</a:t>
            </a:r>
          </a:p>
          <a:p>
            <a:pPr lvl="1"/>
            <a:r>
              <a:rPr lang="en-GB" dirty="0" smtClean="0"/>
              <a:t>Incubated at 32-34</a:t>
            </a:r>
            <a:r>
              <a:rPr lang="en-GB" baseline="30000" dirty="0" smtClean="0"/>
              <a:t>0</a:t>
            </a:r>
            <a:r>
              <a:rPr lang="en-GB" dirty="0" smtClean="0"/>
              <a:t>C</a:t>
            </a:r>
          </a:p>
          <a:p>
            <a:pPr lvl="1"/>
            <a:r>
              <a:rPr lang="en-GB" dirty="0" smtClean="0"/>
              <a:t>Small </a:t>
            </a:r>
            <a:r>
              <a:rPr lang="en-GB" dirty="0" err="1" smtClean="0"/>
              <a:t>yello</a:t>
            </a:r>
            <a:r>
              <a:rPr lang="en-GB" dirty="0" smtClean="0"/>
              <a:t>-creamed colonies develop within 1 week.</a:t>
            </a:r>
          </a:p>
          <a:p>
            <a:pPr marL="0" indent="0">
              <a:buNone/>
            </a:pPr>
            <a:r>
              <a:rPr lang="en-GB" b="1" u="sng" dirty="0" smtClean="0"/>
              <a:t>Prevention</a:t>
            </a:r>
          </a:p>
          <a:p>
            <a:r>
              <a:rPr lang="en-GB" dirty="0" smtClean="0"/>
              <a:t>General cleanliness</a:t>
            </a:r>
          </a:p>
          <a:p>
            <a:r>
              <a:rPr lang="en-GB" dirty="0" smtClean="0"/>
              <a:t>Avoid sharing personal items- combs, towels, clothes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7648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6" cy="936104"/>
          </a:xfrm>
        </p:spPr>
        <p:txBody>
          <a:bodyPr/>
          <a:lstStyle/>
          <a:p>
            <a:r>
              <a:rPr lang="en-GB" dirty="0" smtClean="0"/>
              <a:t>White </a:t>
            </a:r>
            <a:r>
              <a:rPr lang="en-GB" dirty="0" err="1" smtClean="0"/>
              <a:t>piedra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608512"/>
          </a:xfrm>
        </p:spPr>
        <p:txBody>
          <a:bodyPr/>
          <a:lstStyle/>
          <a:p>
            <a:r>
              <a:rPr lang="en-GB" dirty="0" err="1" smtClean="0"/>
              <a:t>Softwhite</a:t>
            </a:r>
            <a:r>
              <a:rPr lang="en-GB" dirty="0" smtClean="0"/>
              <a:t> </a:t>
            </a:r>
            <a:r>
              <a:rPr lang="en-GB" dirty="0" err="1" smtClean="0"/>
              <a:t>grayish</a:t>
            </a:r>
            <a:r>
              <a:rPr lang="en-GB" dirty="0" smtClean="0"/>
              <a:t> nodules on hair shafts mainly axillae</a:t>
            </a:r>
          </a:p>
          <a:p>
            <a:r>
              <a:rPr lang="en-GB" dirty="0" smtClean="0"/>
              <a:t>Caused by a yeast – </a:t>
            </a:r>
            <a:r>
              <a:rPr lang="en-GB" dirty="0" err="1" smtClean="0"/>
              <a:t>Trichosporum</a:t>
            </a:r>
            <a:r>
              <a:rPr lang="en-GB" dirty="0" smtClean="0"/>
              <a:t> </a:t>
            </a:r>
            <a:r>
              <a:rPr lang="en-GB" dirty="0" err="1" smtClean="0"/>
              <a:t>beigelii</a:t>
            </a:r>
            <a:endParaRPr lang="en-GB" dirty="0" smtClean="0"/>
          </a:p>
          <a:p>
            <a:r>
              <a:rPr lang="en-GB" dirty="0" smtClean="0"/>
              <a:t>Shaving off infected hairs is satisfactory treatment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2355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6" cy="936104"/>
          </a:xfrm>
        </p:spPr>
        <p:txBody>
          <a:bodyPr/>
          <a:lstStyle/>
          <a:p>
            <a:r>
              <a:rPr lang="en-GB" dirty="0" err="1" smtClean="0"/>
              <a:t>Otomycosis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60851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Chronic otitis </a:t>
            </a:r>
            <a:r>
              <a:rPr lang="en-GB" dirty="0" err="1" smtClean="0"/>
              <a:t>externa</a:t>
            </a:r>
            <a:endParaRPr lang="en-GB" dirty="0" smtClean="0"/>
          </a:p>
          <a:p>
            <a:r>
              <a:rPr lang="en-GB" dirty="0" smtClean="0"/>
              <a:t>Patient has a lot of discomfort, itch on affected site</a:t>
            </a:r>
          </a:p>
          <a:p>
            <a:r>
              <a:rPr lang="en-GB" dirty="0" err="1" smtClean="0"/>
              <a:t>Aspergillus</a:t>
            </a:r>
            <a:r>
              <a:rPr lang="en-GB" dirty="0" smtClean="0"/>
              <a:t> nigger is the most common species involved</a:t>
            </a:r>
          </a:p>
          <a:p>
            <a:r>
              <a:rPr lang="en-GB" dirty="0" smtClean="0"/>
              <a:t>Species isolated on SDA, sporulation after 2 days</a:t>
            </a:r>
          </a:p>
          <a:p>
            <a:r>
              <a:rPr lang="en-GB" dirty="0" smtClean="0"/>
              <a:t>Cleaning and topical therapy with azole derivatives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667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6" cy="936104"/>
          </a:xfrm>
        </p:spPr>
        <p:txBody>
          <a:bodyPr/>
          <a:lstStyle/>
          <a:p>
            <a:r>
              <a:rPr lang="en-GB" dirty="0" err="1" smtClean="0"/>
              <a:t>Mycotic</a:t>
            </a:r>
            <a:r>
              <a:rPr lang="en-GB" dirty="0" smtClean="0"/>
              <a:t> keratitis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608512"/>
          </a:xfrm>
        </p:spPr>
        <p:txBody>
          <a:bodyPr/>
          <a:lstStyle/>
          <a:p>
            <a:r>
              <a:rPr lang="en-GB" dirty="0" smtClean="0"/>
              <a:t>Fungal infections of the cornea</a:t>
            </a:r>
          </a:p>
          <a:p>
            <a:r>
              <a:rPr lang="en-GB" dirty="0" smtClean="0"/>
              <a:t>Can be secondary to injury or bacterial infections, use of steroids</a:t>
            </a:r>
          </a:p>
          <a:p>
            <a:r>
              <a:rPr lang="en-GB" dirty="0" smtClean="0"/>
              <a:t>Mainly caused by saprophytic moulds e.g. </a:t>
            </a:r>
            <a:r>
              <a:rPr lang="en-GB" dirty="0" err="1" smtClean="0"/>
              <a:t>Aspergillus</a:t>
            </a:r>
            <a:r>
              <a:rPr lang="en-GB" dirty="0" smtClean="0"/>
              <a:t> and </a:t>
            </a:r>
            <a:r>
              <a:rPr lang="en-GB" dirty="0" err="1" smtClean="0"/>
              <a:t>Fusarium</a:t>
            </a:r>
            <a:r>
              <a:rPr lang="en-GB" dirty="0" smtClean="0"/>
              <a:t> species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66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332656"/>
            <a:ext cx="5400601" cy="6192688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Species </a:t>
            </a:r>
            <a:r>
              <a:rPr lang="en-US" dirty="0">
                <a:effectLst/>
              </a:rPr>
              <a:t>of fungi determine type of lesions:</a:t>
            </a:r>
            <a:endParaRPr lang="en-GB" sz="3600" dirty="0">
              <a:effectLst/>
            </a:endParaRPr>
          </a:p>
          <a:p>
            <a:pPr lvl="1"/>
            <a:r>
              <a:rPr lang="en-US" dirty="0" smtClean="0">
                <a:effectLst/>
              </a:rPr>
              <a:t>Skin- </a:t>
            </a:r>
            <a:r>
              <a:rPr lang="en-US" dirty="0">
                <a:effectLst/>
              </a:rPr>
              <a:t>dry scaling/ hyperkeratosis irritation, erythema, vesicles, pustules, ulceration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Nail- </a:t>
            </a:r>
            <a:r>
              <a:rPr lang="en-US" dirty="0" err="1">
                <a:effectLst/>
              </a:rPr>
              <a:t>discolouration</a:t>
            </a:r>
            <a:r>
              <a:rPr lang="en-US" dirty="0">
                <a:effectLst/>
              </a:rPr>
              <a:t>, thickened, raised</a:t>
            </a:r>
            <a:endParaRPr lang="en-GB" dirty="0">
              <a:effectLst/>
            </a:endParaRPr>
          </a:p>
          <a:p>
            <a:pPr lvl="1"/>
            <a:r>
              <a:rPr lang="en-US" dirty="0">
                <a:effectLst/>
              </a:rPr>
              <a:t>Scalp infection- scaling, hair loss, lesions (</a:t>
            </a:r>
            <a:r>
              <a:rPr lang="en-US" dirty="0" err="1">
                <a:effectLst/>
              </a:rPr>
              <a:t>kerions</a:t>
            </a:r>
            <a:r>
              <a:rPr lang="en-US" dirty="0" smtClean="0">
                <a:effectLst/>
              </a:rPr>
              <a:t>)</a:t>
            </a:r>
          </a:p>
        </p:txBody>
      </p:sp>
      <p:pic>
        <p:nvPicPr>
          <p:cNvPr id="4" name="Picture 2" descr="E:\Bachelor of Medicine And Bachelor of Surgery (MBChB)  Year  2\MEDICAL MICROBIOLOGY\4. MYCOLOGY\Mycology PICS\Kerion cels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12778" r="19059" b="4168"/>
          <a:stretch/>
        </p:blipFill>
        <p:spPr bwMode="auto">
          <a:xfrm>
            <a:off x="5652121" y="548680"/>
            <a:ext cx="3577604" cy="542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61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269776"/>
            <a:ext cx="8492480" cy="998984"/>
          </a:xfrm>
        </p:spPr>
        <p:txBody>
          <a:bodyPr/>
          <a:lstStyle/>
          <a:p>
            <a:r>
              <a:rPr lang="en-US" dirty="0">
                <a:effectLst/>
              </a:rPr>
              <a:t>“Id” </a:t>
            </a:r>
            <a:r>
              <a:rPr lang="en-US" dirty="0" smtClean="0">
                <a:effectLst/>
              </a:rPr>
              <a:t>reaction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640960" cy="338437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>
                <a:effectLst/>
              </a:rPr>
              <a:t>An </a:t>
            </a:r>
            <a:r>
              <a:rPr lang="en-US" dirty="0">
                <a:effectLst/>
              </a:rPr>
              <a:t>immunological </a:t>
            </a:r>
            <a:r>
              <a:rPr lang="en-US" dirty="0" smtClean="0">
                <a:effectLst/>
              </a:rPr>
              <a:t>allergic reaction </a:t>
            </a:r>
            <a:r>
              <a:rPr lang="en-US" dirty="0">
                <a:effectLst/>
              </a:rPr>
              <a:t>to </a:t>
            </a:r>
            <a:r>
              <a:rPr lang="en-US" dirty="0" smtClean="0">
                <a:effectLst/>
              </a:rPr>
              <a:t>circulating fungal antigens</a:t>
            </a:r>
            <a:endParaRPr lang="en-GB" sz="3600" dirty="0">
              <a:effectLst/>
            </a:endParaRPr>
          </a:p>
          <a:p>
            <a:pPr lvl="0"/>
            <a:r>
              <a:rPr lang="en-US" dirty="0">
                <a:effectLst/>
              </a:rPr>
              <a:t>Patients with inflammatory infection develop a secondary rash known as </a:t>
            </a:r>
            <a:r>
              <a:rPr lang="en-US" dirty="0" err="1">
                <a:effectLst/>
              </a:rPr>
              <a:t>dermatophyt</a:t>
            </a:r>
            <a:r>
              <a:rPr lang="en-US" b="1" dirty="0" err="1">
                <a:effectLst/>
              </a:rPr>
              <a:t>id</a:t>
            </a:r>
            <a:r>
              <a:rPr lang="en-US" dirty="0">
                <a:effectLst/>
              </a:rPr>
              <a:t> (“id”)</a:t>
            </a:r>
            <a:endParaRPr lang="en-GB" sz="3600" dirty="0">
              <a:effectLst/>
            </a:endParaRPr>
          </a:p>
          <a:p>
            <a:pPr lvl="1"/>
            <a:r>
              <a:rPr lang="en-US" dirty="0">
                <a:effectLst/>
              </a:rPr>
              <a:t>Those with foot ringworm will have vesicular eczema on the hands</a:t>
            </a:r>
            <a:endParaRPr lang="en-GB" sz="3200" dirty="0">
              <a:effectLst/>
            </a:endParaRPr>
          </a:p>
          <a:p>
            <a:pPr lvl="1"/>
            <a:r>
              <a:rPr lang="en-US" dirty="0">
                <a:effectLst/>
              </a:rPr>
              <a:t>Those with scalp ringworm develop follicular rash on the trunk</a:t>
            </a:r>
            <a:endParaRPr lang="en-GB" sz="3200" dirty="0">
              <a:effectLst/>
            </a:endParaRPr>
          </a:p>
          <a:p>
            <a:endParaRPr lang="en-GB" dirty="0"/>
          </a:p>
        </p:txBody>
      </p:sp>
      <p:pic>
        <p:nvPicPr>
          <p:cNvPr id="2050" name="Picture 2" descr="C:\Users\Winnie\Pictures\vlcsnap-2013-11-06-13h46m34s15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556" r="19688" b="19444"/>
          <a:stretch/>
        </p:blipFill>
        <p:spPr bwMode="auto">
          <a:xfrm>
            <a:off x="611560" y="4941168"/>
            <a:ext cx="7164288" cy="191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9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92" y="269776"/>
            <a:ext cx="8492480" cy="998984"/>
          </a:xfrm>
        </p:spPr>
        <p:txBody>
          <a:bodyPr/>
          <a:lstStyle/>
          <a:p>
            <a:r>
              <a:rPr lang="en-US" u="sng" dirty="0" smtClean="0">
                <a:effectLst/>
              </a:rPr>
              <a:t>Epidemiology/ Diseases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496944" cy="482453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>
                <a:effectLst/>
              </a:rPr>
              <a:t>Common </a:t>
            </a:r>
            <a:r>
              <a:rPr lang="en-US" dirty="0">
                <a:effectLst/>
              </a:rPr>
              <a:t>in tropics</a:t>
            </a:r>
            <a:endParaRPr lang="en-GB" sz="3600" dirty="0">
              <a:effectLst/>
            </a:endParaRPr>
          </a:p>
          <a:p>
            <a:pPr lvl="0"/>
            <a:r>
              <a:rPr lang="en-US" dirty="0">
                <a:effectLst/>
              </a:rPr>
              <a:t>Types:</a:t>
            </a:r>
            <a:endParaRPr lang="en-GB" sz="3600" dirty="0">
              <a:effectLst/>
            </a:endParaRPr>
          </a:p>
          <a:p>
            <a:pPr lvl="1"/>
            <a:r>
              <a:rPr lang="en-US" dirty="0" err="1">
                <a:effectLst/>
              </a:rPr>
              <a:t>Tinea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corporis</a:t>
            </a:r>
            <a:r>
              <a:rPr lang="en-US" dirty="0">
                <a:effectLst/>
              </a:rPr>
              <a:t> (smooth skin)</a:t>
            </a:r>
            <a:endParaRPr lang="en-GB" sz="3200" dirty="0">
              <a:effectLst/>
            </a:endParaRPr>
          </a:p>
          <a:p>
            <a:pPr lvl="1"/>
            <a:r>
              <a:rPr lang="en-US" dirty="0" err="1">
                <a:effectLst/>
              </a:rPr>
              <a:t>Tinea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cruris</a:t>
            </a:r>
            <a:r>
              <a:rPr lang="en-US" dirty="0">
                <a:effectLst/>
              </a:rPr>
              <a:t> (</a:t>
            </a:r>
            <a:r>
              <a:rPr lang="en-US" dirty="0" smtClean="0">
                <a:effectLst/>
              </a:rPr>
              <a:t>groin/ jock itch)</a:t>
            </a:r>
            <a:endParaRPr lang="en-GB" sz="3200" dirty="0">
              <a:effectLst/>
            </a:endParaRPr>
          </a:p>
          <a:p>
            <a:pPr lvl="1"/>
            <a:r>
              <a:rPr lang="en-US" dirty="0" err="1">
                <a:effectLst/>
              </a:rPr>
              <a:t>Tinea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capitis</a:t>
            </a:r>
            <a:r>
              <a:rPr lang="en-US" dirty="0">
                <a:effectLst/>
              </a:rPr>
              <a:t> (scalp</a:t>
            </a:r>
            <a:r>
              <a:rPr lang="en-US" dirty="0" smtClean="0">
                <a:effectLst/>
              </a:rPr>
              <a:t>)</a:t>
            </a:r>
          </a:p>
          <a:p>
            <a:pPr lvl="2"/>
            <a:r>
              <a:rPr lang="en-US" dirty="0" err="1" smtClean="0">
                <a:effectLst/>
              </a:rPr>
              <a:t>Favus</a:t>
            </a:r>
            <a:r>
              <a:rPr lang="en-US" dirty="0" smtClean="0">
                <a:effectLst/>
              </a:rPr>
              <a:t> is more serious, often from animals and causes permanent hair loss</a:t>
            </a:r>
            <a:endParaRPr lang="en-GB" dirty="0">
              <a:effectLst/>
            </a:endParaRPr>
          </a:p>
          <a:p>
            <a:pPr lvl="1"/>
            <a:r>
              <a:rPr lang="en-US" dirty="0" err="1">
                <a:effectLst/>
              </a:rPr>
              <a:t>Tinea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pedis</a:t>
            </a:r>
            <a:r>
              <a:rPr lang="en-US" dirty="0">
                <a:effectLst/>
              </a:rPr>
              <a:t> (</a:t>
            </a:r>
            <a:r>
              <a:rPr lang="en-US" dirty="0" smtClean="0">
                <a:effectLst/>
              </a:rPr>
              <a:t>feet/athlete’s foot) </a:t>
            </a:r>
            <a:r>
              <a:rPr lang="en-US" dirty="0">
                <a:effectLst/>
              </a:rPr>
              <a:t>- also candida species gram negative bacteria</a:t>
            </a:r>
            <a:endParaRPr lang="en-GB" sz="3200" dirty="0">
              <a:effectLst/>
            </a:endParaRPr>
          </a:p>
          <a:p>
            <a:pPr lvl="1"/>
            <a:r>
              <a:rPr lang="en-US" dirty="0" err="1">
                <a:effectLst/>
              </a:rPr>
              <a:t>Tinea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unguium</a:t>
            </a:r>
            <a:r>
              <a:rPr lang="en-US" dirty="0">
                <a:effectLst/>
              </a:rPr>
              <a:t>(nail plate)</a:t>
            </a:r>
            <a:endParaRPr lang="en-GB" sz="3200" dirty="0">
              <a:effectLst/>
            </a:endParaRPr>
          </a:p>
          <a:p>
            <a:pPr lvl="1"/>
            <a:r>
              <a:rPr lang="en-US" dirty="0" err="1">
                <a:effectLst/>
              </a:rPr>
              <a:t>Tinea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barbae</a:t>
            </a:r>
            <a:r>
              <a:rPr lang="en-US" dirty="0">
                <a:effectLst/>
              </a:rPr>
              <a:t> (beard)</a:t>
            </a:r>
            <a:endParaRPr lang="en-GB" sz="3200" dirty="0">
              <a:effectLst/>
            </a:endParaRPr>
          </a:p>
          <a:p>
            <a:pPr lvl="1"/>
            <a:r>
              <a:rPr lang="en-US" dirty="0" err="1">
                <a:effectLst/>
              </a:rPr>
              <a:t>Tinea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manuum</a:t>
            </a:r>
            <a:r>
              <a:rPr lang="en-US" dirty="0">
                <a:effectLst/>
              </a:rPr>
              <a:t>(palms)</a:t>
            </a:r>
            <a:endParaRPr lang="en-GB" sz="3200" dirty="0">
              <a:effectLst/>
            </a:endParaRPr>
          </a:p>
          <a:p>
            <a:pPr lvl="1"/>
            <a:r>
              <a:rPr lang="en-US" dirty="0" err="1">
                <a:effectLst/>
              </a:rPr>
              <a:t>Tinea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faciale</a:t>
            </a:r>
            <a:endParaRPr lang="en-GB" sz="3200" dirty="0">
              <a:effectLst/>
            </a:endParaRPr>
          </a:p>
          <a:p>
            <a:pPr lvl="0"/>
            <a:r>
              <a:rPr lang="en-US" b="1" dirty="0">
                <a:effectLst/>
              </a:rPr>
              <a:t>NB: </a:t>
            </a:r>
            <a:r>
              <a:rPr lang="en-US" dirty="0">
                <a:effectLst/>
              </a:rPr>
              <a:t>these are conditions not genera and species</a:t>
            </a:r>
            <a:endParaRPr lang="en-GB" sz="3600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91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achelor of Medicine And Bachelor of Surgery (MBChB)  Year  2\MEDICAL MICROBIOLOGY\4. MYCOLOGY\Mycology PICS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04"/>
            <a:ext cx="9075964" cy="65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476672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Fungal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76609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achelor of Medicine And Bachelor of Surgery (MBChB)  Year  2\MEDICAL MICROBIOLOGY\4. MYCOLOGY\Mycology PICS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" y="0"/>
            <a:ext cx="8825036" cy="694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75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S001069040">
  <a:themeElements>
    <a:clrScheme name="Custom 3">
      <a:dk1>
        <a:srgbClr val="FFFFFF"/>
      </a:dk1>
      <a:lt1>
        <a:srgbClr val="FFFFFF"/>
      </a:lt1>
      <a:dk2>
        <a:srgbClr val="1F497D"/>
      </a:dk2>
      <a:lt2>
        <a:srgbClr val="FFC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7F00FF"/>
        </a:dk2>
        <a:lt2>
          <a:srgbClr val="FAFD00"/>
        </a:lt2>
        <a:accent1>
          <a:srgbClr val="B50069"/>
        </a:accent1>
        <a:accent2>
          <a:srgbClr val="FF7F00"/>
        </a:accent2>
        <a:accent3>
          <a:srgbClr val="C0AAFF"/>
        </a:accent3>
        <a:accent4>
          <a:srgbClr val="DADADA"/>
        </a:accent4>
        <a:accent5>
          <a:srgbClr val="D7AAB9"/>
        </a:accent5>
        <a:accent6>
          <a:srgbClr val="E77200"/>
        </a:accent6>
        <a:hlink>
          <a:srgbClr val="FF00FF"/>
        </a:hlink>
        <a:folHlink>
          <a:srgbClr val="B760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B760F9"/>
        </a:lt1>
        <a:dk2>
          <a:srgbClr val="7B00E4"/>
        </a:dk2>
        <a:lt2>
          <a:srgbClr val="280049"/>
        </a:lt2>
        <a:accent1>
          <a:srgbClr val="FFFFFF"/>
        </a:accent1>
        <a:accent2>
          <a:srgbClr val="FFFF00"/>
        </a:accent2>
        <a:accent3>
          <a:srgbClr val="D8B6FB"/>
        </a:accent3>
        <a:accent4>
          <a:srgbClr val="000000"/>
        </a:accent4>
        <a:accent5>
          <a:srgbClr val="FFFFFF"/>
        </a:accent5>
        <a:accent6>
          <a:srgbClr val="E7E700"/>
        </a:accent6>
        <a:hlink>
          <a:srgbClr val="FF00FF"/>
        </a:hlink>
        <a:folHlink>
          <a:srgbClr val="DFB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ADADA"/>
        </a:lt2>
        <a:accent1>
          <a:srgbClr val="F2F2F2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7F7F7"/>
        </a:accent5>
        <a:accent6>
          <a:srgbClr val="838383"/>
        </a:accent6>
        <a:hlink>
          <a:srgbClr val="DADADA"/>
        </a:hlink>
        <a:folHlink>
          <a:srgbClr val="6767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1174</Words>
  <Application>Microsoft Office PowerPoint</Application>
  <PresentationFormat>On-screen Show (4:3)</PresentationFormat>
  <Paragraphs>173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1_TS001069040</vt:lpstr>
      <vt:lpstr>SUPERFICIAL MYCOSES</vt:lpstr>
      <vt:lpstr>Superficial Mycosis</vt:lpstr>
      <vt:lpstr>Dermatophytoses</vt:lpstr>
      <vt:lpstr>Pathogenesis</vt:lpstr>
      <vt:lpstr>PowerPoint Presentation</vt:lpstr>
      <vt:lpstr>“Id” reaction</vt:lpstr>
      <vt:lpstr>Epidemiology/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Manifestations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Prevention</vt:lpstr>
      <vt:lpstr>Pityriasis/ tinea versicolor</vt:lpstr>
      <vt:lpstr>PowerPoint Presentation</vt:lpstr>
      <vt:lpstr>PowerPoint Presentation</vt:lpstr>
      <vt:lpstr>PowerPoint Presentation</vt:lpstr>
      <vt:lpstr>Sebborhoeic dermatitis</vt:lpstr>
      <vt:lpstr>PowerPoint Presentation</vt:lpstr>
      <vt:lpstr>PowerPoint Presentation</vt:lpstr>
      <vt:lpstr>White piedra</vt:lpstr>
      <vt:lpstr>Otomycosis</vt:lpstr>
      <vt:lpstr>Mycotic keratitis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SUPERFICIAL MYCOSES</dc:title>
  <dc:creator>Dr. Kimaiga H.O. MBChB (UoN)</dc:creator>
  <cp:lastModifiedBy>Dr. Kimaiga H.O. MBChB (UoN)</cp:lastModifiedBy>
  <cp:revision>45</cp:revision>
  <dcterms:created xsi:type="dcterms:W3CDTF">2013-10-24T15:39:14Z</dcterms:created>
  <dcterms:modified xsi:type="dcterms:W3CDTF">2014-01-01T09:20:05Z</dcterms:modified>
</cp:coreProperties>
</file>