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48"/>
  </p:notesMasterIdLst>
  <p:sldIdLst>
    <p:sldId id="335" r:id="rId2"/>
    <p:sldId id="376" r:id="rId3"/>
    <p:sldId id="336" r:id="rId4"/>
    <p:sldId id="337" r:id="rId5"/>
    <p:sldId id="377" r:id="rId6"/>
    <p:sldId id="338" r:id="rId7"/>
    <p:sldId id="381" r:id="rId8"/>
    <p:sldId id="379" r:id="rId9"/>
    <p:sldId id="341" r:id="rId10"/>
    <p:sldId id="342" r:id="rId11"/>
    <p:sldId id="343" r:id="rId12"/>
    <p:sldId id="344" r:id="rId13"/>
    <p:sldId id="345" r:id="rId14"/>
    <p:sldId id="347" r:id="rId15"/>
    <p:sldId id="348" r:id="rId16"/>
    <p:sldId id="349" r:id="rId17"/>
    <p:sldId id="350" r:id="rId18"/>
    <p:sldId id="351" r:id="rId19"/>
    <p:sldId id="352" r:id="rId20"/>
    <p:sldId id="353" r:id="rId21"/>
    <p:sldId id="354" r:id="rId22"/>
    <p:sldId id="382" r:id="rId23"/>
    <p:sldId id="383" r:id="rId24"/>
    <p:sldId id="355" r:id="rId25"/>
    <p:sldId id="356" r:id="rId26"/>
    <p:sldId id="357" r:id="rId27"/>
    <p:sldId id="358" r:id="rId28"/>
    <p:sldId id="386" r:id="rId29"/>
    <p:sldId id="359" r:id="rId30"/>
    <p:sldId id="360" r:id="rId31"/>
    <p:sldId id="362" r:id="rId32"/>
    <p:sldId id="361" r:id="rId33"/>
    <p:sldId id="363" r:id="rId34"/>
    <p:sldId id="364" r:id="rId35"/>
    <p:sldId id="365" r:id="rId36"/>
    <p:sldId id="384" r:id="rId37"/>
    <p:sldId id="366" r:id="rId38"/>
    <p:sldId id="385" r:id="rId39"/>
    <p:sldId id="367" r:id="rId40"/>
    <p:sldId id="368" r:id="rId41"/>
    <p:sldId id="369" r:id="rId42"/>
    <p:sldId id="370" r:id="rId43"/>
    <p:sldId id="371" r:id="rId44"/>
    <p:sldId id="372" r:id="rId45"/>
    <p:sldId id="373" r:id="rId46"/>
    <p:sldId id="374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7" d="100"/>
          <a:sy n="47" d="100"/>
        </p:scale>
        <p:origin x="-96" y="-2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B4DD7B-5D53-4DAE-A7D3-42A1CE07F83D}" type="datetimeFigureOut">
              <a:rPr lang="en-GB" smtClean="0"/>
              <a:t>31/12/2013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FD886F-FF23-420D-A4E6-5CDE4CC45D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78266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D886F-FF23-420D-A4E6-5CDE4CC45DD5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8323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Fungi-</a:t>
            </a:r>
            <a:r>
              <a:rPr lang="en-GB" dirty="0" err="1" smtClean="0"/>
              <a:t>Phycomycosis</a:t>
            </a:r>
            <a:r>
              <a:rPr lang="en-GB" dirty="0" smtClean="0"/>
              <a:t>(</a:t>
            </a:r>
            <a:r>
              <a:rPr lang="en-GB" dirty="0" err="1" smtClean="0"/>
              <a:t>Chromoblastomycosis</a:t>
            </a:r>
            <a:r>
              <a:rPr lang="en-GB" dirty="0" smtClean="0"/>
              <a:t>-Resembles lymphatic </a:t>
            </a:r>
            <a:r>
              <a:rPr lang="en-GB" dirty="0" err="1" smtClean="0"/>
              <a:t>filariasis</a:t>
            </a:r>
            <a:r>
              <a:rPr lang="en-GB" dirty="0" smtClean="0"/>
              <a:t> in lymphatic obstruction)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D886F-FF23-420D-A4E6-5CDE4CC45DD5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4836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6" name="Group 18"/>
          <p:cNvGrpSpPr>
            <a:grpSpLocks/>
          </p:cNvGrpSpPr>
          <p:nvPr/>
        </p:nvGrpSpPr>
        <p:grpSpPr bwMode="auto">
          <a:xfrm>
            <a:off x="2166938" y="563563"/>
            <a:ext cx="4800600" cy="6151562"/>
            <a:chOff x="1365" y="355"/>
            <a:chExt cx="3024" cy="3875"/>
          </a:xfrm>
        </p:grpSpPr>
        <p:sp>
          <p:nvSpPr>
            <p:cNvPr id="2050" name="Freeform 2"/>
            <p:cNvSpPr>
              <a:spLocks/>
            </p:cNvSpPr>
            <p:nvPr/>
          </p:nvSpPr>
          <p:spPr bwMode="auto">
            <a:xfrm>
              <a:off x="2835" y="586"/>
              <a:ext cx="88" cy="1121"/>
            </a:xfrm>
            <a:custGeom>
              <a:avLst/>
              <a:gdLst>
                <a:gd name="T0" fmla="*/ 0 w 88"/>
                <a:gd name="T1" fmla="*/ 1120 h 1121"/>
                <a:gd name="T2" fmla="*/ 0 w 88"/>
                <a:gd name="T3" fmla="*/ 0 h 1121"/>
                <a:gd name="T4" fmla="*/ 87 w 88"/>
                <a:gd name="T5" fmla="*/ 0 h 1121"/>
                <a:gd name="T6" fmla="*/ 87 w 88"/>
                <a:gd name="T7" fmla="*/ 1085 h 1121"/>
                <a:gd name="T8" fmla="*/ 0 w 88"/>
                <a:gd name="T9" fmla="*/ 1120 h 1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1121">
                  <a:moveTo>
                    <a:pt x="0" y="1120"/>
                  </a:moveTo>
                  <a:lnTo>
                    <a:pt x="0" y="0"/>
                  </a:lnTo>
                  <a:lnTo>
                    <a:pt x="87" y="0"/>
                  </a:lnTo>
                  <a:lnTo>
                    <a:pt x="87" y="1085"/>
                  </a:lnTo>
                  <a:lnTo>
                    <a:pt x="0" y="112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051" name="Freeform 3"/>
            <p:cNvSpPr>
              <a:spLocks/>
            </p:cNvSpPr>
            <p:nvPr/>
          </p:nvSpPr>
          <p:spPr bwMode="auto">
            <a:xfrm>
              <a:off x="2834" y="1900"/>
              <a:ext cx="84" cy="363"/>
            </a:xfrm>
            <a:custGeom>
              <a:avLst/>
              <a:gdLst>
                <a:gd name="T0" fmla="*/ 0 w 84"/>
                <a:gd name="T1" fmla="*/ 29 h 363"/>
                <a:gd name="T2" fmla="*/ 83 w 84"/>
                <a:gd name="T3" fmla="*/ 0 h 363"/>
                <a:gd name="T4" fmla="*/ 74 w 84"/>
                <a:gd name="T5" fmla="*/ 329 h 363"/>
                <a:gd name="T6" fmla="*/ 0 w 84"/>
                <a:gd name="T7" fmla="*/ 362 h 363"/>
                <a:gd name="T8" fmla="*/ 0 w 84"/>
                <a:gd name="T9" fmla="*/ 29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363">
                  <a:moveTo>
                    <a:pt x="0" y="29"/>
                  </a:moveTo>
                  <a:lnTo>
                    <a:pt x="83" y="0"/>
                  </a:lnTo>
                  <a:lnTo>
                    <a:pt x="74" y="329"/>
                  </a:lnTo>
                  <a:lnTo>
                    <a:pt x="0" y="362"/>
                  </a:lnTo>
                  <a:lnTo>
                    <a:pt x="0" y="29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052" name="Freeform 4"/>
            <p:cNvSpPr>
              <a:spLocks/>
            </p:cNvSpPr>
            <p:nvPr/>
          </p:nvSpPr>
          <p:spPr bwMode="auto">
            <a:xfrm>
              <a:off x="2825" y="2493"/>
              <a:ext cx="84" cy="249"/>
            </a:xfrm>
            <a:custGeom>
              <a:avLst/>
              <a:gdLst>
                <a:gd name="T0" fmla="*/ 2 w 84"/>
                <a:gd name="T1" fmla="*/ 213 h 249"/>
                <a:gd name="T2" fmla="*/ 0 w 84"/>
                <a:gd name="T3" fmla="*/ 28 h 249"/>
                <a:gd name="T4" fmla="*/ 83 w 84"/>
                <a:gd name="T5" fmla="*/ 0 h 249"/>
                <a:gd name="T6" fmla="*/ 72 w 84"/>
                <a:gd name="T7" fmla="*/ 248 h 249"/>
                <a:gd name="T8" fmla="*/ 2 w 84"/>
                <a:gd name="T9" fmla="*/ 213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249">
                  <a:moveTo>
                    <a:pt x="2" y="213"/>
                  </a:moveTo>
                  <a:lnTo>
                    <a:pt x="0" y="28"/>
                  </a:lnTo>
                  <a:lnTo>
                    <a:pt x="83" y="0"/>
                  </a:lnTo>
                  <a:lnTo>
                    <a:pt x="72" y="248"/>
                  </a:lnTo>
                  <a:lnTo>
                    <a:pt x="2" y="213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053" name="Freeform 5"/>
            <p:cNvSpPr>
              <a:spLocks/>
            </p:cNvSpPr>
            <p:nvPr/>
          </p:nvSpPr>
          <p:spPr bwMode="auto">
            <a:xfrm>
              <a:off x="2831" y="2965"/>
              <a:ext cx="52" cy="232"/>
            </a:xfrm>
            <a:custGeom>
              <a:avLst/>
              <a:gdLst>
                <a:gd name="T0" fmla="*/ 13 w 52"/>
                <a:gd name="T1" fmla="*/ 204 h 232"/>
                <a:gd name="T2" fmla="*/ 0 w 52"/>
                <a:gd name="T3" fmla="*/ 0 h 232"/>
                <a:gd name="T4" fmla="*/ 51 w 52"/>
                <a:gd name="T5" fmla="*/ 26 h 232"/>
                <a:gd name="T6" fmla="*/ 47 w 52"/>
                <a:gd name="T7" fmla="*/ 231 h 232"/>
                <a:gd name="T8" fmla="*/ 13 w 52"/>
                <a:gd name="T9" fmla="*/ 204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232">
                  <a:moveTo>
                    <a:pt x="13" y="204"/>
                  </a:moveTo>
                  <a:lnTo>
                    <a:pt x="0" y="0"/>
                  </a:lnTo>
                  <a:lnTo>
                    <a:pt x="51" y="26"/>
                  </a:lnTo>
                  <a:lnTo>
                    <a:pt x="47" y="231"/>
                  </a:lnTo>
                  <a:lnTo>
                    <a:pt x="13" y="204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054" name="Freeform 6"/>
            <p:cNvSpPr>
              <a:spLocks/>
            </p:cNvSpPr>
            <p:nvPr/>
          </p:nvSpPr>
          <p:spPr bwMode="auto">
            <a:xfrm>
              <a:off x="2851" y="3354"/>
              <a:ext cx="36" cy="133"/>
            </a:xfrm>
            <a:custGeom>
              <a:avLst/>
              <a:gdLst>
                <a:gd name="T0" fmla="*/ 4 w 36"/>
                <a:gd name="T1" fmla="*/ 101 h 133"/>
                <a:gd name="T2" fmla="*/ 0 w 36"/>
                <a:gd name="T3" fmla="*/ 0 h 133"/>
                <a:gd name="T4" fmla="*/ 35 w 36"/>
                <a:gd name="T5" fmla="*/ 20 h 133"/>
                <a:gd name="T6" fmla="*/ 28 w 36"/>
                <a:gd name="T7" fmla="*/ 132 h 133"/>
                <a:gd name="T8" fmla="*/ 4 w 36"/>
                <a:gd name="T9" fmla="*/ 101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33">
                  <a:moveTo>
                    <a:pt x="4" y="101"/>
                  </a:moveTo>
                  <a:lnTo>
                    <a:pt x="0" y="0"/>
                  </a:lnTo>
                  <a:lnTo>
                    <a:pt x="35" y="20"/>
                  </a:lnTo>
                  <a:lnTo>
                    <a:pt x="28" y="132"/>
                  </a:lnTo>
                  <a:lnTo>
                    <a:pt x="4" y="101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055" name="Freeform 7"/>
            <p:cNvSpPr>
              <a:spLocks/>
            </p:cNvSpPr>
            <p:nvPr/>
          </p:nvSpPr>
          <p:spPr bwMode="auto">
            <a:xfrm>
              <a:off x="2851" y="3640"/>
              <a:ext cx="30" cy="590"/>
            </a:xfrm>
            <a:custGeom>
              <a:avLst/>
              <a:gdLst>
                <a:gd name="T0" fmla="*/ 15 w 30"/>
                <a:gd name="T1" fmla="*/ 589 h 590"/>
                <a:gd name="T2" fmla="*/ 0 w 30"/>
                <a:gd name="T3" fmla="*/ 0 h 590"/>
                <a:gd name="T4" fmla="*/ 29 w 30"/>
                <a:gd name="T5" fmla="*/ 37 h 590"/>
                <a:gd name="T6" fmla="*/ 15 w 30"/>
                <a:gd name="T7" fmla="*/ 589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590">
                  <a:moveTo>
                    <a:pt x="15" y="589"/>
                  </a:moveTo>
                  <a:lnTo>
                    <a:pt x="0" y="0"/>
                  </a:lnTo>
                  <a:lnTo>
                    <a:pt x="29" y="37"/>
                  </a:lnTo>
                  <a:lnTo>
                    <a:pt x="15" y="589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056" name="Freeform 8"/>
            <p:cNvSpPr>
              <a:spLocks/>
            </p:cNvSpPr>
            <p:nvPr/>
          </p:nvSpPr>
          <p:spPr bwMode="auto">
            <a:xfrm>
              <a:off x="2600" y="3595"/>
              <a:ext cx="233" cy="130"/>
            </a:xfrm>
            <a:custGeom>
              <a:avLst/>
              <a:gdLst>
                <a:gd name="T0" fmla="*/ 0 w 233"/>
                <a:gd name="T1" fmla="*/ 117 h 130"/>
                <a:gd name="T2" fmla="*/ 48 w 233"/>
                <a:gd name="T3" fmla="*/ 101 h 130"/>
                <a:gd name="T4" fmla="*/ 93 w 233"/>
                <a:gd name="T5" fmla="*/ 79 h 130"/>
                <a:gd name="T6" fmla="*/ 146 w 233"/>
                <a:gd name="T7" fmla="*/ 39 h 130"/>
                <a:gd name="T8" fmla="*/ 182 w 233"/>
                <a:gd name="T9" fmla="*/ 0 h 130"/>
                <a:gd name="T10" fmla="*/ 232 w 233"/>
                <a:gd name="T11" fmla="*/ 42 h 130"/>
                <a:gd name="T12" fmla="*/ 188 w 233"/>
                <a:gd name="T13" fmla="*/ 74 h 130"/>
                <a:gd name="T14" fmla="*/ 134 w 233"/>
                <a:gd name="T15" fmla="*/ 110 h 130"/>
                <a:gd name="T16" fmla="*/ 61 w 233"/>
                <a:gd name="T17" fmla="*/ 129 h 130"/>
                <a:gd name="T18" fmla="*/ 0 w 233"/>
                <a:gd name="T19" fmla="*/ 117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3" h="130">
                  <a:moveTo>
                    <a:pt x="0" y="117"/>
                  </a:moveTo>
                  <a:lnTo>
                    <a:pt x="48" y="101"/>
                  </a:lnTo>
                  <a:lnTo>
                    <a:pt x="93" y="79"/>
                  </a:lnTo>
                  <a:lnTo>
                    <a:pt x="146" y="39"/>
                  </a:lnTo>
                  <a:lnTo>
                    <a:pt x="182" y="0"/>
                  </a:lnTo>
                  <a:lnTo>
                    <a:pt x="232" y="42"/>
                  </a:lnTo>
                  <a:lnTo>
                    <a:pt x="188" y="74"/>
                  </a:lnTo>
                  <a:lnTo>
                    <a:pt x="134" y="110"/>
                  </a:lnTo>
                  <a:lnTo>
                    <a:pt x="61" y="129"/>
                  </a:lnTo>
                  <a:lnTo>
                    <a:pt x="0" y="117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057" name="Freeform 9"/>
            <p:cNvSpPr>
              <a:spLocks/>
            </p:cNvSpPr>
            <p:nvPr/>
          </p:nvSpPr>
          <p:spPr bwMode="auto">
            <a:xfrm>
              <a:off x="2583" y="2888"/>
              <a:ext cx="465" cy="646"/>
            </a:xfrm>
            <a:custGeom>
              <a:avLst/>
              <a:gdLst>
                <a:gd name="T0" fmla="*/ 359 w 465"/>
                <a:gd name="T1" fmla="*/ 645 h 646"/>
                <a:gd name="T2" fmla="*/ 405 w 465"/>
                <a:gd name="T3" fmla="*/ 616 h 646"/>
                <a:gd name="T4" fmla="*/ 447 w 465"/>
                <a:gd name="T5" fmla="*/ 580 h 646"/>
                <a:gd name="T6" fmla="*/ 460 w 465"/>
                <a:gd name="T7" fmla="*/ 552 h 646"/>
                <a:gd name="T8" fmla="*/ 464 w 465"/>
                <a:gd name="T9" fmla="*/ 515 h 646"/>
                <a:gd name="T10" fmla="*/ 451 w 465"/>
                <a:gd name="T11" fmla="*/ 468 h 646"/>
                <a:gd name="T12" fmla="*/ 424 w 465"/>
                <a:gd name="T13" fmla="*/ 424 h 646"/>
                <a:gd name="T14" fmla="*/ 380 w 465"/>
                <a:gd name="T15" fmla="*/ 385 h 646"/>
                <a:gd name="T16" fmla="*/ 168 w 465"/>
                <a:gd name="T17" fmla="*/ 259 h 646"/>
                <a:gd name="T18" fmla="*/ 133 w 465"/>
                <a:gd name="T19" fmla="*/ 235 h 646"/>
                <a:gd name="T20" fmla="*/ 111 w 465"/>
                <a:gd name="T21" fmla="*/ 208 h 646"/>
                <a:gd name="T22" fmla="*/ 104 w 465"/>
                <a:gd name="T23" fmla="*/ 166 h 646"/>
                <a:gd name="T24" fmla="*/ 117 w 465"/>
                <a:gd name="T25" fmla="*/ 124 h 646"/>
                <a:gd name="T26" fmla="*/ 155 w 465"/>
                <a:gd name="T27" fmla="*/ 95 h 646"/>
                <a:gd name="T28" fmla="*/ 222 w 465"/>
                <a:gd name="T29" fmla="*/ 52 h 646"/>
                <a:gd name="T30" fmla="*/ 124 w 465"/>
                <a:gd name="T31" fmla="*/ 0 h 646"/>
                <a:gd name="T32" fmla="*/ 55 w 465"/>
                <a:gd name="T33" fmla="*/ 41 h 646"/>
                <a:gd name="T34" fmla="*/ 27 w 465"/>
                <a:gd name="T35" fmla="*/ 70 h 646"/>
                <a:gd name="T36" fmla="*/ 2 w 465"/>
                <a:gd name="T37" fmla="*/ 123 h 646"/>
                <a:gd name="T38" fmla="*/ 0 w 465"/>
                <a:gd name="T39" fmla="*/ 189 h 646"/>
                <a:gd name="T40" fmla="*/ 29 w 465"/>
                <a:gd name="T41" fmla="*/ 257 h 646"/>
                <a:gd name="T42" fmla="*/ 78 w 465"/>
                <a:gd name="T43" fmla="*/ 300 h 646"/>
                <a:gd name="T44" fmla="*/ 311 w 465"/>
                <a:gd name="T45" fmla="*/ 442 h 646"/>
                <a:gd name="T46" fmla="*/ 358 w 465"/>
                <a:gd name="T47" fmla="*/ 474 h 646"/>
                <a:gd name="T48" fmla="*/ 375 w 465"/>
                <a:gd name="T49" fmla="*/ 516 h 646"/>
                <a:gd name="T50" fmla="*/ 375 w 465"/>
                <a:gd name="T51" fmla="*/ 550 h 646"/>
                <a:gd name="T52" fmla="*/ 308 w 465"/>
                <a:gd name="T53" fmla="*/ 608 h 646"/>
                <a:gd name="T54" fmla="*/ 359 w 465"/>
                <a:gd name="T55" fmla="*/ 645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65" h="646">
                  <a:moveTo>
                    <a:pt x="359" y="645"/>
                  </a:moveTo>
                  <a:lnTo>
                    <a:pt x="405" y="616"/>
                  </a:lnTo>
                  <a:lnTo>
                    <a:pt x="447" y="580"/>
                  </a:lnTo>
                  <a:lnTo>
                    <a:pt x="460" y="552"/>
                  </a:lnTo>
                  <a:lnTo>
                    <a:pt x="464" y="515"/>
                  </a:lnTo>
                  <a:lnTo>
                    <a:pt x="451" y="468"/>
                  </a:lnTo>
                  <a:lnTo>
                    <a:pt x="424" y="424"/>
                  </a:lnTo>
                  <a:lnTo>
                    <a:pt x="380" y="385"/>
                  </a:lnTo>
                  <a:lnTo>
                    <a:pt x="168" y="259"/>
                  </a:lnTo>
                  <a:lnTo>
                    <a:pt x="133" y="235"/>
                  </a:lnTo>
                  <a:lnTo>
                    <a:pt x="111" y="208"/>
                  </a:lnTo>
                  <a:lnTo>
                    <a:pt x="104" y="166"/>
                  </a:lnTo>
                  <a:lnTo>
                    <a:pt x="117" y="124"/>
                  </a:lnTo>
                  <a:lnTo>
                    <a:pt x="155" y="95"/>
                  </a:lnTo>
                  <a:lnTo>
                    <a:pt x="222" y="52"/>
                  </a:lnTo>
                  <a:lnTo>
                    <a:pt x="124" y="0"/>
                  </a:lnTo>
                  <a:lnTo>
                    <a:pt x="55" y="41"/>
                  </a:lnTo>
                  <a:lnTo>
                    <a:pt x="27" y="70"/>
                  </a:lnTo>
                  <a:lnTo>
                    <a:pt x="2" y="123"/>
                  </a:lnTo>
                  <a:lnTo>
                    <a:pt x="0" y="189"/>
                  </a:lnTo>
                  <a:lnTo>
                    <a:pt x="29" y="257"/>
                  </a:lnTo>
                  <a:lnTo>
                    <a:pt x="78" y="300"/>
                  </a:lnTo>
                  <a:lnTo>
                    <a:pt x="311" y="442"/>
                  </a:lnTo>
                  <a:lnTo>
                    <a:pt x="358" y="474"/>
                  </a:lnTo>
                  <a:lnTo>
                    <a:pt x="375" y="516"/>
                  </a:lnTo>
                  <a:lnTo>
                    <a:pt x="375" y="550"/>
                  </a:lnTo>
                  <a:lnTo>
                    <a:pt x="308" y="608"/>
                  </a:lnTo>
                  <a:lnTo>
                    <a:pt x="359" y="645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058" name="Freeform 10"/>
            <p:cNvSpPr>
              <a:spLocks/>
            </p:cNvSpPr>
            <p:nvPr/>
          </p:nvSpPr>
          <p:spPr bwMode="auto">
            <a:xfrm>
              <a:off x="2966" y="2396"/>
              <a:ext cx="318" cy="422"/>
            </a:xfrm>
            <a:custGeom>
              <a:avLst/>
              <a:gdLst>
                <a:gd name="T0" fmla="*/ 92 w 318"/>
                <a:gd name="T1" fmla="*/ 421 h 422"/>
                <a:gd name="T2" fmla="*/ 163 w 318"/>
                <a:gd name="T3" fmla="*/ 399 h 422"/>
                <a:gd name="T4" fmla="*/ 218 w 318"/>
                <a:gd name="T5" fmla="*/ 357 h 422"/>
                <a:gd name="T6" fmla="*/ 263 w 318"/>
                <a:gd name="T7" fmla="*/ 316 h 422"/>
                <a:gd name="T8" fmla="*/ 300 w 318"/>
                <a:gd name="T9" fmla="*/ 265 h 422"/>
                <a:gd name="T10" fmla="*/ 317 w 318"/>
                <a:gd name="T11" fmla="*/ 203 h 422"/>
                <a:gd name="T12" fmla="*/ 316 w 318"/>
                <a:gd name="T13" fmla="*/ 139 h 422"/>
                <a:gd name="T14" fmla="*/ 299 w 318"/>
                <a:gd name="T15" fmla="*/ 95 h 422"/>
                <a:gd name="T16" fmla="*/ 276 w 318"/>
                <a:gd name="T17" fmla="*/ 64 h 422"/>
                <a:gd name="T18" fmla="*/ 241 w 318"/>
                <a:gd name="T19" fmla="*/ 36 h 422"/>
                <a:gd name="T20" fmla="*/ 218 w 318"/>
                <a:gd name="T21" fmla="*/ 14 h 422"/>
                <a:gd name="T22" fmla="*/ 180 w 318"/>
                <a:gd name="T23" fmla="*/ 0 h 422"/>
                <a:gd name="T24" fmla="*/ 61 w 318"/>
                <a:gd name="T25" fmla="*/ 52 h 422"/>
                <a:gd name="T26" fmla="*/ 106 w 318"/>
                <a:gd name="T27" fmla="*/ 93 h 422"/>
                <a:gd name="T28" fmla="*/ 137 w 318"/>
                <a:gd name="T29" fmla="*/ 130 h 422"/>
                <a:gd name="T30" fmla="*/ 159 w 318"/>
                <a:gd name="T31" fmla="*/ 159 h 422"/>
                <a:gd name="T32" fmla="*/ 176 w 318"/>
                <a:gd name="T33" fmla="*/ 196 h 422"/>
                <a:gd name="T34" fmla="*/ 176 w 318"/>
                <a:gd name="T35" fmla="*/ 246 h 422"/>
                <a:gd name="T36" fmla="*/ 145 w 318"/>
                <a:gd name="T37" fmla="*/ 279 h 422"/>
                <a:gd name="T38" fmla="*/ 105 w 318"/>
                <a:gd name="T39" fmla="*/ 309 h 422"/>
                <a:gd name="T40" fmla="*/ 50 w 318"/>
                <a:gd name="T41" fmla="*/ 342 h 422"/>
                <a:gd name="T42" fmla="*/ 0 w 318"/>
                <a:gd name="T43" fmla="*/ 369 h 422"/>
                <a:gd name="T44" fmla="*/ 92 w 318"/>
                <a:gd name="T45" fmla="*/ 421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8" h="422">
                  <a:moveTo>
                    <a:pt x="92" y="421"/>
                  </a:moveTo>
                  <a:lnTo>
                    <a:pt x="163" y="399"/>
                  </a:lnTo>
                  <a:lnTo>
                    <a:pt x="218" y="357"/>
                  </a:lnTo>
                  <a:lnTo>
                    <a:pt x="263" y="316"/>
                  </a:lnTo>
                  <a:lnTo>
                    <a:pt x="300" y="265"/>
                  </a:lnTo>
                  <a:lnTo>
                    <a:pt x="317" y="203"/>
                  </a:lnTo>
                  <a:lnTo>
                    <a:pt x="316" y="139"/>
                  </a:lnTo>
                  <a:lnTo>
                    <a:pt x="299" y="95"/>
                  </a:lnTo>
                  <a:lnTo>
                    <a:pt x="276" y="64"/>
                  </a:lnTo>
                  <a:lnTo>
                    <a:pt x="241" y="36"/>
                  </a:lnTo>
                  <a:lnTo>
                    <a:pt x="218" y="14"/>
                  </a:lnTo>
                  <a:lnTo>
                    <a:pt x="180" y="0"/>
                  </a:lnTo>
                  <a:lnTo>
                    <a:pt x="61" y="52"/>
                  </a:lnTo>
                  <a:lnTo>
                    <a:pt x="106" y="93"/>
                  </a:lnTo>
                  <a:lnTo>
                    <a:pt x="137" y="130"/>
                  </a:lnTo>
                  <a:lnTo>
                    <a:pt x="159" y="159"/>
                  </a:lnTo>
                  <a:lnTo>
                    <a:pt x="176" y="196"/>
                  </a:lnTo>
                  <a:lnTo>
                    <a:pt x="176" y="246"/>
                  </a:lnTo>
                  <a:lnTo>
                    <a:pt x="145" y="279"/>
                  </a:lnTo>
                  <a:lnTo>
                    <a:pt x="105" y="309"/>
                  </a:lnTo>
                  <a:lnTo>
                    <a:pt x="50" y="342"/>
                  </a:lnTo>
                  <a:lnTo>
                    <a:pt x="0" y="369"/>
                  </a:lnTo>
                  <a:lnTo>
                    <a:pt x="92" y="421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059" name="Freeform 11"/>
            <p:cNvSpPr>
              <a:spLocks/>
            </p:cNvSpPr>
            <p:nvPr/>
          </p:nvSpPr>
          <p:spPr bwMode="auto">
            <a:xfrm>
              <a:off x="2308" y="1190"/>
              <a:ext cx="1404" cy="1153"/>
            </a:xfrm>
            <a:custGeom>
              <a:avLst/>
              <a:gdLst>
                <a:gd name="T0" fmla="*/ 466 w 1404"/>
                <a:gd name="T1" fmla="*/ 1084 h 1153"/>
                <a:gd name="T2" fmla="*/ 370 w 1404"/>
                <a:gd name="T3" fmla="*/ 1066 h 1153"/>
                <a:gd name="T4" fmla="*/ 299 w 1404"/>
                <a:gd name="T5" fmla="*/ 1035 h 1153"/>
                <a:gd name="T6" fmla="*/ 257 w 1404"/>
                <a:gd name="T7" fmla="*/ 1002 h 1153"/>
                <a:gd name="T8" fmla="*/ 220 w 1404"/>
                <a:gd name="T9" fmla="*/ 956 h 1153"/>
                <a:gd name="T10" fmla="*/ 209 w 1404"/>
                <a:gd name="T11" fmla="*/ 914 h 1153"/>
                <a:gd name="T12" fmla="*/ 215 w 1404"/>
                <a:gd name="T13" fmla="*/ 873 h 1153"/>
                <a:gd name="T14" fmla="*/ 231 w 1404"/>
                <a:gd name="T15" fmla="*/ 836 h 1153"/>
                <a:gd name="T16" fmla="*/ 273 w 1404"/>
                <a:gd name="T17" fmla="*/ 798 h 1153"/>
                <a:gd name="T18" fmla="*/ 330 w 1404"/>
                <a:gd name="T19" fmla="*/ 774 h 1153"/>
                <a:gd name="T20" fmla="*/ 400 w 1404"/>
                <a:gd name="T21" fmla="*/ 748 h 1153"/>
                <a:gd name="T22" fmla="*/ 1110 w 1404"/>
                <a:gd name="T23" fmla="*/ 499 h 1153"/>
                <a:gd name="T24" fmla="*/ 1207 w 1404"/>
                <a:gd name="T25" fmla="*/ 451 h 1153"/>
                <a:gd name="T26" fmla="*/ 1289 w 1404"/>
                <a:gd name="T27" fmla="*/ 398 h 1153"/>
                <a:gd name="T28" fmla="*/ 1344 w 1404"/>
                <a:gd name="T29" fmla="*/ 356 h 1153"/>
                <a:gd name="T30" fmla="*/ 1381 w 1404"/>
                <a:gd name="T31" fmla="*/ 310 h 1153"/>
                <a:gd name="T32" fmla="*/ 1403 w 1404"/>
                <a:gd name="T33" fmla="*/ 249 h 1153"/>
                <a:gd name="T34" fmla="*/ 1401 w 1404"/>
                <a:gd name="T35" fmla="*/ 185 h 1153"/>
                <a:gd name="T36" fmla="*/ 1386 w 1404"/>
                <a:gd name="T37" fmla="*/ 136 h 1153"/>
                <a:gd name="T38" fmla="*/ 1370 w 1404"/>
                <a:gd name="T39" fmla="*/ 90 h 1153"/>
                <a:gd name="T40" fmla="*/ 1335 w 1404"/>
                <a:gd name="T41" fmla="*/ 55 h 1153"/>
                <a:gd name="T42" fmla="*/ 1280 w 1404"/>
                <a:gd name="T43" fmla="*/ 18 h 1153"/>
                <a:gd name="T44" fmla="*/ 1214 w 1404"/>
                <a:gd name="T45" fmla="*/ 0 h 1153"/>
                <a:gd name="T46" fmla="*/ 1172 w 1404"/>
                <a:gd name="T47" fmla="*/ 4 h 1153"/>
                <a:gd name="T48" fmla="*/ 1111 w 1404"/>
                <a:gd name="T49" fmla="*/ 7 h 1153"/>
                <a:gd name="T50" fmla="*/ 1053 w 1404"/>
                <a:gd name="T51" fmla="*/ 20 h 1153"/>
                <a:gd name="T52" fmla="*/ 989 w 1404"/>
                <a:gd name="T53" fmla="*/ 46 h 1153"/>
                <a:gd name="T54" fmla="*/ 939 w 1404"/>
                <a:gd name="T55" fmla="*/ 79 h 1153"/>
                <a:gd name="T56" fmla="*/ 899 w 1404"/>
                <a:gd name="T57" fmla="*/ 106 h 1153"/>
                <a:gd name="T58" fmla="*/ 878 w 1404"/>
                <a:gd name="T59" fmla="*/ 149 h 1153"/>
                <a:gd name="T60" fmla="*/ 897 w 1404"/>
                <a:gd name="T61" fmla="*/ 187 h 1153"/>
                <a:gd name="T62" fmla="*/ 939 w 1404"/>
                <a:gd name="T63" fmla="*/ 183 h 1153"/>
                <a:gd name="T64" fmla="*/ 987 w 1404"/>
                <a:gd name="T65" fmla="*/ 171 h 1153"/>
                <a:gd name="T66" fmla="*/ 1033 w 1404"/>
                <a:gd name="T67" fmla="*/ 158 h 1153"/>
                <a:gd name="T68" fmla="*/ 1069 w 1404"/>
                <a:gd name="T69" fmla="*/ 150 h 1153"/>
                <a:gd name="T70" fmla="*/ 1111 w 1404"/>
                <a:gd name="T71" fmla="*/ 150 h 1153"/>
                <a:gd name="T72" fmla="*/ 1154 w 1404"/>
                <a:gd name="T73" fmla="*/ 163 h 1153"/>
                <a:gd name="T74" fmla="*/ 1183 w 1404"/>
                <a:gd name="T75" fmla="*/ 204 h 1153"/>
                <a:gd name="T76" fmla="*/ 1179 w 1404"/>
                <a:gd name="T77" fmla="*/ 248 h 1153"/>
                <a:gd name="T78" fmla="*/ 1157 w 1404"/>
                <a:gd name="T79" fmla="*/ 286 h 1153"/>
                <a:gd name="T80" fmla="*/ 1121 w 1404"/>
                <a:gd name="T81" fmla="*/ 323 h 1153"/>
                <a:gd name="T82" fmla="*/ 1047 w 1404"/>
                <a:gd name="T83" fmla="*/ 361 h 1153"/>
                <a:gd name="T84" fmla="*/ 908 w 1404"/>
                <a:gd name="T85" fmla="*/ 415 h 1153"/>
                <a:gd name="T86" fmla="*/ 194 w 1404"/>
                <a:gd name="T87" fmla="*/ 675 h 1153"/>
                <a:gd name="T88" fmla="*/ 123 w 1404"/>
                <a:gd name="T89" fmla="*/ 715 h 1153"/>
                <a:gd name="T90" fmla="*/ 68 w 1404"/>
                <a:gd name="T91" fmla="*/ 763 h 1153"/>
                <a:gd name="T92" fmla="*/ 29 w 1404"/>
                <a:gd name="T93" fmla="*/ 809 h 1153"/>
                <a:gd name="T94" fmla="*/ 6 w 1404"/>
                <a:gd name="T95" fmla="*/ 858 h 1153"/>
                <a:gd name="T96" fmla="*/ 0 w 1404"/>
                <a:gd name="T97" fmla="*/ 912 h 1153"/>
                <a:gd name="T98" fmla="*/ 8 w 1404"/>
                <a:gd name="T99" fmla="*/ 952 h 1153"/>
                <a:gd name="T100" fmla="*/ 22 w 1404"/>
                <a:gd name="T101" fmla="*/ 992 h 1153"/>
                <a:gd name="T102" fmla="*/ 59 w 1404"/>
                <a:gd name="T103" fmla="*/ 1036 h 1153"/>
                <a:gd name="T104" fmla="*/ 127 w 1404"/>
                <a:gd name="T105" fmla="*/ 1095 h 1153"/>
                <a:gd name="T106" fmla="*/ 198 w 1404"/>
                <a:gd name="T107" fmla="*/ 1135 h 1153"/>
                <a:gd name="T108" fmla="*/ 273 w 1404"/>
                <a:gd name="T109" fmla="*/ 1152 h 1153"/>
                <a:gd name="T110" fmla="*/ 466 w 1404"/>
                <a:gd name="T111" fmla="*/ 1084 h 1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04" h="1153">
                  <a:moveTo>
                    <a:pt x="466" y="1084"/>
                  </a:moveTo>
                  <a:lnTo>
                    <a:pt x="370" y="1066"/>
                  </a:lnTo>
                  <a:lnTo>
                    <a:pt x="299" y="1035"/>
                  </a:lnTo>
                  <a:lnTo>
                    <a:pt x="257" y="1002"/>
                  </a:lnTo>
                  <a:lnTo>
                    <a:pt x="220" y="956"/>
                  </a:lnTo>
                  <a:lnTo>
                    <a:pt x="209" y="914"/>
                  </a:lnTo>
                  <a:lnTo>
                    <a:pt x="215" y="873"/>
                  </a:lnTo>
                  <a:lnTo>
                    <a:pt x="231" y="836"/>
                  </a:lnTo>
                  <a:lnTo>
                    <a:pt x="273" y="798"/>
                  </a:lnTo>
                  <a:lnTo>
                    <a:pt x="330" y="774"/>
                  </a:lnTo>
                  <a:lnTo>
                    <a:pt x="400" y="748"/>
                  </a:lnTo>
                  <a:lnTo>
                    <a:pt x="1110" y="499"/>
                  </a:lnTo>
                  <a:lnTo>
                    <a:pt x="1207" y="451"/>
                  </a:lnTo>
                  <a:lnTo>
                    <a:pt x="1289" y="398"/>
                  </a:lnTo>
                  <a:lnTo>
                    <a:pt x="1344" y="356"/>
                  </a:lnTo>
                  <a:lnTo>
                    <a:pt x="1381" y="310"/>
                  </a:lnTo>
                  <a:lnTo>
                    <a:pt x="1403" y="249"/>
                  </a:lnTo>
                  <a:lnTo>
                    <a:pt x="1401" y="185"/>
                  </a:lnTo>
                  <a:lnTo>
                    <a:pt x="1386" y="136"/>
                  </a:lnTo>
                  <a:lnTo>
                    <a:pt x="1370" y="90"/>
                  </a:lnTo>
                  <a:lnTo>
                    <a:pt x="1335" y="55"/>
                  </a:lnTo>
                  <a:lnTo>
                    <a:pt x="1280" y="18"/>
                  </a:lnTo>
                  <a:lnTo>
                    <a:pt x="1214" y="0"/>
                  </a:lnTo>
                  <a:lnTo>
                    <a:pt x="1172" y="4"/>
                  </a:lnTo>
                  <a:lnTo>
                    <a:pt x="1111" y="7"/>
                  </a:lnTo>
                  <a:lnTo>
                    <a:pt x="1053" y="20"/>
                  </a:lnTo>
                  <a:lnTo>
                    <a:pt x="989" y="46"/>
                  </a:lnTo>
                  <a:lnTo>
                    <a:pt x="939" y="79"/>
                  </a:lnTo>
                  <a:lnTo>
                    <a:pt x="899" y="106"/>
                  </a:lnTo>
                  <a:lnTo>
                    <a:pt x="878" y="149"/>
                  </a:lnTo>
                  <a:lnTo>
                    <a:pt x="897" y="187"/>
                  </a:lnTo>
                  <a:lnTo>
                    <a:pt x="939" y="183"/>
                  </a:lnTo>
                  <a:lnTo>
                    <a:pt x="987" y="171"/>
                  </a:lnTo>
                  <a:lnTo>
                    <a:pt x="1033" y="158"/>
                  </a:lnTo>
                  <a:lnTo>
                    <a:pt x="1069" y="150"/>
                  </a:lnTo>
                  <a:lnTo>
                    <a:pt x="1111" y="150"/>
                  </a:lnTo>
                  <a:lnTo>
                    <a:pt x="1154" y="163"/>
                  </a:lnTo>
                  <a:lnTo>
                    <a:pt x="1183" y="204"/>
                  </a:lnTo>
                  <a:lnTo>
                    <a:pt x="1179" y="248"/>
                  </a:lnTo>
                  <a:lnTo>
                    <a:pt x="1157" y="286"/>
                  </a:lnTo>
                  <a:lnTo>
                    <a:pt x="1121" y="323"/>
                  </a:lnTo>
                  <a:lnTo>
                    <a:pt x="1047" y="361"/>
                  </a:lnTo>
                  <a:lnTo>
                    <a:pt x="908" y="415"/>
                  </a:lnTo>
                  <a:lnTo>
                    <a:pt x="194" y="675"/>
                  </a:lnTo>
                  <a:lnTo>
                    <a:pt x="123" y="715"/>
                  </a:lnTo>
                  <a:lnTo>
                    <a:pt x="68" y="763"/>
                  </a:lnTo>
                  <a:lnTo>
                    <a:pt x="29" y="809"/>
                  </a:lnTo>
                  <a:lnTo>
                    <a:pt x="6" y="858"/>
                  </a:lnTo>
                  <a:lnTo>
                    <a:pt x="0" y="912"/>
                  </a:lnTo>
                  <a:lnTo>
                    <a:pt x="8" y="952"/>
                  </a:lnTo>
                  <a:lnTo>
                    <a:pt x="22" y="992"/>
                  </a:lnTo>
                  <a:lnTo>
                    <a:pt x="59" y="1036"/>
                  </a:lnTo>
                  <a:lnTo>
                    <a:pt x="127" y="1095"/>
                  </a:lnTo>
                  <a:lnTo>
                    <a:pt x="198" y="1135"/>
                  </a:lnTo>
                  <a:lnTo>
                    <a:pt x="273" y="1152"/>
                  </a:lnTo>
                  <a:lnTo>
                    <a:pt x="466" y="1084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060" name="Freeform 12"/>
            <p:cNvSpPr>
              <a:spLocks/>
            </p:cNvSpPr>
            <p:nvPr/>
          </p:nvSpPr>
          <p:spPr bwMode="auto">
            <a:xfrm>
              <a:off x="2711" y="3280"/>
              <a:ext cx="368" cy="422"/>
            </a:xfrm>
            <a:custGeom>
              <a:avLst/>
              <a:gdLst>
                <a:gd name="T0" fmla="*/ 367 w 368"/>
                <a:gd name="T1" fmla="*/ 421 h 422"/>
                <a:gd name="T2" fmla="*/ 171 w 368"/>
                <a:gd name="T3" fmla="*/ 340 h 422"/>
                <a:gd name="T4" fmla="*/ 117 w 368"/>
                <a:gd name="T5" fmla="*/ 304 h 422"/>
                <a:gd name="T6" fmla="*/ 73 w 368"/>
                <a:gd name="T7" fmla="*/ 265 h 422"/>
                <a:gd name="T8" fmla="*/ 31 w 368"/>
                <a:gd name="T9" fmla="*/ 219 h 422"/>
                <a:gd name="T10" fmla="*/ 9 w 368"/>
                <a:gd name="T11" fmla="*/ 179 h 422"/>
                <a:gd name="T12" fmla="*/ 0 w 368"/>
                <a:gd name="T13" fmla="*/ 137 h 422"/>
                <a:gd name="T14" fmla="*/ 2 w 368"/>
                <a:gd name="T15" fmla="*/ 95 h 422"/>
                <a:gd name="T16" fmla="*/ 19 w 368"/>
                <a:gd name="T17" fmla="*/ 51 h 422"/>
                <a:gd name="T18" fmla="*/ 44 w 368"/>
                <a:gd name="T19" fmla="*/ 0 h 422"/>
                <a:gd name="T20" fmla="*/ 120 w 368"/>
                <a:gd name="T21" fmla="*/ 52 h 422"/>
                <a:gd name="T22" fmla="*/ 95 w 368"/>
                <a:gd name="T23" fmla="*/ 98 h 422"/>
                <a:gd name="T24" fmla="*/ 95 w 368"/>
                <a:gd name="T25" fmla="*/ 143 h 422"/>
                <a:gd name="T26" fmla="*/ 122 w 368"/>
                <a:gd name="T27" fmla="*/ 191 h 422"/>
                <a:gd name="T28" fmla="*/ 162 w 368"/>
                <a:gd name="T29" fmla="*/ 235 h 422"/>
                <a:gd name="T30" fmla="*/ 223 w 368"/>
                <a:gd name="T31" fmla="*/ 284 h 422"/>
                <a:gd name="T32" fmla="*/ 290 w 368"/>
                <a:gd name="T33" fmla="*/ 317 h 422"/>
                <a:gd name="T34" fmla="*/ 332 w 368"/>
                <a:gd name="T35" fmla="*/ 351 h 422"/>
                <a:gd name="T36" fmla="*/ 351 w 368"/>
                <a:gd name="T37" fmla="*/ 378 h 422"/>
                <a:gd name="T38" fmla="*/ 367 w 368"/>
                <a:gd name="T39" fmla="*/ 421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8" h="422">
                  <a:moveTo>
                    <a:pt x="367" y="421"/>
                  </a:moveTo>
                  <a:lnTo>
                    <a:pt x="171" y="340"/>
                  </a:lnTo>
                  <a:lnTo>
                    <a:pt x="117" y="304"/>
                  </a:lnTo>
                  <a:lnTo>
                    <a:pt x="73" y="265"/>
                  </a:lnTo>
                  <a:lnTo>
                    <a:pt x="31" y="219"/>
                  </a:lnTo>
                  <a:lnTo>
                    <a:pt x="9" y="179"/>
                  </a:lnTo>
                  <a:lnTo>
                    <a:pt x="0" y="137"/>
                  </a:lnTo>
                  <a:lnTo>
                    <a:pt x="2" y="95"/>
                  </a:lnTo>
                  <a:lnTo>
                    <a:pt x="19" y="51"/>
                  </a:lnTo>
                  <a:lnTo>
                    <a:pt x="44" y="0"/>
                  </a:lnTo>
                  <a:lnTo>
                    <a:pt x="120" y="52"/>
                  </a:lnTo>
                  <a:lnTo>
                    <a:pt x="95" y="98"/>
                  </a:lnTo>
                  <a:lnTo>
                    <a:pt x="95" y="143"/>
                  </a:lnTo>
                  <a:lnTo>
                    <a:pt x="122" y="191"/>
                  </a:lnTo>
                  <a:lnTo>
                    <a:pt x="162" y="235"/>
                  </a:lnTo>
                  <a:lnTo>
                    <a:pt x="223" y="284"/>
                  </a:lnTo>
                  <a:lnTo>
                    <a:pt x="290" y="317"/>
                  </a:lnTo>
                  <a:lnTo>
                    <a:pt x="332" y="351"/>
                  </a:lnTo>
                  <a:lnTo>
                    <a:pt x="351" y="378"/>
                  </a:lnTo>
                  <a:lnTo>
                    <a:pt x="367" y="421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061" name="Freeform 13"/>
            <p:cNvSpPr>
              <a:spLocks/>
            </p:cNvSpPr>
            <p:nvPr/>
          </p:nvSpPr>
          <p:spPr bwMode="auto">
            <a:xfrm>
              <a:off x="2432" y="1792"/>
              <a:ext cx="989" cy="1439"/>
            </a:xfrm>
            <a:custGeom>
              <a:avLst/>
              <a:gdLst>
                <a:gd name="T0" fmla="*/ 525 w 989"/>
                <a:gd name="T1" fmla="*/ 1438 h 1439"/>
                <a:gd name="T2" fmla="*/ 582 w 989"/>
                <a:gd name="T3" fmla="*/ 1409 h 1439"/>
                <a:gd name="T4" fmla="*/ 647 w 989"/>
                <a:gd name="T5" fmla="*/ 1355 h 1439"/>
                <a:gd name="T6" fmla="*/ 670 w 989"/>
                <a:gd name="T7" fmla="*/ 1304 h 1439"/>
                <a:gd name="T8" fmla="*/ 686 w 989"/>
                <a:gd name="T9" fmla="*/ 1255 h 1439"/>
                <a:gd name="T10" fmla="*/ 677 w 989"/>
                <a:gd name="T11" fmla="*/ 1198 h 1439"/>
                <a:gd name="T12" fmla="*/ 637 w 989"/>
                <a:gd name="T13" fmla="*/ 1125 h 1439"/>
                <a:gd name="T14" fmla="*/ 609 w 989"/>
                <a:gd name="T15" fmla="*/ 1092 h 1439"/>
                <a:gd name="T16" fmla="*/ 569 w 989"/>
                <a:gd name="T17" fmla="*/ 1063 h 1439"/>
                <a:gd name="T18" fmla="*/ 259 w 989"/>
                <a:gd name="T19" fmla="*/ 905 h 1439"/>
                <a:gd name="T20" fmla="*/ 201 w 989"/>
                <a:gd name="T21" fmla="*/ 863 h 1439"/>
                <a:gd name="T22" fmla="*/ 177 w 989"/>
                <a:gd name="T23" fmla="*/ 843 h 1439"/>
                <a:gd name="T24" fmla="*/ 160 w 989"/>
                <a:gd name="T25" fmla="*/ 800 h 1439"/>
                <a:gd name="T26" fmla="*/ 171 w 989"/>
                <a:gd name="T27" fmla="*/ 766 h 1439"/>
                <a:gd name="T28" fmla="*/ 215 w 989"/>
                <a:gd name="T29" fmla="*/ 738 h 1439"/>
                <a:gd name="T30" fmla="*/ 294 w 989"/>
                <a:gd name="T31" fmla="*/ 709 h 1439"/>
                <a:gd name="T32" fmla="*/ 780 w 989"/>
                <a:gd name="T33" fmla="*/ 521 h 1439"/>
                <a:gd name="T34" fmla="*/ 856 w 989"/>
                <a:gd name="T35" fmla="*/ 471 h 1439"/>
                <a:gd name="T36" fmla="*/ 918 w 989"/>
                <a:gd name="T37" fmla="*/ 417 h 1439"/>
                <a:gd name="T38" fmla="*/ 953 w 989"/>
                <a:gd name="T39" fmla="*/ 379 h 1439"/>
                <a:gd name="T40" fmla="*/ 984 w 989"/>
                <a:gd name="T41" fmla="*/ 334 h 1439"/>
                <a:gd name="T42" fmla="*/ 988 w 989"/>
                <a:gd name="T43" fmla="*/ 274 h 1439"/>
                <a:gd name="T44" fmla="*/ 972 w 989"/>
                <a:gd name="T45" fmla="*/ 214 h 1439"/>
                <a:gd name="T46" fmla="*/ 953 w 989"/>
                <a:gd name="T47" fmla="*/ 167 h 1439"/>
                <a:gd name="T48" fmla="*/ 920 w 989"/>
                <a:gd name="T49" fmla="*/ 126 h 1439"/>
                <a:gd name="T50" fmla="*/ 875 w 989"/>
                <a:gd name="T51" fmla="*/ 85 h 1439"/>
                <a:gd name="T52" fmla="*/ 828 w 989"/>
                <a:gd name="T53" fmla="*/ 50 h 1439"/>
                <a:gd name="T54" fmla="*/ 803 w 989"/>
                <a:gd name="T55" fmla="*/ 29 h 1439"/>
                <a:gd name="T56" fmla="*/ 756 w 989"/>
                <a:gd name="T57" fmla="*/ 0 h 1439"/>
                <a:gd name="T58" fmla="*/ 588 w 989"/>
                <a:gd name="T59" fmla="*/ 61 h 1439"/>
                <a:gd name="T60" fmla="*/ 649 w 989"/>
                <a:gd name="T61" fmla="*/ 104 h 1439"/>
                <a:gd name="T62" fmla="*/ 694 w 989"/>
                <a:gd name="T63" fmla="*/ 145 h 1439"/>
                <a:gd name="T64" fmla="*/ 739 w 989"/>
                <a:gd name="T65" fmla="*/ 182 h 1439"/>
                <a:gd name="T66" fmla="*/ 780 w 989"/>
                <a:gd name="T67" fmla="*/ 223 h 1439"/>
                <a:gd name="T68" fmla="*/ 803 w 989"/>
                <a:gd name="T69" fmla="*/ 272 h 1439"/>
                <a:gd name="T70" fmla="*/ 787 w 989"/>
                <a:gd name="T71" fmla="*/ 323 h 1439"/>
                <a:gd name="T72" fmla="*/ 729 w 989"/>
                <a:gd name="T73" fmla="*/ 369 h 1439"/>
                <a:gd name="T74" fmla="*/ 639 w 989"/>
                <a:gd name="T75" fmla="*/ 413 h 1439"/>
                <a:gd name="T76" fmla="*/ 212 w 989"/>
                <a:gd name="T77" fmla="*/ 589 h 1439"/>
                <a:gd name="T78" fmla="*/ 160 w 989"/>
                <a:gd name="T79" fmla="*/ 608 h 1439"/>
                <a:gd name="T80" fmla="*/ 88 w 989"/>
                <a:gd name="T81" fmla="*/ 653 h 1439"/>
                <a:gd name="T82" fmla="*/ 43 w 989"/>
                <a:gd name="T83" fmla="*/ 698 h 1439"/>
                <a:gd name="T84" fmla="*/ 9 w 989"/>
                <a:gd name="T85" fmla="*/ 755 h 1439"/>
                <a:gd name="T86" fmla="*/ 0 w 989"/>
                <a:gd name="T87" fmla="*/ 820 h 1439"/>
                <a:gd name="T88" fmla="*/ 10 w 989"/>
                <a:gd name="T89" fmla="*/ 872 h 1439"/>
                <a:gd name="T90" fmla="*/ 40 w 989"/>
                <a:gd name="T91" fmla="*/ 914 h 1439"/>
                <a:gd name="T92" fmla="*/ 84 w 989"/>
                <a:gd name="T93" fmla="*/ 949 h 1439"/>
                <a:gd name="T94" fmla="*/ 159 w 989"/>
                <a:gd name="T95" fmla="*/ 999 h 1439"/>
                <a:gd name="T96" fmla="*/ 487 w 989"/>
                <a:gd name="T97" fmla="*/ 1164 h 1439"/>
                <a:gd name="T98" fmla="*/ 530 w 989"/>
                <a:gd name="T99" fmla="*/ 1197 h 1439"/>
                <a:gd name="T100" fmla="*/ 569 w 989"/>
                <a:gd name="T101" fmla="*/ 1236 h 1439"/>
                <a:gd name="T102" fmla="*/ 557 w 989"/>
                <a:gd name="T103" fmla="*/ 1292 h 1439"/>
                <a:gd name="T104" fmla="*/ 502 w 989"/>
                <a:gd name="T105" fmla="*/ 1354 h 1439"/>
                <a:gd name="T106" fmla="*/ 434 w 989"/>
                <a:gd name="T107" fmla="*/ 1394 h 1439"/>
                <a:gd name="T108" fmla="*/ 525 w 989"/>
                <a:gd name="T109" fmla="*/ 1438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89" h="1439">
                  <a:moveTo>
                    <a:pt x="525" y="1438"/>
                  </a:moveTo>
                  <a:lnTo>
                    <a:pt x="582" y="1409"/>
                  </a:lnTo>
                  <a:lnTo>
                    <a:pt x="647" y="1355"/>
                  </a:lnTo>
                  <a:lnTo>
                    <a:pt x="670" y="1304"/>
                  </a:lnTo>
                  <a:lnTo>
                    <a:pt x="686" y="1255"/>
                  </a:lnTo>
                  <a:lnTo>
                    <a:pt x="677" y="1198"/>
                  </a:lnTo>
                  <a:lnTo>
                    <a:pt x="637" y="1125"/>
                  </a:lnTo>
                  <a:lnTo>
                    <a:pt x="609" y="1092"/>
                  </a:lnTo>
                  <a:lnTo>
                    <a:pt x="569" y="1063"/>
                  </a:lnTo>
                  <a:lnTo>
                    <a:pt x="259" y="905"/>
                  </a:lnTo>
                  <a:lnTo>
                    <a:pt x="201" y="863"/>
                  </a:lnTo>
                  <a:lnTo>
                    <a:pt x="177" y="843"/>
                  </a:lnTo>
                  <a:lnTo>
                    <a:pt x="160" y="800"/>
                  </a:lnTo>
                  <a:lnTo>
                    <a:pt x="171" y="766"/>
                  </a:lnTo>
                  <a:lnTo>
                    <a:pt x="215" y="738"/>
                  </a:lnTo>
                  <a:lnTo>
                    <a:pt x="294" y="709"/>
                  </a:lnTo>
                  <a:lnTo>
                    <a:pt x="780" y="521"/>
                  </a:lnTo>
                  <a:lnTo>
                    <a:pt x="856" y="471"/>
                  </a:lnTo>
                  <a:lnTo>
                    <a:pt x="918" y="417"/>
                  </a:lnTo>
                  <a:lnTo>
                    <a:pt x="953" y="379"/>
                  </a:lnTo>
                  <a:lnTo>
                    <a:pt x="984" y="334"/>
                  </a:lnTo>
                  <a:lnTo>
                    <a:pt x="988" y="274"/>
                  </a:lnTo>
                  <a:lnTo>
                    <a:pt x="972" y="214"/>
                  </a:lnTo>
                  <a:lnTo>
                    <a:pt x="953" y="167"/>
                  </a:lnTo>
                  <a:lnTo>
                    <a:pt x="920" y="126"/>
                  </a:lnTo>
                  <a:lnTo>
                    <a:pt x="875" y="85"/>
                  </a:lnTo>
                  <a:lnTo>
                    <a:pt x="828" y="50"/>
                  </a:lnTo>
                  <a:lnTo>
                    <a:pt x="803" y="29"/>
                  </a:lnTo>
                  <a:lnTo>
                    <a:pt x="756" y="0"/>
                  </a:lnTo>
                  <a:lnTo>
                    <a:pt x="588" y="61"/>
                  </a:lnTo>
                  <a:lnTo>
                    <a:pt x="649" y="104"/>
                  </a:lnTo>
                  <a:lnTo>
                    <a:pt x="694" y="145"/>
                  </a:lnTo>
                  <a:lnTo>
                    <a:pt x="739" y="182"/>
                  </a:lnTo>
                  <a:lnTo>
                    <a:pt x="780" y="223"/>
                  </a:lnTo>
                  <a:lnTo>
                    <a:pt x="803" y="272"/>
                  </a:lnTo>
                  <a:lnTo>
                    <a:pt x="787" y="323"/>
                  </a:lnTo>
                  <a:lnTo>
                    <a:pt x="729" y="369"/>
                  </a:lnTo>
                  <a:lnTo>
                    <a:pt x="639" y="413"/>
                  </a:lnTo>
                  <a:lnTo>
                    <a:pt x="212" y="589"/>
                  </a:lnTo>
                  <a:lnTo>
                    <a:pt x="160" y="608"/>
                  </a:lnTo>
                  <a:lnTo>
                    <a:pt x="88" y="653"/>
                  </a:lnTo>
                  <a:lnTo>
                    <a:pt x="43" y="698"/>
                  </a:lnTo>
                  <a:lnTo>
                    <a:pt x="9" y="755"/>
                  </a:lnTo>
                  <a:lnTo>
                    <a:pt x="0" y="820"/>
                  </a:lnTo>
                  <a:lnTo>
                    <a:pt x="10" y="872"/>
                  </a:lnTo>
                  <a:lnTo>
                    <a:pt x="40" y="914"/>
                  </a:lnTo>
                  <a:lnTo>
                    <a:pt x="84" y="949"/>
                  </a:lnTo>
                  <a:lnTo>
                    <a:pt x="159" y="999"/>
                  </a:lnTo>
                  <a:lnTo>
                    <a:pt x="487" y="1164"/>
                  </a:lnTo>
                  <a:lnTo>
                    <a:pt x="530" y="1197"/>
                  </a:lnTo>
                  <a:lnTo>
                    <a:pt x="569" y="1236"/>
                  </a:lnTo>
                  <a:lnTo>
                    <a:pt x="557" y="1292"/>
                  </a:lnTo>
                  <a:lnTo>
                    <a:pt x="502" y="1354"/>
                  </a:lnTo>
                  <a:lnTo>
                    <a:pt x="434" y="1394"/>
                  </a:lnTo>
                  <a:lnTo>
                    <a:pt x="525" y="1438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062" name="Freeform 14"/>
            <p:cNvSpPr>
              <a:spLocks/>
            </p:cNvSpPr>
            <p:nvPr/>
          </p:nvSpPr>
          <p:spPr bwMode="auto">
            <a:xfrm>
              <a:off x="2100" y="1162"/>
              <a:ext cx="669" cy="582"/>
            </a:xfrm>
            <a:custGeom>
              <a:avLst/>
              <a:gdLst>
                <a:gd name="T0" fmla="*/ 668 w 669"/>
                <a:gd name="T1" fmla="*/ 553 h 582"/>
                <a:gd name="T2" fmla="*/ 668 w 669"/>
                <a:gd name="T3" fmla="*/ 450 h 582"/>
                <a:gd name="T4" fmla="*/ 562 w 669"/>
                <a:gd name="T5" fmla="*/ 435 h 582"/>
                <a:gd name="T6" fmla="*/ 448 w 669"/>
                <a:gd name="T7" fmla="*/ 420 h 582"/>
                <a:gd name="T8" fmla="*/ 367 w 669"/>
                <a:gd name="T9" fmla="*/ 400 h 582"/>
                <a:gd name="T10" fmla="*/ 314 w 669"/>
                <a:gd name="T11" fmla="*/ 378 h 582"/>
                <a:gd name="T12" fmla="*/ 257 w 669"/>
                <a:gd name="T13" fmla="*/ 349 h 582"/>
                <a:gd name="T14" fmla="*/ 220 w 669"/>
                <a:gd name="T15" fmla="*/ 314 h 582"/>
                <a:gd name="T16" fmla="*/ 193 w 669"/>
                <a:gd name="T17" fmla="*/ 274 h 582"/>
                <a:gd name="T18" fmla="*/ 180 w 669"/>
                <a:gd name="T19" fmla="*/ 231 h 582"/>
                <a:gd name="T20" fmla="*/ 180 w 669"/>
                <a:gd name="T21" fmla="*/ 189 h 582"/>
                <a:gd name="T22" fmla="*/ 193 w 669"/>
                <a:gd name="T23" fmla="*/ 165 h 582"/>
                <a:gd name="T24" fmla="*/ 209 w 669"/>
                <a:gd name="T25" fmla="*/ 143 h 582"/>
                <a:gd name="T26" fmla="*/ 255 w 669"/>
                <a:gd name="T27" fmla="*/ 127 h 582"/>
                <a:gd name="T28" fmla="*/ 297 w 669"/>
                <a:gd name="T29" fmla="*/ 127 h 582"/>
                <a:gd name="T30" fmla="*/ 345 w 669"/>
                <a:gd name="T31" fmla="*/ 141 h 582"/>
                <a:gd name="T32" fmla="*/ 396 w 669"/>
                <a:gd name="T33" fmla="*/ 156 h 582"/>
                <a:gd name="T34" fmla="*/ 448 w 669"/>
                <a:gd name="T35" fmla="*/ 163 h 582"/>
                <a:gd name="T36" fmla="*/ 477 w 669"/>
                <a:gd name="T37" fmla="*/ 125 h 582"/>
                <a:gd name="T38" fmla="*/ 464 w 669"/>
                <a:gd name="T39" fmla="*/ 86 h 582"/>
                <a:gd name="T40" fmla="*/ 415 w 669"/>
                <a:gd name="T41" fmla="*/ 42 h 582"/>
                <a:gd name="T42" fmla="*/ 363 w 669"/>
                <a:gd name="T43" fmla="*/ 18 h 582"/>
                <a:gd name="T44" fmla="*/ 319 w 669"/>
                <a:gd name="T45" fmla="*/ 7 h 582"/>
                <a:gd name="T46" fmla="*/ 273 w 669"/>
                <a:gd name="T47" fmla="*/ 2 h 582"/>
                <a:gd name="T48" fmla="*/ 222 w 669"/>
                <a:gd name="T49" fmla="*/ 0 h 582"/>
                <a:gd name="T50" fmla="*/ 176 w 669"/>
                <a:gd name="T51" fmla="*/ 4 h 582"/>
                <a:gd name="T52" fmla="*/ 136 w 669"/>
                <a:gd name="T53" fmla="*/ 15 h 582"/>
                <a:gd name="T54" fmla="*/ 86 w 669"/>
                <a:gd name="T55" fmla="*/ 33 h 582"/>
                <a:gd name="T56" fmla="*/ 50 w 669"/>
                <a:gd name="T57" fmla="*/ 66 h 582"/>
                <a:gd name="T58" fmla="*/ 22 w 669"/>
                <a:gd name="T59" fmla="*/ 99 h 582"/>
                <a:gd name="T60" fmla="*/ 6 w 669"/>
                <a:gd name="T61" fmla="*/ 145 h 582"/>
                <a:gd name="T62" fmla="*/ 0 w 669"/>
                <a:gd name="T63" fmla="*/ 189 h 582"/>
                <a:gd name="T64" fmla="*/ 9 w 669"/>
                <a:gd name="T65" fmla="*/ 237 h 582"/>
                <a:gd name="T66" fmla="*/ 22 w 669"/>
                <a:gd name="T67" fmla="*/ 285 h 582"/>
                <a:gd name="T68" fmla="*/ 50 w 669"/>
                <a:gd name="T69" fmla="*/ 330 h 582"/>
                <a:gd name="T70" fmla="*/ 81 w 669"/>
                <a:gd name="T71" fmla="*/ 375 h 582"/>
                <a:gd name="T72" fmla="*/ 125 w 669"/>
                <a:gd name="T73" fmla="*/ 419 h 582"/>
                <a:gd name="T74" fmla="*/ 169 w 669"/>
                <a:gd name="T75" fmla="*/ 457 h 582"/>
                <a:gd name="T76" fmla="*/ 217 w 669"/>
                <a:gd name="T77" fmla="*/ 488 h 582"/>
                <a:gd name="T78" fmla="*/ 266 w 669"/>
                <a:gd name="T79" fmla="*/ 514 h 582"/>
                <a:gd name="T80" fmla="*/ 310 w 669"/>
                <a:gd name="T81" fmla="*/ 534 h 582"/>
                <a:gd name="T82" fmla="*/ 369 w 669"/>
                <a:gd name="T83" fmla="*/ 549 h 582"/>
                <a:gd name="T84" fmla="*/ 437 w 669"/>
                <a:gd name="T85" fmla="*/ 568 h 582"/>
                <a:gd name="T86" fmla="*/ 516 w 669"/>
                <a:gd name="T87" fmla="*/ 581 h 582"/>
                <a:gd name="T88" fmla="*/ 595 w 669"/>
                <a:gd name="T89" fmla="*/ 577 h 582"/>
                <a:gd name="T90" fmla="*/ 668 w 669"/>
                <a:gd name="T91" fmla="*/ 553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69" h="582">
                  <a:moveTo>
                    <a:pt x="668" y="553"/>
                  </a:moveTo>
                  <a:lnTo>
                    <a:pt x="668" y="450"/>
                  </a:lnTo>
                  <a:lnTo>
                    <a:pt x="562" y="435"/>
                  </a:lnTo>
                  <a:lnTo>
                    <a:pt x="448" y="420"/>
                  </a:lnTo>
                  <a:lnTo>
                    <a:pt x="367" y="400"/>
                  </a:lnTo>
                  <a:lnTo>
                    <a:pt x="314" y="378"/>
                  </a:lnTo>
                  <a:lnTo>
                    <a:pt x="257" y="349"/>
                  </a:lnTo>
                  <a:lnTo>
                    <a:pt x="220" y="314"/>
                  </a:lnTo>
                  <a:lnTo>
                    <a:pt x="193" y="274"/>
                  </a:lnTo>
                  <a:lnTo>
                    <a:pt x="180" y="231"/>
                  </a:lnTo>
                  <a:lnTo>
                    <a:pt x="180" y="189"/>
                  </a:lnTo>
                  <a:lnTo>
                    <a:pt x="193" y="165"/>
                  </a:lnTo>
                  <a:lnTo>
                    <a:pt x="209" y="143"/>
                  </a:lnTo>
                  <a:lnTo>
                    <a:pt x="255" y="127"/>
                  </a:lnTo>
                  <a:lnTo>
                    <a:pt x="297" y="127"/>
                  </a:lnTo>
                  <a:lnTo>
                    <a:pt x="345" y="141"/>
                  </a:lnTo>
                  <a:lnTo>
                    <a:pt x="396" y="156"/>
                  </a:lnTo>
                  <a:lnTo>
                    <a:pt x="448" y="163"/>
                  </a:lnTo>
                  <a:lnTo>
                    <a:pt x="477" y="125"/>
                  </a:lnTo>
                  <a:lnTo>
                    <a:pt x="464" y="86"/>
                  </a:lnTo>
                  <a:lnTo>
                    <a:pt x="415" y="42"/>
                  </a:lnTo>
                  <a:lnTo>
                    <a:pt x="363" y="18"/>
                  </a:lnTo>
                  <a:lnTo>
                    <a:pt x="319" y="7"/>
                  </a:lnTo>
                  <a:lnTo>
                    <a:pt x="273" y="2"/>
                  </a:lnTo>
                  <a:lnTo>
                    <a:pt x="222" y="0"/>
                  </a:lnTo>
                  <a:lnTo>
                    <a:pt x="176" y="4"/>
                  </a:lnTo>
                  <a:lnTo>
                    <a:pt x="136" y="15"/>
                  </a:lnTo>
                  <a:lnTo>
                    <a:pt x="86" y="33"/>
                  </a:lnTo>
                  <a:lnTo>
                    <a:pt x="50" y="66"/>
                  </a:lnTo>
                  <a:lnTo>
                    <a:pt x="22" y="99"/>
                  </a:lnTo>
                  <a:lnTo>
                    <a:pt x="6" y="145"/>
                  </a:lnTo>
                  <a:lnTo>
                    <a:pt x="0" y="189"/>
                  </a:lnTo>
                  <a:lnTo>
                    <a:pt x="9" y="237"/>
                  </a:lnTo>
                  <a:lnTo>
                    <a:pt x="22" y="285"/>
                  </a:lnTo>
                  <a:lnTo>
                    <a:pt x="50" y="330"/>
                  </a:lnTo>
                  <a:lnTo>
                    <a:pt x="81" y="375"/>
                  </a:lnTo>
                  <a:lnTo>
                    <a:pt x="125" y="419"/>
                  </a:lnTo>
                  <a:lnTo>
                    <a:pt x="169" y="457"/>
                  </a:lnTo>
                  <a:lnTo>
                    <a:pt x="217" y="488"/>
                  </a:lnTo>
                  <a:lnTo>
                    <a:pt x="266" y="514"/>
                  </a:lnTo>
                  <a:lnTo>
                    <a:pt x="310" y="534"/>
                  </a:lnTo>
                  <a:lnTo>
                    <a:pt x="369" y="549"/>
                  </a:lnTo>
                  <a:lnTo>
                    <a:pt x="437" y="568"/>
                  </a:lnTo>
                  <a:lnTo>
                    <a:pt x="516" y="581"/>
                  </a:lnTo>
                  <a:lnTo>
                    <a:pt x="595" y="577"/>
                  </a:lnTo>
                  <a:lnTo>
                    <a:pt x="668" y="553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063" name="Freeform 15"/>
            <p:cNvSpPr>
              <a:spLocks/>
            </p:cNvSpPr>
            <p:nvPr/>
          </p:nvSpPr>
          <p:spPr bwMode="auto">
            <a:xfrm>
              <a:off x="1365" y="583"/>
              <a:ext cx="1413" cy="549"/>
            </a:xfrm>
            <a:custGeom>
              <a:avLst/>
              <a:gdLst>
                <a:gd name="T0" fmla="*/ 1412 w 1413"/>
                <a:gd name="T1" fmla="*/ 548 h 549"/>
                <a:gd name="T2" fmla="*/ 1316 w 1413"/>
                <a:gd name="T3" fmla="*/ 537 h 549"/>
                <a:gd name="T4" fmla="*/ 1237 w 1413"/>
                <a:gd name="T5" fmla="*/ 524 h 549"/>
                <a:gd name="T6" fmla="*/ 1179 w 1413"/>
                <a:gd name="T7" fmla="*/ 511 h 549"/>
                <a:gd name="T8" fmla="*/ 1118 w 1413"/>
                <a:gd name="T9" fmla="*/ 499 h 549"/>
                <a:gd name="T10" fmla="*/ 1060 w 1413"/>
                <a:gd name="T11" fmla="*/ 493 h 549"/>
                <a:gd name="T12" fmla="*/ 1000 w 1413"/>
                <a:gd name="T13" fmla="*/ 495 h 549"/>
                <a:gd name="T14" fmla="*/ 939 w 1413"/>
                <a:gd name="T15" fmla="*/ 499 h 549"/>
                <a:gd name="T16" fmla="*/ 894 w 1413"/>
                <a:gd name="T17" fmla="*/ 482 h 549"/>
                <a:gd name="T18" fmla="*/ 962 w 1413"/>
                <a:gd name="T19" fmla="*/ 440 h 549"/>
                <a:gd name="T20" fmla="*/ 1005 w 1413"/>
                <a:gd name="T21" fmla="*/ 411 h 549"/>
                <a:gd name="T22" fmla="*/ 1043 w 1413"/>
                <a:gd name="T23" fmla="*/ 381 h 549"/>
                <a:gd name="T24" fmla="*/ 1069 w 1413"/>
                <a:gd name="T25" fmla="*/ 348 h 549"/>
                <a:gd name="T26" fmla="*/ 962 w 1413"/>
                <a:gd name="T27" fmla="*/ 383 h 549"/>
                <a:gd name="T28" fmla="*/ 855 w 1413"/>
                <a:gd name="T29" fmla="*/ 418 h 549"/>
                <a:gd name="T30" fmla="*/ 783 w 1413"/>
                <a:gd name="T31" fmla="*/ 436 h 549"/>
                <a:gd name="T32" fmla="*/ 670 w 1413"/>
                <a:gd name="T33" fmla="*/ 449 h 549"/>
                <a:gd name="T34" fmla="*/ 597 w 1413"/>
                <a:gd name="T35" fmla="*/ 449 h 549"/>
                <a:gd name="T36" fmla="*/ 531 w 1413"/>
                <a:gd name="T37" fmla="*/ 444 h 549"/>
                <a:gd name="T38" fmla="*/ 486 w 1413"/>
                <a:gd name="T39" fmla="*/ 427 h 549"/>
                <a:gd name="T40" fmla="*/ 459 w 1413"/>
                <a:gd name="T41" fmla="*/ 407 h 549"/>
                <a:gd name="T42" fmla="*/ 527 w 1413"/>
                <a:gd name="T43" fmla="*/ 389 h 549"/>
                <a:gd name="T44" fmla="*/ 572 w 1413"/>
                <a:gd name="T45" fmla="*/ 365 h 549"/>
                <a:gd name="T46" fmla="*/ 599 w 1413"/>
                <a:gd name="T47" fmla="*/ 339 h 549"/>
                <a:gd name="T48" fmla="*/ 634 w 1413"/>
                <a:gd name="T49" fmla="*/ 308 h 549"/>
                <a:gd name="T50" fmla="*/ 544 w 1413"/>
                <a:gd name="T51" fmla="*/ 334 h 549"/>
                <a:gd name="T52" fmla="*/ 463 w 1413"/>
                <a:gd name="T53" fmla="*/ 348 h 549"/>
                <a:gd name="T54" fmla="*/ 378 w 1413"/>
                <a:gd name="T55" fmla="*/ 356 h 549"/>
                <a:gd name="T56" fmla="*/ 303 w 1413"/>
                <a:gd name="T57" fmla="*/ 352 h 549"/>
                <a:gd name="T58" fmla="*/ 254 w 1413"/>
                <a:gd name="T59" fmla="*/ 334 h 549"/>
                <a:gd name="T60" fmla="*/ 233 w 1413"/>
                <a:gd name="T61" fmla="*/ 312 h 549"/>
                <a:gd name="T62" fmla="*/ 281 w 1413"/>
                <a:gd name="T63" fmla="*/ 291 h 549"/>
                <a:gd name="T64" fmla="*/ 313 w 1413"/>
                <a:gd name="T65" fmla="*/ 269 h 549"/>
                <a:gd name="T66" fmla="*/ 341 w 1413"/>
                <a:gd name="T67" fmla="*/ 244 h 549"/>
                <a:gd name="T68" fmla="*/ 339 w 1413"/>
                <a:gd name="T69" fmla="*/ 229 h 549"/>
                <a:gd name="T70" fmla="*/ 262 w 1413"/>
                <a:gd name="T71" fmla="*/ 246 h 549"/>
                <a:gd name="T72" fmla="*/ 179 w 1413"/>
                <a:gd name="T73" fmla="*/ 255 h 549"/>
                <a:gd name="T74" fmla="*/ 109 w 1413"/>
                <a:gd name="T75" fmla="*/ 254 h 549"/>
                <a:gd name="T76" fmla="*/ 51 w 1413"/>
                <a:gd name="T77" fmla="*/ 244 h 549"/>
                <a:gd name="T78" fmla="*/ 19 w 1413"/>
                <a:gd name="T79" fmla="*/ 229 h 549"/>
                <a:gd name="T80" fmla="*/ 0 w 1413"/>
                <a:gd name="T81" fmla="*/ 205 h 549"/>
                <a:gd name="T82" fmla="*/ 120 w 1413"/>
                <a:gd name="T83" fmla="*/ 187 h 549"/>
                <a:gd name="T84" fmla="*/ 309 w 1413"/>
                <a:gd name="T85" fmla="*/ 156 h 549"/>
                <a:gd name="T86" fmla="*/ 544 w 1413"/>
                <a:gd name="T87" fmla="*/ 119 h 549"/>
                <a:gd name="T88" fmla="*/ 742 w 1413"/>
                <a:gd name="T89" fmla="*/ 71 h 549"/>
                <a:gd name="T90" fmla="*/ 926 w 1413"/>
                <a:gd name="T91" fmla="*/ 26 h 549"/>
                <a:gd name="T92" fmla="*/ 1020 w 1413"/>
                <a:gd name="T93" fmla="*/ 9 h 549"/>
                <a:gd name="T94" fmla="*/ 1098 w 1413"/>
                <a:gd name="T95" fmla="*/ 0 h 549"/>
                <a:gd name="T96" fmla="*/ 1165 w 1413"/>
                <a:gd name="T97" fmla="*/ 2 h 549"/>
                <a:gd name="T98" fmla="*/ 1211 w 1413"/>
                <a:gd name="T99" fmla="*/ 7 h 549"/>
                <a:gd name="T100" fmla="*/ 1254 w 1413"/>
                <a:gd name="T101" fmla="*/ 27 h 549"/>
                <a:gd name="T102" fmla="*/ 1288 w 1413"/>
                <a:gd name="T103" fmla="*/ 71 h 549"/>
                <a:gd name="T104" fmla="*/ 1301 w 1413"/>
                <a:gd name="T105" fmla="*/ 117 h 549"/>
                <a:gd name="T106" fmla="*/ 1316 w 1413"/>
                <a:gd name="T107" fmla="*/ 148 h 549"/>
                <a:gd name="T108" fmla="*/ 1344 w 1413"/>
                <a:gd name="T109" fmla="*/ 159 h 549"/>
                <a:gd name="T110" fmla="*/ 1384 w 1413"/>
                <a:gd name="T111" fmla="*/ 156 h 549"/>
                <a:gd name="T112" fmla="*/ 1412 w 1413"/>
                <a:gd name="T113" fmla="*/ 145 h 549"/>
                <a:gd name="T114" fmla="*/ 1412 w 1413"/>
                <a:gd name="T115" fmla="*/ 548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13" h="549">
                  <a:moveTo>
                    <a:pt x="1412" y="548"/>
                  </a:moveTo>
                  <a:lnTo>
                    <a:pt x="1316" y="537"/>
                  </a:lnTo>
                  <a:lnTo>
                    <a:pt x="1237" y="524"/>
                  </a:lnTo>
                  <a:lnTo>
                    <a:pt x="1179" y="511"/>
                  </a:lnTo>
                  <a:lnTo>
                    <a:pt x="1118" y="499"/>
                  </a:lnTo>
                  <a:lnTo>
                    <a:pt x="1060" y="493"/>
                  </a:lnTo>
                  <a:lnTo>
                    <a:pt x="1000" y="495"/>
                  </a:lnTo>
                  <a:lnTo>
                    <a:pt x="939" y="499"/>
                  </a:lnTo>
                  <a:lnTo>
                    <a:pt x="894" y="482"/>
                  </a:lnTo>
                  <a:lnTo>
                    <a:pt x="962" y="440"/>
                  </a:lnTo>
                  <a:lnTo>
                    <a:pt x="1005" y="411"/>
                  </a:lnTo>
                  <a:lnTo>
                    <a:pt x="1043" y="381"/>
                  </a:lnTo>
                  <a:lnTo>
                    <a:pt x="1069" y="348"/>
                  </a:lnTo>
                  <a:lnTo>
                    <a:pt x="962" y="383"/>
                  </a:lnTo>
                  <a:lnTo>
                    <a:pt x="855" y="418"/>
                  </a:lnTo>
                  <a:lnTo>
                    <a:pt x="783" y="436"/>
                  </a:lnTo>
                  <a:lnTo>
                    <a:pt x="670" y="449"/>
                  </a:lnTo>
                  <a:lnTo>
                    <a:pt x="597" y="449"/>
                  </a:lnTo>
                  <a:lnTo>
                    <a:pt x="531" y="444"/>
                  </a:lnTo>
                  <a:lnTo>
                    <a:pt x="486" y="427"/>
                  </a:lnTo>
                  <a:lnTo>
                    <a:pt x="459" y="407"/>
                  </a:lnTo>
                  <a:lnTo>
                    <a:pt x="527" y="389"/>
                  </a:lnTo>
                  <a:lnTo>
                    <a:pt x="572" y="365"/>
                  </a:lnTo>
                  <a:lnTo>
                    <a:pt x="599" y="339"/>
                  </a:lnTo>
                  <a:lnTo>
                    <a:pt x="634" y="308"/>
                  </a:lnTo>
                  <a:lnTo>
                    <a:pt x="544" y="334"/>
                  </a:lnTo>
                  <a:lnTo>
                    <a:pt x="463" y="348"/>
                  </a:lnTo>
                  <a:lnTo>
                    <a:pt x="378" y="356"/>
                  </a:lnTo>
                  <a:lnTo>
                    <a:pt x="303" y="352"/>
                  </a:lnTo>
                  <a:lnTo>
                    <a:pt x="254" y="334"/>
                  </a:lnTo>
                  <a:lnTo>
                    <a:pt x="233" y="312"/>
                  </a:lnTo>
                  <a:lnTo>
                    <a:pt x="281" y="291"/>
                  </a:lnTo>
                  <a:lnTo>
                    <a:pt x="313" y="269"/>
                  </a:lnTo>
                  <a:lnTo>
                    <a:pt x="341" y="244"/>
                  </a:lnTo>
                  <a:lnTo>
                    <a:pt x="339" y="229"/>
                  </a:lnTo>
                  <a:lnTo>
                    <a:pt x="262" y="246"/>
                  </a:lnTo>
                  <a:lnTo>
                    <a:pt x="179" y="255"/>
                  </a:lnTo>
                  <a:lnTo>
                    <a:pt x="109" y="254"/>
                  </a:lnTo>
                  <a:lnTo>
                    <a:pt x="51" y="244"/>
                  </a:lnTo>
                  <a:lnTo>
                    <a:pt x="19" y="229"/>
                  </a:lnTo>
                  <a:lnTo>
                    <a:pt x="0" y="205"/>
                  </a:lnTo>
                  <a:lnTo>
                    <a:pt x="120" y="187"/>
                  </a:lnTo>
                  <a:lnTo>
                    <a:pt x="309" y="156"/>
                  </a:lnTo>
                  <a:lnTo>
                    <a:pt x="544" y="119"/>
                  </a:lnTo>
                  <a:lnTo>
                    <a:pt x="742" y="71"/>
                  </a:lnTo>
                  <a:lnTo>
                    <a:pt x="926" y="26"/>
                  </a:lnTo>
                  <a:lnTo>
                    <a:pt x="1020" y="9"/>
                  </a:lnTo>
                  <a:lnTo>
                    <a:pt x="1098" y="0"/>
                  </a:lnTo>
                  <a:lnTo>
                    <a:pt x="1165" y="2"/>
                  </a:lnTo>
                  <a:lnTo>
                    <a:pt x="1211" y="7"/>
                  </a:lnTo>
                  <a:lnTo>
                    <a:pt x="1254" y="27"/>
                  </a:lnTo>
                  <a:lnTo>
                    <a:pt x="1288" y="71"/>
                  </a:lnTo>
                  <a:lnTo>
                    <a:pt x="1301" y="117"/>
                  </a:lnTo>
                  <a:lnTo>
                    <a:pt x="1316" y="148"/>
                  </a:lnTo>
                  <a:lnTo>
                    <a:pt x="1344" y="159"/>
                  </a:lnTo>
                  <a:lnTo>
                    <a:pt x="1384" y="156"/>
                  </a:lnTo>
                  <a:lnTo>
                    <a:pt x="1412" y="145"/>
                  </a:lnTo>
                  <a:lnTo>
                    <a:pt x="1412" y="548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064" name="Oval 16"/>
            <p:cNvSpPr>
              <a:spLocks noChangeArrowheads="1"/>
            </p:cNvSpPr>
            <p:nvPr/>
          </p:nvSpPr>
          <p:spPr bwMode="auto">
            <a:xfrm>
              <a:off x="2785" y="355"/>
              <a:ext cx="187" cy="1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065" name="Freeform 17"/>
            <p:cNvSpPr>
              <a:spLocks/>
            </p:cNvSpPr>
            <p:nvPr/>
          </p:nvSpPr>
          <p:spPr bwMode="auto">
            <a:xfrm>
              <a:off x="2976" y="583"/>
              <a:ext cx="1413" cy="549"/>
            </a:xfrm>
            <a:custGeom>
              <a:avLst/>
              <a:gdLst>
                <a:gd name="T0" fmla="*/ 0 w 1413"/>
                <a:gd name="T1" fmla="*/ 548 h 549"/>
                <a:gd name="T2" fmla="*/ 96 w 1413"/>
                <a:gd name="T3" fmla="*/ 537 h 549"/>
                <a:gd name="T4" fmla="*/ 175 w 1413"/>
                <a:gd name="T5" fmla="*/ 524 h 549"/>
                <a:gd name="T6" fmla="*/ 233 w 1413"/>
                <a:gd name="T7" fmla="*/ 511 h 549"/>
                <a:gd name="T8" fmla="*/ 294 w 1413"/>
                <a:gd name="T9" fmla="*/ 499 h 549"/>
                <a:gd name="T10" fmla="*/ 352 w 1413"/>
                <a:gd name="T11" fmla="*/ 493 h 549"/>
                <a:gd name="T12" fmla="*/ 412 w 1413"/>
                <a:gd name="T13" fmla="*/ 495 h 549"/>
                <a:gd name="T14" fmla="*/ 473 w 1413"/>
                <a:gd name="T15" fmla="*/ 499 h 549"/>
                <a:gd name="T16" fmla="*/ 518 w 1413"/>
                <a:gd name="T17" fmla="*/ 482 h 549"/>
                <a:gd name="T18" fmla="*/ 450 w 1413"/>
                <a:gd name="T19" fmla="*/ 440 h 549"/>
                <a:gd name="T20" fmla="*/ 407 w 1413"/>
                <a:gd name="T21" fmla="*/ 411 h 549"/>
                <a:gd name="T22" fmla="*/ 369 w 1413"/>
                <a:gd name="T23" fmla="*/ 381 h 549"/>
                <a:gd name="T24" fmla="*/ 343 w 1413"/>
                <a:gd name="T25" fmla="*/ 348 h 549"/>
                <a:gd name="T26" fmla="*/ 450 w 1413"/>
                <a:gd name="T27" fmla="*/ 383 h 549"/>
                <a:gd name="T28" fmla="*/ 557 w 1413"/>
                <a:gd name="T29" fmla="*/ 418 h 549"/>
                <a:gd name="T30" fmla="*/ 629 w 1413"/>
                <a:gd name="T31" fmla="*/ 436 h 549"/>
                <a:gd name="T32" fmla="*/ 742 w 1413"/>
                <a:gd name="T33" fmla="*/ 449 h 549"/>
                <a:gd name="T34" fmla="*/ 815 w 1413"/>
                <a:gd name="T35" fmla="*/ 449 h 549"/>
                <a:gd name="T36" fmla="*/ 881 w 1413"/>
                <a:gd name="T37" fmla="*/ 444 h 549"/>
                <a:gd name="T38" fmla="*/ 926 w 1413"/>
                <a:gd name="T39" fmla="*/ 427 h 549"/>
                <a:gd name="T40" fmla="*/ 953 w 1413"/>
                <a:gd name="T41" fmla="*/ 407 h 549"/>
                <a:gd name="T42" fmla="*/ 885 w 1413"/>
                <a:gd name="T43" fmla="*/ 389 h 549"/>
                <a:gd name="T44" fmla="*/ 840 w 1413"/>
                <a:gd name="T45" fmla="*/ 365 h 549"/>
                <a:gd name="T46" fmla="*/ 809 w 1413"/>
                <a:gd name="T47" fmla="*/ 339 h 549"/>
                <a:gd name="T48" fmla="*/ 778 w 1413"/>
                <a:gd name="T49" fmla="*/ 308 h 549"/>
                <a:gd name="T50" fmla="*/ 868 w 1413"/>
                <a:gd name="T51" fmla="*/ 334 h 549"/>
                <a:gd name="T52" fmla="*/ 949 w 1413"/>
                <a:gd name="T53" fmla="*/ 348 h 549"/>
                <a:gd name="T54" fmla="*/ 1034 w 1413"/>
                <a:gd name="T55" fmla="*/ 356 h 549"/>
                <a:gd name="T56" fmla="*/ 1109 w 1413"/>
                <a:gd name="T57" fmla="*/ 352 h 549"/>
                <a:gd name="T58" fmla="*/ 1158 w 1413"/>
                <a:gd name="T59" fmla="*/ 334 h 549"/>
                <a:gd name="T60" fmla="*/ 1179 w 1413"/>
                <a:gd name="T61" fmla="*/ 312 h 549"/>
                <a:gd name="T62" fmla="*/ 1131 w 1413"/>
                <a:gd name="T63" fmla="*/ 291 h 549"/>
                <a:gd name="T64" fmla="*/ 1099 w 1413"/>
                <a:gd name="T65" fmla="*/ 269 h 549"/>
                <a:gd name="T66" fmla="*/ 1071 w 1413"/>
                <a:gd name="T67" fmla="*/ 244 h 549"/>
                <a:gd name="T68" fmla="*/ 1073 w 1413"/>
                <a:gd name="T69" fmla="*/ 229 h 549"/>
                <a:gd name="T70" fmla="*/ 1150 w 1413"/>
                <a:gd name="T71" fmla="*/ 246 h 549"/>
                <a:gd name="T72" fmla="*/ 1233 w 1413"/>
                <a:gd name="T73" fmla="*/ 255 h 549"/>
                <a:gd name="T74" fmla="*/ 1311 w 1413"/>
                <a:gd name="T75" fmla="*/ 253 h 549"/>
                <a:gd name="T76" fmla="*/ 1361 w 1413"/>
                <a:gd name="T77" fmla="*/ 244 h 549"/>
                <a:gd name="T78" fmla="*/ 1393 w 1413"/>
                <a:gd name="T79" fmla="*/ 229 h 549"/>
                <a:gd name="T80" fmla="*/ 1412 w 1413"/>
                <a:gd name="T81" fmla="*/ 205 h 549"/>
                <a:gd name="T82" fmla="*/ 1292 w 1413"/>
                <a:gd name="T83" fmla="*/ 187 h 549"/>
                <a:gd name="T84" fmla="*/ 1087 w 1413"/>
                <a:gd name="T85" fmla="*/ 158 h 549"/>
                <a:gd name="T86" fmla="*/ 868 w 1413"/>
                <a:gd name="T87" fmla="*/ 119 h 549"/>
                <a:gd name="T88" fmla="*/ 670 w 1413"/>
                <a:gd name="T89" fmla="*/ 71 h 549"/>
                <a:gd name="T90" fmla="*/ 486 w 1413"/>
                <a:gd name="T91" fmla="*/ 26 h 549"/>
                <a:gd name="T92" fmla="*/ 392 w 1413"/>
                <a:gd name="T93" fmla="*/ 9 h 549"/>
                <a:gd name="T94" fmla="*/ 314 w 1413"/>
                <a:gd name="T95" fmla="*/ 0 h 549"/>
                <a:gd name="T96" fmla="*/ 247 w 1413"/>
                <a:gd name="T97" fmla="*/ 2 h 549"/>
                <a:gd name="T98" fmla="*/ 201 w 1413"/>
                <a:gd name="T99" fmla="*/ 7 h 549"/>
                <a:gd name="T100" fmla="*/ 158 w 1413"/>
                <a:gd name="T101" fmla="*/ 27 h 549"/>
                <a:gd name="T102" fmla="*/ 124 w 1413"/>
                <a:gd name="T103" fmla="*/ 71 h 549"/>
                <a:gd name="T104" fmla="*/ 111 w 1413"/>
                <a:gd name="T105" fmla="*/ 117 h 549"/>
                <a:gd name="T106" fmla="*/ 96 w 1413"/>
                <a:gd name="T107" fmla="*/ 148 h 549"/>
                <a:gd name="T108" fmla="*/ 68 w 1413"/>
                <a:gd name="T109" fmla="*/ 159 h 549"/>
                <a:gd name="T110" fmla="*/ 28 w 1413"/>
                <a:gd name="T111" fmla="*/ 156 h 549"/>
                <a:gd name="T112" fmla="*/ 0 w 1413"/>
                <a:gd name="T113" fmla="*/ 145 h 549"/>
                <a:gd name="T114" fmla="*/ 0 w 1413"/>
                <a:gd name="T115" fmla="*/ 548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13" h="549">
                  <a:moveTo>
                    <a:pt x="0" y="548"/>
                  </a:moveTo>
                  <a:lnTo>
                    <a:pt x="96" y="537"/>
                  </a:lnTo>
                  <a:lnTo>
                    <a:pt x="175" y="524"/>
                  </a:lnTo>
                  <a:lnTo>
                    <a:pt x="233" y="511"/>
                  </a:lnTo>
                  <a:lnTo>
                    <a:pt x="294" y="499"/>
                  </a:lnTo>
                  <a:lnTo>
                    <a:pt x="352" y="493"/>
                  </a:lnTo>
                  <a:lnTo>
                    <a:pt x="412" y="495"/>
                  </a:lnTo>
                  <a:lnTo>
                    <a:pt x="473" y="499"/>
                  </a:lnTo>
                  <a:lnTo>
                    <a:pt x="518" y="482"/>
                  </a:lnTo>
                  <a:lnTo>
                    <a:pt x="450" y="440"/>
                  </a:lnTo>
                  <a:lnTo>
                    <a:pt x="407" y="411"/>
                  </a:lnTo>
                  <a:lnTo>
                    <a:pt x="369" y="381"/>
                  </a:lnTo>
                  <a:lnTo>
                    <a:pt x="343" y="348"/>
                  </a:lnTo>
                  <a:lnTo>
                    <a:pt x="450" y="383"/>
                  </a:lnTo>
                  <a:lnTo>
                    <a:pt x="557" y="418"/>
                  </a:lnTo>
                  <a:lnTo>
                    <a:pt x="629" y="436"/>
                  </a:lnTo>
                  <a:lnTo>
                    <a:pt x="742" y="449"/>
                  </a:lnTo>
                  <a:lnTo>
                    <a:pt x="815" y="449"/>
                  </a:lnTo>
                  <a:lnTo>
                    <a:pt x="881" y="444"/>
                  </a:lnTo>
                  <a:lnTo>
                    <a:pt x="926" y="427"/>
                  </a:lnTo>
                  <a:lnTo>
                    <a:pt x="953" y="407"/>
                  </a:lnTo>
                  <a:lnTo>
                    <a:pt x="885" y="389"/>
                  </a:lnTo>
                  <a:lnTo>
                    <a:pt x="840" y="365"/>
                  </a:lnTo>
                  <a:lnTo>
                    <a:pt x="809" y="339"/>
                  </a:lnTo>
                  <a:lnTo>
                    <a:pt x="778" y="308"/>
                  </a:lnTo>
                  <a:lnTo>
                    <a:pt x="868" y="334"/>
                  </a:lnTo>
                  <a:lnTo>
                    <a:pt x="949" y="348"/>
                  </a:lnTo>
                  <a:lnTo>
                    <a:pt x="1034" y="356"/>
                  </a:lnTo>
                  <a:lnTo>
                    <a:pt x="1109" y="352"/>
                  </a:lnTo>
                  <a:lnTo>
                    <a:pt x="1158" y="334"/>
                  </a:lnTo>
                  <a:lnTo>
                    <a:pt x="1179" y="312"/>
                  </a:lnTo>
                  <a:lnTo>
                    <a:pt x="1131" y="291"/>
                  </a:lnTo>
                  <a:lnTo>
                    <a:pt x="1099" y="269"/>
                  </a:lnTo>
                  <a:lnTo>
                    <a:pt x="1071" y="244"/>
                  </a:lnTo>
                  <a:lnTo>
                    <a:pt x="1073" y="229"/>
                  </a:lnTo>
                  <a:lnTo>
                    <a:pt x="1150" y="246"/>
                  </a:lnTo>
                  <a:lnTo>
                    <a:pt x="1233" y="255"/>
                  </a:lnTo>
                  <a:lnTo>
                    <a:pt x="1311" y="253"/>
                  </a:lnTo>
                  <a:lnTo>
                    <a:pt x="1361" y="244"/>
                  </a:lnTo>
                  <a:lnTo>
                    <a:pt x="1393" y="229"/>
                  </a:lnTo>
                  <a:lnTo>
                    <a:pt x="1412" y="205"/>
                  </a:lnTo>
                  <a:lnTo>
                    <a:pt x="1292" y="187"/>
                  </a:lnTo>
                  <a:lnTo>
                    <a:pt x="1087" y="158"/>
                  </a:lnTo>
                  <a:lnTo>
                    <a:pt x="868" y="119"/>
                  </a:lnTo>
                  <a:lnTo>
                    <a:pt x="670" y="71"/>
                  </a:lnTo>
                  <a:lnTo>
                    <a:pt x="486" y="26"/>
                  </a:lnTo>
                  <a:lnTo>
                    <a:pt x="392" y="9"/>
                  </a:lnTo>
                  <a:lnTo>
                    <a:pt x="314" y="0"/>
                  </a:lnTo>
                  <a:lnTo>
                    <a:pt x="247" y="2"/>
                  </a:lnTo>
                  <a:lnTo>
                    <a:pt x="201" y="7"/>
                  </a:lnTo>
                  <a:lnTo>
                    <a:pt x="158" y="27"/>
                  </a:lnTo>
                  <a:lnTo>
                    <a:pt x="124" y="71"/>
                  </a:lnTo>
                  <a:lnTo>
                    <a:pt x="111" y="117"/>
                  </a:lnTo>
                  <a:lnTo>
                    <a:pt x="96" y="148"/>
                  </a:lnTo>
                  <a:lnTo>
                    <a:pt x="68" y="159"/>
                  </a:lnTo>
                  <a:lnTo>
                    <a:pt x="28" y="156"/>
                  </a:lnTo>
                  <a:lnTo>
                    <a:pt x="0" y="145"/>
                  </a:lnTo>
                  <a:lnTo>
                    <a:pt x="0" y="548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2067" name="Rectangle 1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smtClean="0"/>
          </a:p>
        </p:txBody>
      </p:sp>
      <p:sp>
        <p:nvSpPr>
          <p:cNvPr id="2068" name="Rectangle 2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smtClean="0"/>
          </a:p>
        </p:txBody>
      </p:sp>
      <p:sp>
        <p:nvSpPr>
          <p:cNvPr id="2069" name="Rectangle 21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fld id="{A25D4DED-93DB-4BE9-9935-74E97A9876B2}" type="datetimeFigureOut">
              <a:rPr lang="en-GB" smtClean="0">
                <a:solidFill>
                  <a:srgbClr val="FFFFFF"/>
                </a:solidFill>
              </a:rPr>
              <a:pPr/>
              <a:t>31/12/2013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2070" name="Rectangle 22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2071" name="Rectangle 2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46338AC3-37DD-4807-BB54-8D62283356A4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653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25D4DED-93DB-4BE9-9935-74E97A9876B2}" type="datetimeFigureOut">
              <a:rPr lang="en-GB" smtClean="0">
                <a:solidFill>
                  <a:srgbClr val="FFFFFF"/>
                </a:solidFill>
              </a:rPr>
              <a:pPr/>
              <a:t>31/12/2013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6338AC3-37DD-4807-BB54-8D62283356A4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008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0005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0005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25D4DED-93DB-4BE9-9935-74E97A9876B2}" type="datetimeFigureOut">
              <a:rPr lang="en-GB" smtClean="0">
                <a:solidFill>
                  <a:srgbClr val="FFFFFF"/>
                </a:solidFill>
              </a:rPr>
              <a:pPr/>
              <a:t>31/12/2013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6338AC3-37DD-4807-BB54-8D62283356A4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5877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lvl="0"/>
            <a:r>
              <a:rPr lang="en-US" noProof="0" smtClean="0"/>
              <a:t>Click icon to add table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25D4DED-93DB-4BE9-9935-74E97A9876B2}" type="datetimeFigureOut">
              <a:rPr lang="en-GB" smtClean="0">
                <a:solidFill>
                  <a:srgbClr val="FFFFFF"/>
                </a:solidFill>
              </a:rPr>
              <a:pPr/>
              <a:t>31/12/2013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338AC3-37DD-4807-BB54-8D62283356A4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486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25D4DED-93DB-4BE9-9935-74E97A9876B2}" type="datetimeFigureOut">
              <a:rPr lang="en-GB" smtClean="0">
                <a:solidFill>
                  <a:srgbClr val="FFFFFF"/>
                </a:solidFill>
              </a:rPr>
              <a:pPr/>
              <a:t>31/12/2013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6338AC3-37DD-4807-BB54-8D62283356A4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235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25D4DED-93DB-4BE9-9935-74E97A9876B2}" type="datetimeFigureOut">
              <a:rPr lang="en-GB" smtClean="0">
                <a:solidFill>
                  <a:srgbClr val="FFFFFF"/>
                </a:solidFill>
              </a:rPr>
              <a:pPr/>
              <a:t>31/12/2013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6338AC3-37DD-4807-BB54-8D62283356A4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408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7165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165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25D4DED-93DB-4BE9-9935-74E97A9876B2}" type="datetimeFigureOut">
              <a:rPr lang="en-GB" smtClean="0">
                <a:solidFill>
                  <a:srgbClr val="FFFFFF"/>
                </a:solidFill>
              </a:rPr>
              <a:pPr/>
              <a:t>31/12/2013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6338AC3-37DD-4807-BB54-8D62283356A4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314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25D4DED-93DB-4BE9-9935-74E97A9876B2}" type="datetimeFigureOut">
              <a:rPr lang="en-GB" smtClean="0">
                <a:solidFill>
                  <a:srgbClr val="FFFFFF"/>
                </a:solidFill>
              </a:rPr>
              <a:pPr/>
              <a:t>31/12/2013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6338AC3-37DD-4807-BB54-8D62283356A4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789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25D4DED-93DB-4BE9-9935-74E97A9876B2}" type="datetimeFigureOut">
              <a:rPr lang="en-GB" smtClean="0">
                <a:solidFill>
                  <a:srgbClr val="FFFFFF"/>
                </a:solidFill>
              </a:rPr>
              <a:pPr/>
              <a:t>31/12/2013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6338AC3-37DD-4807-BB54-8D62283356A4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921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25D4DED-93DB-4BE9-9935-74E97A9876B2}" type="datetimeFigureOut">
              <a:rPr lang="en-GB" smtClean="0">
                <a:solidFill>
                  <a:srgbClr val="FFFFFF"/>
                </a:solidFill>
              </a:rPr>
              <a:pPr/>
              <a:t>31/12/2013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6338AC3-37DD-4807-BB54-8D62283356A4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137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25D4DED-93DB-4BE9-9935-74E97A9876B2}" type="datetimeFigureOut">
              <a:rPr lang="en-GB" smtClean="0">
                <a:solidFill>
                  <a:srgbClr val="FFFFFF"/>
                </a:solidFill>
              </a:rPr>
              <a:pPr/>
              <a:t>31/12/2013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6338AC3-37DD-4807-BB54-8D62283356A4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71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25D4DED-93DB-4BE9-9935-74E97A9876B2}" type="datetimeFigureOut">
              <a:rPr lang="en-GB" smtClean="0">
                <a:solidFill>
                  <a:srgbClr val="FFFFFF"/>
                </a:solidFill>
              </a:rPr>
              <a:pPr/>
              <a:t>31/12/2013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6338AC3-37DD-4807-BB54-8D62283356A4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460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2" name="Group 18"/>
          <p:cNvGrpSpPr>
            <a:grpSpLocks/>
          </p:cNvGrpSpPr>
          <p:nvPr/>
        </p:nvGrpSpPr>
        <p:grpSpPr bwMode="auto">
          <a:xfrm>
            <a:off x="2166938" y="563563"/>
            <a:ext cx="4800600" cy="6151562"/>
            <a:chOff x="1365" y="355"/>
            <a:chExt cx="3024" cy="3875"/>
          </a:xfrm>
        </p:grpSpPr>
        <p:sp>
          <p:nvSpPr>
            <p:cNvPr id="1026" name="Freeform 2"/>
            <p:cNvSpPr>
              <a:spLocks/>
            </p:cNvSpPr>
            <p:nvPr/>
          </p:nvSpPr>
          <p:spPr bwMode="auto">
            <a:xfrm>
              <a:off x="2835" y="586"/>
              <a:ext cx="88" cy="1121"/>
            </a:xfrm>
            <a:custGeom>
              <a:avLst/>
              <a:gdLst>
                <a:gd name="T0" fmla="*/ 0 w 88"/>
                <a:gd name="T1" fmla="*/ 1120 h 1121"/>
                <a:gd name="T2" fmla="*/ 0 w 88"/>
                <a:gd name="T3" fmla="*/ 0 h 1121"/>
                <a:gd name="T4" fmla="*/ 87 w 88"/>
                <a:gd name="T5" fmla="*/ 0 h 1121"/>
                <a:gd name="T6" fmla="*/ 87 w 88"/>
                <a:gd name="T7" fmla="*/ 1085 h 1121"/>
                <a:gd name="T8" fmla="*/ 0 w 88"/>
                <a:gd name="T9" fmla="*/ 1120 h 1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1121">
                  <a:moveTo>
                    <a:pt x="0" y="1120"/>
                  </a:moveTo>
                  <a:lnTo>
                    <a:pt x="0" y="0"/>
                  </a:lnTo>
                  <a:lnTo>
                    <a:pt x="87" y="0"/>
                  </a:lnTo>
                  <a:lnTo>
                    <a:pt x="87" y="1085"/>
                  </a:lnTo>
                  <a:lnTo>
                    <a:pt x="0" y="112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027" name="Freeform 3"/>
            <p:cNvSpPr>
              <a:spLocks/>
            </p:cNvSpPr>
            <p:nvPr/>
          </p:nvSpPr>
          <p:spPr bwMode="auto">
            <a:xfrm>
              <a:off x="2834" y="1900"/>
              <a:ext cx="84" cy="363"/>
            </a:xfrm>
            <a:custGeom>
              <a:avLst/>
              <a:gdLst>
                <a:gd name="T0" fmla="*/ 0 w 84"/>
                <a:gd name="T1" fmla="*/ 29 h 363"/>
                <a:gd name="T2" fmla="*/ 83 w 84"/>
                <a:gd name="T3" fmla="*/ 0 h 363"/>
                <a:gd name="T4" fmla="*/ 74 w 84"/>
                <a:gd name="T5" fmla="*/ 329 h 363"/>
                <a:gd name="T6" fmla="*/ 0 w 84"/>
                <a:gd name="T7" fmla="*/ 362 h 363"/>
                <a:gd name="T8" fmla="*/ 0 w 84"/>
                <a:gd name="T9" fmla="*/ 29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363">
                  <a:moveTo>
                    <a:pt x="0" y="29"/>
                  </a:moveTo>
                  <a:lnTo>
                    <a:pt x="83" y="0"/>
                  </a:lnTo>
                  <a:lnTo>
                    <a:pt x="74" y="329"/>
                  </a:lnTo>
                  <a:lnTo>
                    <a:pt x="0" y="362"/>
                  </a:lnTo>
                  <a:lnTo>
                    <a:pt x="0" y="29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028" name="Freeform 4"/>
            <p:cNvSpPr>
              <a:spLocks/>
            </p:cNvSpPr>
            <p:nvPr/>
          </p:nvSpPr>
          <p:spPr bwMode="auto">
            <a:xfrm>
              <a:off x="2825" y="2493"/>
              <a:ext cx="84" cy="249"/>
            </a:xfrm>
            <a:custGeom>
              <a:avLst/>
              <a:gdLst>
                <a:gd name="T0" fmla="*/ 2 w 84"/>
                <a:gd name="T1" fmla="*/ 213 h 249"/>
                <a:gd name="T2" fmla="*/ 0 w 84"/>
                <a:gd name="T3" fmla="*/ 28 h 249"/>
                <a:gd name="T4" fmla="*/ 83 w 84"/>
                <a:gd name="T5" fmla="*/ 0 h 249"/>
                <a:gd name="T6" fmla="*/ 72 w 84"/>
                <a:gd name="T7" fmla="*/ 248 h 249"/>
                <a:gd name="T8" fmla="*/ 2 w 84"/>
                <a:gd name="T9" fmla="*/ 213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249">
                  <a:moveTo>
                    <a:pt x="2" y="213"/>
                  </a:moveTo>
                  <a:lnTo>
                    <a:pt x="0" y="28"/>
                  </a:lnTo>
                  <a:lnTo>
                    <a:pt x="83" y="0"/>
                  </a:lnTo>
                  <a:lnTo>
                    <a:pt x="72" y="248"/>
                  </a:lnTo>
                  <a:lnTo>
                    <a:pt x="2" y="213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029" name="Freeform 5"/>
            <p:cNvSpPr>
              <a:spLocks/>
            </p:cNvSpPr>
            <p:nvPr/>
          </p:nvSpPr>
          <p:spPr bwMode="auto">
            <a:xfrm>
              <a:off x="2831" y="2965"/>
              <a:ext cx="52" cy="232"/>
            </a:xfrm>
            <a:custGeom>
              <a:avLst/>
              <a:gdLst>
                <a:gd name="T0" fmla="*/ 13 w 52"/>
                <a:gd name="T1" fmla="*/ 204 h 232"/>
                <a:gd name="T2" fmla="*/ 0 w 52"/>
                <a:gd name="T3" fmla="*/ 0 h 232"/>
                <a:gd name="T4" fmla="*/ 51 w 52"/>
                <a:gd name="T5" fmla="*/ 26 h 232"/>
                <a:gd name="T6" fmla="*/ 47 w 52"/>
                <a:gd name="T7" fmla="*/ 231 h 232"/>
                <a:gd name="T8" fmla="*/ 13 w 52"/>
                <a:gd name="T9" fmla="*/ 204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232">
                  <a:moveTo>
                    <a:pt x="13" y="204"/>
                  </a:moveTo>
                  <a:lnTo>
                    <a:pt x="0" y="0"/>
                  </a:lnTo>
                  <a:lnTo>
                    <a:pt x="51" y="26"/>
                  </a:lnTo>
                  <a:lnTo>
                    <a:pt x="47" y="231"/>
                  </a:lnTo>
                  <a:lnTo>
                    <a:pt x="13" y="204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030" name="Freeform 6"/>
            <p:cNvSpPr>
              <a:spLocks/>
            </p:cNvSpPr>
            <p:nvPr/>
          </p:nvSpPr>
          <p:spPr bwMode="auto">
            <a:xfrm>
              <a:off x="2851" y="3354"/>
              <a:ext cx="36" cy="133"/>
            </a:xfrm>
            <a:custGeom>
              <a:avLst/>
              <a:gdLst>
                <a:gd name="T0" fmla="*/ 4 w 36"/>
                <a:gd name="T1" fmla="*/ 101 h 133"/>
                <a:gd name="T2" fmla="*/ 0 w 36"/>
                <a:gd name="T3" fmla="*/ 0 h 133"/>
                <a:gd name="T4" fmla="*/ 35 w 36"/>
                <a:gd name="T5" fmla="*/ 20 h 133"/>
                <a:gd name="T6" fmla="*/ 28 w 36"/>
                <a:gd name="T7" fmla="*/ 132 h 133"/>
                <a:gd name="T8" fmla="*/ 4 w 36"/>
                <a:gd name="T9" fmla="*/ 101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33">
                  <a:moveTo>
                    <a:pt x="4" y="101"/>
                  </a:moveTo>
                  <a:lnTo>
                    <a:pt x="0" y="0"/>
                  </a:lnTo>
                  <a:lnTo>
                    <a:pt x="35" y="20"/>
                  </a:lnTo>
                  <a:lnTo>
                    <a:pt x="28" y="132"/>
                  </a:lnTo>
                  <a:lnTo>
                    <a:pt x="4" y="101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031" name="Freeform 7"/>
            <p:cNvSpPr>
              <a:spLocks/>
            </p:cNvSpPr>
            <p:nvPr/>
          </p:nvSpPr>
          <p:spPr bwMode="auto">
            <a:xfrm>
              <a:off x="2851" y="3640"/>
              <a:ext cx="30" cy="590"/>
            </a:xfrm>
            <a:custGeom>
              <a:avLst/>
              <a:gdLst>
                <a:gd name="T0" fmla="*/ 15 w 30"/>
                <a:gd name="T1" fmla="*/ 589 h 590"/>
                <a:gd name="T2" fmla="*/ 0 w 30"/>
                <a:gd name="T3" fmla="*/ 0 h 590"/>
                <a:gd name="T4" fmla="*/ 29 w 30"/>
                <a:gd name="T5" fmla="*/ 37 h 590"/>
                <a:gd name="T6" fmla="*/ 15 w 30"/>
                <a:gd name="T7" fmla="*/ 589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590">
                  <a:moveTo>
                    <a:pt x="15" y="589"/>
                  </a:moveTo>
                  <a:lnTo>
                    <a:pt x="0" y="0"/>
                  </a:lnTo>
                  <a:lnTo>
                    <a:pt x="29" y="37"/>
                  </a:lnTo>
                  <a:lnTo>
                    <a:pt x="15" y="589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032" name="Freeform 8"/>
            <p:cNvSpPr>
              <a:spLocks/>
            </p:cNvSpPr>
            <p:nvPr/>
          </p:nvSpPr>
          <p:spPr bwMode="auto">
            <a:xfrm>
              <a:off x="2600" y="3595"/>
              <a:ext cx="233" cy="130"/>
            </a:xfrm>
            <a:custGeom>
              <a:avLst/>
              <a:gdLst>
                <a:gd name="T0" fmla="*/ 0 w 233"/>
                <a:gd name="T1" fmla="*/ 117 h 130"/>
                <a:gd name="T2" fmla="*/ 48 w 233"/>
                <a:gd name="T3" fmla="*/ 101 h 130"/>
                <a:gd name="T4" fmla="*/ 93 w 233"/>
                <a:gd name="T5" fmla="*/ 79 h 130"/>
                <a:gd name="T6" fmla="*/ 146 w 233"/>
                <a:gd name="T7" fmla="*/ 39 h 130"/>
                <a:gd name="T8" fmla="*/ 182 w 233"/>
                <a:gd name="T9" fmla="*/ 0 h 130"/>
                <a:gd name="T10" fmla="*/ 232 w 233"/>
                <a:gd name="T11" fmla="*/ 42 h 130"/>
                <a:gd name="T12" fmla="*/ 188 w 233"/>
                <a:gd name="T13" fmla="*/ 74 h 130"/>
                <a:gd name="T14" fmla="*/ 134 w 233"/>
                <a:gd name="T15" fmla="*/ 110 h 130"/>
                <a:gd name="T16" fmla="*/ 61 w 233"/>
                <a:gd name="T17" fmla="*/ 129 h 130"/>
                <a:gd name="T18" fmla="*/ 0 w 233"/>
                <a:gd name="T19" fmla="*/ 117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3" h="130">
                  <a:moveTo>
                    <a:pt x="0" y="117"/>
                  </a:moveTo>
                  <a:lnTo>
                    <a:pt x="48" y="101"/>
                  </a:lnTo>
                  <a:lnTo>
                    <a:pt x="93" y="79"/>
                  </a:lnTo>
                  <a:lnTo>
                    <a:pt x="146" y="39"/>
                  </a:lnTo>
                  <a:lnTo>
                    <a:pt x="182" y="0"/>
                  </a:lnTo>
                  <a:lnTo>
                    <a:pt x="232" y="42"/>
                  </a:lnTo>
                  <a:lnTo>
                    <a:pt x="188" y="74"/>
                  </a:lnTo>
                  <a:lnTo>
                    <a:pt x="134" y="110"/>
                  </a:lnTo>
                  <a:lnTo>
                    <a:pt x="61" y="129"/>
                  </a:lnTo>
                  <a:lnTo>
                    <a:pt x="0" y="117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033" name="Freeform 9"/>
            <p:cNvSpPr>
              <a:spLocks/>
            </p:cNvSpPr>
            <p:nvPr/>
          </p:nvSpPr>
          <p:spPr bwMode="auto">
            <a:xfrm>
              <a:off x="2583" y="2888"/>
              <a:ext cx="465" cy="646"/>
            </a:xfrm>
            <a:custGeom>
              <a:avLst/>
              <a:gdLst>
                <a:gd name="T0" fmla="*/ 359 w 465"/>
                <a:gd name="T1" fmla="*/ 645 h 646"/>
                <a:gd name="T2" fmla="*/ 405 w 465"/>
                <a:gd name="T3" fmla="*/ 616 h 646"/>
                <a:gd name="T4" fmla="*/ 447 w 465"/>
                <a:gd name="T5" fmla="*/ 580 h 646"/>
                <a:gd name="T6" fmla="*/ 460 w 465"/>
                <a:gd name="T7" fmla="*/ 552 h 646"/>
                <a:gd name="T8" fmla="*/ 464 w 465"/>
                <a:gd name="T9" fmla="*/ 515 h 646"/>
                <a:gd name="T10" fmla="*/ 451 w 465"/>
                <a:gd name="T11" fmla="*/ 468 h 646"/>
                <a:gd name="T12" fmla="*/ 424 w 465"/>
                <a:gd name="T13" fmla="*/ 424 h 646"/>
                <a:gd name="T14" fmla="*/ 380 w 465"/>
                <a:gd name="T15" fmla="*/ 385 h 646"/>
                <a:gd name="T16" fmla="*/ 168 w 465"/>
                <a:gd name="T17" fmla="*/ 259 h 646"/>
                <a:gd name="T18" fmla="*/ 133 w 465"/>
                <a:gd name="T19" fmla="*/ 235 h 646"/>
                <a:gd name="T20" fmla="*/ 111 w 465"/>
                <a:gd name="T21" fmla="*/ 208 h 646"/>
                <a:gd name="T22" fmla="*/ 104 w 465"/>
                <a:gd name="T23" fmla="*/ 166 h 646"/>
                <a:gd name="T24" fmla="*/ 117 w 465"/>
                <a:gd name="T25" fmla="*/ 124 h 646"/>
                <a:gd name="T26" fmla="*/ 155 w 465"/>
                <a:gd name="T27" fmla="*/ 95 h 646"/>
                <a:gd name="T28" fmla="*/ 222 w 465"/>
                <a:gd name="T29" fmla="*/ 52 h 646"/>
                <a:gd name="T30" fmla="*/ 124 w 465"/>
                <a:gd name="T31" fmla="*/ 0 h 646"/>
                <a:gd name="T32" fmla="*/ 55 w 465"/>
                <a:gd name="T33" fmla="*/ 41 h 646"/>
                <a:gd name="T34" fmla="*/ 27 w 465"/>
                <a:gd name="T35" fmla="*/ 70 h 646"/>
                <a:gd name="T36" fmla="*/ 2 w 465"/>
                <a:gd name="T37" fmla="*/ 123 h 646"/>
                <a:gd name="T38" fmla="*/ 0 w 465"/>
                <a:gd name="T39" fmla="*/ 189 h 646"/>
                <a:gd name="T40" fmla="*/ 29 w 465"/>
                <a:gd name="T41" fmla="*/ 257 h 646"/>
                <a:gd name="T42" fmla="*/ 78 w 465"/>
                <a:gd name="T43" fmla="*/ 300 h 646"/>
                <a:gd name="T44" fmla="*/ 311 w 465"/>
                <a:gd name="T45" fmla="*/ 442 h 646"/>
                <a:gd name="T46" fmla="*/ 358 w 465"/>
                <a:gd name="T47" fmla="*/ 474 h 646"/>
                <a:gd name="T48" fmla="*/ 375 w 465"/>
                <a:gd name="T49" fmla="*/ 516 h 646"/>
                <a:gd name="T50" fmla="*/ 375 w 465"/>
                <a:gd name="T51" fmla="*/ 550 h 646"/>
                <a:gd name="T52" fmla="*/ 308 w 465"/>
                <a:gd name="T53" fmla="*/ 608 h 646"/>
                <a:gd name="T54" fmla="*/ 359 w 465"/>
                <a:gd name="T55" fmla="*/ 645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65" h="646">
                  <a:moveTo>
                    <a:pt x="359" y="645"/>
                  </a:moveTo>
                  <a:lnTo>
                    <a:pt x="405" y="616"/>
                  </a:lnTo>
                  <a:lnTo>
                    <a:pt x="447" y="580"/>
                  </a:lnTo>
                  <a:lnTo>
                    <a:pt x="460" y="552"/>
                  </a:lnTo>
                  <a:lnTo>
                    <a:pt x="464" y="515"/>
                  </a:lnTo>
                  <a:lnTo>
                    <a:pt x="451" y="468"/>
                  </a:lnTo>
                  <a:lnTo>
                    <a:pt x="424" y="424"/>
                  </a:lnTo>
                  <a:lnTo>
                    <a:pt x="380" y="385"/>
                  </a:lnTo>
                  <a:lnTo>
                    <a:pt x="168" y="259"/>
                  </a:lnTo>
                  <a:lnTo>
                    <a:pt x="133" y="235"/>
                  </a:lnTo>
                  <a:lnTo>
                    <a:pt x="111" y="208"/>
                  </a:lnTo>
                  <a:lnTo>
                    <a:pt x="104" y="166"/>
                  </a:lnTo>
                  <a:lnTo>
                    <a:pt x="117" y="124"/>
                  </a:lnTo>
                  <a:lnTo>
                    <a:pt x="155" y="95"/>
                  </a:lnTo>
                  <a:lnTo>
                    <a:pt x="222" y="52"/>
                  </a:lnTo>
                  <a:lnTo>
                    <a:pt x="124" y="0"/>
                  </a:lnTo>
                  <a:lnTo>
                    <a:pt x="55" y="41"/>
                  </a:lnTo>
                  <a:lnTo>
                    <a:pt x="27" y="70"/>
                  </a:lnTo>
                  <a:lnTo>
                    <a:pt x="2" y="123"/>
                  </a:lnTo>
                  <a:lnTo>
                    <a:pt x="0" y="189"/>
                  </a:lnTo>
                  <a:lnTo>
                    <a:pt x="29" y="257"/>
                  </a:lnTo>
                  <a:lnTo>
                    <a:pt x="78" y="300"/>
                  </a:lnTo>
                  <a:lnTo>
                    <a:pt x="311" y="442"/>
                  </a:lnTo>
                  <a:lnTo>
                    <a:pt x="358" y="474"/>
                  </a:lnTo>
                  <a:lnTo>
                    <a:pt x="375" y="516"/>
                  </a:lnTo>
                  <a:lnTo>
                    <a:pt x="375" y="550"/>
                  </a:lnTo>
                  <a:lnTo>
                    <a:pt x="308" y="608"/>
                  </a:lnTo>
                  <a:lnTo>
                    <a:pt x="359" y="645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034" name="Freeform 10"/>
            <p:cNvSpPr>
              <a:spLocks/>
            </p:cNvSpPr>
            <p:nvPr/>
          </p:nvSpPr>
          <p:spPr bwMode="auto">
            <a:xfrm>
              <a:off x="2966" y="2396"/>
              <a:ext cx="318" cy="422"/>
            </a:xfrm>
            <a:custGeom>
              <a:avLst/>
              <a:gdLst>
                <a:gd name="T0" fmla="*/ 92 w 318"/>
                <a:gd name="T1" fmla="*/ 421 h 422"/>
                <a:gd name="T2" fmla="*/ 163 w 318"/>
                <a:gd name="T3" fmla="*/ 399 h 422"/>
                <a:gd name="T4" fmla="*/ 218 w 318"/>
                <a:gd name="T5" fmla="*/ 357 h 422"/>
                <a:gd name="T6" fmla="*/ 263 w 318"/>
                <a:gd name="T7" fmla="*/ 316 h 422"/>
                <a:gd name="T8" fmla="*/ 300 w 318"/>
                <a:gd name="T9" fmla="*/ 265 h 422"/>
                <a:gd name="T10" fmla="*/ 317 w 318"/>
                <a:gd name="T11" fmla="*/ 203 h 422"/>
                <a:gd name="T12" fmla="*/ 316 w 318"/>
                <a:gd name="T13" fmla="*/ 139 h 422"/>
                <a:gd name="T14" fmla="*/ 299 w 318"/>
                <a:gd name="T15" fmla="*/ 95 h 422"/>
                <a:gd name="T16" fmla="*/ 276 w 318"/>
                <a:gd name="T17" fmla="*/ 64 h 422"/>
                <a:gd name="T18" fmla="*/ 241 w 318"/>
                <a:gd name="T19" fmla="*/ 36 h 422"/>
                <a:gd name="T20" fmla="*/ 218 w 318"/>
                <a:gd name="T21" fmla="*/ 14 h 422"/>
                <a:gd name="T22" fmla="*/ 180 w 318"/>
                <a:gd name="T23" fmla="*/ 0 h 422"/>
                <a:gd name="T24" fmla="*/ 61 w 318"/>
                <a:gd name="T25" fmla="*/ 52 h 422"/>
                <a:gd name="T26" fmla="*/ 106 w 318"/>
                <a:gd name="T27" fmla="*/ 93 h 422"/>
                <a:gd name="T28" fmla="*/ 137 w 318"/>
                <a:gd name="T29" fmla="*/ 130 h 422"/>
                <a:gd name="T30" fmla="*/ 159 w 318"/>
                <a:gd name="T31" fmla="*/ 159 h 422"/>
                <a:gd name="T32" fmla="*/ 176 w 318"/>
                <a:gd name="T33" fmla="*/ 196 h 422"/>
                <a:gd name="T34" fmla="*/ 176 w 318"/>
                <a:gd name="T35" fmla="*/ 246 h 422"/>
                <a:gd name="T36" fmla="*/ 145 w 318"/>
                <a:gd name="T37" fmla="*/ 279 h 422"/>
                <a:gd name="T38" fmla="*/ 105 w 318"/>
                <a:gd name="T39" fmla="*/ 309 h 422"/>
                <a:gd name="T40" fmla="*/ 50 w 318"/>
                <a:gd name="T41" fmla="*/ 342 h 422"/>
                <a:gd name="T42" fmla="*/ 0 w 318"/>
                <a:gd name="T43" fmla="*/ 369 h 422"/>
                <a:gd name="T44" fmla="*/ 92 w 318"/>
                <a:gd name="T45" fmla="*/ 421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8" h="422">
                  <a:moveTo>
                    <a:pt x="92" y="421"/>
                  </a:moveTo>
                  <a:lnTo>
                    <a:pt x="163" y="399"/>
                  </a:lnTo>
                  <a:lnTo>
                    <a:pt x="218" y="357"/>
                  </a:lnTo>
                  <a:lnTo>
                    <a:pt x="263" y="316"/>
                  </a:lnTo>
                  <a:lnTo>
                    <a:pt x="300" y="265"/>
                  </a:lnTo>
                  <a:lnTo>
                    <a:pt x="317" y="203"/>
                  </a:lnTo>
                  <a:lnTo>
                    <a:pt x="316" y="139"/>
                  </a:lnTo>
                  <a:lnTo>
                    <a:pt x="299" y="95"/>
                  </a:lnTo>
                  <a:lnTo>
                    <a:pt x="276" y="64"/>
                  </a:lnTo>
                  <a:lnTo>
                    <a:pt x="241" y="36"/>
                  </a:lnTo>
                  <a:lnTo>
                    <a:pt x="218" y="14"/>
                  </a:lnTo>
                  <a:lnTo>
                    <a:pt x="180" y="0"/>
                  </a:lnTo>
                  <a:lnTo>
                    <a:pt x="61" y="52"/>
                  </a:lnTo>
                  <a:lnTo>
                    <a:pt x="106" y="93"/>
                  </a:lnTo>
                  <a:lnTo>
                    <a:pt x="137" y="130"/>
                  </a:lnTo>
                  <a:lnTo>
                    <a:pt x="159" y="159"/>
                  </a:lnTo>
                  <a:lnTo>
                    <a:pt x="176" y="196"/>
                  </a:lnTo>
                  <a:lnTo>
                    <a:pt x="176" y="246"/>
                  </a:lnTo>
                  <a:lnTo>
                    <a:pt x="145" y="279"/>
                  </a:lnTo>
                  <a:lnTo>
                    <a:pt x="105" y="309"/>
                  </a:lnTo>
                  <a:lnTo>
                    <a:pt x="50" y="342"/>
                  </a:lnTo>
                  <a:lnTo>
                    <a:pt x="0" y="369"/>
                  </a:lnTo>
                  <a:lnTo>
                    <a:pt x="92" y="421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035" name="Freeform 11"/>
            <p:cNvSpPr>
              <a:spLocks/>
            </p:cNvSpPr>
            <p:nvPr/>
          </p:nvSpPr>
          <p:spPr bwMode="auto">
            <a:xfrm>
              <a:off x="2308" y="1190"/>
              <a:ext cx="1404" cy="1153"/>
            </a:xfrm>
            <a:custGeom>
              <a:avLst/>
              <a:gdLst>
                <a:gd name="T0" fmla="*/ 466 w 1404"/>
                <a:gd name="T1" fmla="*/ 1084 h 1153"/>
                <a:gd name="T2" fmla="*/ 370 w 1404"/>
                <a:gd name="T3" fmla="*/ 1066 h 1153"/>
                <a:gd name="T4" fmla="*/ 299 w 1404"/>
                <a:gd name="T5" fmla="*/ 1035 h 1153"/>
                <a:gd name="T6" fmla="*/ 257 w 1404"/>
                <a:gd name="T7" fmla="*/ 1002 h 1153"/>
                <a:gd name="T8" fmla="*/ 220 w 1404"/>
                <a:gd name="T9" fmla="*/ 956 h 1153"/>
                <a:gd name="T10" fmla="*/ 209 w 1404"/>
                <a:gd name="T11" fmla="*/ 914 h 1153"/>
                <a:gd name="T12" fmla="*/ 215 w 1404"/>
                <a:gd name="T13" fmla="*/ 873 h 1153"/>
                <a:gd name="T14" fmla="*/ 231 w 1404"/>
                <a:gd name="T15" fmla="*/ 836 h 1153"/>
                <a:gd name="T16" fmla="*/ 273 w 1404"/>
                <a:gd name="T17" fmla="*/ 798 h 1153"/>
                <a:gd name="T18" fmla="*/ 330 w 1404"/>
                <a:gd name="T19" fmla="*/ 774 h 1153"/>
                <a:gd name="T20" fmla="*/ 400 w 1404"/>
                <a:gd name="T21" fmla="*/ 748 h 1153"/>
                <a:gd name="T22" fmla="*/ 1110 w 1404"/>
                <a:gd name="T23" fmla="*/ 499 h 1153"/>
                <a:gd name="T24" fmla="*/ 1207 w 1404"/>
                <a:gd name="T25" fmla="*/ 451 h 1153"/>
                <a:gd name="T26" fmla="*/ 1289 w 1404"/>
                <a:gd name="T27" fmla="*/ 398 h 1153"/>
                <a:gd name="T28" fmla="*/ 1344 w 1404"/>
                <a:gd name="T29" fmla="*/ 356 h 1153"/>
                <a:gd name="T30" fmla="*/ 1381 w 1404"/>
                <a:gd name="T31" fmla="*/ 310 h 1153"/>
                <a:gd name="T32" fmla="*/ 1403 w 1404"/>
                <a:gd name="T33" fmla="*/ 249 h 1153"/>
                <a:gd name="T34" fmla="*/ 1401 w 1404"/>
                <a:gd name="T35" fmla="*/ 185 h 1153"/>
                <a:gd name="T36" fmla="*/ 1386 w 1404"/>
                <a:gd name="T37" fmla="*/ 136 h 1153"/>
                <a:gd name="T38" fmla="*/ 1370 w 1404"/>
                <a:gd name="T39" fmla="*/ 90 h 1153"/>
                <a:gd name="T40" fmla="*/ 1335 w 1404"/>
                <a:gd name="T41" fmla="*/ 55 h 1153"/>
                <a:gd name="T42" fmla="*/ 1280 w 1404"/>
                <a:gd name="T43" fmla="*/ 18 h 1153"/>
                <a:gd name="T44" fmla="*/ 1214 w 1404"/>
                <a:gd name="T45" fmla="*/ 0 h 1153"/>
                <a:gd name="T46" fmla="*/ 1172 w 1404"/>
                <a:gd name="T47" fmla="*/ 4 h 1153"/>
                <a:gd name="T48" fmla="*/ 1111 w 1404"/>
                <a:gd name="T49" fmla="*/ 7 h 1153"/>
                <a:gd name="T50" fmla="*/ 1053 w 1404"/>
                <a:gd name="T51" fmla="*/ 20 h 1153"/>
                <a:gd name="T52" fmla="*/ 989 w 1404"/>
                <a:gd name="T53" fmla="*/ 46 h 1153"/>
                <a:gd name="T54" fmla="*/ 939 w 1404"/>
                <a:gd name="T55" fmla="*/ 79 h 1153"/>
                <a:gd name="T56" fmla="*/ 899 w 1404"/>
                <a:gd name="T57" fmla="*/ 106 h 1153"/>
                <a:gd name="T58" fmla="*/ 878 w 1404"/>
                <a:gd name="T59" fmla="*/ 149 h 1153"/>
                <a:gd name="T60" fmla="*/ 897 w 1404"/>
                <a:gd name="T61" fmla="*/ 187 h 1153"/>
                <a:gd name="T62" fmla="*/ 939 w 1404"/>
                <a:gd name="T63" fmla="*/ 183 h 1153"/>
                <a:gd name="T64" fmla="*/ 987 w 1404"/>
                <a:gd name="T65" fmla="*/ 171 h 1153"/>
                <a:gd name="T66" fmla="*/ 1033 w 1404"/>
                <a:gd name="T67" fmla="*/ 158 h 1153"/>
                <a:gd name="T68" fmla="*/ 1069 w 1404"/>
                <a:gd name="T69" fmla="*/ 150 h 1153"/>
                <a:gd name="T70" fmla="*/ 1111 w 1404"/>
                <a:gd name="T71" fmla="*/ 150 h 1153"/>
                <a:gd name="T72" fmla="*/ 1154 w 1404"/>
                <a:gd name="T73" fmla="*/ 163 h 1153"/>
                <a:gd name="T74" fmla="*/ 1183 w 1404"/>
                <a:gd name="T75" fmla="*/ 204 h 1153"/>
                <a:gd name="T76" fmla="*/ 1179 w 1404"/>
                <a:gd name="T77" fmla="*/ 248 h 1153"/>
                <a:gd name="T78" fmla="*/ 1157 w 1404"/>
                <a:gd name="T79" fmla="*/ 286 h 1153"/>
                <a:gd name="T80" fmla="*/ 1121 w 1404"/>
                <a:gd name="T81" fmla="*/ 323 h 1153"/>
                <a:gd name="T82" fmla="*/ 1047 w 1404"/>
                <a:gd name="T83" fmla="*/ 361 h 1153"/>
                <a:gd name="T84" fmla="*/ 908 w 1404"/>
                <a:gd name="T85" fmla="*/ 415 h 1153"/>
                <a:gd name="T86" fmla="*/ 194 w 1404"/>
                <a:gd name="T87" fmla="*/ 675 h 1153"/>
                <a:gd name="T88" fmla="*/ 123 w 1404"/>
                <a:gd name="T89" fmla="*/ 715 h 1153"/>
                <a:gd name="T90" fmla="*/ 68 w 1404"/>
                <a:gd name="T91" fmla="*/ 763 h 1153"/>
                <a:gd name="T92" fmla="*/ 29 w 1404"/>
                <a:gd name="T93" fmla="*/ 809 h 1153"/>
                <a:gd name="T94" fmla="*/ 6 w 1404"/>
                <a:gd name="T95" fmla="*/ 858 h 1153"/>
                <a:gd name="T96" fmla="*/ 0 w 1404"/>
                <a:gd name="T97" fmla="*/ 912 h 1153"/>
                <a:gd name="T98" fmla="*/ 8 w 1404"/>
                <a:gd name="T99" fmla="*/ 952 h 1153"/>
                <a:gd name="T100" fmla="*/ 22 w 1404"/>
                <a:gd name="T101" fmla="*/ 992 h 1153"/>
                <a:gd name="T102" fmla="*/ 59 w 1404"/>
                <a:gd name="T103" fmla="*/ 1036 h 1153"/>
                <a:gd name="T104" fmla="*/ 127 w 1404"/>
                <a:gd name="T105" fmla="*/ 1095 h 1153"/>
                <a:gd name="T106" fmla="*/ 198 w 1404"/>
                <a:gd name="T107" fmla="*/ 1135 h 1153"/>
                <a:gd name="T108" fmla="*/ 273 w 1404"/>
                <a:gd name="T109" fmla="*/ 1152 h 1153"/>
                <a:gd name="T110" fmla="*/ 466 w 1404"/>
                <a:gd name="T111" fmla="*/ 1084 h 1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04" h="1153">
                  <a:moveTo>
                    <a:pt x="466" y="1084"/>
                  </a:moveTo>
                  <a:lnTo>
                    <a:pt x="370" y="1066"/>
                  </a:lnTo>
                  <a:lnTo>
                    <a:pt x="299" y="1035"/>
                  </a:lnTo>
                  <a:lnTo>
                    <a:pt x="257" y="1002"/>
                  </a:lnTo>
                  <a:lnTo>
                    <a:pt x="220" y="956"/>
                  </a:lnTo>
                  <a:lnTo>
                    <a:pt x="209" y="914"/>
                  </a:lnTo>
                  <a:lnTo>
                    <a:pt x="215" y="873"/>
                  </a:lnTo>
                  <a:lnTo>
                    <a:pt x="231" y="836"/>
                  </a:lnTo>
                  <a:lnTo>
                    <a:pt x="273" y="798"/>
                  </a:lnTo>
                  <a:lnTo>
                    <a:pt x="330" y="774"/>
                  </a:lnTo>
                  <a:lnTo>
                    <a:pt x="400" y="748"/>
                  </a:lnTo>
                  <a:lnTo>
                    <a:pt x="1110" y="499"/>
                  </a:lnTo>
                  <a:lnTo>
                    <a:pt x="1207" y="451"/>
                  </a:lnTo>
                  <a:lnTo>
                    <a:pt x="1289" y="398"/>
                  </a:lnTo>
                  <a:lnTo>
                    <a:pt x="1344" y="356"/>
                  </a:lnTo>
                  <a:lnTo>
                    <a:pt x="1381" y="310"/>
                  </a:lnTo>
                  <a:lnTo>
                    <a:pt x="1403" y="249"/>
                  </a:lnTo>
                  <a:lnTo>
                    <a:pt x="1401" y="185"/>
                  </a:lnTo>
                  <a:lnTo>
                    <a:pt x="1386" y="136"/>
                  </a:lnTo>
                  <a:lnTo>
                    <a:pt x="1370" y="90"/>
                  </a:lnTo>
                  <a:lnTo>
                    <a:pt x="1335" y="55"/>
                  </a:lnTo>
                  <a:lnTo>
                    <a:pt x="1280" y="18"/>
                  </a:lnTo>
                  <a:lnTo>
                    <a:pt x="1214" y="0"/>
                  </a:lnTo>
                  <a:lnTo>
                    <a:pt x="1172" y="4"/>
                  </a:lnTo>
                  <a:lnTo>
                    <a:pt x="1111" y="7"/>
                  </a:lnTo>
                  <a:lnTo>
                    <a:pt x="1053" y="20"/>
                  </a:lnTo>
                  <a:lnTo>
                    <a:pt x="989" y="46"/>
                  </a:lnTo>
                  <a:lnTo>
                    <a:pt x="939" y="79"/>
                  </a:lnTo>
                  <a:lnTo>
                    <a:pt x="899" y="106"/>
                  </a:lnTo>
                  <a:lnTo>
                    <a:pt x="878" y="149"/>
                  </a:lnTo>
                  <a:lnTo>
                    <a:pt x="897" y="187"/>
                  </a:lnTo>
                  <a:lnTo>
                    <a:pt x="939" y="183"/>
                  </a:lnTo>
                  <a:lnTo>
                    <a:pt x="987" y="171"/>
                  </a:lnTo>
                  <a:lnTo>
                    <a:pt x="1033" y="158"/>
                  </a:lnTo>
                  <a:lnTo>
                    <a:pt x="1069" y="150"/>
                  </a:lnTo>
                  <a:lnTo>
                    <a:pt x="1111" y="150"/>
                  </a:lnTo>
                  <a:lnTo>
                    <a:pt x="1154" y="163"/>
                  </a:lnTo>
                  <a:lnTo>
                    <a:pt x="1183" y="204"/>
                  </a:lnTo>
                  <a:lnTo>
                    <a:pt x="1179" y="248"/>
                  </a:lnTo>
                  <a:lnTo>
                    <a:pt x="1157" y="286"/>
                  </a:lnTo>
                  <a:lnTo>
                    <a:pt x="1121" y="323"/>
                  </a:lnTo>
                  <a:lnTo>
                    <a:pt x="1047" y="361"/>
                  </a:lnTo>
                  <a:lnTo>
                    <a:pt x="908" y="415"/>
                  </a:lnTo>
                  <a:lnTo>
                    <a:pt x="194" y="675"/>
                  </a:lnTo>
                  <a:lnTo>
                    <a:pt x="123" y="715"/>
                  </a:lnTo>
                  <a:lnTo>
                    <a:pt x="68" y="763"/>
                  </a:lnTo>
                  <a:lnTo>
                    <a:pt x="29" y="809"/>
                  </a:lnTo>
                  <a:lnTo>
                    <a:pt x="6" y="858"/>
                  </a:lnTo>
                  <a:lnTo>
                    <a:pt x="0" y="912"/>
                  </a:lnTo>
                  <a:lnTo>
                    <a:pt x="8" y="952"/>
                  </a:lnTo>
                  <a:lnTo>
                    <a:pt x="22" y="992"/>
                  </a:lnTo>
                  <a:lnTo>
                    <a:pt x="59" y="1036"/>
                  </a:lnTo>
                  <a:lnTo>
                    <a:pt x="127" y="1095"/>
                  </a:lnTo>
                  <a:lnTo>
                    <a:pt x="198" y="1135"/>
                  </a:lnTo>
                  <a:lnTo>
                    <a:pt x="273" y="1152"/>
                  </a:lnTo>
                  <a:lnTo>
                    <a:pt x="466" y="1084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036" name="Freeform 12"/>
            <p:cNvSpPr>
              <a:spLocks/>
            </p:cNvSpPr>
            <p:nvPr/>
          </p:nvSpPr>
          <p:spPr bwMode="auto">
            <a:xfrm>
              <a:off x="2711" y="3280"/>
              <a:ext cx="368" cy="422"/>
            </a:xfrm>
            <a:custGeom>
              <a:avLst/>
              <a:gdLst>
                <a:gd name="T0" fmla="*/ 367 w 368"/>
                <a:gd name="T1" fmla="*/ 421 h 422"/>
                <a:gd name="T2" fmla="*/ 171 w 368"/>
                <a:gd name="T3" fmla="*/ 340 h 422"/>
                <a:gd name="T4" fmla="*/ 117 w 368"/>
                <a:gd name="T5" fmla="*/ 304 h 422"/>
                <a:gd name="T6" fmla="*/ 73 w 368"/>
                <a:gd name="T7" fmla="*/ 265 h 422"/>
                <a:gd name="T8" fmla="*/ 31 w 368"/>
                <a:gd name="T9" fmla="*/ 219 h 422"/>
                <a:gd name="T10" fmla="*/ 9 w 368"/>
                <a:gd name="T11" fmla="*/ 179 h 422"/>
                <a:gd name="T12" fmla="*/ 0 w 368"/>
                <a:gd name="T13" fmla="*/ 137 h 422"/>
                <a:gd name="T14" fmla="*/ 2 w 368"/>
                <a:gd name="T15" fmla="*/ 95 h 422"/>
                <a:gd name="T16" fmla="*/ 19 w 368"/>
                <a:gd name="T17" fmla="*/ 51 h 422"/>
                <a:gd name="T18" fmla="*/ 44 w 368"/>
                <a:gd name="T19" fmla="*/ 0 h 422"/>
                <a:gd name="T20" fmla="*/ 120 w 368"/>
                <a:gd name="T21" fmla="*/ 52 h 422"/>
                <a:gd name="T22" fmla="*/ 95 w 368"/>
                <a:gd name="T23" fmla="*/ 98 h 422"/>
                <a:gd name="T24" fmla="*/ 95 w 368"/>
                <a:gd name="T25" fmla="*/ 143 h 422"/>
                <a:gd name="T26" fmla="*/ 122 w 368"/>
                <a:gd name="T27" fmla="*/ 191 h 422"/>
                <a:gd name="T28" fmla="*/ 162 w 368"/>
                <a:gd name="T29" fmla="*/ 235 h 422"/>
                <a:gd name="T30" fmla="*/ 223 w 368"/>
                <a:gd name="T31" fmla="*/ 284 h 422"/>
                <a:gd name="T32" fmla="*/ 290 w 368"/>
                <a:gd name="T33" fmla="*/ 317 h 422"/>
                <a:gd name="T34" fmla="*/ 332 w 368"/>
                <a:gd name="T35" fmla="*/ 351 h 422"/>
                <a:gd name="T36" fmla="*/ 351 w 368"/>
                <a:gd name="T37" fmla="*/ 378 h 422"/>
                <a:gd name="T38" fmla="*/ 367 w 368"/>
                <a:gd name="T39" fmla="*/ 421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8" h="422">
                  <a:moveTo>
                    <a:pt x="367" y="421"/>
                  </a:moveTo>
                  <a:lnTo>
                    <a:pt x="171" y="340"/>
                  </a:lnTo>
                  <a:lnTo>
                    <a:pt x="117" y="304"/>
                  </a:lnTo>
                  <a:lnTo>
                    <a:pt x="73" y="265"/>
                  </a:lnTo>
                  <a:lnTo>
                    <a:pt x="31" y="219"/>
                  </a:lnTo>
                  <a:lnTo>
                    <a:pt x="9" y="179"/>
                  </a:lnTo>
                  <a:lnTo>
                    <a:pt x="0" y="137"/>
                  </a:lnTo>
                  <a:lnTo>
                    <a:pt x="2" y="95"/>
                  </a:lnTo>
                  <a:lnTo>
                    <a:pt x="19" y="51"/>
                  </a:lnTo>
                  <a:lnTo>
                    <a:pt x="44" y="0"/>
                  </a:lnTo>
                  <a:lnTo>
                    <a:pt x="120" y="52"/>
                  </a:lnTo>
                  <a:lnTo>
                    <a:pt x="95" y="98"/>
                  </a:lnTo>
                  <a:lnTo>
                    <a:pt x="95" y="143"/>
                  </a:lnTo>
                  <a:lnTo>
                    <a:pt x="122" y="191"/>
                  </a:lnTo>
                  <a:lnTo>
                    <a:pt x="162" y="235"/>
                  </a:lnTo>
                  <a:lnTo>
                    <a:pt x="223" y="284"/>
                  </a:lnTo>
                  <a:lnTo>
                    <a:pt x="290" y="317"/>
                  </a:lnTo>
                  <a:lnTo>
                    <a:pt x="332" y="351"/>
                  </a:lnTo>
                  <a:lnTo>
                    <a:pt x="351" y="378"/>
                  </a:lnTo>
                  <a:lnTo>
                    <a:pt x="367" y="421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037" name="Freeform 13"/>
            <p:cNvSpPr>
              <a:spLocks/>
            </p:cNvSpPr>
            <p:nvPr/>
          </p:nvSpPr>
          <p:spPr bwMode="auto">
            <a:xfrm>
              <a:off x="2432" y="1792"/>
              <a:ext cx="989" cy="1439"/>
            </a:xfrm>
            <a:custGeom>
              <a:avLst/>
              <a:gdLst>
                <a:gd name="T0" fmla="*/ 525 w 989"/>
                <a:gd name="T1" fmla="*/ 1438 h 1439"/>
                <a:gd name="T2" fmla="*/ 582 w 989"/>
                <a:gd name="T3" fmla="*/ 1409 h 1439"/>
                <a:gd name="T4" fmla="*/ 647 w 989"/>
                <a:gd name="T5" fmla="*/ 1355 h 1439"/>
                <a:gd name="T6" fmla="*/ 670 w 989"/>
                <a:gd name="T7" fmla="*/ 1304 h 1439"/>
                <a:gd name="T8" fmla="*/ 686 w 989"/>
                <a:gd name="T9" fmla="*/ 1255 h 1439"/>
                <a:gd name="T10" fmla="*/ 677 w 989"/>
                <a:gd name="T11" fmla="*/ 1198 h 1439"/>
                <a:gd name="T12" fmla="*/ 637 w 989"/>
                <a:gd name="T13" fmla="*/ 1125 h 1439"/>
                <a:gd name="T14" fmla="*/ 609 w 989"/>
                <a:gd name="T15" fmla="*/ 1092 h 1439"/>
                <a:gd name="T16" fmla="*/ 569 w 989"/>
                <a:gd name="T17" fmla="*/ 1063 h 1439"/>
                <a:gd name="T18" fmla="*/ 259 w 989"/>
                <a:gd name="T19" fmla="*/ 905 h 1439"/>
                <a:gd name="T20" fmla="*/ 201 w 989"/>
                <a:gd name="T21" fmla="*/ 863 h 1439"/>
                <a:gd name="T22" fmla="*/ 177 w 989"/>
                <a:gd name="T23" fmla="*/ 843 h 1439"/>
                <a:gd name="T24" fmla="*/ 160 w 989"/>
                <a:gd name="T25" fmla="*/ 800 h 1439"/>
                <a:gd name="T26" fmla="*/ 171 w 989"/>
                <a:gd name="T27" fmla="*/ 766 h 1439"/>
                <a:gd name="T28" fmla="*/ 215 w 989"/>
                <a:gd name="T29" fmla="*/ 738 h 1439"/>
                <a:gd name="T30" fmla="*/ 294 w 989"/>
                <a:gd name="T31" fmla="*/ 709 h 1439"/>
                <a:gd name="T32" fmla="*/ 780 w 989"/>
                <a:gd name="T33" fmla="*/ 521 h 1439"/>
                <a:gd name="T34" fmla="*/ 856 w 989"/>
                <a:gd name="T35" fmla="*/ 471 h 1439"/>
                <a:gd name="T36" fmla="*/ 918 w 989"/>
                <a:gd name="T37" fmla="*/ 417 h 1439"/>
                <a:gd name="T38" fmla="*/ 953 w 989"/>
                <a:gd name="T39" fmla="*/ 379 h 1439"/>
                <a:gd name="T40" fmla="*/ 984 w 989"/>
                <a:gd name="T41" fmla="*/ 334 h 1439"/>
                <a:gd name="T42" fmla="*/ 988 w 989"/>
                <a:gd name="T43" fmla="*/ 274 h 1439"/>
                <a:gd name="T44" fmla="*/ 972 w 989"/>
                <a:gd name="T45" fmla="*/ 214 h 1439"/>
                <a:gd name="T46" fmla="*/ 953 w 989"/>
                <a:gd name="T47" fmla="*/ 167 h 1439"/>
                <a:gd name="T48" fmla="*/ 920 w 989"/>
                <a:gd name="T49" fmla="*/ 126 h 1439"/>
                <a:gd name="T50" fmla="*/ 875 w 989"/>
                <a:gd name="T51" fmla="*/ 85 h 1439"/>
                <a:gd name="T52" fmla="*/ 828 w 989"/>
                <a:gd name="T53" fmla="*/ 50 h 1439"/>
                <a:gd name="T54" fmla="*/ 803 w 989"/>
                <a:gd name="T55" fmla="*/ 29 h 1439"/>
                <a:gd name="T56" fmla="*/ 756 w 989"/>
                <a:gd name="T57" fmla="*/ 0 h 1439"/>
                <a:gd name="T58" fmla="*/ 588 w 989"/>
                <a:gd name="T59" fmla="*/ 61 h 1439"/>
                <a:gd name="T60" fmla="*/ 649 w 989"/>
                <a:gd name="T61" fmla="*/ 104 h 1439"/>
                <a:gd name="T62" fmla="*/ 694 w 989"/>
                <a:gd name="T63" fmla="*/ 145 h 1439"/>
                <a:gd name="T64" fmla="*/ 739 w 989"/>
                <a:gd name="T65" fmla="*/ 182 h 1439"/>
                <a:gd name="T66" fmla="*/ 780 w 989"/>
                <a:gd name="T67" fmla="*/ 223 h 1439"/>
                <a:gd name="T68" fmla="*/ 803 w 989"/>
                <a:gd name="T69" fmla="*/ 272 h 1439"/>
                <a:gd name="T70" fmla="*/ 787 w 989"/>
                <a:gd name="T71" fmla="*/ 323 h 1439"/>
                <a:gd name="T72" fmla="*/ 729 w 989"/>
                <a:gd name="T73" fmla="*/ 369 h 1439"/>
                <a:gd name="T74" fmla="*/ 639 w 989"/>
                <a:gd name="T75" fmla="*/ 413 h 1439"/>
                <a:gd name="T76" fmla="*/ 212 w 989"/>
                <a:gd name="T77" fmla="*/ 589 h 1439"/>
                <a:gd name="T78" fmla="*/ 160 w 989"/>
                <a:gd name="T79" fmla="*/ 608 h 1439"/>
                <a:gd name="T80" fmla="*/ 88 w 989"/>
                <a:gd name="T81" fmla="*/ 653 h 1439"/>
                <a:gd name="T82" fmla="*/ 43 w 989"/>
                <a:gd name="T83" fmla="*/ 698 h 1439"/>
                <a:gd name="T84" fmla="*/ 9 w 989"/>
                <a:gd name="T85" fmla="*/ 755 h 1439"/>
                <a:gd name="T86" fmla="*/ 0 w 989"/>
                <a:gd name="T87" fmla="*/ 820 h 1439"/>
                <a:gd name="T88" fmla="*/ 10 w 989"/>
                <a:gd name="T89" fmla="*/ 872 h 1439"/>
                <a:gd name="T90" fmla="*/ 40 w 989"/>
                <a:gd name="T91" fmla="*/ 914 h 1439"/>
                <a:gd name="T92" fmla="*/ 84 w 989"/>
                <a:gd name="T93" fmla="*/ 949 h 1439"/>
                <a:gd name="T94" fmla="*/ 159 w 989"/>
                <a:gd name="T95" fmla="*/ 999 h 1439"/>
                <a:gd name="T96" fmla="*/ 487 w 989"/>
                <a:gd name="T97" fmla="*/ 1164 h 1439"/>
                <a:gd name="T98" fmla="*/ 530 w 989"/>
                <a:gd name="T99" fmla="*/ 1197 h 1439"/>
                <a:gd name="T100" fmla="*/ 569 w 989"/>
                <a:gd name="T101" fmla="*/ 1236 h 1439"/>
                <a:gd name="T102" fmla="*/ 557 w 989"/>
                <a:gd name="T103" fmla="*/ 1292 h 1439"/>
                <a:gd name="T104" fmla="*/ 502 w 989"/>
                <a:gd name="T105" fmla="*/ 1354 h 1439"/>
                <a:gd name="T106" fmla="*/ 434 w 989"/>
                <a:gd name="T107" fmla="*/ 1394 h 1439"/>
                <a:gd name="T108" fmla="*/ 525 w 989"/>
                <a:gd name="T109" fmla="*/ 1438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89" h="1439">
                  <a:moveTo>
                    <a:pt x="525" y="1438"/>
                  </a:moveTo>
                  <a:lnTo>
                    <a:pt x="582" y="1409"/>
                  </a:lnTo>
                  <a:lnTo>
                    <a:pt x="647" y="1355"/>
                  </a:lnTo>
                  <a:lnTo>
                    <a:pt x="670" y="1304"/>
                  </a:lnTo>
                  <a:lnTo>
                    <a:pt x="686" y="1255"/>
                  </a:lnTo>
                  <a:lnTo>
                    <a:pt x="677" y="1198"/>
                  </a:lnTo>
                  <a:lnTo>
                    <a:pt x="637" y="1125"/>
                  </a:lnTo>
                  <a:lnTo>
                    <a:pt x="609" y="1092"/>
                  </a:lnTo>
                  <a:lnTo>
                    <a:pt x="569" y="1063"/>
                  </a:lnTo>
                  <a:lnTo>
                    <a:pt x="259" y="905"/>
                  </a:lnTo>
                  <a:lnTo>
                    <a:pt x="201" y="863"/>
                  </a:lnTo>
                  <a:lnTo>
                    <a:pt x="177" y="843"/>
                  </a:lnTo>
                  <a:lnTo>
                    <a:pt x="160" y="800"/>
                  </a:lnTo>
                  <a:lnTo>
                    <a:pt x="171" y="766"/>
                  </a:lnTo>
                  <a:lnTo>
                    <a:pt x="215" y="738"/>
                  </a:lnTo>
                  <a:lnTo>
                    <a:pt x="294" y="709"/>
                  </a:lnTo>
                  <a:lnTo>
                    <a:pt x="780" y="521"/>
                  </a:lnTo>
                  <a:lnTo>
                    <a:pt x="856" y="471"/>
                  </a:lnTo>
                  <a:lnTo>
                    <a:pt x="918" y="417"/>
                  </a:lnTo>
                  <a:lnTo>
                    <a:pt x="953" y="379"/>
                  </a:lnTo>
                  <a:lnTo>
                    <a:pt x="984" y="334"/>
                  </a:lnTo>
                  <a:lnTo>
                    <a:pt x="988" y="274"/>
                  </a:lnTo>
                  <a:lnTo>
                    <a:pt x="972" y="214"/>
                  </a:lnTo>
                  <a:lnTo>
                    <a:pt x="953" y="167"/>
                  </a:lnTo>
                  <a:lnTo>
                    <a:pt x="920" y="126"/>
                  </a:lnTo>
                  <a:lnTo>
                    <a:pt x="875" y="85"/>
                  </a:lnTo>
                  <a:lnTo>
                    <a:pt x="828" y="50"/>
                  </a:lnTo>
                  <a:lnTo>
                    <a:pt x="803" y="29"/>
                  </a:lnTo>
                  <a:lnTo>
                    <a:pt x="756" y="0"/>
                  </a:lnTo>
                  <a:lnTo>
                    <a:pt x="588" y="61"/>
                  </a:lnTo>
                  <a:lnTo>
                    <a:pt x="649" y="104"/>
                  </a:lnTo>
                  <a:lnTo>
                    <a:pt x="694" y="145"/>
                  </a:lnTo>
                  <a:lnTo>
                    <a:pt x="739" y="182"/>
                  </a:lnTo>
                  <a:lnTo>
                    <a:pt x="780" y="223"/>
                  </a:lnTo>
                  <a:lnTo>
                    <a:pt x="803" y="272"/>
                  </a:lnTo>
                  <a:lnTo>
                    <a:pt x="787" y="323"/>
                  </a:lnTo>
                  <a:lnTo>
                    <a:pt x="729" y="369"/>
                  </a:lnTo>
                  <a:lnTo>
                    <a:pt x="639" y="413"/>
                  </a:lnTo>
                  <a:lnTo>
                    <a:pt x="212" y="589"/>
                  </a:lnTo>
                  <a:lnTo>
                    <a:pt x="160" y="608"/>
                  </a:lnTo>
                  <a:lnTo>
                    <a:pt x="88" y="653"/>
                  </a:lnTo>
                  <a:lnTo>
                    <a:pt x="43" y="698"/>
                  </a:lnTo>
                  <a:lnTo>
                    <a:pt x="9" y="755"/>
                  </a:lnTo>
                  <a:lnTo>
                    <a:pt x="0" y="820"/>
                  </a:lnTo>
                  <a:lnTo>
                    <a:pt x="10" y="872"/>
                  </a:lnTo>
                  <a:lnTo>
                    <a:pt x="40" y="914"/>
                  </a:lnTo>
                  <a:lnTo>
                    <a:pt x="84" y="949"/>
                  </a:lnTo>
                  <a:lnTo>
                    <a:pt x="159" y="999"/>
                  </a:lnTo>
                  <a:lnTo>
                    <a:pt x="487" y="1164"/>
                  </a:lnTo>
                  <a:lnTo>
                    <a:pt x="530" y="1197"/>
                  </a:lnTo>
                  <a:lnTo>
                    <a:pt x="569" y="1236"/>
                  </a:lnTo>
                  <a:lnTo>
                    <a:pt x="557" y="1292"/>
                  </a:lnTo>
                  <a:lnTo>
                    <a:pt x="502" y="1354"/>
                  </a:lnTo>
                  <a:lnTo>
                    <a:pt x="434" y="1394"/>
                  </a:lnTo>
                  <a:lnTo>
                    <a:pt x="525" y="1438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038" name="Freeform 14"/>
            <p:cNvSpPr>
              <a:spLocks/>
            </p:cNvSpPr>
            <p:nvPr/>
          </p:nvSpPr>
          <p:spPr bwMode="auto">
            <a:xfrm>
              <a:off x="2100" y="1162"/>
              <a:ext cx="669" cy="582"/>
            </a:xfrm>
            <a:custGeom>
              <a:avLst/>
              <a:gdLst>
                <a:gd name="T0" fmla="*/ 668 w 669"/>
                <a:gd name="T1" fmla="*/ 553 h 582"/>
                <a:gd name="T2" fmla="*/ 668 w 669"/>
                <a:gd name="T3" fmla="*/ 450 h 582"/>
                <a:gd name="T4" fmla="*/ 562 w 669"/>
                <a:gd name="T5" fmla="*/ 435 h 582"/>
                <a:gd name="T6" fmla="*/ 448 w 669"/>
                <a:gd name="T7" fmla="*/ 420 h 582"/>
                <a:gd name="T8" fmla="*/ 367 w 669"/>
                <a:gd name="T9" fmla="*/ 400 h 582"/>
                <a:gd name="T10" fmla="*/ 314 w 669"/>
                <a:gd name="T11" fmla="*/ 378 h 582"/>
                <a:gd name="T12" fmla="*/ 257 w 669"/>
                <a:gd name="T13" fmla="*/ 349 h 582"/>
                <a:gd name="T14" fmla="*/ 220 w 669"/>
                <a:gd name="T15" fmla="*/ 314 h 582"/>
                <a:gd name="T16" fmla="*/ 193 w 669"/>
                <a:gd name="T17" fmla="*/ 274 h 582"/>
                <a:gd name="T18" fmla="*/ 180 w 669"/>
                <a:gd name="T19" fmla="*/ 231 h 582"/>
                <a:gd name="T20" fmla="*/ 180 w 669"/>
                <a:gd name="T21" fmla="*/ 189 h 582"/>
                <a:gd name="T22" fmla="*/ 193 w 669"/>
                <a:gd name="T23" fmla="*/ 165 h 582"/>
                <a:gd name="T24" fmla="*/ 209 w 669"/>
                <a:gd name="T25" fmla="*/ 143 h 582"/>
                <a:gd name="T26" fmla="*/ 255 w 669"/>
                <a:gd name="T27" fmla="*/ 127 h 582"/>
                <a:gd name="T28" fmla="*/ 297 w 669"/>
                <a:gd name="T29" fmla="*/ 127 h 582"/>
                <a:gd name="T30" fmla="*/ 345 w 669"/>
                <a:gd name="T31" fmla="*/ 141 h 582"/>
                <a:gd name="T32" fmla="*/ 396 w 669"/>
                <a:gd name="T33" fmla="*/ 156 h 582"/>
                <a:gd name="T34" fmla="*/ 448 w 669"/>
                <a:gd name="T35" fmla="*/ 163 h 582"/>
                <a:gd name="T36" fmla="*/ 477 w 669"/>
                <a:gd name="T37" fmla="*/ 125 h 582"/>
                <a:gd name="T38" fmla="*/ 464 w 669"/>
                <a:gd name="T39" fmla="*/ 86 h 582"/>
                <a:gd name="T40" fmla="*/ 415 w 669"/>
                <a:gd name="T41" fmla="*/ 42 h 582"/>
                <a:gd name="T42" fmla="*/ 363 w 669"/>
                <a:gd name="T43" fmla="*/ 18 h 582"/>
                <a:gd name="T44" fmla="*/ 319 w 669"/>
                <a:gd name="T45" fmla="*/ 7 h 582"/>
                <a:gd name="T46" fmla="*/ 273 w 669"/>
                <a:gd name="T47" fmla="*/ 2 h 582"/>
                <a:gd name="T48" fmla="*/ 222 w 669"/>
                <a:gd name="T49" fmla="*/ 0 h 582"/>
                <a:gd name="T50" fmla="*/ 176 w 669"/>
                <a:gd name="T51" fmla="*/ 4 h 582"/>
                <a:gd name="T52" fmla="*/ 136 w 669"/>
                <a:gd name="T53" fmla="*/ 15 h 582"/>
                <a:gd name="T54" fmla="*/ 86 w 669"/>
                <a:gd name="T55" fmla="*/ 33 h 582"/>
                <a:gd name="T56" fmla="*/ 50 w 669"/>
                <a:gd name="T57" fmla="*/ 66 h 582"/>
                <a:gd name="T58" fmla="*/ 22 w 669"/>
                <a:gd name="T59" fmla="*/ 99 h 582"/>
                <a:gd name="T60" fmla="*/ 6 w 669"/>
                <a:gd name="T61" fmla="*/ 145 h 582"/>
                <a:gd name="T62" fmla="*/ 0 w 669"/>
                <a:gd name="T63" fmla="*/ 189 h 582"/>
                <a:gd name="T64" fmla="*/ 9 w 669"/>
                <a:gd name="T65" fmla="*/ 237 h 582"/>
                <a:gd name="T66" fmla="*/ 22 w 669"/>
                <a:gd name="T67" fmla="*/ 285 h 582"/>
                <a:gd name="T68" fmla="*/ 50 w 669"/>
                <a:gd name="T69" fmla="*/ 330 h 582"/>
                <a:gd name="T70" fmla="*/ 81 w 669"/>
                <a:gd name="T71" fmla="*/ 375 h 582"/>
                <a:gd name="T72" fmla="*/ 125 w 669"/>
                <a:gd name="T73" fmla="*/ 419 h 582"/>
                <a:gd name="T74" fmla="*/ 169 w 669"/>
                <a:gd name="T75" fmla="*/ 457 h 582"/>
                <a:gd name="T76" fmla="*/ 217 w 669"/>
                <a:gd name="T77" fmla="*/ 488 h 582"/>
                <a:gd name="T78" fmla="*/ 266 w 669"/>
                <a:gd name="T79" fmla="*/ 514 h 582"/>
                <a:gd name="T80" fmla="*/ 310 w 669"/>
                <a:gd name="T81" fmla="*/ 534 h 582"/>
                <a:gd name="T82" fmla="*/ 369 w 669"/>
                <a:gd name="T83" fmla="*/ 549 h 582"/>
                <a:gd name="T84" fmla="*/ 437 w 669"/>
                <a:gd name="T85" fmla="*/ 568 h 582"/>
                <a:gd name="T86" fmla="*/ 516 w 669"/>
                <a:gd name="T87" fmla="*/ 581 h 582"/>
                <a:gd name="T88" fmla="*/ 595 w 669"/>
                <a:gd name="T89" fmla="*/ 577 h 582"/>
                <a:gd name="T90" fmla="*/ 668 w 669"/>
                <a:gd name="T91" fmla="*/ 553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69" h="582">
                  <a:moveTo>
                    <a:pt x="668" y="553"/>
                  </a:moveTo>
                  <a:lnTo>
                    <a:pt x="668" y="450"/>
                  </a:lnTo>
                  <a:lnTo>
                    <a:pt x="562" y="435"/>
                  </a:lnTo>
                  <a:lnTo>
                    <a:pt x="448" y="420"/>
                  </a:lnTo>
                  <a:lnTo>
                    <a:pt x="367" y="400"/>
                  </a:lnTo>
                  <a:lnTo>
                    <a:pt x="314" y="378"/>
                  </a:lnTo>
                  <a:lnTo>
                    <a:pt x="257" y="349"/>
                  </a:lnTo>
                  <a:lnTo>
                    <a:pt x="220" y="314"/>
                  </a:lnTo>
                  <a:lnTo>
                    <a:pt x="193" y="274"/>
                  </a:lnTo>
                  <a:lnTo>
                    <a:pt x="180" y="231"/>
                  </a:lnTo>
                  <a:lnTo>
                    <a:pt x="180" y="189"/>
                  </a:lnTo>
                  <a:lnTo>
                    <a:pt x="193" y="165"/>
                  </a:lnTo>
                  <a:lnTo>
                    <a:pt x="209" y="143"/>
                  </a:lnTo>
                  <a:lnTo>
                    <a:pt x="255" y="127"/>
                  </a:lnTo>
                  <a:lnTo>
                    <a:pt x="297" y="127"/>
                  </a:lnTo>
                  <a:lnTo>
                    <a:pt x="345" y="141"/>
                  </a:lnTo>
                  <a:lnTo>
                    <a:pt x="396" y="156"/>
                  </a:lnTo>
                  <a:lnTo>
                    <a:pt x="448" y="163"/>
                  </a:lnTo>
                  <a:lnTo>
                    <a:pt x="477" y="125"/>
                  </a:lnTo>
                  <a:lnTo>
                    <a:pt x="464" y="86"/>
                  </a:lnTo>
                  <a:lnTo>
                    <a:pt x="415" y="42"/>
                  </a:lnTo>
                  <a:lnTo>
                    <a:pt x="363" y="18"/>
                  </a:lnTo>
                  <a:lnTo>
                    <a:pt x="319" y="7"/>
                  </a:lnTo>
                  <a:lnTo>
                    <a:pt x="273" y="2"/>
                  </a:lnTo>
                  <a:lnTo>
                    <a:pt x="222" y="0"/>
                  </a:lnTo>
                  <a:lnTo>
                    <a:pt x="176" y="4"/>
                  </a:lnTo>
                  <a:lnTo>
                    <a:pt x="136" y="15"/>
                  </a:lnTo>
                  <a:lnTo>
                    <a:pt x="86" y="33"/>
                  </a:lnTo>
                  <a:lnTo>
                    <a:pt x="50" y="66"/>
                  </a:lnTo>
                  <a:lnTo>
                    <a:pt x="22" y="99"/>
                  </a:lnTo>
                  <a:lnTo>
                    <a:pt x="6" y="145"/>
                  </a:lnTo>
                  <a:lnTo>
                    <a:pt x="0" y="189"/>
                  </a:lnTo>
                  <a:lnTo>
                    <a:pt x="9" y="237"/>
                  </a:lnTo>
                  <a:lnTo>
                    <a:pt x="22" y="285"/>
                  </a:lnTo>
                  <a:lnTo>
                    <a:pt x="50" y="330"/>
                  </a:lnTo>
                  <a:lnTo>
                    <a:pt x="81" y="375"/>
                  </a:lnTo>
                  <a:lnTo>
                    <a:pt x="125" y="419"/>
                  </a:lnTo>
                  <a:lnTo>
                    <a:pt x="169" y="457"/>
                  </a:lnTo>
                  <a:lnTo>
                    <a:pt x="217" y="488"/>
                  </a:lnTo>
                  <a:lnTo>
                    <a:pt x="266" y="514"/>
                  </a:lnTo>
                  <a:lnTo>
                    <a:pt x="310" y="534"/>
                  </a:lnTo>
                  <a:lnTo>
                    <a:pt x="369" y="549"/>
                  </a:lnTo>
                  <a:lnTo>
                    <a:pt x="437" y="568"/>
                  </a:lnTo>
                  <a:lnTo>
                    <a:pt x="516" y="581"/>
                  </a:lnTo>
                  <a:lnTo>
                    <a:pt x="595" y="577"/>
                  </a:lnTo>
                  <a:lnTo>
                    <a:pt x="668" y="553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039" name="Freeform 15"/>
            <p:cNvSpPr>
              <a:spLocks/>
            </p:cNvSpPr>
            <p:nvPr/>
          </p:nvSpPr>
          <p:spPr bwMode="auto">
            <a:xfrm>
              <a:off x="1365" y="583"/>
              <a:ext cx="1413" cy="549"/>
            </a:xfrm>
            <a:custGeom>
              <a:avLst/>
              <a:gdLst>
                <a:gd name="T0" fmla="*/ 1412 w 1413"/>
                <a:gd name="T1" fmla="*/ 548 h 549"/>
                <a:gd name="T2" fmla="*/ 1316 w 1413"/>
                <a:gd name="T3" fmla="*/ 537 h 549"/>
                <a:gd name="T4" fmla="*/ 1237 w 1413"/>
                <a:gd name="T5" fmla="*/ 524 h 549"/>
                <a:gd name="T6" fmla="*/ 1179 w 1413"/>
                <a:gd name="T7" fmla="*/ 511 h 549"/>
                <a:gd name="T8" fmla="*/ 1118 w 1413"/>
                <a:gd name="T9" fmla="*/ 499 h 549"/>
                <a:gd name="T10" fmla="*/ 1060 w 1413"/>
                <a:gd name="T11" fmla="*/ 493 h 549"/>
                <a:gd name="T12" fmla="*/ 1000 w 1413"/>
                <a:gd name="T13" fmla="*/ 495 h 549"/>
                <a:gd name="T14" fmla="*/ 939 w 1413"/>
                <a:gd name="T15" fmla="*/ 499 h 549"/>
                <a:gd name="T16" fmla="*/ 894 w 1413"/>
                <a:gd name="T17" fmla="*/ 482 h 549"/>
                <a:gd name="T18" fmla="*/ 962 w 1413"/>
                <a:gd name="T19" fmla="*/ 440 h 549"/>
                <a:gd name="T20" fmla="*/ 1005 w 1413"/>
                <a:gd name="T21" fmla="*/ 411 h 549"/>
                <a:gd name="T22" fmla="*/ 1043 w 1413"/>
                <a:gd name="T23" fmla="*/ 381 h 549"/>
                <a:gd name="T24" fmla="*/ 1069 w 1413"/>
                <a:gd name="T25" fmla="*/ 348 h 549"/>
                <a:gd name="T26" fmla="*/ 962 w 1413"/>
                <a:gd name="T27" fmla="*/ 383 h 549"/>
                <a:gd name="T28" fmla="*/ 855 w 1413"/>
                <a:gd name="T29" fmla="*/ 418 h 549"/>
                <a:gd name="T30" fmla="*/ 783 w 1413"/>
                <a:gd name="T31" fmla="*/ 436 h 549"/>
                <a:gd name="T32" fmla="*/ 670 w 1413"/>
                <a:gd name="T33" fmla="*/ 449 h 549"/>
                <a:gd name="T34" fmla="*/ 597 w 1413"/>
                <a:gd name="T35" fmla="*/ 449 h 549"/>
                <a:gd name="T36" fmla="*/ 531 w 1413"/>
                <a:gd name="T37" fmla="*/ 444 h 549"/>
                <a:gd name="T38" fmla="*/ 486 w 1413"/>
                <a:gd name="T39" fmla="*/ 427 h 549"/>
                <a:gd name="T40" fmla="*/ 459 w 1413"/>
                <a:gd name="T41" fmla="*/ 407 h 549"/>
                <a:gd name="T42" fmla="*/ 527 w 1413"/>
                <a:gd name="T43" fmla="*/ 389 h 549"/>
                <a:gd name="T44" fmla="*/ 572 w 1413"/>
                <a:gd name="T45" fmla="*/ 365 h 549"/>
                <a:gd name="T46" fmla="*/ 599 w 1413"/>
                <a:gd name="T47" fmla="*/ 339 h 549"/>
                <a:gd name="T48" fmla="*/ 634 w 1413"/>
                <a:gd name="T49" fmla="*/ 308 h 549"/>
                <a:gd name="T50" fmla="*/ 544 w 1413"/>
                <a:gd name="T51" fmla="*/ 334 h 549"/>
                <a:gd name="T52" fmla="*/ 463 w 1413"/>
                <a:gd name="T53" fmla="*/ 348 h 549"/>
                <a:gd name="T54" fmla="*/ 378 w 1413"/>
                <a:gd name="T55" fmla="*/ 356 h 549"/>
                <a:gd name="T56" fmla="*/ 303 w 1413"/>
                <a:gd name="T57" fmla="*/ 352 h 549"/>
                <a:gd name="T58" fmla="*/ 254 w 1413"/>
                <a:gd name="T59" fmla="*/ 334 h 549"/>
                <a:gd name="T60" fmla="*/ 233 w 1413"/>
                <a:gd name="T61" fmla="*/ 312 h 549"/>
                <a:gd name="T62" fmla="*/ 281 w 1413"/>
                <a:gd name="T63" fmla="*/ 291 h 549"/>
                <a:gd name="T64" fmla="*/ 313 w 1413"/>
                <a:gd name="T65" fmla="*/ 269 h 549"/>
                <a:gd name="T66" fmla="*/ 341 w 1413"/>
                <a:gd name="T67" fmla="*/ 244 h 549"/>
                <a:gd name="T68" fmla="*/ 339 w 1413"/>
                <a:gd name="T69" fmla="*/ 229 h 549"/>
                <a:gd name="T70" fmla="*/ 262 w 1413"/>
                <a:gd name="T71" fmla="*/ 246 h 549"/>
                <a:gd name="T72" fmla="*/ 179 w 1413"/>
                <a:gd name="T73" fmla="*/ 255 h 549"/>
                <a:gd name="T74" fmla="*/ 109 w 1413"/>
                <a:gd name="T75" fmla="*/ 254 h 549"/>
                <a:gd name="T76" fmla="*/ 51 w 1413"/>
                <a:gd name="T77" fmla="*/ 244 h 549"/>
                <a:gd name="T78" fmla="*/ 19 w 1413"/>
                <a:gd name="T79" fmla="*/ 229 h 549"/>
                <a:gd name="T80" fmla="*/ 0 w 1413"/>
                <a:gd name="T81" fmla="*/ 205 h 549"/>
                <a:gd name="T82" fmla="*/ 120 w 1413"/>
                <a:gd name="T83" fmla="*/ 187 h 549"/>
                <a:gd name="T84" fmla="*/ 309 w 1413"/>
                <a:gd name="T85" fmla="*/ 156 h 549"/>
                <a:gd name="T86" fmla="*/ 544 w 1413"/>
                <a:gd name="T87" fmla="*/ 119 h 549"/>
                <a:gd name="T88" fmla="*/ 742 w 1413"/>
                <a:gd name="T89" fmla="*/ 71 h 549"/>
                <a:gd name="T90" fmla="*/ 926 w 1413"/>
                <a:gd name="T91" fmla="*/ 26 h 549"/>
                <a:gd name="T92" fmla="*/ 1020 w 1413"/>
                <a:gd name="T93" fmla="*/ 9 h 549"/>
                <a:gd name="T94" fmla="*/ 1098 w 1413"/>
                <a:gd name="T95" fmla="*/ 0 h 549"/>
                <a:gd name="T96" fmla="*/ 1165 w 1413"/>
                <a:gd name="T97" fmla="*/ 2 h 549"/>
                <a:gd name="T98" fmla="*/ 1211 w 1413"/>
                <a:gd name="T99" fmla="*/ 7 h 549"/>
                <a:gd name="T100" fmla="*/ 1254 w 1413"/>
                <a:gd name="T101" fmla="*/ 27 h 549"/>
                <a:gd name="T102" fmla="*/ 1288 w 1413"/>
                <a:gd name="T103" fmla="*/ 71 h 549"/>
                <a:gd name="T104" fmla="*/ 1301 w 1413"/>
                <a:gd name="T105" fmla="*/ 117 h 549"/>
                <a:gd name="T106" fmla="*/ 1316 w 1413"/>
                <a:gd name="T107" fmla="*/ 148 h 549"/>
                <a:gd name="T108" fmla="*/ 1344 w 1413"/>
                <a:gd name="T109" fmla="*/ 159 h 549"/>
                <a:gd name="T110" fmla="*/ 1384 w 1413"/>
                <a:gd name="T111" fmla="*/ 156 h 549"/>
                <a:gd name="T112" fmla="*/ 1412 w 1413"/>
                <a:gd name="T113" fmla="*/ 145 h 549"/>
                <a:gd name="T114" fmla="*/ 1412 w 1413"/>
                <a:gd name="T115" fmla="*/ 548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13" h="549">
                  <a:moveTo>
                    <a:pt x="1412" y="548"/>
                  </a:moveTo>
                  <a:lnTo>
                    <a:pt x="1316" y="537"/>
                  </a:lnTo>
                  <a:lnTo>
                    <a:pt x="1237" y="524"/>
                  </a:lnTo>
                  <a:lnTo>
                    <a:pt x="1179" y="511"/>
                  </a:lnTo>
                  <a:lnTo>
                    <a:pt x="1118" y="499"/>
                  </a:lnTo>
                  <a:lnTo>
                    <a:pt x="1060" y="493"/>
                  </a:lnTo>
                  <a:lnTo>
                    <a:pt x="1000" y="495"/>
                  </a:lnTo>
                  <a:lnTo>
                    <a:pt x="939" y="499"/>
                  </a:lnTo>
                  <a:lnTo>
                    <a:pt x="894" y="482"/>
                  </a:lnTo>
                  <a:lnTo>
                    <a:pt x="962" y="440"/>
                  </a:lnTo>
                  <a:lnTo>
                    <a:pt x="1005" y="411"/>
                  </a:lnTo>
                  <a:lnTo>
                    <a:pt x="1043" y="381"/>
                  </a:lnTo>
                  <a:lnTo>
                    <a:pt x="1069" y="348"/>
                  </a:lnTo>
                  <a:lnTo>
                    <a:pt x="962" y="383"/>
                  </a:lnTo>
                  <a:lnTo>
                    <a:pt x="855" y="418"/>
                  </a:lnTo>
                  <a:lnTo>
                    <a:pt x="783" y="436"/>
                  </a:lnTo>
                  <a:lnTo>
                    <a:pt x="670" y="449"/>
                  </a:lnTo>
                  <a:lnTo>
                    <a:pt x="597" y="449"/>
                  </a:lnTo>
                  <a:lnTo>
                    <a:pt x="531" y="444"/>
                  </a:lnTo>
                  <a:lnTo>
                    <a:pt x="486" y="427"/>
                  </a:lnTo>
                  <a:lnTo>
                    <a:pt x="459" y="407"/>
                  </a:lnTo>
                  <a:lnTo>
                    <a:pt x="527" y="389"/>
                  </a:lnTo>
                  <a:lnTo>
                    <a:pt x="572" y="365"/>
                  </a:lnTo>
                  <a:lnTo>
                    <a:pt x="599" y="339"/>
                  </a:lnTo>
                  <a:lnTo>
                    <a:pt x="634" y="308"/>
                  </a:lnTo>
                  <a:lnTo>
                    <a:pt x="544" y="334"/>
                  </a:lnTo>
                  <a:lnTo>
                    <a:pt x="463" y="348"/>
                  </a:lnTo>
                  <a:lnTo>
                    <a:pt x="378" y="356"/>
                  </a:lnTo>
                  <a:lnTo>
                    <a:pt x="303" y="352"/>
                  </a:lnTo>
                  <a:lnTo>
                    <a:pt x="254" y="334"/>
                  </a:lnTo>
                  <a:lnTo>
                    <a:pt x="233" y="312"/>
                  </a:lnTo>
                  <a:lnTo>
                    <a:pt x="281" y="291"/>
                  </a:lnTo>
                  <a:lnTo>
                    <a:pt x="313" y="269"/>
                  </a:lnTo>
                  <a:lnTo>
                    <a:pt x="341" y="244"/>
                  </a:lnTo>
                  <a:lnTo>
                    <a:pt x="339" y="229"/>
                  </a:lnTo>
                  <a:lnTo>
                    <a:pt x="262" y="246"/>
                  </a:lnTo>
                  <a:lnTo>
                    <a:pt x="179" y="255"/>
                  </a:lnTo>
                  <a:lnTo>
                    <a:pt x="109" y="254"/>
                  </a:lnTo>
                  <a:lnTo>
                    <a:pt x="51" y="244"/>
                  </a:lnTo>
                  <a:lnTo>
                    <a:pt x="19" y="229"/>
                  </a:lnTo>
                  <a:lnTo>
                    <a:pt x="0" y="205"/>
                  </a:lnTo>
                  <a:lnTo>
                    <a:pt x="120" y="187"/>
                  </a:lnTo>
                  <a:lnTo>
                    <a:pt x="309" y="156"/>
                  </a:lnTo>
                  <a:lnTo>
                    <a:pt x="544" y="119"/>
                  </a:lnTo>
                  <a:lnTo>
                    <a:pt x="742" y="71"/>
                  </a:lnTo>
                  <a:lnTo>
                    <a:pt x="926" y="26"/>
                  </a:lnTo>
                  <a:lnTo>
                    <a:pt x="1020" y="9"/>
                  </a:lnTo>
                  <a:lnTo>
                    <a:pt x="1098" y="0"/>
                  </a:lnTo>
                  <a:lnTo>
                    <a:pt x="1165" y="2"/>
                  </a:lnTo>
                  <a:lnTo>
                    <a:pt x="1211" y="7"/>
                  </a:lnTo>
                  <a:lnTo>
                    <a:pt x="1254" y="27"/>
                  </a:lnTo>
                  <a:lnTo>
                    <a:pt x="1288" y="71"/>
                  </a:lnTo>
                  <a:lnTo>
                    <a:pt x="1301" y="117"/>
                  </a:lnTo>
                  <a:lnTo>
                    <a:pt x="1316" y="148"/>
                  </a:lnTo>
                  <a:lnTo>
                    <a:pt x="1344" y="159"/>
                  </a:lnTo>
                  <a:lnTo>
                    <a:pt x="1384" y="156"/>
                  </a:lnTo>
                  <a:lnTo>
                    <a:pt x="1412" y="145"/>
                  </a:lnTo>
                  <a:lnTo>
                    <a:pt x="1412" y="548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040" name="Oval 16"/>
            <p:cNvSpPr>
              <a:spLocks noChangeArrowheads="1"/>
            </p:cNvSpPr>
            <p:nvPr/>
          </p:nvSpPr>
          <p:spPr bwMode="auto">
            <a:xfrm>
              <a:off x="2785" y="355"/>
              <a:ext cx="187" cy="1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041" name="Freeform 17"/>
            <p:cNvSpPr>
              <a:spLocks/>
            </p:cNvSpPr>
            <p:nvPr/>
          </p:nvSpPr>
          <p:spPr bwMode="auto">
            <a:xfrm>
              <a:off x="2976" y="583"/>
              <a:ext cx="1413" cy="549"/>
            </a:xfrm>
            <a:custGeom>
              <a:avLst/>
              <a:gdLst>
                <a:gd name="T0" fmla="*/ 0 w 1413"/>
                <a:gd name="T1" fmla="*/ 548 h 549"/>
                <a:gd name="T2" fmla="*/ 96 w 1413"/>
                <a:gd name="T3" fmla="*/ 537 h 549"/>
                <a:gd name="T4" fmla="*/ 175 w 1413"/>
                <a:gd name="T5" fmla="*/ 524 h 549"/>
                <a:gd name="T6" fmla="*/ 233 w 1413"/>
                <a:gd name="T7" fmla="*/ 511 h 549"/>
                <a:gd name="T8" fmla="*/ 294 w 1413"/>
                <a:gd name="T9" fmla="*/ 499 h 549"/>
                <a:gd name="T10" fmla="*/ 352 w 1413"/>
                <a:gd name="T11" fmla="*/ 493 h 549"/>
                <a:gd name="T12" fmla="*/ 412 w 1413"/>
                <a:gd name="T13" fmla="*/ 495 h 549"/>
                <a:gd name="T14" fmla="*/ 473 w 1413"/>
                <a:gd name="T15" fmla="*/ 499 h 549"/>
                <a:gd name="T16" fmla="*/ 518 w 1413"/>
                <a:gd name="T17" fmla="*/ 482 h 549"/>
                <a:gd name="T18" fmla="*/ 450 w 1413"/>
                <a:gd name="T19" fmla="*/ 440 h 549"/>
                <a:gd name="T20" fmla="*/ 407 w 1413"/>
                <a:gd name="T21" fmla="*/ 411 h 549"/>
                <a:gd name="T22" fmla="*/ 369 w 1413"/>
                <a:gd name="T23" fmla="*/ 381 h 549"/>
                <a:gd name="T24" fmla="*/ 343 w 1413"/>
                <a:gd name="T25" fmla="*/ 348 h 549"/>
                <a:gd name="T26" fmla="*/ 450 w 1413"/>
                <a:gd name="T27" fmla="*/ 383 h 549"/>
                <a:gd name="T28" fmla="*/ 557 w 1413"/>
                <a:gd name="T29" fmla="*/ 418 h 549"/>
                <a:gd name="T30" fmla="*/ 629 w 1413"/>
                <a:gd name="T31" fmla="*/ 436 h 549"/>
                <a:gd name="T32" fmla="*/ 742 w 1413"/>
                <a:gd name="T33" fmla="*/ 449 h 549"/>
                <a:gd name="T34" fmla="*/ 815 w 1413"/>
                <a:gd name="T35" fmla="*/ 449 h 549"/>
                <a:gd name="T36" fmla="*/ 881 w 1413"/>
                <a:gd name="T37" fmla="*/ 444 h 549"/>
                <a:gd name="T38" fmla="*/ 926 w 1413"/>
                <a:gd name="T39" fmla="*/ 427 h 549"/>
                <a:gd name="T40" fmla="*/ 953 w 1413"/>
                <a:gd name="T41" fmla="*/ 407 h 549"/>
                <a:gd name="T42" fmla="*/ 885 w 1413"/>
                <a:gd name="T43" fmla="*/ 389 h 549"/>
                <a:gd name="T44" fmla="*/ 840 w 1413"/>
                <a:gd name="T45" fmla="*/ 365 h 549"/>
                <a:gd name="T46" fmla="*/ 809 w 1413"/>
                <a:gd name="T47" fmla="*/ 339 h 549"/>
                <a:gd name="T48" fmla="*/ 778 w 1413"/>
                <a:gd name="T49" fmla="*/ 308 h 549"/>
                <a:gd name="T50" fmla="*/ 868 w 1413"/>
                <a:gd name="T51" fmla="*/ 334 h 549"/>
                <a:gd name="T52" fmla="*/ 949 w 1413"/>
                <a:gd name="T53" fmla="*/ 348 h 549"/>
                <a:gd name="T54" fmla="*/ 1034 w 1413"/>
                <a:gd name="T55" fmla="*/ 356 h 549"/>
                <a:gd name="T56" fmla="*/ 1109 w 1413"/>
                <a:gd name="T57" fmla="*/ 352 h 549"/>
                <a:gd name="T58" fmla="*/ 1158 w 1413"/>
                <a:gd name="T59" fmla="*/ 334 h 549"/>
                <a:gd name="T60" fmla="*/ 1179 w 1413"/>
                <a:gd name="T61" fmla="*/ 312 h 549"/>
                <a:gd name="T62" fmla="*/ 1131 w 1413"/>
                <a:gd name="T63" fmla="*/ 291 h 549"/>
                <a:gd name="T64" fmla="*/ 1099 w 1413"/>
                <a:gd name="T65" fmla="*/ 269 h 549"/>
                <a:gd name="T66" fmla="*/ 1071 w 1413"/>
                <a:gd name="T67" fmla="*/ 244 h 549"/>
                <a:gd name="T68" fmla="*/ 1073 w 1413"/>
                <a:gd name="T69" fmla="*/ 229 h 549"/>
                <a:gd name="T70" fmla="*/ 1150 w 1413"/>
                <a:gd name="T71" fmla="*/ 246 h 549"/>
                <a:gd name="T72" fmla="*/ 1233 w 1413"/>
                <a:gd name="T73" fmla="*/ 255 h 549"/>
                <a:gd name="T74" fmla="*/ 1311 w 1413"/>
                <a:gd name="T75" fmla="*/ 253 h 549"/>
                <a:gd name="T76" fmla="*/ 1361 w 1413"/>
                <a:gd name="T77" fmla="*/ 244 h 549"/>
                <a:gd name="T78" fmla="*/ 1393 w 1413"/>
                <a:gd name="T79" fmla="*/ 229 h 549"/>
                <a:gd name="T80" fmla="*/ 1412 w 1413"/>
                <a:gd name="T81" fmla="*/ 205 h 549"/>
                <a:gd name="T82" fmla="*/ 1292 w 1413"/>
                <a:gd name="T83" fmla="*/ 187 h 549"/>
                <a:gd name="T84" fmla="*/ 1087 w 1413"/>
                <a:gd name="T85" fmla="*/ 158 h 549"/>
                <a:gd name="T86" fmla="*/ 868 w 1413"/>
                <a:gd name="T87" fmla="*/ 119 h 549"/>
                <a:gd name="T88" fmla="*/ 670 w 1413"/>
                <a:gd name="T89" fmla="*/ 71 h 549"/>
                <a:gd name="T90" fmla="*/ 486 w 1413"/>
                <a:gd name="T91" fmla="*/ 26 h 549"/>
                <a:gd name="T92" fmla="*/ 392 w 1413"/>
                <a:gd name="T93" fmla="*/ 9 h 549"/>
                <a:gd name="T94" fmla="*/ 314 w 1413"/>
                <a:gd name="T95" fmla="*/ 0 h 549"/>
                <a:gd name="T96" fmla="*/ 247 w 1413"/>
                <a:gd name="T97" fmla="*/ 2 h 549"/>
                <a:gd name="T98" fmla="*/ 201 w 1413"/>
                <a:gd name="T99" fmla="*/ 7 h 549"/>
                <a:gd name="T100" fmla="*/ 158 w 1413"/>
                <a:gd name="T101" fmla="*/ 27 h 549"/>
                <a:gd name="T102" fmla="*/ 124 w 1413"/>
                <a:gd name="T103" fmla="*/ 71 h 549"/>
                <a:gd name="T104" fmla="*/ 111 w 1413"/>
                <a:gd name="T105" fmla="*/ 117 h 549"/>
                <a:gd name="T106" fmla="*/ 96 w 1413"/>
                <a:gd name="T107" fmla="*/ 148 h 549"/>
                <a:gd name="T108" fmla="*/ 68 w 1413"/>
                <a:gd name="T109" fmla="*/ 159 h 549"/>
                <a:gd name="T110" fmla="*/ 28 w 1413"/>
                <a:gd name="T111" fmla="*/ 156 h 549"/>
                <a:gd name="T112" fmla="*/ 0 w 1413"/>
                <a:gd name="T113" fmla="*/ 145 h 549"/>
                <a:gd name="T114" fmla="*/ 0 w 1413"/>
                <a:gd name="T115" fmla="*/ 548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13" h="549">
                  <a:moveTo>
                    <a:pt x="0" y="548"/>
                  </a:moveTo>
                  <a:lnTo>
                    <a:pt x="96" y="537"/>
                  </a:lnTo>
                  <a:lnTo>
                    <a:pt x="175" y="524"/>
                  </a:lnTo>
                  <a:lnTo>
                    <a:pt x="233" y="511"/>
                  </a:lnTo>
                  <a:lnTo>
                    <a:pt x="294" y="499"/>
                  </a:lnTo>
                  <a:lnTo>
                    <a:pt x="352" y="493"/>
                  </a:lnTo>
                  <a:lnTo>
                    <a:pt x="412" y="495"/>
                  </a:lnTo>
                  <a:lnTo>
                    <a:pt x="473" y="499"/>
                  </a:lnTo>
                  <a:lnTo>
                    <a:pt x="518" y="482"/>
                  </a:lnTo>
                  <a:lnTo>
                    <a:pt x="450" y="440"/>
                  </a:lnTo>
                  <a:lnTo>
                    <a:pt x="407" y="411"/>
                  </a:lnTo>
                  <a:lnTo>
                    <a:pt x="369" y="381"/>
                  </a:lnTo>
                  <a:lnTo>
                    <a:pt x="343" y="348"/>
                  </a:lnTo>
                  <a:lnTo>
                    <a:pt x="450" y="383"/>
                  </a:lnTo>
                  <a:lnTo>
                    <a:pt x="557" y="418"/>
                  </a:lnTo>
                  <a:lnTo>
                    <a:pt x="629" y="436"/>
                  </a:lnTo>
                  <a:lnTo>
                    <a:pt x="742" y="449"/>
                  </a:lnTo>
                  <a:lnTo>
                    <a:pt x="815" y="449"/>
                  </a:lnTo>
                  <a:lnTo>
                    <a:pt x="881" y="444"/>
                  </a:lnTo>
                  <a:lnTo>
                    <a:pt x="926" y="427"/>
                  </a:lnTo>
                  <a:lnTo>
                    <a:pt x="953" y="407"/>
                  </a:lnTo>
                  <a:lnTo>
                    <a:pt x="885" y="389"/>
                  </a:lnTo>
                  <a:lnTo>
                    <a:pt x="840" y="365"/>
                  </a:lnTo>
                  <a:lnTo>
                    <a:pt x="809" y="339"/>
                  </a:lnTo>
                  <a:lnTo>
                    <a:pt x="778" y="308"/>
                  </a:lnTo>
                  <a:lnTo>
                    <a:pt x="868" y="334"/>
                  </a:lnTo>
                  <a:lnTo>
                    <a:pt x="949" y="348"/>
                  </a:lnTo>
                  <a:lnTo>
                    <a:pt x="1034" y="356"/>
                  </a:lnTo>
                  <a:lnTo>
                    <a:pt x="1109" y="352"/>
                  </a:lnTo>
                  <a:lnTo>
                    <a:pt x="1158" y="334"/>
                  </a:lnTo>
                  <a:lnTo>
                    <a:pt x="1179" y="312"/>
                  </a:lnTo>
                  <a:lnTo>
                    <a:pt x="1131" y="291"/>
                  </a:lnTo>
                  <a:lnTo>
                    <a:pt x="1099" y="269"/>
                  </a:lnTo>
                  <a:lnTo>
                    <a:pt x="1071" y="244"/>
                  </a:lnTo>
                  <a:lnTo>
                    <a:pt x="1073" y="229"/>
                  </a:lnTo>
                  <a:lnTo>
                    <a:pt x="1150" y="246"/>
                  </a:lnTo>
                  <a:lnTo>
                    <a:pt x="1233" y="255"/>
                  </a:lnTo>
                  <a:lnTo>
                    <a:pt x="1311" y="253"/>
                  </a:lnTo>
                  <a:lnTo>
                    <a:pt x="1361" y="244"/>
                  </a:lnTo>
                  <a:lnTo>
                    <a:pt x="1393" y="229"/>
                  </a:lnTo>
                  <a:lnTo>
                    <a:pt x="1412" y="205"/>
                  </a:lnTo>
                  <a:lnTo>
                    <a:pt x="1292" y="187"/>
                  </a:lnTo>
                  <a:lnTo>
                    <a:pt x="1087" y="158"/>
                  </a:lnTo>
                  <a:lnTo>
                    <a:pt x="868" y="119"/>
                  </a:lnTo>
                  <a:lnTo>
                    <a:pt x="670" y="71"/>
                  </a:lnTo>
                  <a:lnTo>
                    <a:pt x="486" y="26"/>
                  </a:lnTo>
                  <a:lnTo>
                    <a:pt x="392" y="9"/>
                  </a:lnTo>
                  <a:lnTo>
                    <a:pt x="314" y="0"/>
                  </a:lnTo>
                  <a:lnTo>
                    <a:pt x="247" y="2"/>
                  </a:lnTo>
                  <a:lnTo>
                    <a:pt x="201" y="7"/>
                  </a:lnTo>
                  <a:lnTo>
                    <a:pt x="158" y="27"/>
                  </a:lnTo>
                  <a:lnTo>
                    <a:pt x="124" y="71"/>
                  </a:lnTo>
                  <a:lnTo>
                    <a:pt x="111" y="117"/>
                  </a:lnTo>
                  <a:lnTo>
                    <a:pt x="96" y="148"/>
                  </a:lnTo>
                  <a:lnTo>
                    <a:pt x="68" y="159"/>
                  </a:lnTo>
                  <a:lnTo>
                    <a:pt x="28" y="156"/>
                  </a:lnTo>
                  <a:lnTo>
                    <a:pt x="0" y="145"/>
                  </a:lnTo>
                  <a:lnTo>
                    <a:pt x="0" y="548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1043" name="Rectangle 19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0005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44" name="Rectangle 2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77165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A25D4DED-93DB-4BE9-9935-74E97A9876B2}" type="datetimeFigureOut">
              <a:rPr lang="en-GB" smtClean="0">
                <a:solidFill>
                  <a:srgbClr val="FFFFFF"/>
                </a:solidFill>
              </a:rPr>
              <a:pPr/>
              <a:t>31/12/2013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1046" name="Rectangle 2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46338AC3-37DD-4807-BB54-8D62283356A4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1047" name="Rectangle 2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5494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sz="quarter"/>
          </p:nvPr>
        </p:nvSpPr>
        <p:spPr>
          <a:xfrm>
            <a:off x="685800" y="1916832"/>
            <a:ext cx="7772400" cy="1143000"/>
          </a:xfrm>
        </p:spPr>
        <p:txBody>
          <a:bodyPr/>
          <a:lstStyle/>
          <a:p>
            <a:r>
              <a:rPr lang="en-GB" sz="6600" dirty="0" smtClean="0"/>
              <a:t>SUBCUTANEOUS MYCOSES</a:t>
            </a:r>
            <a:endParaRPr lang="en-GB" sz="6600" dirty="0"/>
          </a:p>
        </p:txBody>
      </p:sp>
      <p:sp>
        <p:nvSpPr>
          <p:cNvPr id="5" name="Subtitle 4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r>
              <a:rPr lang="en-GB" b="1" dirty="0"/>
              <a:t>KIMAIGA H.O </a:t>
            </a:r>
          </a:p>
          <a:p>
            <a:r>
              <a:rPr lang="en-GB" b="1" dirty="0"/>
              <a:t>MBChB (University of Nairobi</a:t>
            </a:r>
            <a:r>
              <a:rPr lang="en-GB" b="1" dirty="0" smtClean="0"/>
              <a:t>)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411394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Madura Foot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/>
              <a:t>Fungi-</a:t>
            </a:r>
            <a:r>
              <a:rPr lang="en-GB" dirty="0" err="1"/>
              <a:t>Leptospaerea</a:t>
            </a:r>
            <a:r>
              <a:rPr lang="en-GB" dirty="0"/>
              <a:t> </a:t>
            </a:r>
            <a:r>
              <a:rPr lang="en-GB" dirty="0" err="1" smtClean="0"/>
              <a:t>senegalensis</a:t>
            </a:r>
            <a:endParaRPr lang="en-GB" dirty="0"/>
          </a:p>
        </p:txBody>
      </p:sp>
      <p:pic>
        <p:nvPicPr>
          <p:cNvPr id="10" name="Picture 2" descr="E:\Bachelor of Medicine And Bachelor of Surgery (MBChB)  Year  2\MEDICAL MICROBIOLOGY\4. MYCOLOGY\Mycology PICS\35 Madura foot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900737"/>
            <a:ext cx="4040188" cy="249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:\Bachelor of Medicine And Bachelor of Surgery (MBChB)  Year  2\MEDICAL MICROBIOLOGY\4. MYCOLOGY\Mycology PICS\Fungi-Leptospaerea senegalensis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634853"/>
            <a:ext cx="4041775" cy="303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049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00050"/>
            <a:ext cx="7772400" cy="436662"/>
          </a:xfrm>
        </p:spPr>
        <p:txBody>
          <a:bodyPr/>
          <a:lstStyle/>
          <a:p>
            <a:r>
              <a:rPr lang="en-GB" sz="3200" dirty="0">
                <a:solidFill>
                  <a:schemeClr val="tx1"/>
                </a:solidFill>
              </a:rPr>
              <a:t>Fungi-</a:t>
            </a:r>
            <a:r>
              <a:rPr lang="en-GB" sz="3200" dirty="0" err="1">
                <a:solidFill>
                  <a:schemeClr val="tx1"/>
                </a:solidFill>
              </a:rPr>
              <a:t>Eumycotic</a:t>
            </a:r>
            <a:r>
              <a:rPr lang="en-GB" sz="3200" dirty="0">
                <a:solidFill>
                  <a:schemeClr val="tx1"/>
                </a:solidFill>
              </a:rPr>
              <a:t> </a:t>
            </a:r>
            <a:r>
              <a:rPr lang="en-GB" sz="3200" dirty="0" err="1">
                <a:solidFill>
                  <a:schemeClr val="tx1"/>
                </a:solidFill>
              </a:rPr>
              <a:t>Mycetoma</a:t>
            </a:r>
            <a:r>
              <a:rPr lang="en-GB" sz="3200" dirty="0">
                <a:solidFill>
                  <a:schemeClr val="tx1"/>
                </a:solidFill>
              </a:rPr>
              <a:t> </a:t>
            </a:r>
            <a:r>
              <a:rPr lang="en-GB" sz="3200" dirty="0" err="1">
                <a:solidFill>
                  <a:schemeClr val="tx1"/>
                </a:solidFill>
              </a:rPr>
              <a:t>mycetomi</a:t>
            </a:r>
            <a:endParaRPr lang="en-GB" sz="3200" dirty="0">
              <a:solidFill>
                <a:schemeClr val="tx1"/>
              </a:solidFill>
            </a:endParaRPr>
          </a:p>
        </p:txBody>
      </p:sp>
      <p:pic>
        <p:nvPicPr>
          <p:cNvPr id="5" name="Picture 2" descr="E:\Bachelor of Medicine And Bachelor of Surgery (MBChB)  Year  2\MEDICAL MICROBIOLOGY\4. MYCOLOGY\Mycology PICS\Fungi-Eumycotic Mycetoma mycetomi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54714"/>
            <a:ext cx="7862664" cy="5896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474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Bachelor of Medicine And Bachelor of Surgery (MBChB)  Year  2\MEDICAL MICROBIOLOGY\4. MYCOLOGY\Mycology PICS\S.madura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800" y="-144016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621042" y="2925370"/>
            <a:ext cx="4489887" cy="3693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S. </a:t>
            </a:r>
            <a:r>
              <a:rPr lang="en-US" b="1" dirty="0" err="1" smtClean="0">
                <a:solidFill>
                  <a:srgbClr val="C00000"/>
                </a:solidFill>
              </a:rPr>
              <a:t>madurae</a:t>
            </a:r>
            <a:endParaRPr lang="en-GB" b="1" dirty="0">
              <a:solidFill>
                <a:srgbClr val="C00000"/>
              </a:solidFill>
            </a:endParaRPr>
          </a:p>
        </p:txBody>
      </p:sp>
      <p:pic>
        <p:nvPicPr>
          <p:cNvPr id="8194" name="Picture 2" descr="E:\Bachelor of Medicine And Bachelor of Surgery (MBChB)  Year  2\MEDICAL MICROBIOLOGY\4. MYCOLOGY\Mycology PICS\S.pelletier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01" y="0"/>
            <a:ext cx="4350067" cy="32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656" y="2872784"/>
            <a:ext cx="4316209" cy="3693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S. </a:t>
            </a:r>
            <a:r>
              <a:rPr lang="en-US" b="1" dirty="0" err="1">
                <a:solidFill>
                  <a:srgbClr val="C00000"/>
                </a:solidFill>
              </a:rPr>
              <a:t>pelletieri</a:t>
            </a:r>
            <a:endParaRPr lang="en-GB" b="1" dirty="0">
              <a:solidFill>
                <a:srgbClr val="C00000"/>
              </a:solidFill>
            </a:endParaRPr>
          </a:p>
        </p:txBody>
      </p:sp>
      <p:pic>
        <p:nvPicPr>
          <p:cNvPr id="8" name="Picture 2" descr="E:\Bachelor of Medicine And Bachelor of Surgery (MBChB)  Year  2\MEDICAL MICROBIOLOGY\4. MYCOLOGY\Mycology PICS\N.asteroides (slide culture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8" y="4000500"/>
            <a:ext cx="4304377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Bachelor of Medicine And Bachelor of Surgery (MBChB)  Year  2\MEDICAL MICROBIOLOGY\4. MYCOLOGY\Mycology PICS\Nocardi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801" y="4002132"/>
            <a:ext cx="456813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-29201" y="6490300"/>
            <a:ext cx="4304377" cy="3693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C00000"/>
                </a:solidFill>
              </a:rPr>
              <a:t>Nocardia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Asteroides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02975" y="6502762"/>
            <a:ext cx="4507955" cy="3693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</a:rPr>
              <a:t>Nocardia</a:t>
            </a:r>
            <a:endParaRPr lang="en-GB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78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08562" y="400050"/>
            <a:ext cx="3849638" cy="1143000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Streptomyces </a:t>
            </a:r>
            <a:r>
              <a:rPr lang="en-GB" dirty="0" err="1" smtClean="0">
                <a:solidFill>
                  <a:schemeClr val="tx1"/>
                </a:solidFill>
              </a:rPr>
              <a:t>somaliensis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170" name="Picture 2" descr="E:\Bachelor of Medicine And Bachelor of Surgery (MBChB)  Year  2\MEDICAL MICROBIOLOGY\4. MYCOLOGY\Mycology PICS\Streptomyces somaliensis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707" y="3319280"/>
            <a:ext cx="4718293" cy="353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E:\Bachelor of Medicine And Bachelor of Surgery (MBChB)  Year  2\MEDICAL MICROBIOLOGY\4. MYCOLOGY\Mycology PICS\Streptomyces somaliensi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0"/>
          <a:stretch/>
        </p:blipFill>
        <p:spPr bwMode="auto">
          <a:xfrm>
            <a:off x="0" y="27062"/>
            <a:ext cx="46085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071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tx1"/>
                </a:solidFill>
              </a:rPr>
              <a:t>Mycetoma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actinomycotic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2050" name="Picture 2" descr="E:\Bachelor of Medicine And Bachelor of Surgery (MBChB)  Year  2\MEDICAL MICROBIOLOGY\4. MYCOLOGY\Mycology PICS\Mycetoma actinomycotic 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1771650"/>
            <a:ext cx="30861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Bachelor of Medicine And Bachelor of Surgery (MBChB)  Year  2\MEDICAL MICROBIOLOGY\4. MYCOLOGY\Mycology PICS\Mycetoma actinomycotic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40030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314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7504" y="400050"/>
            <a:ext cx="8712968" cy="652686"/>
          </a:xfrm>
        </p:spPr>
        <p:txBody>
          <a:bodyPr/>
          <a:lstStyle/>
          <a:p>
            <a:r>
              <a:rPr lang="en-GB" sz="3600" dirty="0">
                <a:solidFill>
                  <a:schemeClr val="tx1"/>
                </a:solidFill>
              </a:rPr>
              <a:t>Fungi-</a:t>
            </a:r>
            <a:r>
              <a:rPr lang="en-GB" sz="3600" dirty="0" err="1">
                <a:solidFill>
                  <a:schemeClr val="tx1"/>
                </a:solidFill>
              </a:rPr>
              <a:t>Mycetoma</a:t>
            </a:r>
            <a:r>
              <a:rPr lang="en-GB" sz="3600" dirty="0">
                <a:solidFill>
                  <a:schemeClr val="tx1"/>
                </a:solidFill>
              </a:rPr>
              <a:t> </a:t>
            </a:r>
            <a:r>
              <a:rPr lang="en-GB" sz="3600" dirty="0" err="1">
                <a:solidFill>
                  <a:schemeClr val="tx1"/>
                </a:solidFill>
              </a:rPr>
              <a:t>Norcardia</a:t>
            </a:r>
            <a:r>
              <a:rPr lang="en-GB" sz="3600" dirty="0">
                <a:solidFill>
                  <a:schemeClr val="tx1"/>
                </a:solidFill>
              </a:rPr>
              <a:t> </a:t>
            </a:r>
            <a:r>
              <a:rPr lang="en-GB" sz="3600" dirty="0" err="1">
                <a:solidFill>
                  <a:schemeClr val="tx1"/>
                </a:solidFill>
              </a:rPr>
              <a:t>Philophora</a:t>
            </a:r>
            <a:endParaRPr lang="en-GB" sz="3600" dirty="0">
              <a:solidFill>
                <a:schemeClr val="tx1"/>
              </a:solidFill>
            </a:endParaRPr>
          </a:p>
        </p:txBody>
      </p:sp>
      <p:pic>
        <p:nvPicPr>
          <p:cNvPr id="3074" name="Picture 2" descr="E:\Bachelor of Medicine And Bachelor of Surgery (MBChB)  Year  2\MEDICAL MICROBIOLOGY\4. MYCOLOGY\Mycology PICS\Fungi-Mycetoma Norcardia Philophor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40768"/>
            <a:ext cx="8222704" cy="533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521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Bachelor of Medicine And Bachelor of Surgery (MBChB)  Year  2\MEDICAL MICROBIOLOGY\4. MYCOLOGY\Mycology PICS\Fungi-Norcardia Phialophor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848" y="1088136"/>
            <a:ext cx="6242304" cy="468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969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Bachelor of Medicine And Bachelor of Surgery (MBChB)  Year  2\MEDICAL MICROBIOLOGY\4. MYCOLOGY\Mycology PICS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1"/>
            <a:ext cx="9144000" cy="634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542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Bachelor of Medicine And Bachelor of Surgery (MBChB)  Year  2\MEDICAL MICROBIOLOGY\4. MYCOLOGY\Mycology PICS\2 as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135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Bachelor of Medicine And Bachelor of Surgery (MBChB)  Year  2\MEDICAL MICROBIOLOGY\4. MYCOLOGY\Mycology PICS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012"/>
            <a:ext cx="9068152" cy="4949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2582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424936" cy="936104"/>
          </a:xfrm>
        </p:spPr>
        <p:txBody>
          <a:bodyPr/>
          <a:lstStyle/>
          <a:p>
            <a:r>
              <a:rPr lang="en-GB" dirty="0" smtClean="0"/>
              <a:t>Introduction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556792"/>
            <a:ext cx="8352928" cy="4608512"/>
          </a:xfrm>
        </p:spPr>
        <p:txBody>
          <a:bodyPr>
            <a:normAutofit lnSpcReduction="10000"/>
          </a:bodyPr>
          <a:lstStyle/>
          <a:p>
            <a:r>
              <a:rPr lang="en-GB" dirty="0"/>
              <a:t>S</a:t>
            </a:r>
            <a:r>
              <a:rPr lang="en-GB" dirty="0" smtClean="0"/>
              <a:t>ubcutaneous mycoses-Disease in which the pathogen, an </a:t>
            </a:r>
            <a:r>
              <a:rPr lang="en-GB" dirty="0" err="1" smtClean="0"/>
              <a:t>exosaprophyte</a:t>
            </a:r>
            <a:r>
              <a:rPr lang="en-GB" dirty="0" smtClean="0"/>
              <a:t>, penetrates the dermis or even deeper during or after skin trauma</a:t>
            </a:r>
          </a:p>
          <a:p>
            <a:r>
              <a:rPr lang="en-GB" dirty="0" smtClean="0"/>
              <a:t>Lesions gradually spread locally without dissemination to deep organs</a:t>
            </a:r>
          </a:p>
          <a:p>
            <a:r>
              <a:rPr lang="en-GB" dirty="0" smtClean="0"/>
              <a:t>Rarely cause deep mycoses in patients with severe underlying abnormalities</a:t>
            </a:r>
          </a:p>
          <a:p>
            <a:r>
              <a:rPr lang="en-GB" dirty="0" smtClean="0"/>
              <a:t>Occurs mostly in tropics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32969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Bachelor of Medicine And Bachelor of Surgery (MBChB)  Year  2\MEDICAL MICROBIOLOGY\4. MYCOLOGY\Mycology PICS\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606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072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Bachelor of Medicine And Bachelor of Surgery (MBChB)  Year  2\MEDICAL MICROBIOLOGY\4. MYCOLOGY\Mycology PICS\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99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079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424936" cy="936104"/>
          </a:xfrm>
        </p:spPr>
        <p:txBody>
          <a:bodyPr/>
          <a:lstStyle/>
          <a:p>
            <a:r>
              <a:rPr lang="en-GB" dirty="0" smtClean="0">
                <a:solidFill>
                  <a:srgbClr val="00B050"/>
                </a:solidFill>
              </a:rPr>
              <a:t>Lab diagnosis of </a:t>
            </a:r>
            <a:r>
              <a:rPr lang="en-GB" dirty="0" err="1" smtClean="0">
                <a:solidFill>
                  <a:srgbClr val="00B050"/>
                </a:solidFill>
              </a:rPr>
              <a:t>mycetoma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412776"/>
            <a:ext cx="8352928" cy="4608512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Granules differ in </a:t>
            </a:r>
            <a:r>
              <a:rPr lang="en-GB" dirty="0" err="1" smtClean="0"/>
              <a:t>color</a:t>
            </a:r>
            <a:r>
              <a:rPr lang="en-GB" dirty="0" smtClean="0"/>
              <a:t>, shape, dimension and composition</a:t>
            </a:r>
          </a:p>
          <a:p>
            <a:r>
              <a:rPr lang="en-GB" dirty="0" smtClean="0"/>
              <a:t>Transport in distilled water or sterile normal saline</a:t>
            </a:r>
          </a:p>
          <a:p>
            <a:pPr lvl="1"/>
            <a:r>
              <a:rPr lang="en-GB" dirty="0" smtClean="0"/>
              <a:t>Black granules usually fungal</a:t>
            </a:r>
          </a:p>
          <a:p>
            <a:pPr lvl="1"/>
            <a:r>
              <a:rPr lang="en-GB" dirty="0" err="1" smtClean="0"/>
              <a:t>Smalle</a:t>
            </a:r>
            <a:r>
              <a:rPr lang="en-GB" dirty="0" smtClean="0"/>
              <a:t> red granules – Streptomyces</a:t>
            </a:r>
          </a:p>
          <a:p>
            <a:pPr lvl="1"/>
            <a:r>
              <a:rPr lang="en-GB" dirty="0" smtClean="0"/>
              <a:t>Whitish  y</a:t>
            </a:r>
            <a:r>
              <a:rPr lang="en-US" dirty="0" err="1" smtClean="0">
                <a:effectLst/>
              </a:rPr>
              <a:t>ellow</a:t>
            </a:r>
            <a:r>
              <a:rPr lang="en-US" dirty="0" smtClean="0">
                <a:effectLst/>
              </a:rPr>
              <a:t> granules either bacterial or fungal</a:t>
            </a:r>
          </a:p>
          <a:p>
            <a:r>
              <a:rPr lang="en-US" dirty="0" smtClean="0">
                <a:effectLst/>
              </a:rPr>
              <a:t>KOH of granules- presence or absence of hyphae</a:t>
            </a:r>
          </a:p>
          <a:p>
            <a:r>
              <a:rPr lang="en-US" dirty="0" smtClean="0">
                <a:effectLst/>
              </a:rPr>
              <a:t>Histological stains of biopsy from sinus tract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5002214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424936" cy="936104"/>
          </a:xfrm>
        </p:spPr>
        <p:txBody>
          <a:bodyPr/>
          <a:lstStyle/>
          <a:p>
            <a:r>
              <a:rPr lang="en-GB" dirty="0" smtClean="0">
                <a:solidFill>
                  <a:srgbClr val="00B050"/>
                </a:solidFill>
              </a:rPr>
              <a:t>Treatment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412776"/>
            <a:ext cx="8352928" cy="4608512"/>
          </a:xfrm>
        </p:spPr>
        <p:txBody>
          <a:bodyPr>
            <a:normAutofit/>
          </a:bodyPr>
          <a:lstStyle/>
          <a:p>
            <a:r>
              <a:rPr lang="en-GB" dirty="0" smtClean="0"/>
              <a:t>Surgical</a:t>
            </a:r>
          </a:p>
          <a:p>
            <a:r>
              <a:rPr lang="en-GB" dirty="0" err="1" smtClean="0"/>
              <a:t>Eumycetoma</a:t>
            </a:r>
            <a:r>
              <a:rPr lang="en-GB" dirty="0" smtClean="0"/>
              <a:t>- </a:t>
            </a:r>
            <a:r>
              <a:rPr lang="en-GB" dirty="0" err="1" smtClean="0"/>
              <a:t>Itraconazole</a:t>
            </a:r>
            <a:r>
              <a:rPr lang="en-GB" dirty="0" smtClean="0"/>
              <a:t>, Ketoconazole</a:t>
            </a:r>
          </a:p>
          <a:p>
            <a:r>
              <a:rPr lang="en-GB" dirty="0" err="1" smtClean="0"/>
              <a:t>Actinomycetoma</a:t>
            </a:r>
            <a:r>
              <a:rPr lang="en-GB" dirty="0" smtClean="0"/>
              <a:t>- Streptomycin +/- </a:t>
            </a:r>
            <a:r>
              <a:rPr lang="en-GB" dirty="0" err="1" smtClean="0"/>
              <a:t>Dapsone</a:t>
            </a:r>
            <a:r>
              <a:rPr lang="en-GB" dirty="0" smtClean="0"/>
              <a:t>, </a:t>
            </a:r>
            <a:r>
              <a:rPr lang="en-GB" dirty="0" err="1" smtClean="0"/>
              <a:t>Cotrimoxazole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9787865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992" y="341784"/>
            <a:ext cx="8492480" cy="1070992"/>
          </a:xfrm>
        </p:spPr>
        <p:txBody>
          <a:bodyPr/>
          <a:lstStyle/>
          <a:p>
            <a:r>
              <a:rPr lang="en-US" dirty="0" err="1" smtClean="0">
                <a:effectLst/>
              </a:rPr>
              <a:t>Phycomycosis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628800"/>
            <a:ext cx="8568952" cy="4968552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dirty="0">
                <a:effectLst/>
              </a:rPr>
              <a:t>Subcutaneous </a:t>
            </a:r>
            <a:r>
              <a:rPr lang="en-US" dirty="0" err="1">
                <a:effectLst/>
              </a:rPr>
              <a:t>phycomycosis</a:t>
            </a:r>
            <a:endParaRPr lang="en-GB" dirty="0">
              <a:effectLst/>
            </a:endParaRPr>
          </a:p>
          <a:p>
            <a:pPr lvl="1"/>
            <a:r>
              <a:rPr lang="en-US" i="1" dirty="0">
                <a:effectLst/>
              </a:rPr>
              <a:t>Traumatic implantation of saprophytes into subcutaneous tissues</a:t>
            </a:r>
            <a:endParaRPr lang="en-GB" dirty="0">
              <a:effectLst/>
            </a:endParaRPr>
          </a:p>
          <a:p>
            <a:pPr lvl="1"/>
            <a:r>
              <a:rPr lang="en-US" u="sng" dirty="0" err="1">
                <a:effectLst/>
              </a:rPr>
              <a:t>Basidiobolus</a:t>
            </a:r>
            <a:r>
              <a:rPr lang="en-US" u="sng" dirty="0">
                <a:effectLst/>
              </a:rPr>
              <a:t> </a:t>
            </a:r>
            <a:r>
              <a:rPr lang="en-US" u="sng" dirty="0" err="1">
                <a:effectLst/>
              </a:rPr>
              <a:t>haptosporus</a:t>
            </a:r>
            <a:endParaRPr lang="en-GB" dirty="0">
              <a:effectLst/>
            </a:endParaRPr>
          </a:p>
          <a:p>
            <a:pPr lvl="1"/>
            <a:r>
              <a:rPr lang="en-US" dirty="0">
                <a:effectLst/>
              </a:rPr>
              <a:t>Usually in children &lt; 10 </a:t>
            </a:r>
            <a:r>
              <a:rPr lang="en-US" dirty="0" err="1">
                <a:effectLst/>
              </a:rPr>
              <a:t>yrs</a:t>
            </a:r>
            <a:r>
              <a:rPr lang="en-US" dirty="0">
                <a:effectLst/>
              </a:rPr>
              <a:t> and adults.</a:t>
            </a:r>
            <a:endParaRPr lang="en-GB" dirty="0">
              <a:effectLst/>
            </a:endParaRPr>
          </a:p>
          <a:p>
            <a:pPr lvl="1"/>
            <a:r>
              <a:rPr lang="en-US" dirty="0">
                <a:effectLst/>
              </a:rPr>
              <a:t>Usually lower ½ of body – gluteal region, thigh &gt; 1 site</a:t>
            </a:r>
            <a:endParaRPr lang="en-GB" dirty="0">
              <a:effectLst/>
            </a:endParaRPr>
          </a:p>
          <a:p>
            <a:pPr lvl="1"/>
            <a:r>
              <a:rPr lang="en-US" dirty="0">
                <a:effectLst/>
              </a:rPr>
              <a:t>Subcutaneous nodules that enlarges with time, painless, stretched skin, smooth, shiny</a:t>
            </a:r>
            <a:endParaRPr lang="en-GB" dirty="0">
              <a:effectLst/>
            </a:endParaRPr>
          </a:p>
          <a:p>
            <a:pPr lvl="1"/>
            <a:r>
              <a:rPr lang="en-US" dirty="0">
                <a:effectLst/>
              </a:rPr>
              <a:t>Swelling has woody consistency</a:t>
            </a:r>
            <a:endParaRPr lang="en-GB" dirty="0">
              <a:effectLst/>
            </a:endParaRPr>
          </a:p>
          <a:p>
            <a:pPr lvl="1"/>
            <a:r>
              <a:rPr lang="en-US" dirty="0">
                <a:effectLst/>
              </a:rPr>
              <a:t>Ulcerated only on trauma</a:t>
            </a:r>
            <a:endParaRPr lang="en-GB" dirty="0">
              <a:effectLst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947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Bachelor of Medicine And Bachelor of Surgery (MBChB)  Year  2\MEDICAL MICROBIOLOGY\4. MYCOLOGY\Mycology PICS\Phycomycosi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92" y="466344"/>
            <a:ext cx="7900416" cy="592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550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Bachelor of Medicine And Bachelor of Surgery (MBChB)  Year  2\MEDICAL MICROBIOLOGY\4. MYCOLOGY\Mycology PICS\Fungi-Phycomycosis Subcutaneou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6528725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690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err="1" smtClean="0">
                <a:effectLst/>
              </a:rPr>
              <a:t>Rhinophycomycosis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484784"/>
            <a:ext cx="8496944" cy="4896544"/>
          </a:xfrm>
        </p:spPr>
        <p:txBody>
          <a:bodyPr>
            <a:normAutofit/>
          </a:bodyPr>
          <a:lstStyle/>
          <a:p>
            <a:r>
              <a:rPr lang="en-US" dirty="0" smtClean="0">
                <a:effectLst/>
              </a:rPr>
              <a:t>Slow progressing infection of subcutaneous </a:t>
            </a:r>
            <a:r>
              <a:rPr lang="en-US" dirty="0" err="1" smtClean="0">
                <a:effectLst/>
              </a:rPr>
              <a:t>tisssues</a:t>
            </a:r>
            <a:r>
              <a:rPr lang="en-US" dirty="0" smtClean="0">
                <a:effectLst/>
              </a:rPr>
              <a:t> or </a:t>
            </a:r>
            <a:r>
              <a:rPr lang="en-US" dirty="0" err="1" smtClean="0">
                <a:effectLst/>
              </a:rPr>
              <a:t>paranasal</a:t>
            </a:r>
            <a:r>
              <a:rPr lang="en-US" dirty="0" smtClean="0">
                <a:effectLst/>
              </a:rPr>
              <a:t> sinuses </a:t>
            </a:r>
          </a:p>
          <a:p>
            <a:r>
              <a:rPr lang="en-US" dirty="0" smtClean="0">
                <a:effectLst/>
              </a:rPr>
              <a:t>Causative agent- </a:t>
            </a:r>
            <a:r>
              <a:rPr lang="en-US" dirty="0" err="1" smtClean="0">
                <a:effectLst/>
              </a:rPr>
              <a:t>Conidiobolus</a:t>
            </a:r>
            <a:r>
              <a:rPr lang="en-US" dirty="0" smtClean="0">
                <a:effectLst/>
              </a:rPr>
              <a:t> </a:t>
            </a:r>
            <a:r>
              <a:rPr lang="en-US" dirty="0" err="1">
                <a:effectLst/>
              </a:rPr>
              <a:t>coronatus</a:t>
            </a:r>
            <a:endParaRPr lang="en-GB" dirty="0">
              <a:effectLst/>
            </a:endParaRPr>
          </a:p>
          <a:p>
            <a:pPr lvl="1"/>
            <a:r>
              <a:rPr lang="en-US" dirty="0" smtClean="0">
                <a:effectLst/>
              </a:rPr>
              <a:t>Saprophyte in soil humus and decomposing plant matter</a:t>
            </a:r>
          </a:p>
          <a:p>
            <a:pPr lvl="1"/>
            <a:r>
              <a:rPr lang="en-US" dirty="0" smtClean="0">
                <a:effectLst/>
              </a:rPr>
              <a:t>Inhalation of spore or implantation </a:t>
            </a:r>
            <a:r>
              <a:rPr lang="en-US" dirty="0">
                <a:effectLst/>
              </a:rPr>
              <a:t>of spores </a:t>
            </a:r>
            <a:r>
              <a:rPr lang="en-US" dirty="0" smtClean="0">
                <a:effectLst/>
              </a:rPr>
              <a:t>into nasal cavities by fingernails </a:t>
            </a:r>
            <a:endParaRPr lang="en-GB" dirty="0">
              <a:effectLst/>
            </a:endParaRPr>
          </a:p>
          <a:p>
            <a:r>
              <a:rPr lang="en-US" dirty="0" smtClean="0">
                <a:effectLst/>
              </a:rPr>
              <a:t>Older </a:t>
            </a:r>
            <a:r>
              <a:rPr lang="en-US" dirty="0">
                <a:effectLst/>
              </a:rPr>
              <a:t>age </a:t>
            </a:r>
            <a:r>
              <a:rPr lang="en-US" dirty="0" smtClean="0">
                <a:effectLst/>
              </a:rPr>
              <a:t>group</a:t>
            </a:r>
            <a:endParaRPr lang="en-GB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231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476672"/>
            <a:ext cx="8136904" cy="5688632"/>
          </a:xfrm>
        </p:spPr>
        <p:txBody>
          <a:bodyPr/>
          <a:lstStyle/>
          <a:p>
            <a:r>
              <a:rPr lang="en-US" dirty="0">
                <a:effectLst/>
              </a:rPr>
              <a:t>Affects the nasal mucosa of the </a:t>
            </a:r>
            <a:r>
              <a:rPr lang="en-US" dirty="0" err="1">
                <a:effectLst/>
              </a:rPr>
              <a:t>turbinates</a:t>
            </a:r>
            <a:r>
              <a:rPr lang="en-US" dirty="0">
                <a:effectLst/>
              </a:rPr>
              <a:t> and spreads to the subcutaneous tissues of the face and neck – facial deformities with large nose</a:t>
            </a:r>
            <a:endParaRPr lang="en-GB" dirty="0">
              <a:effectLst/>
            </a:endParaRPr>
          </a:p>
          <a:p>
            <a:r>
              <a:rPr lang="en-US" dirty="0">
                <a:effectLst/>
              </a:rPr>
              <a:t>Painless, hard swelling</a:t>
            </a:r>
            <a:endParaRPr lang="en-GB" dirty="0">
              <a:effectLst/>
            </a:endParaRPr>
          </a:p>
          <a:p>
            <a:r>
              <a:rPr lang="en-US" dirty="0">
                <a:effectLst/>
              </a:rPr>
              <a:t>+/- nasal obstruction, +/- epistaxis</a:t>
            </a:r>
            <a:endParaRPr lang="en-GB" dirty="0">
              <a:effectLst/>
            </a:endParaRPr>
          </a:p>
          <a:p>
            <a:r>
              <a:rPr lang="en-US" dirty="0">
                <a:effectLst/>
              </a:rPr>
              <a:t>Pain on secondary</a:t>
            </a:r>
            <a:r>
              <a:rPr lang="en-US" baseline="30000" dirty="0">
                <a:effectLst/>
              </a:rPr>
              <a:t> </a:t>
            </a:r>
            <a:r>
              <a:rPr lang="en-US" dirty="0">
                <a:effectLst/>
              </a:rPr>
              <a:t>bacterial infections</a:t>
            </a:r>
            <a:r>
              <a:rPr lang="en-US" dirty="0" smtClean="0">
                <a:effectLst/>
              </a:rPr>
              <a:t>.</a:t>
            </a:r>
          </a:p>
          <a:p>
            <a:r>
              <a:rPr lang="en-US" dirty="0" smtClean="0">
                <a:effectLst/>
              </a:rPr>
              <a:t>Treatment- </a:t>
            </a:r>
            <a:r>
              <a:rPr lang="en-US" dirty="0" err="1" smtClean="0">
                <a:effectLst/>
              </a:rPr>
              <a:t>Itraconazole</a:t>
            </a:r>
            <a:r>
              <a:rPr lang="en-US" dirty="0" smtClean="0">
                <a:effectLst/>
              </a:rPr>
              <a:t>, Ketoconazole, fluconazole, amphotericin B, Potassium iodide</a:t>
            </a:r>
            <a:endParaRPr lang="en-GB" dirty="0">
              <a:effectLst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14996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Bachelor of Medicine And Bachelor of Surgery (MBChB)  Year  2\MEDICAL MICROBIOLOGY\4. MYCOLOGY\Mycology PICS\Fungi-Rhinophycomycos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568952" cy="6426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617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992" y="341784"/>
            <a:ext cx="8492480" cy="1070992"/>
          </a:xfrm>
        </p:spPr>
        <p:txBody>
          <a:bodyPr/>
          <a:lstStyle/>
          <a:p>
            <a:r>
              <a:rPr lang="en-US" dirty="0" smtClean="0">
                <a:effectLst/>
              </a:rPr>
              <a:t>Conditions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628800"/>
            <a:ext cx="8568952" cy="4968552"/>
          </a:xfrm>
        </p:spPr>
        <p:txBody>
          <a:bodyPr/>
          <a:lstStyle/>
          <a:p>
            <a:pPr lvl="0"/>
            <a:r>
              <a:rPr lang="en-US" dirty="0" err="1">
                <a:effectLst/>
              </a:rPr>
              <a:t>M</a:t>
            </a:r>
            <a:r>
              <a:rPr lang="en-US" dirty="0" err="1" smtClean="0">
                <a:effectLst/>
              </a:rPr>
              <a:t>ycetoma</a:t>
            </a:r>
            <a:endParaRPr lang="en-GB" dirty="0">
              <a:effectLst/>
            </a:endParaRPr>
          </a:p>
          <a:p>
            <a:pPr lvl="0"/>
            <a:r>
              <a:rPr lang="en-US" dirty="0" err="1">
                <a:effectLst/>
              </a:rPr>
              <a:t>P</a:t>
            </a:r>
            <a:r>
              <a:rPr lang="en-US" dirty="0" err="1" smtClean="0">
                <a:effectLst/>
              </a:rPr>
              <a:t>hycomycosis</a:t>
            </a:r>
            <a:endParaRPr lang="en-GB" dirty="0">
              <a:effectLst/>
            </a:endParaRPr>
          </a:p>
          <a:p>
            <a:pPr lvl="0"/>
            <a:r>
              <a:rPr lang="en-US" dirty="0" err="1">
                <a:effectLst/>
              </a:rPr>
              <a:t>C</a:t>
            </a:r>
            <a:r>
              <a:rPr lang="en-US" dirty="0" err="1" smtClean="0">
                <a:effectLst/>
              </a:rPr>
              <a:t>hromoblastomycosis</a:t>
            </a:r>
            <a:endParaRPr lang="en-GB" dirty="0">
              <a:effectLst/>
            </a:endParaRPr>
          </a:p>
          <a:p>
            <a:pPr lvl="0"/>
            <a:r>
              <a:rPr lang="en-US" dirty="0" err="1">
                <a:effectLst/>
              </a:rPr>
              <a:t>S</a:t>
            </a:r>
            <a:r>
              <a:rPr lang="en-US" dirty="0" err="1" smtClean="0">
                <a:effectLst/>
              </a:rPr>
              <a:t>porotrichosis</a:t>
            </a:r>
            <a:endParaRPr lang="en-GB" dirty="0">
              <a:effectLst/>
            </a:endParaRPr>
          </a:p>
          <a:p>
            <a:pPr lvl="0"/>
            <a:r>
              <a:rPr lang="en-US" dirty="0" err="1">
                <a:effectLst/>
              </a:rPr>
              <a:t>L</a:t>
            </a:r>
            <a:r>
              <a:rPr lang="en-US" dirty="0" err="1" smtClean="0">
                <a:effectLst/>
              </a:rPr>
              <a:t>obomycosis</a:t>
            </a:r>
            <a:endParaRPr lang="en-GB" dirty="0">
              <a:effectLst/>
            </a:endParaRPr>
          </a:p>
          <a:p>
            <a:pPr lvl="0"/>
            <a:r>
              <a:rPr lang="en-US" dirty="0" err="1">
                <a:effectLst/>
              </a:rPr>
              <a:t>R</a:t>
            </a:r>
            <a:r>
              <a:rPr lang="en-US" dirty="0" err="1" smtClean="0">
                <a:effectLst/>
              </a:rPr>
              <a:t>hinosporidiosis</a:t>
            </a:r>
            <a:endParaRPr lang="en-GB" dirty="0">
              <a:effectLst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6463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992" y="341784"/>
            <a:ext cx="8492480" cy="1070992"/>
          </a:xfrm>
        </p:spPr>
        <p:txBody>
          <a:bodyPr/>
          <a:lstStyle/>
          <a:p>
            <a:r>
              <a:rPr lang="en-US" u="sng" dirty="0" err="1">
                <a:effectLst/>
              </a:rPr>
              <a:t>Chromoblastomycosis</a:t>
            </a:r>
            <a:endParaRPr lang="en-GB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628800"/>
            <a:ext cx="8568952" cy="4608512"/>
          </a:xfrm>
        </p:spPr>
        <p:txBody>
          <a:bodyPr>
            <a:normAutofit lnSpcReduction="10000"/>
          </a:bodyPr>
          <a:lstStyle/>
          <a:p>
            <a:pPr lvl="0"/>
            <a:r>
              <a:rPr lang="en-US" dirty="0">
                <a:effectLst/>
              </a:rPr>
              <a:t>Synonyms –</a:t>
            </a:r>
            <a:r>
              <a:rPr lang="en-US" b="1" dirty="0">
                <a:effectLst/>
              </a:rPr>
              <a:t> </a:t>
            </a:r>
            <a:r>
              <a:rPr lang="en-US" b="1" dirty="0" err="1">
                <a:effectLst/>
              </a:rPr>
              <a:t>chromomycosis</a:t>
            </a:r>
            <a:r>
              <a:rPr lang="en-US" b="1" dirty="0">
                <a:effectLst/>
              </a:rPr>
              <a:t> or </a:t>
            </a:r>
            <a:r>
              <a:rPr lang="en-US" b="1" dirty="0" err="1">
                <a:effectLst/>
              </a:rPr>
              <a:t>verrucous</a:t>
            </a:r>
            <a:r>
              <a:rPr lang="en-US" b="1" dirty="0">
                <a:effectLst/>
              </a:rPr>
              <a:t> dermatitis</a:t>
            </a:r>
            <a:endParaRPr lang="en-GB" dirty="0">
              <a:effectLst/>
            </a:endParaRPr>
          </a:p>
          <a:p>
            <a:pPr lvl="0"/>
            <a:r>
              <a:rPr lang="en-US" dirty="0" smtClean="0">
                <a:effectLst/>
              </a:rPr>
              <a:t>Cutaneous and subcutaneous tissues</a:t>
            </a:r>
          </a:p>
          <a:p>
            <a:pPr lvl="0"/>
            <a:r>
              <a:rPr lang="en-US" dirty="0" smtClean="0">
                <a:effectLst/>
              </a:rPr>
              <a:t>Caused </a:t>
            </a:r>
            <a:r>
              <a:rPr lang="en-US" dirty="0">
                <a:effectLst/>
              </a:rPr>
              <a:t>by</a:t>
            </a:r>
            <a:endParaRPr lang="en-GB" dirty="0">
              <a:effectLst/>
            </a:endParaRPr>
          </a:p>
          <a:p>
            <a:pPr lvl="1"/>
            <a:r>
              <a:rPr lang="en-US" dirty="0" err="1">
                <a:effectLst/>
              </a:rPr>
              <a:t>Fonsecaea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pedrosoi</a:t>
            </a:r>
            <a:endParaRPr lang="en-GB" dirty="0">
              <a:effectLst/>
            </a:endParaRPr>
          </a:p>
          <a:p>
            <a:pPr lvl="1"/>
            <a:r>
              <a:rPr lang="en-US" dirty="0" err="1">
                <a:effectLst/>
              </a:rPr>
              <a:t>Fonsecaea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compacta</a:t>
            </a:r>
            <a:endParaRPr lang="en-GB" dirty="0">
              <a:effectLst/>
            </a:endParaRPr>
          </a:p>
          <a:p>
            <a:pPr lvl="1"/>
            <a:r>
              <a:rPr lang="en-US" dirty="0" err="1">
                <a:effectLst/>
              </a:rPr>
              <a:t>Phialophora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verrucosa</a:t>
            </a:r>
            <a:endParaRPr lang="en-GB" dirty="0">
              <a:effectLst/>
            </a:endParaRPr>
          </a:p>
          <a:p>
            <a:pPr lvl="1"/>
            <a:r>
              <a:rPr lang="en-US" dirty="0" err="1">
                <a:effectLst/>
              </a:rPr>
              <a:t>Cladophialophora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carrionii</a:t>
            </a:r>
            <a:endParaRPr lang="en-GB" dirty="0">
              <a:effectLst/>
            </a:endParaRPr>
          </a:p>
          <a:p>
            <a:pPr lvl="1"/>
            <a:r>
              <a:rPr lang="en-US" dirty="0" err="1">
                <a:effectLst/>
              </a:rPr>
              <a:t>D</a:t>
            </a:r>
            <a:r>
              <a:rPr lang="en-US" dirty="0" err="1" smtClean="0">
                <a:effectLst/>
              </a:rPr>
              <a:t>eratiaceous</a:t>
            </a:r>
            <a:r>
              <a:rPr lang="en-US" dirty="0" smtClean="0">
                <a:effectLst/>
              </a:rPr>
              <a:t> </a:t>
            </a:r>
            <a:r>
              <a:rPr lang="en-US" dirty="0">
                <a:effectLst/>
              </a:rPr>
              <a:t>fungi (darkly pigmented</a:t>
            </a:r>
            <a:r>
              <a:rPr lang="en-US" dirty="0" smtClean="0">
                <a:effectLst/>
              </a:rPr>
              <a:t>)</a:t>
            </a:r>
            <a:endParaRPr lang="en-GB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7694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332656"/>
            <a:ext cx="8640960" cy="6192688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dirty="0">
                <a:effectLst/>
              </a:rPr>
              <a:t>Soil inhabiting </a:t>
            </a:r>
            <a:r>
              <a:rPr lang="en-US" dirty="0" smtClean="0">
                <a:effectLst/>
              </a:rPr>
              <a:t>fungi</a:t>
            </a:r>
            <a:r>
              <a:rPr lang="en-GB" dirty="0">
                <a:effectLst/>
              </a:rPr>
              <a:t> </a:t>
            </a:r>
            <a:r>
              <a:rPr lang="en-GB" dirty="0" smtClean="0">
                <a:effectLst/>
              </a:rPr>
              <a:t>e</a:t>
            </a:r>
            <a:r>
              <a:rPr lang="en-US" dirty="0" err="1" smtClean="0">
                <a:effectLst/>
              </a:rPr>
              <a:t>nters</a:t>
            </a:r>
            <a:r>
              <a:rPr lang="en-US" dirty="0" smtClean="0">
                <a:effectLst/>
              </a:rPr>
              <a:t> </a:t>
            </a:r>
            <a:r>
              <a:rPr lang="en-US" dirty="0">
                <a:effectLst/>
              </a:rPr>
              <a:t>hand or feet after trauma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Unilateral swelling on one site of lower limb which can be</a:t>
            </a:r>
            <a:endParaRPr lang="en-GB" dirty="0">
              <a:effectLst/>
            </a:endParaRPr>
          </a:p>
          <a:p>
            <a:pPr lvl="1"/>
            <a:r>
              <a:rPr lang="en-US" dirty="0">
                <a:effectLst/>
              </a:rPr>
              <a:t>One swelling with nodules around it</a:t>
            </a:r>
            <a:endParaRPr lang="en-GB" dirty="0">
              <a:effectLst/>
            </a:endParaRPr>
          </a:p>
          <a:p>
            <a:pPr lvl="1"/>
            <a:r>
              <a:rPr lang="en-US" dirty="0" smtClean="0">
                <a:effectLst/>
              </a:rPr>
              <a:t>Scaly lesion</a:t>
            </a:r>
            <a:endParaRPr lang="en-GB" dirty="0">
              <a:effectLst/>
            </a:endParaRPr>
          </a:p>
          <a:p>
            <a:pPr lvl="1"/>
            <a:r>
              <a:rPr lang="en-US" dirty="0" smtClean="0">
                <a:effectLst/>
              </a:rPr>
              <a:t>Ulcerated lesion</a:t>
            </a:r>
            <a:endParaRPr lang="en-GB" dirty="0">
              <a:effectLst/>
            </a:endParaRPr>
          </a:p>
          <a:p>
            <a:pPr lvl="1"/>
            <a:r>
              <a:rPr lang="en-US" dirty="0">
                <a:effectLst/>
              </a:rPr>
              <a:t>Thickened skin.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Secondary bacterial infection causes pus production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Recurrent infections </a:t>
            </a:r>
            <a:r>
              <a:rPr lang="en-US" dirty="0" smtClean="0">
                <a:effectLst/>
              </a:rPr>
              <a:t>results in fibrosis with scar formation causing lymphatic obstruction </a:t>
            </a:r>
            <a:r>
              <a:rPr lang="en-US" dirty="0" smtClean="0">
                <a:effectLst/>
              </a:rPr>
              <a:t>(resembles </a:t>
            </a:r>
            <a:r>
              <a:rPr lang="en-US" dirty="0">
                <a:effectLst/>
              </a:rPr>
              <a:t>elephantiasis)</a:t>
            </a:r>
            <a:endParaRPr lang="en-GB" dirty="0">
              <a:effectLst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2331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Bachelor of Medicine And Bachelor of Surgery (MBChB)  Year  2\MEDICAL MICROBIOLOGY\4. MYCOLOGY\Mycology\IMG_04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2" y="-23614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864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</a:rPr>
              <a:t>Lab </a:t>
            </a:r>
            <a:r>
              <a:rPr lang="en-US" dirty="0" smtClean="0">
                <a:effectLst/>
              </a:rPr>
              <a:t>diagnosis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>
                <a:effectLst/>
              </a:rPr>
              <a:t>Large </a:t>
            </a:r>
            <a:r>
              <a:rPr lang="en-US" dirty="0">
                <a:effectLst/>
              </a:rPr>
              <a:t>spherical clumped cells attached to one another</a:t>
            </a:r>
            <a:endParaRPr lang="en-GB" dirty="0">
              <a:effectLst/>
            </a:endParaRPr>
          </a:p>
          <a:p>
            <a:pPr lvl="1"/>
            <a:r>
              <a:rPr lang="en-US" dirty="0">
                <a:effectLst/>
              </a:rPr>
              <a:t>Cells are dark brown in tissues – sclerotic cells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Attempt to culture the fungus from biopsy tissue must always take place to identify the etiological or causal agent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Colonies of fungi are dark or blackish</a:t>
            </a:r>
            <a:endParaRPr lang="en-GB" dirty="0">
              <a:effectLst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603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tx1"/>
                </a:solidFill>
              </a:rPr>
              <a:t>C</a:t>
            </a:r>
            <a:r>
              <a:rPr lang="en-GB" dirty="0" err="1" smtClean="0">
                <a:solidFill>
                  <a:schemeClr val="tx1"/>
                </a:solidFill>
              </a:rPr>
              <a:t>ladosporium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1026" name="Picture 2" descr="E:\Bachelor of Medicine And Bachelor of Surgery (MBChB)  Year  2\MEDICAL MICROBIOLOGY\4. MYCOLOGY\Mycology PICS\cladosporium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276872"/>
            <a:ext cx="5486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286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E:\Bachelor of Medicine And Bachelor of Surgery (MBChB)  Year  2\MEDICAL MICROBIOLOGY\4. MYCOLOGY\Mycology PICS\bactee 0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29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Treatment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Surgery</a:t>
            </a:r>
          </a:p>
          <a:p>
            <a:r>
              <a:rPr lang="en-GB" dirty="0" smtClean="0"/>
              <a:t>Heat therapy and/ or </a:t>
            </a:r>
            <a:r>
              <a:rPr lang="en-GB" dirty="0" err="1" smtClean="0"/>
              <a:t>crytherapy</a:t>
            </a:r>
            <a:endParaRPr lang="en-GB" dirty="0" smtClean="0"/>
          </a:p>
          <a:p>
            <a:r>
              <a:rPr lang="en-GB" dirty="0" smtClean="0"/>
              <a:t>Antifungal agents- Usually resistant, Use </a:t>
            </a:r>
            <a:r>
              <a:rPr lang="en-GB" dirty="0" err="1" smtClean="0"/>
              <a:t>terbinafine</a:t>
            </a:r>
            <a:r>
              <a:rPr lang="en-GB" dirty="0" smtClean="0"/>
              <a:t>, </a:t>
            </a:r>
            <a:r>
              <a:rPr lang="en-GB" dirty="0" err="1" smtClean="0"/>
              <a:t>Itraconazole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11729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992" y="341784"/>
            <a:ext cx="8492480" cy="1070992"/>
          </a:xfrm>
        </p:spPr>
        <p:txBody>
          <a:bodyPr/>
          <a:lstStyle/>
          <a:p>
            <a:r>
              <a:rPr lang="en-US" dirty="0" smtClean="0">
                <a:effectLst/>
              </a:rPr>
              <a:t>SPOROTRICHOSIS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628800"/>
            <a:ext cx="8568952" cy="4968552"/>
          </a:xfrm>
        </p:spPr>
        <p:txBody>
          <a:bodyPr>
            <a:normAutofit/>
          </a:bodyPr>
          <a:lstStyle/>
          <a:p>
            <a:pPr lvl="0"/>
            <a:r>
              <a:rPr lang="en-US" dirty="0" smtClean="0">
                <a:effectLst/>
              </a:rPr>
              <a:t>Caused </a:t>
            </a:r>
            <a:r>
              <a:rPr lang="en-US" dirty="0">
                <a:effectLst/>
              </a:rPr>
              <a:t>by the </a:t>
            </a:r>
            <a:r>
              <a:rPr lang="en-US" b="1" dirty="0">
                <a:effectLst/>
              </a:rPr>
              <a:t>thermally dimorphic fungus </a:t>
            </a:r>
            <a:r>
              <a:rPr lang="en-US" b="1" dirty="0" err="1">
                <a:effectLst/>
              </a:rPr>
              <a:t>Sporothrix</a:t>
            </a:r>
            <a:r>
              <a:rPr lang="en-US" b="1" dirty="0">
                <a:effectLst/>
              </a:rPr>
              <a:t> </a:t>
            </a:r>
            <a:r>
              <a:rPr lang="en-US" b="1" dirty="0" err="1">
                <a:effectLst/>
              </a:rPr>
              <a:t>schenckii</a:t>
            </a:r>
            <a:endParaRPr lang="en-GB" dirty="0">
              <a:effectLst/>
            </a:endParaRPr>
          </a:p>
          <a:p>
            <a:pPr lvl="1"/>
            <a:r>
              <a:rPr lang="en-US" dirty="0">
                <a:effectLst/>
              </a:rPr>
              <a:t>25˚C – mold, 37</a:t>
            </a:r>
            <a:r>
              <a:rPr lang="en-US" baseline="30000" dirty="0">
                <a:effectLst/>
              </a:rPr>
              <a:t>°</a:t>
            </a:r>
            <a:r>
              <a:rPr lang="en-US" dirty="0">
                <a:effectLst/>
              </a:rPr>
              <a:t>C – yeast</a:t>
            </a:r>
            <a:endParaRPr lang="en-GB" dirty="0">
              <a:effectLst/>
            </a:endParaRPr>
          </a:p>
          <a:p>
            <a:pPr lvl="1"/>
            <a:r>
              <a:rPr lang="en-US" dirty="0">
                <a:effectLst/>
              </a:rPr>
              <a:t>Saprophytic fungus – decaying vegetation, soil, thorns</a:t>
            </a:r>
            <a:endParaRPr lang="en-GB" dirty="0">
              <a:effectLst/>
            </a:endParaRPr>
          </a:p>
          <a:p>
            <a:pPr lvl="1"/>
            <a:r>
              <a:rPr lang="en-US" dirty="0">
                <a:effectLst/>
              </a:rPr>
              <a:t>Occupational hazard – florists, agricultural workers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Also known as</a:t>
            </a:r>
            <a:r>
              <a:rPr lang="en-US" u="sng" dirty="0">
                <a:effectLst/>
              </a:rPr>
              <a:t> 'Rose thorn disease</a:t>
            </a:r>
            <a:r>
              <a:rPr lang="en-US" dirty="0">
                <a:effectLst/>
              </a:rPr>
              <a:t>'</a:t>
            </a:r>
            <a:endParaRPr lang="en-GB" dirty="0">
              <a:effectLst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617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404664"/>
            <a:ext cx="8424936" cy="5976664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dirty="0">
                <a:effectLst/>
              </a:rPr>
              <a:t>Acquired through direct inoculation into the skin and rarely via inhalation of conidia</a:t>
            </a:r>
            <a:endParaRPr lang="en-GB" dirty="0">
              <a:effectLst/>
            </a:endParaRPr>
          </a:p>
          <a:p>
            <a:pPr lvl="0"/>
            <a:r>
              <a:rPr lang="en-US" dirty="0" smtClean="0">
                <a:effectLst/>
              </a:rPr>
              <a:t>Formation of initial chancre then subcutaneous nodules appear followed by ascending </a:t>
            </a:r>
            <a:r>
              <a:rPr lang="en-US" dirty="0" err="1" smtClean="0">
                <a:effectLst/>
              </a:rPr>
              <a:t>lymphangitis</a:t>
            </a:r>
            <a:r>
              <a:rPr lang="en-US" dirty="0" smtClean="0">
                <a:effectLst/>
              </a:rPr>
              <a:t>. Nodules ulcerate</a:t>
            </a:r>
          </a:p>
          <a:p>
            <a:pPr lvl="0"/>
            <a:r>
              <a:rPr lang="en-US" dirty="0" err="1" smtClean="0">
                <a:effectLst/>
              </a:rPr>
              <a:t>Lymphocutaneous</a:t>
            </a:r>
            <a:r>
              <a:rPr lang="en-US" dirty="0" smtClean="0">
                <a:effectLst/>
              </a:rPr>
              <a:t> lesions on hand and forearm- Skin </a:t>
            </a:r>
            <a:r>
              <a:rPr lang="en-US" dirty="0">
                <a:effectLst/>
              </a:rPr>
              <a:t>lesions characteristically follow lymphatic </a:t>
            </a:r>
            <a:r>
              <a:rPr lang="en-US" dirty="0" smtClean="0">
                <a:effectLst/>
              </a:rPr>
              <a:t>pathways</a:t>
            </a:r>
          </a:p>
          <a:p>
            <a:pPr lvl="0"/>
            <a:r>
              <a:rPr lang="en-US" dirty="0" smtClean="0">
                <a:effectLst/>
              </a:rPr>
              <a:t>Can disseminated to face and joints </a:t>
            </a:r>
            <a:endParaRPr lang="en-GB" dirty="0">
              <a:effectLst/>
            </a:endParaRPr>
          </a:p>
          <a:p>
            <a:pPr marL="0" lvl="0" indent="0">
              <a:buNone/>
            </a:pPr>
            <a:r>
              <a:rPr lang="en-US" b="1" dirty="0">
                <a:effectLst/>
              </a:rPr>
              <a:t>Rx; </a:t>
            </a:r>
            <a:endParaRPr lang="en-US" b="1" dirty="0" smtClean="0">
              <a:effectLst/>
            </a:endParaRPr>
          </a:p>
          <a:p>
            <a:pPr lvl="0"/>
            <a:r>
              <a:rPr lang="en-US" dirty="0" smtClean="0">
                <a:effectLst/>
              </a:rPr>
              <a:t>Cutaneous </a:t>
            </a:r>
            <a:r>
              <a:rPr lang="en-US" dirty="0">
                <a:effectLst/>
              </a:rPr>
              <a:t>– potassium iodine, </a:t>
            </a:r>
            <a:r>
              <a:rPr lang="en-US" dirty="0" err="1">
                <a:effectLst/>
              </a:rPr>
              <a:t>terbinafine</a:t>
            </a:r>
            <a:r>
              <a:rPr lang="en-US" dirty="0">
                <a:effectLst/>
              </a:rPr>
              <a:t>; disseminated – amphotericin B; </a:t>
            </a:r>
            <a:r>
              <a:rPr lang="en-US" dirty="0" err="1">
                <a:effectLst/>
              </a:rPr>
              <a:t>intraconizole</a:t>
            </a:r>
            <a:r>
              <a:rPr lang="en-US" dirty="0">
                <a:effectLst/>
              </a:rPr>
              <a:t> – </a:t>
            </a:r>
            <a:r>
              <a:rPr lang="en-US" dirty="0" err="1">
                <a:effectLst/>
              </a:rPr>
              <a:t>cutenous</a:t>
            </a:r>
            <a:r>
              <a:rPr lang="en-US" dirty="0">
                <a:effectLst/>
              </a:rPr>
              <a:t> and disseminated</a:t>
            </a:r>
            <a:endParaRPr lang="en-GB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073860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51520" y="1421086"/>
            <a:ext cx="4040188" cy="1143818"/>
          </a:xfrm>
        </p:spPr>
        <p:txBody>
          <a:bodyPr/>
          <a:lstStyle/>
          <a:p>
            <a:r>
              <a:rPr lang="en-GB" dirty="0"/>
              <a:t>S. </a:t>
            </a:r>
            <a:r>
              <a:rPr lang="en-GB" dirty="0" err="1"/>
              <a:t>schenckii</a:t>
            </a:r>
            <a:r>
              <a:rPr lang="en-GB" dirty="0"/>
              <a:t>- </a:t>
            </a:r>
            <a:r>
              <a:rPr lang="en-GB" dirty="0" smtClean="0"/>
              <a:t>Mould Form- Hyphae with rosettes and sleeves of conidia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716016" y="1535113"/>
            <a:ext cx="3970784" cy="639762"/>
          </a:xfrm>
        </p:spPr>
        <p:txBody>
          <a:bodyPr/>
          <a:lstStyle/>
          <a:p>
            <a:r>
              <a:rPr lang="en-GB" dirty="0" smtClean="0"/>
              <a:t>S. </a:t>
            </a:r>
            <a:r>
              <a:rPr lang="en-GB" dirty="0" err="1" smtClean="0"/>
              <a:t>schenckii</a:t>
            </a:r>
            <a:r>
              <a:rPr lang="en-GB" dirty="0" smtClean="0"/>
              <a:t>- Yeast Form- Cigar Shaped</a:t>
            </a:r>
            <a:endParaRPr lang="en-GB" dirty="0"/>
          </a:p>
        </p:txBody>
      </p:sp>
      <p:pic>
        <p:nvPicPr>
          <p:cNvPr id="9" name="Picture 2" descr="C:\Users\Winnie\Pictures\vlcsnap-2013-11-06-14h07m57s50.png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37" t="52778" r="15001" b="4445"/>
          <a:stretch/>
        </p:blipFill>
        <p:spPr bwMode="auto">
          <a:xfrm>
            <a:off x="4945705" y="2996952"/>
            <a:ext cx="4198295" cy="2762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Winnie\Pictures\vlcsnap-2013-11-06-14h07m57s50.pn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38" t="15000" r="15625" b="45556"/>
          <a:stretch/>
        </p:blipFill>
        <p:spPr bwMode="auto">
          <a:xfrm>
            <a:off x="1" y="2924944"/>
            <a:ext cx="4548662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577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992" y="341784"/>
            <a:ext cx="8492480" cy="566936"/>
          </a:xfrm>
        </p:spPr>
        <p:txBody>
          <a:bodyPr/>
          <a:lstStyle/>
          <a:p>
            <a:r>
              <a:rPr lang="en-US" dirty="0" err="1" smtClean="0">
                <a:effectLst/>
              </a:rPr>
              <a:t>Mycetoma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124744"/>
            <a:ext cx="8568952" cy="3240360"/>
          </a:xfrm>
        </p:spPr>
        <p:txBody>
          <a:bodyPr>
            <a:normAutofit fontScale="85000" lnSpcReduction="10000"/>
          </a:bodyPr>
          <a:lstStyle/>
          <a:p>
            <a:pPr lvl="0"/>
            <a:r>
              <a:rPr lang="en-US" dirty="0">
                <a:effectLst/>
              </a:rPr>
              <a:t>Clinical symptom of localized, indolent, deforming, swollen lesions and sinuses, involving cutaneous and subcutaneous tissues, fascia and bone; usually occurring on the foot or hand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Synonyms – </a:t>
            </a:r>
            <a:r>
              <a:rPr lang="en-US" dirty="0" err="1">
                <a:effectLst/>
              </a:rPr>
              <a:t>maduromycosis</a:t>
            </a:r>
            <a:r>
              <a:rPr lang="en-US" dirty="0">
                <a:effectLst/>
              </a:rPr>
              <a:t> or </a:t>
            </a:r>
            <a:r>
              <a:rPr lang="en-US" dirty="0" err="1">
                <a:effectLst/>
              </a:rPr>
              <a:t>madura</a:t>
            </a:r>
            <a:r>
              <a:rPr lang="en-US" dirty="0">
                <a:effectLst/>
              </a:rPr>
              <a:t> foot</a:t>
            </a:r>
            <a:endParaRPr lang="en-GB" dirty="0">
              <a:effectLst/>
            </a:endParaRPr>
          </a:p>
          <a:p>
            <a:pPr lvl="0"/>
            <a:r>
              <a:rPr lang="en-US" dirty="0" err="1">
                <a:effectLst/>
              </a:rPr>
              <a:t>Aetiological</a:t>
            </a:r>
            <a:r>
              <a:rPr lang="en-US" dirty="0">
                <a:effectLst/>
              </a:rPr>
              <a:t> agents</a:t>
            </a:r>
            <a:endParaRPr lang="en-GB" dirty="0">
              <a:effectLst/>
            </a:endParaRPr>
          </a:p>
          <a:p>
            <a:pPr marL="0" indent="0">
              <a:buNone/>
            </a:pPr>
            <a:r>
              <a:rPr lang="en-US" b="1" u="sng" dirty="0" smtClean="0">
                <a:effectLst/>
              </a:rPr>
              <a:t>1. Fungal </a:t>
            </a:r>
            <a:r>
              <a:rPr lang="en-US" b="1" u="sng" dirty="0">
                <a:effectLst/>
              </a:rPr>
              <a:t>( </a:t>
            </a:r>
            <a:r>
              <a:rPr lang="en-US" b="1" u="sng" dirty="0" err="1">
                <a:effectLst/>
              </a:rPr>
              <a:t>eumycotic</a:t>
            </a:r>
            <a:r>
              <a:rPr lang="en-US" b="1" u="sng" dirty="0">
                <a:effectLst/>
              </a:rPr>
              <a:t> </a:t>
            </a:r>
            <a:r>
              <a:rPr lang="en-US" b="1" u="sng" dirty="0" err="1">
                <a:effectLst/>
              </a:rPr>
              <a:t>mycetoma</a:t>
            </a:r>
            <a:r>
              <a:rPr lang="en-US" b="1" u="sng" dirty="0" smtClean="0">
                <a:effectLst/>
              </a:rPr>
              <a:t>)</a:t>
            </a:r>
            <a:endParaRPr lang="en-GB" b="1" u="sng" dirty="0">
              <a:effectLst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5628613"/>
              </p:ext>
            </p:extLst>
          </p:nvPr>
        </p:nvGraphicFramePr>
        <p:xfrm>
          <a:off x="539552" y="4365104"/>
          <a:ext cx="8352928" cy="2066544"/>
        </p:xfrm>
        <a:graphic>
          <a:graphicData uri="http://schemas.openxmlformats.org/drawingml/2006/table">
            <a:tbl>
              <a:tblPr bandRow="1"/>
              <a:tblGrid>
                <a:gridCol w="4176464"/>
                <a:gridCol w="4176464"/>
              </a:tblGrid>
              <a:tr h="1656184"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FF"/>
                        </a:buClr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n-US" sz="2800" u="none" strike="noStrike" kern="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Madurella</a:t>
                      </a:r>
                      <a:r>
                        <a:rPr kumimoji="0" lang="en-US" sz="2800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800" u="none" strike="noStrike" kern="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mycetomi</a:t>
                      </a:r>
                      <a:endParaRPr kumimoji="0" lang="en-GB" sz="2800" u="none" strike="noStrike" kern="0" cap="none" spc="0" normalizeH="0" baseline="0" noProof="0" dirty="0" smtClean="0">
                        <a:ln>
                          <a:noFill/>
                        </a:ln>
                        <a:effectLst/>
                        <a:uLnTx/>
                        <a:uFillTx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FF"/>
                        </a:buClr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n-US" sz="2800" u="none" strike="noStrike" kern="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Madurella</a:t>
                      </a:r>
                      <a:r>
                        <a:rPr kumimoji="0" lang="en-US" sz="2800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800" u="none" strike="noStrike" kern="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grisea</a:t>
                      </a:r>
                      <a:endParaRPr kumimoji="0" lang="en-GB" sz="2800" u="none" strike="noStrike" kern="0" cap="none" spc="0" normalizeH="0" baseline="0" noProof="0" dirty="0" smtClean="0">
                        <a:ln>
                          <a:noFill/>
                        </a:ln>
                        <a:effectLst/>
                        <a:uLnTx/>
                        <a:uFillTx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FF"/>
                        </a:buClr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n-US" sz="2800" u="none" strike="noStrike" kern="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Pseudallescheria</a:t>
                      </a:r>
                      <a:r>
                        <a:rPr kumimoji="0" lang="en-US" sz="2800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800" u="none" strike="noStrike" kern="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boydii</a:t>
                      </a:r>
                      <a:endParaRPr kumimoji="0" lang="en-GB" sz="2800" u="none" strike="noStrike" kern="0" cap="none" spc="0" normalizeH="0" baseline="0" noProof="0" dirty="0" smtClean="0">
                        <a:ln>
                          <a:noFill/>
                        </a:ln>
                        <a:effectLst/>
                        <a:uLnTx/>
                        <a:uFillTx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FF"/>
                        </a:buClr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n-US" sz="2800" u="none" strike="noStrike" kern="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Acremonium</a:t>
                      </a:r>
                      <a:r>
                        <a:rPr kumimoji="0" lang="en-US" sz="2800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800" u="none" strike="noStrike" kern="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spp</a:t>
                      </a:r>
                      <a:endParaRPr kumimoji="0" lang="en-GB" sz="2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FF"/>
                        </a:buClr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n-US" sz="2400" u="none" strike="noStrike" kern="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Exophiala</a:t>
                      </a:r>
                      <a:r>
                        <a:rPr kumimoji="0" lang="en-US" sz="2400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u="none" strike="noStrike" kern="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jaenselmei</a:t>
                      </a:r>
                      <a:endParaRPr kumimoji="0" lang="en-GB" sz="2400" u="none" strike="noStrike" kern="0" cap="none" spc="0" normalizeH="0" baseline="0" noProof="0" dirty="0" smtClean="0">
                        <a:ln>
                          <a:noFill/>
                        </a:ln>
                        <a:effectLst/>
                        <a:uLnTx/>
                        <a:uFillTx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FF"/>
                        </a:buClr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n-US" sz="2400" u="none" strike="noStrike" kern="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Leptosphaeria</a:t>
                      </a:r>
                      <a:r>
                        <a:rPr kumimoji="0" lang="en-US" sz="2400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u="none" strike="noStrike" kern="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senegalensis</a:t>
                      </a:r>
                      <a:endParaRPr kumimoji="0" lang="en-US" sz="2400" u="none" strike="noStrike" kern="0" cap="none" spc="0" normalizeH="0" baseline="0" noProof="0" dirty="0" smtClean="0">
                        <a:ln>
                          <a:noFill/>
                        </a:ln>
                        <a:effectLst/>
                        <a:uLnTx/>
                        <a:uFillTx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FF"/>
                        </a:buClr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n-US" sz="2400" u="none" strike="noStrike" kern="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Exophiala</a:t>
                      </a:r>
                      <a:r>
                        <a:rPr kumimoji="0" lang="en-US" sz="2400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, </a:t>
                      </a:r>
                      <a:r>
                        <a:rPr kumimoji="0" lang="en-US" sz="2400" u="none" strike="noStrike" kern="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Culvularia</a:t>
                      </a:r>
                      <a:r>
                        <a:rPr kumimoji="0" lang="en-US" sz="2400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, </a:t>
                      </a:r>
                      <a:r>
                        <a:rPr kumimoji="0" lang="en-US" sz="2400" u="none" strike="noStrike" kern="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Fusarium</a:t>
                      </a:r>
                      <a:endParaRPr kumimoji="0" lang="en-GB" sz="2400" u="none" strike="noStrike" kern="0" cap="none" spc="0" normalizeH="0" baseline="0" noProof="0" dirty="0" smtClean="0">
                        <a:ln>
                          <a:noFill/>
                        </a:ln>
                        <a:effectLst/>
                        <a:uLnTx/>
                        <a:uFillTx/>
                      </a:endParaRPr>
                    </a:p>
                    <a:p>
                      <a:endParaRPr lang="en-GB" sz="2400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455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Bachelor of Medicine And Bachelor of Surgery (MBChB)  Year  2\MEDICAL MICROBIOLOGY\4. MYCOLOGY\Mycology\IMG_047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5" r="29792"/>
          <a:stretch/>
        </p:blipFill>
        <p:spPr bwMode="auto">
          <a:xfrm rot="5400000">
            <a:off x="4114800" y="1828800"/>
            <a:ext cx="39624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Bachelor of Medicine And Bachelor of Surgery (MBChB)  Year  2\MEDICAL MICROBIOLOGY\4. MYCOLOGY\Mycology\IMG_047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2" r="34375"/>
          <a:stretch/>
        </p:blipFill>
        <p:spPr bwMode="auto">
          <a:xfrm rot="5400000">
            <a:off x="1226274" y="-1194276"/>
            <a:ext cx="3231570" cy="5620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940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Winnie\Pictures\vlcsnap-2013-11-06-14h10m32s6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3" r="12500"/>
          <a:stretch/>
        </p:blipFill>
        <p:spPr bwMode="auto">
          <a:xfrm>
            <a:off x="28575" y="16768"/>
            <a:ext cx="9083636" cy="684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548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effectLst/>
              </a:rPr>
              <a:t>Lobomycosis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12776"/>
            <a:ext cx="8424936" cy="5184576"/>
          </a:xfrm>
        </p:spPr>
        <p:txBody>
          <a:bodyPr>
            <a:normAutofit lnSpcReduction="10000"/>
          </a:bodyPr>
          <a:lstStyle/>
          <a:p>
            <a:pPr lvl="0"/>
            <a:r>
              <a:rPr lang="en-US" dirty="0">
                <a:effectLst/>
              </a:rPr>
              <a:t>C</a:t>
            </a:r>
            <a:r>
              <a:rPr lang="en-US" dirty="0" smtClean="0">
                <a:effectLst/>
              </a:rPr>
              <a:t>aused </a:t>
            </a:r>
            <a:r>
              <a:rPr lang="en-US" dirty="0">
                <a:effectLst/>
              </a:rPr>
              <a:t>by </a:t>
            </a:r>
            <a:r>
              <a:rPr lang="en-US" dirty="0" err="1">
                <a:effectLst/>
              </a:rPr>
              <a:t>Lacazai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loboi</a:t>
            </a:r>
            <a:r>
              <a:rPr lang="en-US" dirty="0">
                <a:effectLst/>
              </a:rPr>
              <a:t> </a:t>
            </a:r>
            <a:r>
              <a:rPr lang="en-US" dirty="0" smtClean="0">
                <a:effectLst/>
              </a:rPr>
              <a:t>previously </a:t>
            </a:r>
            <a:r>
              <a:rPr lang="en-US" dirty="0">
                <a:effectLst/>
              </a:rPr>
              <a:t>called </a:t>
            </a:r>
            <a:r>
              <a:rPr lang="en-US" dirty="0" err="1">
                <a:effectLst/>
              </a:rPr>
              <a:t>Loboa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loboi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M</a:t>
            </a:r>
            <a:r>
              <a:rPr lang="en-US" dirty="0" smtClean="0">
                <a:effectLst/>
              </a:rPr>
              <a:t>anifests </a:t>
            </a:r>
            <a:r>
              <a:rPr lang="en-US" dirty="0">
                <a:effectLst/>
              </a:rPr>
              <a:t>as keloids, </a:t>
            </a:r>
            <a:r>
              <a:rPr lang="en-US" dirty="0" err="1">
                <a:effectLst/>
              </a:rPr>
              <a:t>verrucoid</a:t>
            </a:r>
            <a:r>
              <a:rPr lang="en-US" dirty="0">
                <a:effectLst/>
              </a:rPr>
              <a:t> to nodular lesions, crusty plaques and </a:t>
            </a:r>
            <a:r>
              <a:rPr lang="en-US" dirty="0" smtClean="0">
                <a:effectLst/>
              </a:rPr>
              <a:t>tumors</a:t>
            </a:r>
          </a:p>
          <a:p>
            <a:pPr lvl="0"/>
            <a:r>
              <a:rPr lang="en-US" dirty="0" smtClean="0">
                <a:effectLst/>
              </a:rPr>
              <a:t>Diagnosis</a:t>
            </a:r>
          </a:p>
          <a:p>
            <a:pPr lvl="1"/>
            <a:r>
              <a:rPr lang="en-US" dirty="0" smtClean="0">
                <a:effectLst/>
              </a:rPr>
              <a:t>Skin biopsy</a:t>
            </a:r>
          </a:p>
          <a:p>
            <a:pPr lvl="1"/>
            <a:r>
              <a:rPr lang="en-US" dirty="0" smtClean="0">
                <a:effectLst/>
              </a:rPr>
              <a:t>Histological stains</a:t>
            </a:r>
          </a:p>
          <a:p>
            <a:r>
              <a:rPr lang="en-US" dirty="0" smtClean="0">
                <a:effectLst/>
              </a:rPr>
              <a:t>Treatment</a:t>
            </a:r>
          </a:p>
          <a:p>
            <a:pPr lvl="1"/>
            <a:r>
              <a:rPr lang="en-US" dirty="0" smtClean="0">
                <a:effectLst/>
              </a:rPr>
              <a:t>Surgery for </a:t>
            </a:r>
            <a:r>
              <a:rPr lang="en-US" dirty="0" err="1" smtClean="0">
                <a:effectLst/>
              </a:rPr>
              <a:t>smal</a:t>
            </a:r>
            <a:r>
              <a:rPr lang="en-US" dirty="0" smtClean="0">
                <a:effectLst/>
              </a:rPr>
              <a:t> lesions</a:t>
            </a:r>
          </a:p>
          <a:p>
            <a:pPr lvl="1"/>
            <a:r>
              <a:rPr lang="en-US" dirty="0" err="1" smtClean="0">
                <a:effectLst/>
              </a:rPr>
              <a:t>Cryotherapy</a:t>
            </a:r>
            <a:endParaRPr lang="en-GB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88813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Bachelor of Medicine And Bachelor of Surgery (MBChB)  Year  2\MEDICAL MICROBIOLOGY\4. MYCOLOGY\Mycology\IMG_046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3" t="28243" r="32369" b="14668"/>
          <a:stretch/>
        </p:blipFill>
        <p:spPr bwMode="auto">
          <a:xfrm rot="5400000">
            <a:off x="-1044227" y="1352675"/>
            <a:ext cx="6527104" cy="443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Bachelor of Medicine And Bachelor of Surgery (MBChB)  Year  2\MEDICAL MICROBIOLOGY\4. MYCOLOGY\Mycology\IMG_046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20312" r="23125" b="14375"/>
          <a:stretch/>
        </p:blipFill>
        <p:spPr bwMode="auto">
          <a:xfrm rot="5400000">
            <a:off x="3663948" y="1586009"/>
            <a:ext cx="6358880" cy="4140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961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effectLst/>
              </a:rPr>
              <a:t>Rhinosporidiosis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err="1">
                <a:effectLst/>
              </a:rPr>
              <a:t>P</a:t>
            </a:r>
            <a:r>
              <a:rPr lang="en-US" dirty="0" err="1" smtClean="0">
                <a:effectLst/>
              </a:rPr>
              <a:t>olypoid</a:t>
            </a:r>
            <a:r>
              <a:rPr lang="en-US" dirty="0" smtClean="0">
                <a:effectLst/>
              </a:rPr>
              <a:t> </a:t>
            </a:r>
            <a:r>
              <a:rPr lang="en-US" dirty="0">
                <a:effectLst/>
              </a:rPr>
              <a:t>masses of nasal mucosa, conjunctiva, genitalia and rectum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C</a:t>
            </a:r>
            <a:r>
              <a:rPr lang="en-US" dirty="0" smtClean="0">
                <a:effectLst/>
              </a:rPr>
              <a:t>ausative </a:t>
            </a:r>
            <a:r>
              <a:rPr lang="en-US" dirty="0">
                <a:effectLst/>
              </a:rPr>
              <a:t>agent – </a:t>
            </a:r>
            <a:r>
              <a:rPr lang="en-US" dirty="0" err="1">
                <a:effectLst/>
              </a:rPr>
              <a:t>Rhinosporidium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seeberi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F</a:t>
            </a:r>
            <a:r>
              <a:rPr lang="en-US" dirty="0" smtClean="0">
                <a:effectLst/>
              </a:rPr>
              <a:t>ound </a:t>
            </a:r>
            <a:r>
              <a:rPr lang="en-US" dirty="0">
                <a:effectLst/>
              </a:rPr>
              <a:t>around lakes and oceans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P</a:t>
            </a:r>
            <a:r>
              <a:rPr lang="en-US" dirty="0" smtClean="0">
                <a:effectLst/>
              </a:rPr>
              <a:t>ainless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I</a:t>
            </a:r>
            <a:r>
              <a:rPr lang="en-US" dirty="0" smtClean="0">
                <a:effectLst/>
              </a:rPr>
              <a:t>nterferes </a:t>
            </a:r>
            <a:r>
              <a:rPr lang="en-US" dirty="0">
                <a:effectLst/>
              </a:rPr>
              <a:t>with breathing – nasal.</a:t>
            </a:r>
            <a:endParaRPr lang="en-GB" dirty="0">
              <a:effectLst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657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992" y="341784"/>
            <a:ext cx="8492480" cy="1070992"/>
          </a:xfrm>
        </p:spPr>
        <p:txBody>
          <a:bodyPr/>
          <a:lstStyle/>
          <a:p>
            <a:r>
              <a:rPr lang="en-US" dirty="0">
                <a:effectLst/>
              </a:rPr>
              <a:t>Lab </a:t>
            </a:r>
            <a:r>
              <a:rPr lang="en-US" dirty="0" smtClean="0">
                <a:effectLst/>
              </a:rPr>
              <a:t>diagnosis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628800"/>
            <a:ext cx="8568952" cy="4968552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US" dirty="0" smtClean="0">
                <a:effectLst/>
              </a:rPr>
              <a:t>Specimens </a:t>
            </a:r>
            <a:r>
              <a:rPr lang="en-US" dirty="0">
                <a:effectLst/>
              </a:rPr>
              <a:t>– pus, exudates, lesion scrapings, granules</a:t>
            </a:r>
            <a:endParaRPr lang="en-GB" dirty="0">
              <a:effectLst/>
            </a:endParaRPr>
          </a:p>
          <a:p>
            <a:pPr lvl="1"/>
            <a:r>
              <a:rPr lang="en-US" dirty="0">
                <a:effectLst/>
              </a:rPr>
              <a:t>Transport in distilled water or sterile normal saline</a:t>
            </a:r>
            <a:endParaRPr lang="en-GB" dirty="0">
              <a:effectLst/>
            </a:endParaRPr>
          </a:p>
          <a:p>
            <a:pPr lvl="1"/>
            <a:r>
              <a:rPr lang="en-US" dirty="0">
                <a:effectLst/>
              </a:rPr>
              <a:t>Granules – wash then crush to process. </a:t>
            </a:r>
            <a:r>
              <a:rPr lang="en-US" i="1" dirty="0">
                <a:effectLst/>
              </a:rPr>
              <a:t>Color of grain can suggest possible organism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Direct KOH – presence or absence of hyphae, sclerotic cells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Gram stain – </a:t>
            </a:r>
            <a:r>
              <a:rPr lang="en-US" dirty="0" err="1">
                <a:effectLst/>
              </a:rPr>
              <a:t>actinomycetes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Histopathology stains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Culture – isolation and identifications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Proper handling to avoid contamination</a:t>
            </a:r>
            <a:endParaRPr lang="en-GB" dirty="0">
              <a:effectLst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482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992" y="341784"/>
            <a:ext cx="8492480" cy="1070992"/>
          </a:xfrm>
        </p:spPr>
        <p:txBody>
          <a:bodyPr/>
          <a:lstStyle/>
          <a:p>
            <a:r>
              <a:rPr lang="en-GB" dirty="0" smtClean="0"/>
              <a:t>Treatment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628800"/>
            <a:ext cx="8568952" cy="4968552"/>
          </a:xfrm>
        </p:spPr>
        <p:txBody>
          <a:bodyPr/>
          <a:lstStyle/>
          <a:p>
            <a:pPr lvl="0"/>
            <a:r>
              <a:rPr lang="en-US" dirty="0" smtClean="0">
                <a:effectLst/>
              </a:rPr>
              <a:t>Supportive </a:t>
            </a:r>
            <a:r>
              <a:rPr lang="en-US" dirty="0">
                <a:effectLst/>
              </a:rPr>
              <a:t>– secondary</a:t>
            </a:r>
            <a:r>
              <a:rPr lang="en-US" baseline="30000" dirty="0">
                <a:effectLst/>
              </a:rPr>
              <a:t> </a:t>
            </a:r>
            <a:r>
              <a:rPr lang="en-US" dirty="0">
                <a:effectLst/>
              </a:rPr>
              <a:t>infections, pain, e.t.c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Surgery for some lesions </a:t>
            </a:r>
            <a:r>
              <a:rPr lang="en-US" dirty="0" err="1">
                <a:effectLst/>
              </a:rPr>
              <a:t>e.g</a:t>
            </a:r>
            <a:r>
              <a:rPr lang="en-US" dirty="0">
                <a:effectLst/>
              </a:rPr>
              <a:t> for </a:t>
            </a:r>
            <a:r>
              <a:rPr lang="en-US" dirty="0" err="1">
                <a:effectLst/>
              </a:rPr>
              <a:t>mycetoma</a:t>
            </a:r>
            <a:r>
              <a:rPr lang="en-US" dirty="0">
                <a:effectLst/>
              </a:rPr>
              <a:t>, amputation is most effective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Antifungal agents – amphotericin B, </a:t>
            </a:r>
            <a:r>
              <a:rPr lang="en-US" dirty="0" err="1">
                <a:effectLst/>
              </a:rPr>
              <a:t>intraconazole</a:t>
            </a:r>
            <a:r>
              <a:rPr lang="en-US" dirty="0">
                <a:effectLst/>
              </a:rPr>
              <a:t>, </a:t>
            </a:r>
            <a:r>
              <a:rPr lang="en-US" dirty="0" err="1">
                <a:effectLst/>
              </a:rPr>
              <a:t>flucytosine</a:t>
            </a:r>
            <a:r>
              <a:rPr lang="en-US" dirty="0">
                <a:effectLst/>
              </a:rPr>
              <a:t>, other azoles – may have slow or no response</a:t>
            </a:r>
            <a:endParaRPr lang="en-GB" dirty="0">
              <a:effectLst/>
            </a:endParaRPr>
          </a:p>
          <a:p>
            <a:pPr lvl="0"/>
            <a:r>
              <a:rPr lang="en-US" dirty="0" err="1">
                <a:effectLst/>
              </a:rPr>
              <a:t>Antibacterials</a:t>
            </a:r>
            <a:r>
              <a:rPr lang="en-US" dirty="0">
                <a:effectLst/>
              </a:rPr>
              <a:t> agents in </a:t>
            </a:r>
            <a:r>
              <a:rPr lang="en-US" dirty="0" err="1">
                <a:effectLst/>
              </a:rPr>
              <a:t>actinomycetoma</a:t>
            </a:r>
            <a:r>
              <a:rPr lang="en-US" dirty="0">
                <a:effectLst/>
              </a:rPr>
              <a:t> and in secondary bacterial infections – </a:t>
            </a:r>
            <a:r>
              <a:rPr lang="en-US" dirty="0" err="1">
                <a:effectLst/>
              </a:rPr>
              <a:t>sulphonamides</a:t>
            </a:r>
            <a:r>
              <a:rPr lang="en-US" dirty="0">
                <a:effectLst/>
              </a:rPr>
              <a:t>, rifampicin, streptomycin, </a:t>
            </a:r>
            <a:r>
              <a:rPr lang="en-US" dirty="0" err="1">
                <a:effectLst/>
              </a:rPr>
              <a:t>amikacin</a:t>
            </a:r>
            <a:r>
              <a:rPr lang="en-US" dirty="0">
                <a:effectLst/>
              </a:rPr>
              <a:t> e.t.c.</a:t>
            </a:r>
            <a:endParaRPr lang="en-GB" dirty="0">
              <a:effectLst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743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332656"/>
            <a:ext cx="8640960" cy="6192688"/>
          </a:xfrm>
        </p:spPr>
        <p:txBody>
          <a:bodyPr/>
          <a:lstStyle/>
          <a:p>
            <a:pPr marL="457200" lvl="1" indent="0">
              <a:buNone/>
            </a:pPr>
            <a:r>
              <a:rPr lang="en-US" sz="3200" dirty="0" smtClean="0">
                <a:effectLst/>
              </a:rPr>
              <a:t>2. Bacterial </a:t>
            </a:r>
            <a:r>
              <a:rPr lang="en-US" sz="3200" dirty="0">
                <a:effectLst/>
              </a:rPr>
              <a:t>(</a:t>
            </a:r>
            <a:r>
              <a:rPr lang="en-US" sz="3200" dirty="0" err="1">
                <a:effectLst/>
              </a:rPr>
              <a:t>actimomycotic</a:t>
            </a:r>
            <a:r>
              <a:rPr lang="en-US" sz="3200" dirty="0">
                <a:effectLst/>
              </a:rPr>
              <a:t> </a:t>
            </a:r>
            <a:r>
              <a:rPr lang="en-US" sz="3200" dirty="0" err="1">
                <a:effectLst/>
              </a:rPr>
              <a:t>mycetoma</a:t>
            </a:r>
            <a:r>
              <a:rPr lang="en-US" sz="3200" dirty="0" smtClean="0">
                <a:effectLst/>
              </a:rPr>
              <a:t>)</a:t>
            </a:r>
            <a:endParaRPr lang="en-GB" sz="3200" dirty="0" smtClean="0">
              <a:effectLst/>
            </a:endParaRPr>
          </a:p>
          <a:p>
            <a:pPr lvl="2"/>
            <a:r>
              <a:rPr lang="en-US" sz="2800" dirty="0" err="1" smtClean="0">
                <a:effectLst/>
              </a:rPr>
              <a:t>Nocardia</a:t>
            </a:r>
            <a:r>
              <a:rPr lang="en-US" sz="2800" dirty="0" smtClean="0">
                <a:effectLst/>
              </a:rPr>
              <a:t> </a:t>
            </a:r>
            <a:r>
              <a:rPr lang="en-US" sz="2800" dirty="0" err="1" smtClean="0">
                <a:effectLst/>
              </a:rPr>
              <a:t>brasiliensis</a:t>
            </a:r>
            <a:endParaRPr lang="en-GB" sz="2800" dirty="0" smtClean="0">
              <a:effectLst/>
            </a:endParaRPr>
          </a:p>
          <a:p>
            <a:pPr lvl="2"/>
            <a:r>
              <a:rPr lang="en-US" sz="2800" dirty="0" err="1" smtClean="0">
                <a:effectLst/>
              </a:rPr>
              <a:t>Nocardia</a:t>
            </a:r>
            <a:r>
              <a:rPr lang="en-US" sz="2800" dirty="0" smtClean="0">
                <a:effectLst/>
              </a:rPr>
              <a:t> </a:t>
            </a:r>
            <a:r>
              <a:rPr lang="en-US" sz="2800" dirty="0" err="1">
                <a:effectLst/>
              </a:rPr>
              <a:t>Asteroides</a:t>
            </a:r>
            <a:endParaRPr lang="en-GB" sz="2800" dirty="0">
              <a:effectLst/>
            </a:endParaRPr>
          </a:p>
          <a:p>
            <a:pPr lvl="2"/>
            <a:r>
              <a:rPr lang="en-US" sz="2800" dirty="0" err="1" smtClean="0">
                <a:effectLst/>
              </a:rPr>
              <a:t>Nocardia</a:t>
            </a:r>
            <a:r>
              <a:rPr lang="en-US" sz="2800" dirty="0" smtClean="0">
                <a:effectLst/>
              </a:rPr>
              <a:t> </a:t>
            </a:r>
            <a:r>
              <a:rPr lang="en-US" sz="2800" dirty="0" err="1">
                <a:effectLst/>
              </a:rPr>
              <a:t>caviae</a:t>
            </a:r>
            <a:endParaRPr lang="en-GB" sz="2800" dirty="0">
              <a:effectLst/>
            </a:endParaRPr>
          </a:p>
          <a:p>
            <a:pPr lvl="2"/>
            <a:r>
              <a:rPr lang="en-US" sz="2800" dirty="0">
                <a:effectLst/>
              </a:rPr>
              <a:t>Streptomyces </a:t>
            </a:r>
            <a:r>
              <a:rPr lang="en-US" sz="2800" dirty="0" err="1">
                <a:effectLst/>
              </a:rPr>
              <a:t>somaliensis</a:t>
            </a:r>
            <a:endParaRPr lang="en-GB" sz="2800" dirty="0">
              <a:effectLst/>
            </a:endParaRPr>
          </a:p>
          <a:p>
            <a:pPr lvl="2"/>
            <a:r>
              <a:rPr lang="en-US" sz="2800" dirty="0" err="1">
                <a:effectLst/>
              </a:rPr>
              <a:t>Actinomaduar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madurae</a:t>
            </a:r>
            <a:endParaRPr lang="en-GB" sz="2800" dirty="0">
              <a:effectLst/>
            </a:endParaRPr>
          </a:p>
          <a:p>
            <a:pPr lvl="2"/>
            <a:r>
              <a:rPr lang="en-US" sz="2800" dirty="0">
                <a:effectLst/>
              </a:rPr>
              <a:t>A. </a:t>
            </a:r>
            <a:r>
              <a:rPr lang="en-US" sz="2800" dirty="0" err="1" smtClean="0">
                <a:effectLst/>
              </a:rPr>
              <a:t>pelletieri</a:t>
            </a:r>
            <a:endParaRPr lang="en-GB" sz="28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2772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332656"/>
            <a:ext cx="8640960" cy="6192688"/>
          </a:xfrm>
        </p:spPr>
        <p:txBody>
          <a:bodyPr/>
          <a:lstStyle/>
          <a:p>
            <a:pPr lvl="1"/>
            <a:r>
              <a:rPr lang="en-US" sz="3200" dirty="0">
                <a:effectLst/>
              </a:rPr>
              <a:t>F</a:t>
            </a:r>
            <a:r>
              <a:rPr lang="en-US" sz="3200" dirty="0" smtClean="0">
                <a:effectLst/>
              </a:rPr>
              <a:t>ungal </a:t>
            </a:r>
            <a:r>
              <a:rPr lang="en-US" sz="3200" dirty="0">
                <a:effectLst/>
              </a:rPr>
              <a:t>causes differentiated by</a:t>
            </a:r>
            <a:endParaRPr lang="en-GB" sz="3200" dirty="0">
              <a:effectLst/>
            </a:endParaRPr>
          </a:p>
          <a:p>
            <a:pPr lvl="2"/>
            <a:r>
              <a:rPr lang="en-US" sz="2800" dirty="0">
                <a:effectLst/>
              </a:rPr>
              <a:t>C</a:t>
            </a:r>
            <a:r>
              <a:rPr lang="en-US" sz="2800" dirty="0" smtClean="0">
                <a:effectLst/>
              </a:rPr>
              <a:t>olonial </a:t>
            </a:r>
            <a:r>
              <a:rPr lang="en-US" sz="2800" dirty="0">
                <a:effectLst/>
              </a:rPr>
              <a:t>appearance</a:t>
            </a:r>
            <a:endParaRPr lang="en-GB" sz="2800" dirty="0">
              <a:effectLst/>
            </a:endParaRPr>
          </a:p>
          <a:p>
            <a:pPr lvl="2"/>
            <a:r>
              <a:rPr lang="en-US" sz="2800" dirty="0">
                <a:effectLst/>
              </a:rPr>
              <a:t>G</a:t>
            </a:r>
            <a:r>
              <a:rPr lang="en-US" sz="2800" dirty="0" smtClean="0">
                <a:effectLst/>
              </a:rPr>
              <a:t>rowth </a:t>
            </a:r>
            <a:r>
              <a:rPr lang="en-US" sz="2800" dirty="0">
                <a:effectLst/>
              </a:rPr>
              <a:t>rate</a:t>
            </a:r>
            <a:endParaRPr lang="en-GB" sz="2800" dirty="0">
              <a:effectLst/>
            </a:endParaRPr>
          </a:p>
          <a:p>
            <a:pPr lvl="2"/>
            <a:r>
              <a:rPr lang="en-US" sz="2800" dirty="0">
                <a:effectLst/>
              </a:rPr>
              <a:t>P</a:t>
            </a:r>
            <a:r>
              <a:rPr lang="en-US" sz="2800" dirty="0" smtClean="0">
                <a:effectLst/>
              </a:rPr>
              <a:t>igmentation</a:t>
            </a:r>
            <a:endParaRPr lang="en-GB" sz="2800" dirty="0">
              <a:effectLst/>
            </a:endParaRPr>
          </a:p>
          <a:p>
            <a:pPr lvl="2"/>
            <a:r>
              <a:rPr lang="en-US" sz="2800" dirty="0">
                <a:effectLst/>
              </a:rPr>
              <a:t>M</a:t>
            </a:r>
            <a:r>
              <a:rPr lang="en-US" sz="2800" dirty="0" smtClean="0">
                <a:effectLst/>
              </a:rPr>
              <a:t>icroscopy</a:t>
            </a:r>
            <a:endParaRPr lang="en-GB" sz="2800" dirty="0">
              <a:effectLst/>
            </a:endParaRPr>
          </a:p>
          <a:p>
            <a:pPr lvl="2"/>
            <a:r>
              <a:rPr lang="en-US" sz="2800" dirty="0">
                <a:effectLst/>
              </a:rPr>
              <a:t>C</a:t>
            </a:r>
            <a:r>
              <a:rPr lang="en-US" sz="2800" dirty="0" smtClean="0">
                <a:effectLst/>
              </a:rPr>
              <a:t>olor </a:t>
            </a:r>
            <a:r>
              <a:rPr lang="en-US" sz="2800" dirty="0">
                <a:effectLst/>
              </a:rPr>
              <a:t>of granules</a:t>
            </a:r>
            <a:endParaRPr lang="en-GB" sz="2800" dirty="0">
              <a:effectLst/>
            </a:endParaRPr>
          </a:p>
          <a:p>
            <a:pPr lvl="2"/>
            <a:r>
              <a:rPr lang="en-US" sz="2800" dirty="0">
                <a:effectLst/>
              </a:rPr>
              <a:t>P</a:t>
            </a:r>
            <a:r>
              <a:rPr lang="en-US" sz="2800" dirty="0" smtClean="0">
                <a:effectLst/>
              </a:rPr>
              <a:t>hysiological </a:t>
            </a:r>
            <a:r>
              <a:rPr lang="en-US" sz="2800" dirty="0">
                <a:effectLst/>
              </a:rPr>
              <a:t>reactions</a:t>
            </a:r>
            <a:endParaRPr lang="en-GB" sz="2800" dirty="0">
              <a:effectLst/>
            </a:endParaRPr>
          </a:p>
          <a:p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546969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992" y="341784"/>
            <a:ext cx="8492480" cy="1070992"/>
          </a:xfrm>
        </p:spPr>
        <p:txBody>
          <a:bodyPr/>
          <a:lstStyle/>
          <a:p>
            <a:r>
              <a:rPr lang="en-US" u="sng" dirty="0" smtClean="0">
                <a:effectLst/>
              </a:rPr>
              <a:t>Pathogenesis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556792"/>
            <a:ext cx="8568952" cy="4824536"/>
          </a:xfrm>
        </p:spPr>
        <p:txBody>
          <a:bodyPr>
            <a:normAutofit lnSpcReduction="10000"/>
          </a:bodyPr>
          <a:lstStyle/>
          <a:p>
            <a:pPr lvl="0"/>
            <a:r>
              <a:rPr lang="en-US" dirty="0" smtClean="0">
                <a:effectLst/>
              </a:rPr>
              <a:t>Infection </a:t>
            </a:r>
            <a:r>
              <a:rPr lang="en-US" dirty="0">
                <a:effectLst/>
              </a:rPr>
              <a:t>is acquired following trauma to skin by plant materials from trees, shrubs or vegetation debris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Starts out as tumor-like to subcutaneous swelling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Ruptures near the surface; infects deeper tissues including subcutaneous tissues and ligaments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S</a:t>
            </a:r>
            <a:r>
              <a:rPr lang="en-US" dirty="0" smtClean="0">
                <a:effectLst/>
              </a:rPr>
              <a:t>mall </a:t>
            </a:r>
            <a:r>
              <a:rPr lang="en-US" dirty="0">
                <a:effectLst/>
              </a:rPr>
              <a:t>particles or grains leak out of lesions – these represents the </a:t>
            </a:r>
            <a:r>
              <a:rPr lang="en-US" dirty="0" err="1">
                <a:effectLst/>
              </a:rPr>
              <a:t>microcolonies</a:t>
            </a:r>
            <a:endParaRPr lang="en-GB" dirty="0">
              <a:effectLst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136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424936" cy="936104"/>
          </a:xfrm>
        </p:spPr>
        <p:txBody>
          <a:bodyPr/>
          <a:lstStyle/>
          <a:p>
            <a:r>
              <a:rPr lang="en-GB" dirty="0" smtClean="0">
                <a:solidFill>
                  <a:srgbClr val="00B050"/>
                </a:solidFill>
              </a:rPr>
              <a:t>Clinical features of </a:t>
            </a:r>
            <a:r>
              <a:rPr lang="en-GB" dirty="0" err="1" smtClean="0">
                <a:solidFill>
                  <a:srgbClr val="00B050"/>
                </a:solidFill>
              </a:rPr>
              <a:t>mycetoma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556792"/>
            <a:ext cx="8352928" cy="4608512"/>
          </a:xfrm>
        </p:spPr>
        <p:txBody>
          <a:bodyPr/>
          <a:lstStyle/>
          <a:p>
            <a:r>
              <a:rPr lang="en-GB" dirty="0" smtClean="0"/>
              <a:t>Tumefaction (</a:t>
            </a:r>
            <a:r>
              <a:rPr lang="en-GB" dirty="0" err="1" smtClean="0"/>
              <a:t>tumor</a:t>
            </a:r>
            <a:r>
              <a:rPr lang="en-GB" dirty="0" smtClean="0"/>
              <a:t>-like swelling)</a:t>
            </a:r>
          </a:p>
          <a:p>
            <a:r>
              <a:rPr lang="en-GB" dirty="0" smtClean="0"/>
              <a:t>Multiple draining sinuses</a:t>
            </a:r>
          </a:p>
          <a:p>
            <a:r>
              <a:rPr lang="en-GB" dirty="0" err="1" smtClean="0"/>
              <a:t>Sclerotia</a:t>
            </a:r>
            <a:r>
              <a:rPr lang="en-GB" dirty="0" smtClean="0"/>
              <a:t> (granules/ grains in sinuses)</a:t>
            </a:r>
          </a:p>
          <a:p>
            <a:r>
              <a:rPr lang="en-US" dirty="0">
                <a:effectLst/>
              </a:rPr>
              <a:t>Dissemination - muscles and bones</a:t>
            </a:r>
            <a:endParaRPr lang="en-GB" dirty="0">
              <a:effectLst/>
            </a:endParaRPr>
          </a:p>
          <a:p>
            <a:pPr lvl="0"/>
            <a:r>
              <a:rPr lang="en-US" dirty="0" smtClean="0">
                <a:effectLst/>
              </a:rPr>
              <a:t>Sites commonly affected– </a:t>
            </a:r>
            <a:r>
              <a:rPr lang="en-US" dirty="0">
                <a:effectLst/>
              </a:rPr>
              <a:t>feet, lower extremities, </a:t>
            </a:r>
            <a:r>
              <a:rPr lang="en-US" dirty="0" smtClean="0">
                <a:effectLst/>
              </a:rPr>
              <a:t>hands</a:t>
            </a:r>
            <a:endParaRPr lang="en-GB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019406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Bachelor of Medicine And Bachelor of Surgery (MBChB)  Year  2\MEDICAL MICROBIOLOGY\4. MYCOLOGY\Mycology PICS\Myecetoma actinomycoti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92" y="466344"/>
            <a:ext cx="7900416" cy="592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415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TS001069040">
  <a:themeElements>
    <a:clrScheme name="Custom 3">
      <a:dk1>
        <a:srgbClr val="FFFFFF"/>
      </a:dk1>
      <a:lt1>
        <a:srgbClr val="FFFFFF"/>
      </a:lt1>
      <a:dk2>
        <a:srgbClr val="1F497D"/>
      </a:dk2>
      <a:lt2>
        <a:srgbClr val="FFC000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Theme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 Antiqua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 Antiqua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7F00FF"/>
        </a:dk2>
        <a:lt2>
          <a:srgbClr val="FAFD00"/>
        </a:lt2>
        <a:accent1>
          <a:srgbClr val="B50069"/>
        </a:accent1>
        <a:accent2>
          <a:srgbClr val="FF7F00"/>
        </a:accent2>
        <a:accent3>
          <a:srgbClr val="C0AAFF"/>
        </a:accent3>
        <a:accent4>
          <a:srgbClr val="DADADA"/>
        </a:accent4>
        <a:accent5>
          <a:srgbClr val="D7AAB9"/>
        </a:accent5>
        <a:accent6>
          <a:srgbClr val="E77200"/>
        </a:accent6>
        <a:hlink>
          <a:srgbClr val="FF00FF"/>
        </a:hlink>
        <a:folHlink>
          <a:srgbClr val="B760F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B760F9"/>
        </a:lt1>
        <a:dk2>
          <a:srgbClr val="7B00E4"/>
        </a:dk2>
        <a:lt2>
          <a:srgbClr val="280049"/>
        </a:lt2>
        <a:accent1>
          <a:srgbClr val="FFFFFF"/>
        </a:accent1>
        <a:accent2>
          <a:srgbClr val="FFFF00"/>
        </a:accent2>
        <a:accent3>
          <a:srgbClr val="D8B6FB"/>
        </a:accent3>
        <a:accent4>
          <a:srgbClr val="000000"/>
        </a:accent4>
        <a:accent5>
          <a:srgbClr val="FFFFFF"/>
        </a:accent5>
        <a:accent6>
          <a:srgbClr val="E7E700"/>
        </a:accent6>
        <a:hlink>
          <a:srgbClr val="FF00FF"/>
        </a:hlink>
        <a:folHlink>
          <a:srgbClr val="DFB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DADADA"/>
        </a:lt2>
        <a:accent1>
          <a:srgbClr val="F2F2F2"/>
        </a:accent1>
        <a:accent2>
          <a:srgbClr val="919191"/>
        </a:accent2>
        <a:accent3>
          <a:srgbClr val="FFFFFF"/>
        </a:accent3>
        <a:accent4>
          <a:srgbClr val="000000"/>
        </a:accent4>
        <a:accent5>
          <a:srgbClr val="F7F7F7"/>
        </a:accent5>
        <a:accent6>
          <a:srgbClr val="838383"/>
        </a:accent6>
        <a:hlink>
          <a:srgbClr val="DADADA"/>
        </a:hlink>
        <a:folHlink>
          <a:srgbClr val="67676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913</TotalTime>
  <Words>944</Words>
  <Application>Microsoft Office PowerPoint</Application>
  <PresentationFormat>On-screen Show (4:3)</PresentationFormat>
  <Paragraphs>167</Paragraphs>
  <Slides>46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1_TS001069040</vt:lpstr>
      <vt:lpstr>SUBCUTANEOUS MYCOSES</vt:lpstr>
      <vt:lpstr>Introduction</vt:lpstr>
      <vt:lpstr>Conditions</vt:lpstr>
      <vt:lpstr>Mycetoma</vt:lpstr>
      <vt:lpstr>PowerPoint Presentation</vt:lpstr>
      <vt:lpstr>PowerPoint Presentation</vt:lpstr>
      <vt:lpstr>Pathogenesis</vt:lpstr>
      <vt:lpstr>Clinical features of mycetoma</vt:lpstr>
      <vt:lpstr>PowerPoint Presentation</vt:lpstr>
      <vt:lpstr>PowerPoint Presentation</vt:lpstr>
      <vt:lpstr>Fungi-Eumycotic Mycetoma mycetomi</vt:lpstr>
      <vt:lpstr>PowerPoint Presentation</vt:lpstr>
      <vt:lpstr>Streptomyces somaliensis</vt:lpstr>
      <vt:lpstr>Mycetoma actinomycotic</vt:lpstr>
      <vt:lpstr>Fungi-Mycetoma Norcardia Philophora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Lab diagnosis of mycetoma</vt:lpstr>
      <vt:lpstr>Treatment</vt:lpstr>
      <vt:lpstr>Phycomycosis</vt:lpstr>
      <vt:lpstr>PowerPoint Presentation</vt:lpstr>
      <vt:lpstr>PowerPoint Presentation</vt:lpstr>
      <vt:lpstr>Rhinophycomycosis</vt:lpstr>
      <vt:lpstr>PowerPoint Presentation</vt:lpstr>
      <vt:lpstr>PowerPoint Presentation</vt:lpstr>
      <vt:lpstr>Chromoblastomycosis</vt:lpstr>
      <vt:lpstr>PowerPoint Presentation</vt:lpstr>
      <vt:lpstr>PowerPoint Presentation</vt:lpstr>
      <vt:lpstr>Lab diagnosis</vt:lpstr>
      <vt:lpstr>Cladosporium</vt:lpstr>
      <vt:lpstr>PowerPoint Presentation</vt:lpstr>
      <vt:lpstr>Treatment</vt:lpstr>
      <vt:lpstr>SPOROTRICHOSIS</vt:lpstr>
      <vt:lpstr>PowerPoint Presentation</vt:lpstr>
      <vt:lpstr>PowerPoint Presentation</vt:lpstr>
      <vt:lpstr>PowerPoint Presentation</vt:lpstr>
      <vt:lpstr>PowerPoint Presentation</vt:lpstr>
      <vt:lpstr>Lobomycosis</vt:lpstr>
      <vt:lpstr>PowerPoint Presentation</vt:lpstr>
      <vt:lpstr>Rhinosporidiosis</vt:lpstr>
      <vt:lpstr>Lab diagnosis</vt:lpstr>
      <vt:lpstr>Treatment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SUBCUTANEOUS MYCOSES</dc:title>
  <dc:creator>Dr. Kimaiga H.O. MBChB (UoN)</dc:creator>
  <cp:lastModifiedBy>Dr. Kimaiga H.O. MBChB (UoN)</cp:lastModifiedBy>
  <cp:revision>35</cp:revision>
  <dcterms:created xsi:type="dcterms:W3CDTF">2013-10-24T15:41:04Z</dcterms:created>
  <dcterms:modified xsi:type="dcterms:W3CDTF">2013-12-31T14:41:35Z</dcterms:modified>
</cp:coreProperties>
</file>