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74"/>
  </p:notesMasterIdLst>
  <p:sldIdLst>
    <p:sldId id="365" r:id="rId2"/>
    <p:sldId id="366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390" r:id="rId27"/>
    <p:sldId id="435" r:id="rId28"/>
    <p:sldId id="436" r:id="rId29"/>
    <p:sldId id="391" r:id="rId30"/>
    <p:sldId id="392" r:id="rId31"/>
    <p:sldId id="393" r:id="rId32"/>
    <p:sldId id="394" r:id="rId33"/>
    <p:sldId id="395" r:id="rId34"/>
    <p:sldId id="396" r:id="rId35"/>
    <p:sldId id="397" r:id="rId36"/>
    <p:sldId id="398" r:id="rId37"/>
    <p:sldId id="399" r:id="rId38"/>
    <p:sldId id="400" r:id="rId39"/>
    <p:sldId id="401" r:id="rId40"/>
    <p:sldId id="402" r:id="rId41"/>
    <p:sldId id="403" r:id="rId42"/>
    <p:sldId id="404" r:id="rId43"/>
    <p:sldId id="405" r:id="rId44"/>
    <p:sldId id="406" r:id="rId45"/>
    <p:sldId id="407" r:id="rId46"/>
    <p:sldId id="408" r:id="rId47"/>
    <p:sldId id="409" r:id="rId48"/>
    <p:sldId id="410" r:id="rId49"/>
    <p:sldId id="411" r:id="rId50"/>
    <p:sldId id="412" r:id="rId51"/>
    <p:sldId id="413" r:id="rId52"/>
    <p:sldId id="414" r:id="rId53"/>
    <p:sldId id="415" r:id="rId54"/>
    <p:sldId id="416" r:id="rId55"/>
    <p:sldId id="417" r:id="rId56"/>
    <p:sldId id="418" r:id="rId57"/>
    <p:sldId id="419" r:id="rId58"/>
    <p:sldId id="420" r:id="rId59"/>
    <p:sldId id="421" r:id="rId60"/>
    <p:sldId id="422" r:id="rId61"/>
    <p:sldId id="423" r:id="rId62"/>
    <p:sldId id="424" r:id="rId63"/>
    <p:sldId id="425" r:id="rId64"/>
    <p:sldId id="426" r:id="rId65"/>
    <p:sldId id="427" r:id="rId66"/>
    <p:sldId id="428" r:id="rId67"/>
    <p:sldId id="429" r:id="rId68"/>
    <p:sldId id="430" r:id="rId69"/>
    <p:sldId id="431" r:id="rId70"/>
    <p:sldId id="432" r:id="rId71"/>
    <p:sldId id="433" r:id="rId72"/>
    <p:sldId id="434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8" autoAdjust="0"/>
    <p:restoredTop sz="94660"/>
  </p:normalViewPr>
  <p:slideViewPr>
    <p:cSldViewPr>
      <p:cViewPr varScale="1">
        <p:scale>
          <a:sx n="65" d="100"/>
          <a:sy n="65" d="100"/>
        </p:scale>
        <p:origin x="-13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41B67-176B-44EF-8AC1-AFB3C429969D}" type="datetimeFigureOut">
              <a:rPr lang="en-GB" smtClean="0"/>
              <a:t>21/01/2014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5EE70-ACD7-44D2-BCCD-EEB33840FC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3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5EE70-ACD7-44D2-BCCD-EEB33840FCF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0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5EE70-ACD7-44D2-BCCD-EEB33840FCF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75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5EE70-ACD7-44D2-BCCD-EEB33840FCF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70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4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067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0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6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000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1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9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5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5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5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8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8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0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3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1026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7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00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16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21/01/2014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967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395536" y="1412776"/>
            <a:ext cx="8062664" cy="1647056"/>
          </a:xfrm>
        </p:spPr>
        <p:txBody>
          <a:bodyPr/>
          <a:lstStyle/>
          <a:p>
            <a:r>
              <a:rPr lang="en-GB" sz="6000" dirty="0" smtClean="0"/>
              <a:t>SYSTEMIC MYCOSES</a:t>
            </a:r>
            <a:endParaRPr lang="en-GB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b="1" dirty="0"/>
              <a:t>KIMAIGA H.O </a:t>
            </a:r>
          </a:p>
          <a:p>
            <a:r>
              <a:rPr lang="en-GB" b="1" dirty="0"/>
              <a:t>MBChB (University of Nairobi</a:t>
            </a:r>
            <a:r>
              <a:rPr lang="en-GB" b="1" dirty="0" smtClean="0"/>
              <a:t>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4910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4. MYCOLOGY\Mycology\IMG_04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b="46377"/>
          <a:stretch/>
        </p:blipFill>
        <p:spPr bwMode="auto">
          <a:xfrm>
            <a:off x="251520" y="188640"/>
            <a:ext cx="847966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4823153"/>
            <a:ext cx="8479664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GB" dirty="0"/>
              <a:t>Small intracellular yeasts with narrow neck on bud, no capsule</a:t>
            </a:r>
          </a:p>
          <a:p>
            <a:r>
              <a:rPr lang="en-GB" dirty="0"/>
              <a:t>Can get 30 or more </a:t>
            </a:r>
            <a:r>
              <a:rPr lang="en-GB" dirty="0" err="1"/>
              <a:t>Histoplasma</a:t>
            </a:r>
            <a:r>
              <a:rPr lang="en-GB" dirty="0"/>
              <a:t> cells in 1 </a:t>
            </a:r>
            <a:r>
              <a:rPr lang="en-GB" dirty="0" err="1"/>
              <a:t>hman</a:t>
            </a:r>
            <a:r>
              <a:rPr lang="en-GB" dirty="0"/>
              <a:t> </a:t>
            </a:r>
            <a:r>
              <a:rPr lang="en-GB" dirty="0" err="1" smtClean="0"/>
              <a:t>cell,cog</a:t>
            </a:r>
            <a:r>
              <a:rPr lang="en-GB" dirty="0" smtClean="0"/>
              <a:t> wheel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56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 err="1">
                <a:effectLst/>
              </a:rPr>
              <a:t>Coccidioidomycosis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err="1" smtClean="0">
                <a:effectLst/>
              </a:rPr>
              <a:t>Coccidioides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immitis</a:t>
            </a:r>
            <a:endParaRPr lang="en-US" dirty="0" smtClean="0">
              <a:effectLst/>
            </a:endParaRPr>
          </a:p>
          <a:p>
            <a:pPr lvl="0"/>
            <a:r>
              <a:rPr lang="en-US" dirty="0" smtClean="0">
                <a:effectLst/>
              </a:rPr>
              <a:t>Desert valley fever</a:t>
            </a:r>
          </a:p>
          <a:p>
            <a:pPr lvl="0"/>
            <a:r>
              <a:rPr lang="en-US" dirty="0" err="1" smtClean="0">
                <a:effectLst/>
              </a:rPr>
              <a:t>Arthroconidia</a:t>
            </a:r>
            <a:r>
              <a:rPr lang="en-US" dirty="0" smtClean="0">
                <a:effectLst/>
              </a:rPr>
              <a:t> breaks from hyphae and is found in desert sand</a:t>
            </a:r>
          </a:p>
          <a:p>
            <a:pPr lvl="0"/>
            <a:r>
              <a:rPr lang="en-US" dirty="0" smtClean="0">
                <a:effectLst/>
              </a:rPr>
              <a:t>Spores </a:t>
            </a:r>
            <a:r>
              <a:rPr lang="en-US" dirty="0">
                <a:effectLst/>
              </a:rPr>
              <a:t>are inhaled – primary infections in the lungs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Spores develop into large structures </a:t>
            </a:r>
            <a:r>
              <a:rPr lang="en-US" dirty="0" smtClean="0">
                <a:effectLst/>
              </a:rPr>
              <a:t>in body temperature–</a:t>
            </a:r>
            <a:r>
              <a:rPr lang="en-US" b="1" dirty="0" smtClean="0">
                <a:effectLst/>
              </a:rPr>
              <a:t> </a:t>
            </a:r>
            <a:r>
              <a:rPr lang="en-US" b="1" dirty="0">
                <a:effectLst/>
              </a:rPr>
              <a:t>spherules – each spherule contains spores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Spherules is the yeast form</a:t>
            </a:r>
          </a:p>
          <a:p>
            <a:pPr lvl="0"/>
            <a:r>
              <a:rPr lang="en-US" dirty="0" smtClean="0">
                <a:effectLst/>
              </a:rPr>
              <a:t>Can </a:t>
            </a:r>
            <a:r>
              <a:rPr lang="en-US" dirty="0">
                <a:effectLst/>
              </a:rPr>
              <a:t>be asymptomatic or mild illness – </a:t>
            </a:r>
            <a:r>
              <a:rPr lang="en-US" i="1" dirty="0">
                <a:effectLst/>
              </a:rPr>
              <a:t>mild pneumonia – or severe illness in the minority associated with cavity formation in the lungs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Dissemination occurs rarely - a </a:t>
            </a:r>
            <a:r>
              <a:rPr lang="en-US" dirty="0" smtClean="0">
                <a:effectLst/>
              </a:rPr>
              <a:t>military </a:t>
            </a:r>
            <a:r>
              <a:rPr lang="en-US" dirty="0">
                <a:effectLst/>
              </a:rPr>
              <a:t>disease </a:t>
            </a:r>
            <a:r>
              <a:rPr lang="en-US" dirty="0" smtClean="0">
                <a:effectLst/>
              </a:rPr>
              <a:t>– Involves skin</a:t>
            </a:r>
            <a:r>
              <a:rPr lang="en-US" dirty="0">
                <a:effectLst/>
              </a:rPr>
              <a:t>, </a:t>
            </a:r>
            <a:r>
              <a:rPr lang="en-US" dirty="0" smtClean="0">
                <a:effectLst/>
              </a:rPr>
              <a:t>meninges</a:t>
            </a:r>
            <a:r>
              <a:rPr lang="en-US" dirty="0">
                <a:effectLst/>
              </a:rPr>
              <a:t>, bones, joints</a:t>
            </a:r>
            <a:r>
              <a:rPr lang="en-US" dirty="0" smtClean="0">
                <a:effectLst/>
              </a:rPr>
              <a:t>, subcutaneous tissue, </a:t>
            </a:r>
            <a:r>
              <a:rPr lang="en-US" dirty="0" err="1" smtClean="0">
                <a:effectLst/>
              </a:rPr>
              <a:t>i.e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extra-pulmonary disease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216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5863"/>
            <a:ext cx="5687189" cy="566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4048" y="6340579"/>
            <a:ext cx="393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Spherule formation with endospores</a:t>
            </a:r>
          </a:p>
        </p:txBody>
      </p:sp>
    </p:spTree>
    <p:extLst>
      <p:ext uri="{BB962C8B-B14F-4D97-AF65-F5344CB8AC3E}">
        <p14:creationId xmlns:p14="http://schemas.microsoft.com/office/powerpoint/2010/main" val="291219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achelor of Medicine And Bachelor of Surgery (MBChB)  Year  2\MEDICAL MICROBIOLOGY\4. MYCOLOGY\Mycology\IMG_04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t="23061" r="10001" b="46359"/>
          <a:stretch/>
        </p:blipFill>
        <p:spPr bwMode="auto">
          <a:xfrm>
            <a:off x="-15822" y="0"/>
            <a:ext cx="9159021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4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chelor of Medicine And Bachelor of Surgery (MBChB)  Year  2\MEDICAL MICROBIOLOGY\4. MYCOLOGY\Mycology\IMG_04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 b="28696"/>
          <a:stretch/>
        </p:blipFill>
        <p:spPr bwMode="auto">
          <a:xfrm>
            <a:off x="29208" y="-1"/>
            <a:ext cx="9114792" cy="677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30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 err="1" smtClean="0">
                <a:effectLst/>
              </a:rPr>
              <a:t>Blastomycosis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(South American </a:t>
            </a:r>
            <a:r>
              <a:rPr lang="en-US" dirty="0" err="1">
                <a:effectLst/>
              </a:rPr>
              <a:t>blastomycosis</a:t>
            </a:r>
            <a:r>
              <a:rPr lang="en-US" dirty="0">
                <a:effectLst/>
              </a:rPr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err="1" smtClean="0">
                <a:effectLst/>
              </a:rPr>
              <a:t>Blastomyces</a:t>
            </a:r>
            <a:r>
              <a:rPr lang="en-US" dirty="0" smtClean="0">
                <a:effectLst/>
              </a:rPr>
              <a:t> dermatitis</a:t>
            </a:r>
          </a:p>
          <a:p>
            <a:pPr lvl="0"/>
            <a:r>
              <a:rPr lang="en-US" dirty="0" smtClean="0">
                <a:effectLst/>
              </a:rPr>
              <a:t>Endemic </a:t>
            </a:r>
            <a:r>
              <a:rPr lang="en-US" dirty="0">
                <a:effectLst/>
              </a:rPr>
              <a:t>in parts </a:t>
            </a:r>
            <a:r>
              <a:rPr lang="en-US" dirty="0" smtClean="0">
                <a:effectLst/>
              </a:rPr>
              <a:t>of North </a:t>
            </a:r>
            <a:r>
              <a:rPr lang="en-US" dirty="0">
                <a:effectLst/>
              </a:rPr>
              <a:t>America – also detected in parts of Asia and Africa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Infection can – be asymptomatic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Manifest as primary pulmonary disease</a:t>
            </a:r>
            <a:endParaRPr lang="en-GB" dirty="0">
              <a:effectLst/>
            </a:endParaRPr>
          </a:p>
          <a:p>
            <a:pPr lvl="1"/>
            <a:r>
              <a:rPr lang="en-US" b="1" dirty="0">
                <a:effectLst/>
              </a:rPr>
              <a:t>Disseminate to the skin producing chronic swellings or ulceration on exposed parts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Local spread – to bones &amp; possibly internal organs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Fungus observed in infected tissues as yeast cells - each cell produces a single bud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0495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4. MYCOLOGY\Mycology\IMG_04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4" b="49897"/>
          <a:stretch/>
        </p:blipFill>
        <p:spPr bwMode="auto">
          <a:xfrm>
            <a:off x="0" y="0"/>
            <a:ext cx="8585800" cy="29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Bachelor of Medicine And Bachelor of Surgery (MBChB)  Year  2\MEDICAL MICROBIOLOGY\4. MYCOLOGY\Mycology\IMG_04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18135" r="24291" b="41884"/>
          <a:stretch/>
        </p:blipFill>
        <p:spPr bwMode="auto">
          <a:xfrm>
            <a:off x="23731" y="2961861"/>
            <a:ext cx="3985351" cy="3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9992" y="4365104"/>
            <a:ext cx="4455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/>
              <a:t>Mneumonic</a:t>
            </a:r>
            <a:r>
              <a:rPr lang="en-GB" sz="2400" dirty="0" smtClean="0"/>
              <a:t>- </a:t>
            </a:r>
            <a:r>
              <a:rPr lang="en-GB" sz="2400" dirty="0" err="1" smtClean="0"/>
              <a:t>Blastomyces</a:t>
            </a:r>
            <a:r>
              <a:rPr lang="en-GB" sz="2400" dirty="0" smtClean="0"/>
              <a:t> B’S</a:t>
            </a:r>
          </a:p>
          <a:p>
            <a:r>
              <a:rPr lang="en-GB" sz="2400" dirty="0" smtClean="0"/>
              <a:t>Broad </a:t>
            </a:r>
            <a:r>
              <a:rPr lang="en-GB" sz="2400" dirty="0"/>
              <a:t>based budding yeasts</a:t>
            </a:r>
          </a:p>
        </p:txBody>
      </p:sp>
    </p:spTree>
    <p:extLst>
      <p:ext uri="{BB962C8B-B14F-4D97-AF65-F5344CB8AC3E}">
        <p14:creationId xmlns:p14="http://schemas.microsoft.com/office/powerpoint/2010/main" val="2325257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nie\Pictures\vlcsnap-2013-11-06-14h56m57s11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r="11847"/>
          <a:stretch/>
        </p:blipFill>
        <p:spPr bwMode="auto">
          <a:xfrm>
            <a:off x="0" y="5070"/>
            <a:ext cx="9144000" cy="67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999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 err="1">
                <a:effectLst/>
              </a:rPr>
              <a:t>Paracoccidioidomycosis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(</a:t>
            </a:r>
            <a:r>
              <a:rPr lang="en-US" dirty="0">
                <a:effectLst/>
              </a:rPr>
              <a:t>South American </a:t>
            </a:r>
            <a:r>
              <a:rPr lang="en-US" dirty="0" err="1">
                <a:effectLst/>
              </a:rPr>
              <a:t>blastomycosis</a:t>
            </a:r>
            <a:r>
              <a:rPr lang="en-US" dirty="0" smtClean="0">
                <a:effectLst/>
              </a:rPr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Infection </a:t>
            </a:r>
            <a:r>
              <a:rPr lang="en-US" dirty="0">
                <a:effectLst/>
              </a:rPr>
              <a:t>is possibly acquired by inhalation or by direct implantation on the oral or nasal mucous membranes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Spreads via lymphatic and </a:t>
            </a:r>
            <a:r>
              <a:rPr lang="en-US" dirty="0" err="1">
                <a:effectLst/>
              </a:rPr>
              <a:t>hemotogenous</a:t>
            </a:r>
            <a:r>
              <a:rPr lang="en-US" dirty="0">
                <a:effectLst/>
              </a:rPr>
              <a:t> routes</a:t>
            </a:r>
            <a:endParaRPr lang="en-GB" dirty="0">
              <a:effectLst/>
            </a:endParaRPr>
          </a:p>
          <a:p>
            <a:pPr lvl="0"/>
            <a:r>
              <a:rPr lang="en-US" i="1" dirty="0">
                <a:effectLst/>
              </a:rPr>
              <a:t>Manifestation include ulceration of the mouth and nose with extension to local lymph nodes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Recognized in infected tissues as large yeast cells with multiple budding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803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41784"/>
            <a:ext cx="8640960" cy="10709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LAB DIAGNOSIS OF PATHOGENIC SYSTEMIC MYCOSES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Higher risk specimens therefore examined in labs with proper </a:t>
            </a:r>
            <a:r>
              <a:rPr lang="en-US" dirty="0" err="1">
                <a:effectLst/>
              </a:rPr>
              <a:t>equipments</a:t>
            </a:r>
            <a:r>
              <a:rPr lang="en-US" dirty="0">
                <a:effectLst/>
              </a:rPr>
              <a:t> and other necessary </a:t>
            </a:r>
            <a:r>
              <a:rPr lang="en-US" dirty="0" smtClean="0">
                <a:effectLst/>
              </a:rPr>
              <a:t>facilities</a:t>
            </a:r>
            <a:endParaRPr lang="en-GB" dirty="0">
              <a:effectLst/>
            </a:endParaRPr>
          </a:p>
          <a:p>
            <a:pPr marL="0" lvl="0" indent="0">
              <a:buNone/>
            </a:pP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Examination of </a:t>
            </a:r>
            <a:r>
              <a:rPr lang="en-US" b="1" u="sng" dirty="0">
                <a:effectLst/>
              </a:rPr>
              <a:t>specimens</a:t>
            </a:r>
            <a:r>
              <a:rPr lang="en-US" dirty="0">
                <a:effectLst/>
              </a:rPr>
              <a:t> – </a:t>
            </a:r>
            <a:r>
              <a:rPr lang="en-US" b="1" i="1" dirty="0">
                <a:effectLst/>
              </a:rPr>
              <a:t>sputum, discharges, skin scrapings, pus, infected tissue, blood for serology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Demonstration of the yeast form of causative fungus – by</a:t>
            </a:r>
            <a:r>
              <a:rPr lang="en-US" u="sng" dirty="0">
                <a:effectLst/>
              </a:rPr>
              <a:t> direct microscopy or staining and microscopy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991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>
                <a:effectLst/>
              </a:rPr>
              <a:t>Systemic </a:t>
            </a:r>
            <a:r>
              <a:rPr lang="en-US" dirty="0" smtClean="0">
                <a:effectLst/>
              </a:rPr>
              <a:t>Mycoses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Fungal infections or diseases which involve the internal organs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Two distinct categories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Infections caused</a:t>
            </a:r>
            <a:r>
              <a:rPr lang="en-US" b="1" dirty="0">
                <a:effectLst/>
              </a:rPr>
              <a:t> by the true pathogenic fungi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Infections</a:t>
            </a:r>
            <a:r>
              <a:rPr lang="en-US" b="1" dirty="0">
                <a:effectLst/>
              </a:rPr>
              <a:t> due to opportunistic </a:t>
            </a:r>
            <a:r>
              <a:rPr lang="en-US" b="1" dirty="0" smtClean="0">
                <a:effectLst/>
              </a:rPr>
              <a:t>fungi</a:t>
            </a:r>
          </a:p>
        </p:txBody>
      </p:sp>
    </p:spTree>
    <p:extLst>
      <p:ext uri="{BB962C8B-B14F-4D97-AF65-F5344CB8AC3E}">
        <p14:creationId xmlns:p14="http://schemas.microsoft.com/office/powerpoint/2010/main" val="3474071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/>
          <a:lstStyle/>
          <a:p>
            <a:pPr lvl="1"/>
            <a:r>
              <a:rPr lang="en-US" u="sng" dirty="0">
                <a:effectLst/>
              </a:rPr>
              <a:t>Culture </a:t>
            </a:r>
            <a:r>
              <a:rPr lang="en-US" dirty="0">
                <a:effectLst/>
              </a:rPr>
              <a:t>– on </a:t>
            </a:r>
            <a:r>
              <a:rPr lang="en-US" dirty="0" err="1">
                <a:effectLst/>
              </a:rPr>
              <a:t>Sabouraud's</a:t>
            </a:r>
            <a:r>
              <a:rPr lang="en-US" dirty="0">
                <a:effectLst/>
              </a:rPr>
              <a:t> medium for isolation and identifications – demonstration of dimorphism</a:t>
            </a:r>
            <a:endParaRPr lang="en-GB" dirty="0">
              <a:effectLst/>
            </a:endParaRPr>
          </a:p>
          <a:p>
            <a:pPr lvl="1"/>
            <a:r>
              <a:rPr lang="en-US" u="sng" dirty="0">
                <a:effectLst/>
              </a:rPr>
              <a:t>Serological tests</a:t>
            </a:r>
            <a:r>
              <a:rPr lang="en-US" dirty="0">
                <a:effectLst/>
              </a:rPr>
              <a:t> in - classical </a:t>
            </a:r>
            <a:r>
              <a:rPr lang="en-US" dirty="0" err="1">
                <a:effectLst/>
              </a:rPr>
              <a:t>histoplasmosis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coccidioidomycosis</a:t>
            </a:r>
            <a:r>
              <a:rPr lang="en-US" dirty="0">
                <a:effectLst/>
              </a:rPr>
              <a:t> and </a:t>
            </a:r>
            <a:r>
              <a:rPr lang="en-US" dirty="0" err="1">
                <a:effectLst/>
              </a:rPr>
              <a:t>paracoccidioidomycosis</a:t>
            </a:r>
            <a:endParaRPr lang="en-GB" dirty="0">
              <a:effectLst/>
            </a:endParaRPr>
          </a:p>
          <a:p>
            <a:pPr lvl="2"/>
            <a:r>
              <a:rPr lang="en-US" dirty="0">
                <a:effectLst/>
              </a:rPr>
              <a:t>Associated with difficulties in interpretation of results </a:t>
            </a:r>
            <a:endParaRPr lang="en-GB" dirty="0">
              <a:effectLst/>
            </a:endParaRPr>
          </a:p>
          <a:p>
            <a:pPr lvl="2"/>
            <a:r>
              <a:rPr lang="en-US" dirty="0">
                <a:effectLst/>
              </a:rPr>
              <a:t>The significance of antibody levels in differentiation of the illness and past exposure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854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pPr lvl="0"/>
            <a:r>
              <a:rPr lang="en-US" u="sng" dirty="0" smtClean="0">
                <a:effectLst/>
              </a:rPr>
              <a:t>INFECTIONS DUE TO OPPORTUNISTIC FUNGI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effectLst/>
              </a:rPr>
              <a:t>Causative organisms are of low virulence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Disease production depends on diminished host resistance to infections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Genera examples</a:t>
            </a:r>
            <a:endParaRPr lang="en-GB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Candida- Candidiasis</a:t>
            </a:r>
            <a:endParaRPr lang="en-GB" dirty="0" smtClean="0">
              <a:effectLst/>
            </a:endParaRPr>
          </a:p>
          <a:p>
            <a:pPr lvl="1"/>
            <a:r>
              <a:rPr lang="en-US" dirty="0" smtClean="0">
                <a:effectLst/>
              </a:rPr>
              <a:t>Cryptococcus - </a:t>
            </a:r>
            <a:r>
              <a:rPr lang="en-US" dirty="0" err="1" smtClean="0">
                <a:effectLst/>
              </a:rPr>
              <a:t>Cryptococcosis</a:t>
            </a:r>
            <a:endParaRPr lang="en-GB" dirty="0" smtClean="0">
              <a:effectLst/>
            </a:endParaRPr>
          </a:p>
          <a:p>
            <a:pPr lvl="1"/>
            <a:r>
              <a:rPr lang="en-US" dirty="0" err="1" smtClean="0">
                <a:effectLst/>
              </a:rPr>
              <a:t>Aspergillus</a:t>
            </a:r>
            <a:r>
              <a:rPr lang="en-US" dirty="0" smtClean="0">
                <a:effectLst/>
              </a:rPr>
              <a:t>- </a:t>
            </a:r>
            <a:r>
              <a:rPr lang="en-US" dirty="0" err="1" smtClean="0">
                <a:effectLst/>
              </a:rPr>
              <a:t>Aspergillosis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Other </a:t>
            </a:r>
            <a:endParaRPr lang="en-GB" dirty="0">
              <a:effectLst/>
            </a:endParaRPr>
          </a:p>
          <a:p>
            <a:pPr lvl="1"/>
            <a:r>
              <a:rPr lang="en-GB" dirty="0" smtClean="0">
                <a:effectLst/>
              </a:rPr>
              <a:t>Penicillin - </a:t>
            </a:r>
            <a:r>
              <a:rPr lang="en-GB" dirty="0" err="1" smtClean="0">
                <a:effectLst/>
              </a:rPr>
              <a:t>Penicilliosis</a:t>
            </a:r>
            <a:endParaRPr lang="en-GB" dirty="0" smtClean="0">
              <a:effectLst/>
            </a:endParaRPr>
          </a:p>
          <a:p>
            <a:pPr lvl="1"/>
            <a:r>
              <a:rPr lang="en-US" dirty="0" smtClean="0">
                <a:effectLst/>
              </a:rPr>
              <a:t>Pneumocystis </a:t>
            </a:r>
            <a:r>
              <a:rPr lang="en-US" dirty="0" err="1">
                <a:effectLst/>
              </a:rPr>
              <a:t>jirovecii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Species of </a:t>
            </a:r>
            <a:r>
              <a:rPr lang="en-US" dirty="0" err="1" smtClean="0">
                <a:effectLst/>
              </a:rPr>
              <a:t>penicillium</a:t>
            </a:r>
            <a:endParaRPr lang="en-US" dirty="0" smtClean="0">
              <a:effectLst/>
            </a:endParaRPr>
          </a:p>
          <a:p>
            <a:pPr lvl="1"/>
            <a:r>
              <a:rPr lang="en-US" dirty="0" err="1" smtClean="0">
                <a:effectLst/>
              </a:rPr>
              <a:t>Mucor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Rhizopus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Absidia</a:t>
            </a:r>
            <a:r>
              <a:rPr lang="en-US" dirty="0" smtClean="0">
                <a:effectLst/>
              </a:rPr>
              <a:t> (</a:t>
            </a:r>
            <a:r>
              <a:rPr lang="en-US" dirty="0" err="1" smtClean="0">
                <a:effectLst/>
              </a:rPr>
              <a:t>Zygomycophyta</a:t>
            </a:r>
            <a:r>
              <a:rPr lang="en-US" dirty="0" smtClean="0">
                <a:effectLst/>
              </a:rPr>
              <a:t>)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466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 smtClean="0">
                <a:effectLst/>
              </a:rPr>
              <a:t>Candida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680520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>
                <a:effectLst/>
              </a:rPr>
              <a:t>S</a:t>
            </a:r>
            <a:r>
              <a:rPr lang="en-US" dirty="0" smtClean="0">
                <a:effectLst/>
              </a:rPr>
              <a:t>mall </a:t>
            </a:r>
            <a:r>
              <a:rPr lang="en-US" dirty="0">
                <a:effectLst/>
              </a:rPr>
              <a:t>ovoid cells that reproduce by budding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T</a:t>
            </a:r>
            <a:r>
              <a:rPr lang="en-US" dirty="0" smtClean="0">
                <a:effectLst/>
              </a:rPr>
              <a:t>hin </a:t>
            </a:r>
            <a:r>
              <a:rPr lang="en-US" dirty="0">
                <a:effectLst/>
              </a:rPr>
              <a:t>walled dimorphic fungus</a:t>
            </a:r>
            <a:endParaRPr lang="en-GB" dirty="0">
              <a:effectLst/>
            </a:endParaRPr>
          </a:p>
          <a:p>
            <a:pPr lvl="1"/>
            <a:r>
              <a:rPr lang="en-US" i="1" dirty="0">
                <a:effectLst/>
              </a:rPr>
              <a:t>U</a:t>
            </a:r>
            <a:r>
              <a:rPr lang="en-US" i="1" dirty="0" smtClean="0">
                <a:effectLst/>
              </a:rPr>
              <a:t>nicellular </a:t>
            </a:r>
            <a:r>
              <a:rPr lang="en-US" i="1" dirty="0">
                <a:effectLst/>
              </a:rPr>
              <a:t>yeast- sexual form (harmless)</a:t>
            </a:r>
            <a:endParaRPr lang="en-GB" dirty="0">
              <a:effectLst/>
            </a:endParaRPr>
          </a:p>
          <a:p>
            <a:pPr lvl="1"/>
            <a:r>
              <a:rPr lang="en-US" i="1" dirty="0">
                <a:effectLst/>
              </a:rPr>
              <a:t>F</a:t>
            </a:r>
            <a:r>
              <a:rPr lang="en-US" i="1" dirty="0" smtClean="0">
                <a:effectLst/>
              </a:rPr>
              <a:t>ilamentous </a:t>
            </a:r>
            <a:r>
              <a:rPr lang="en-US" i="1" dirty="0">
                <a:effectLst/>
              </a:rPr>
              <a:t>– asexual form (pathogenic)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</a:t>
            </a:r>
            <a:r>
              <a:rPr lang="en-US" dirty="0" smtClean="0">
                <a:effectLst/>
              </a:rPr>
              <a:t>an </a:t>
            </a:r>
            <a:r>
              <a:rPr lang="en-US" dirty="0">
                <a:effectLst/>
              </a:rPr>
              <a:t>form hyphae in poorly aerated media, body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</a:t>
            </a:r>
            <a:r>
              <a:rPr lang="en-US" dirty="0" smtClean="0">
                <a:effectLst/>
              </a:rPr>
              <a:t>ell </a:t>
            </a:r>
            <a:r>
              <a:rPr lang="en-US" dirty="0">
                <a:effectLst/>
              </a:rPr>
              <a:t>wall – polysaccharide, </a:t>
            </a:r>
            <a:r>
              <a:rPr lang="en-US" dirty="0" err="1">
                <a:effectLst/>
              </a:rPr>
              <a:t>mannan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glucan</a:t>
            </a:r>
            <a:r>
              <a:rPr lang="en-US" dirty="0">
                <a:effectLst/>
              </a:rPr>
              <a:t> &amp; chitin, alone or </a:t>
            </a:r>
            <a:r>
              <a:rPr lang="en-US" dirty="0" err="1">
                <a:effectLst/>
              </a:rPr>
              <a:t>complexed</a:t>
            </a:r>
            <a:r>
              <a:rPr lang="en-US" dirty="0">
                <a:effectLst/>
              </a:rPr>
              <a:t> with proteins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F</a:t>
            </a:r>
            <a:r>
              <a:rPr lang="en-US" dirty="0" err="1" smtClean="0">
                <a:effectLst/>
              </a:rPr>
              <a:t>ibrillar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outer layer (</a:t>
            </a:r>
            <a:r>
              <a:rPr lang="en-US" dirty="0" err="1">
                <a:effectLst/>
              </a:rPr>
              <a:t>mannan</a:t>
            </a:r>
            <a:r>
              <a:rPr lang="en-US" dirty="0">
                <a:effectLst/>
              </a:rPr>
              <a:t>, </a:t>
            </a:r>
            <a:r>
              <a:rPr lang="en-US" dirty="0" err="1" smtClean="0">
                <a:effectLst/>
              </a:rPr>
              <a:t>mannoprotein</a:t>
            </a:r>
            <a:r>
              <a:rPr lang="en-US" dirty="0" smtClean="0">
                <a:effectLst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5370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effectLst/>
              </a:rPr>
              <a:t>Over 150 </a:t>
            </a:r>
            <a:r>
              <a:rPr lang="en-US" dirty="0">
                <a:effectLst/>
              </a:rPr>
              <a:t>spp. 9 commonly pathogenic to humans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C. </a:t>
            </a:r>
            <a:r>
              <a:rPr lang="en-US" dirty="0" err="1">
                <a:effectLst/>
              </a:rPr>
              <a:t>albicans</a:t>
            </a:r>
            <a:r>
              <a:rPr lang="en-US" dirty="0">
                <a:effectLst/>
              </a:rPr>
              <a:t> – most common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C. </a:t>
            </a:r>
            <a:r>
              <a:rPr lang="en-US" dirty="0" err="1" smtClean="0">
                <a:effectLst/>
              </a:rPr>
              <a:t>glabrata</a:t>
            </a:r>
            <a:r>
              <a:rPr lang="en-GB" dirty="0" smtClean="0">
                <a:effectLst/>
              </a:rPr>
              <a:t>, C</a:t>
            </a:r>
            <a:r>
              <a:rPr lang="en-US" dirty="0" smtClean="0">
                <a:effectLst/>
              </a:rPr>
              <a:t>. </a:t>
            </a:r>
            <a:r>
              <a:rPr lang="en-US" dirty="0" err="1">
                <a:effectLst/>
              </a:rPr>
              <a:t>tropicalis</a:t>
            </a:r>
            <a:r>
              <a:rPr lang="en-US" dirty="0">
                <a:effectLst/>
              </a:rPr>
              <a:t>, </a:t>
            </a:r>
            <a:r>
              <a:rPr lang="en-US" dirty="0" smtClean="0">
                <a:effectLst/>
              </a:rPr>
              <a:t>C. </a:t>
            </a:r>
            <a:r>
              <a:rPr lang="en-US" dirty="0" err="1">
                <a:effectLst/>
              </a:rPr>
              <a:t>pseudotropicalis</a:t>
            </a:r>
            <a:r>
              <a:rPr lang="en-US" dirty="0">
                <a:effectLst/>
              </a:rPr>
              <a:t>, </a:t>
            </a:r>
            <a:r>
              <a:rPr lang="en-US" dirty="0" smtClean="0">
                <a:effectLst/>
              </a:rPr>
              <a:t>C. </a:t>
            </a:r>
            <a:r>
              <a:rPr lang="en-US" dirty="0" err="1">
                <a:effectLst/>
              </a:rPr>
              <a:t>krusei</a:t>
            </a:r>
            <a:r>
              <a:rPr lang="en-US" dirty="0">
                <a:effectLst/>
              </a:rPr>
              <a:t>, </a:t>
            </a:r>
            <a:r>
              <a:rPr lang="en-US" dirty="0" smtClean="0">
                <a:effectLst/>
              </a:rPr>
              <a:t>C. </a:t>
            </a:r>
            <a:r>
              <a:rPr lang="en-US" dirty="0" err="1">
                <a:effectLst/>
              </a:rPr>
              <a:t>parapsilosis</a:t>
            </a:r>
            <a:r>
              <a:rPr lang="en-US" dirty="0">
                <a:effectLst/>
              </a:rPr>
              <a:t>, </a:t>
            </a:r>
            <a:r>
              <a:rPr lang="en-US" dirty="0" smtClean="0">
                <a:effectLst/>
              </a:rPr>
              <a:t>C. </a:t>
            </a:r>
            <a:r>
              <a:rPr lang="en-US" dirty="0" err="1">
                <a:effectLst/>
              </a:rPr>
              <a:t>dubliniensis</a:t>
            </a:r>
            <a:r>
              <a:rPr lang="en-US" dirty="0">
                <a:effectLst/>
              </a:rPr>
              <a:t>, </a:t>
            </a:r>
            <a:r>
              <a:rPr lang="en-US" dirty="0" smtClean="0">
                <a:effectLst/>
              </a:rPr>
              <a:t>C. </a:t>
            </a:r>
            <a:r>
              <a:rPr lang="en-US" dirty="0" err="1">
                <a:effectLst/>
              </a:rPr>
              <a:t>lusitaniae</a:t>
            </a:r>
            <a:r>
              <a:rPr lang="en-US" dirty="0">
                <a:effectLst/>
              </a:rPr>
              <a:t>, </a:t>
            </a:r>
            <a:r>
              <a:rPr lang="en-US" dirty="0" smtClean="0">
                <a:effectLst/>
              </a:rPr>
              <a:t>C. </a:t>
            </a:r>
            <a:r>
              <a:rPr lang="en-US" dirty="0" err="1" smtClean="0">
                <a:effectLst/>
              </a:rPr>
              <a:t>gluilliermondii</a:t>
            </a:r>
            <a:r>
              <a:rPr lang="en-US" dirty="0">
                <a:effectLst/>
              </a:rPr>
              <a:t>, </a:t>
            </a:r>
            <a:endParaRPr lang="en-GB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637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>
                <a:effectLst/>
              </a:rPr>
              <a:t>Epidemiology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ll </a:t>
            </a:r>
            <a:r>
              <a:rPr lang="en-US" dirty="0">
                <a:effectLst/>
              </a:rPr>
              <a:t>of the above yeasts are considered to be normal flora  for humans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T</a:t>
            </a:r>
            <a:r>
              <a:rPr lang="en-US" dirty="0" smtClean="0">
                <a:effectLst/>
              </a:rPr>
              <a:t>hey </a:t>
            </a:r>
            <a:r>
              <a:rPr lang="en-US" dirty="0">
                <a:effectLst/>
              </a:rPr>
              <a:t>usually inhabit oral, intestinal, and urogenital mucous membranes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</a:t>
            </a:r>
            <a:r>
              <a:rPr lang="en-US" dirty="0" smtClean="0">
                <a:effectLst/>
              </a:rPr>
              <a:t>n </a:t>
            </a:r>
            <a:r>
              <a:rPr lang="en-US" dirty="0">
                <a:effectLst/>
              </a:rPr>
              <a:t>healthy individuals, candida infections are usually due to impaired epithelial barrier functions, remain superficial and respond to </a:t>
            </a:r>
            <a:r>
              <a:rPr lang="en-US" dirty="0" err="1">
                <a:effectLst/>
              </a:rPr>
              <a:t>rx</a:t>
            </a:r>
            <a:endParaRPr lang="en-GB" dirty="0">
              <a:effectLst/>
            </a:endParaRPr>
          </a:p>
          <a:p>
            <a:pPr lvl="0"/>
            <a:r>
              <a:rPr lang="en-US" u="sng" dirty="0">
                <a:effectLst/>
              </a:rPr>
              <a:t>S</a:t>
            </a:r>
            <a:r>
              <a:rPr lang="en-US" u="sng" dirty="0" smtClean="0">
                <a:effectLst/>
              </a:rPr>
              <a:t>ystemic </a:t>
            </a:r>
            <a:r>
              <a:rPr lang="en-US" u="sng" dirty="0">
                <a:effectLst/>
              </a:rPr>
              <a:t>candidiasis</a:t>
            </a:r>
            <a:r>
              <a:rPr lang="en-US" dirty="0">
                <a:effectLst/>
              </a:rPr>
              <a:t> is usually seen in </a:t>
            </a:r>
            <a:r>
              <a:rPr lang="en-US" dirty="0" err="1">
                <a:effectLst/>
              </a:rPr>
              <a:t>pts</a:t>
            </a:r>
            <a:r>
              <a:rPr lang="en-US" dirty="0">
                <a:effectLst/>
              </a:rPr>
              <a:t> with cell mediated immune deficiency, and those receiving aggressive cancer </a:t>
            </a:r>
            <a:r>
              <a:rPr lang="en-US" dirty="0" err="1">
                <a:effectLst/>
              </a:rPr>
              <a:t>rx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immunosuppressives</a:t>
            </a:r>
            <a:r>
              <a:rPr lang="en-US" dirty="0">
                <a:effectLst/>
              </a:rPr>
              <a:t>, or transplantation therapy</a:t>
            </a:r>
            <a:r>
              <a:rPr lang="en-US" dirty="0" smtClean="0">
                <a:effectLst/>
              </a:rPr>
              <a:t>.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3645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>
                <a:effectLst/>
              </a:rPr>
              <a:t>Predisposing </a:t>
            </a:r>
            <a:r>
              <a:rPr lang="en-US" u="sng" dirty="0" smtClean="0">
                <a:effectLst/>
              </a:rPr>
              <a:t>factors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B</a:t>
            </a:r>
            <a:r>
              <a:rPr lang="en-US" dirty="0" smtClean="0">
                <a:effectLst/>
              </a:rPr>
              <a:t>road </a:t>
            </a:r>
            <a:r>
              <a:rPr lang="en-US" dirty="0">
                <a:effectLst/>
              </a:rPr>
              <a:t>spectrum antibiotics – suppress normal bacterial flora – proliferation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Chemotherapy</a:t>
            </a:r>
          </a:p>
          <a:p>
            <a:pPr lvl="0"/>
            <a:r>
              <a:rPr lang="en-US" dirty="0" smtClean="0">
                <a:effectLst/>
              </a:rPr>
              <a:t>IV </a:t>
            </a:r>
            <a:r>
              <a:rPr lang="en-US" dirty="0">
                <a:effectLst/>
              </a:rPr>
              <a:t>catheters/ prosthetic implants/ GI tract surgery – provide route of entry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</a:t>
            </a:r>
            <a:r>
              <a:rPr lang="en-US" dirty="0" smtClean="0">
                <a:effectLst/>
              </a:rPr>
              <a:t>mmunosuppressive </a:t>
            </a:r>
            <a:r>
              <a:rPr lang="en-US" dirty="0">
                <a:effectLst/>
              </a:rPr>
              <a:t>conditions – HIV, steroids, pregnancy e.t.c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Diabetes, oral contraceptives and </a:t>
            </a:r>
            <a:r>
              <a:rPr lang="en-US" dirty="0" err="1">
                <a:effectLst/>
              </a:rPr>
              <a:t>oestrogen</a:t>
            </a:r>
            <a:r>
              <a:rPr lang="en-US" dirty="0">
                <a:effectLst/>
              </a:rPr>
              <a:t> therapy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843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 err="1" smtClean="0">
                <a:effectLst/>
              </a:rPr>
              <a:t>Virulense</a:t>
            </a:r>
            <a:r>
              <a:rPr lang="en-US" u="sng" dirty="0" smtClean="0">
                <a:effectLst/>
              </a:rPr>
              <a:t> factors and pathogenesis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effectLst/>
              </a:rPr>
              <a:t>C</a:t>
            </a:r>
            <a:r>
              <a:rPr lang="en-US" dirty="0" smtClean="0">
                <a:effectLst/>
              </a:rPr>
              <a:t>olonization </a:t>
            </a:r>
            <a:r>
              <a:rPr lang="en-US" dirty="0">
                <a:effectLst/>
              </a:rPr>
              <a:t>of </a:t>
            </a:r>
            <a:r>
              <a:rPr lang="en-US" dirty="0" smtClean="0">
                <a:effectLst/>
              </a:rPr>
              <a:t>mucosa </a:t>
            </a:r>
            <a:r>
              <a:rPr lang="en-US" dirty="0" err="1" smtClean="0">
                <a:effectLst/>
              </a:rPr>
              <a:t>e.g</a:t>
            </a:r>
            <a:r>
              <a:rPr lang="en-US" dirty="0" smtClean="0">
                <a:effectLst/>
              </a:rPr>
              <a:t> female </a:t>
            </a:r>
            <a:r>
              <a:rPr lang="en-US" dirty="0">
                <a:effectLst/>
              </a:rPr>
              <a:t>genital tract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Surface molecules for adhesion </a:t>
            </a:r>
            <a:r>
              <a:rPr lang="en-US" dirty="0">
                <a:effectLst/>
              </a:rPr>
              <a:t>to the mucosal cells: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M</a:t>
            </a:r>
            <a:r>
              <a:rPr lang="en-US" dirty="0" err="1" smtClean="0">
                <a:effectLst/>
              </a:rPr>
              <a:t>annoproteins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in outer </a:t>
            </a:r>
            <a:r>
              <a:rPr lang="en-US" dirty="0" err="1">
                <a:effectLst/>
              </a:rPr>
              <a:t>fibrillar</a:t>
            </a:r>
            <a:r>
              <a:rPr lang="en-US" dirty="0">
                <a:effectLst/>
              </a:rPr>
              <a:t> layers – </a:t>
            </a:r>
            <a:r>
              <a:rPr lang="en-US" dirty="0" err="1">
                <a:effectLst/>
              </a:rPr>
              <a:t>adhesins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F</a:t>
            </a:r>
            <a:r>
              <a:rPr lang="en-US" dirty="0" err="1" smtClean="0">
                <a:effectLst/>
              </a:rPr>
              <a:t>ibronectin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and other components of extracellular matrix – </a:t>
            </a:r>
            <a:r>
              <a:rPr lang="en-US" dirty="0" smtClean="0">
                <a:effectLst/>
              </a:rPr>
              <a:t>receptors</a:t>
            </a:r>
            <a:r>
              <a:rPr lang="en-GB" dirty="0">
                <a:effectLst/>
              </a:rPr>
              <a:t> </a:t>
            </a:r>
            <a:r>
              <a:rPr lang="en-GB" dirty="0" smtClean="0">
                <a:effectLst/>
              </a:rPr>
              <a:t>to m</a:t>
            </a:r>
            <a:r>
              <a:rPr lang="en-US" dirty="0" err="1" smtClean="0">
                <a:effectLst/>
              </a:rPr>
              <a:t>ediate</a:t>
            </a:r>
            <a:r>
              <a:rPr lang="en-US" dirty="0" smtClean="0">
                <a:effectLst/>
              </a:rPr>
              <a:t> binding</a:t>
            </a:r>
          </a:p>
          <a:p>
            <a:r>
              <a:rPr lang="en-GB" dirty="0" smtClean="0">
                <a:effectLst/>
              </a:rPr>
              <a:t>Ability to convert to </a:t>
            </a:r>
            <a:r>
              <a:rPr lang="en-GB" dirty="0" err="1" smtClean="0">
                <a:effectLst/>
              </a:rPr>
              <a:t>hyphal</a:t>
            </a:r>
            <a:r>
              <a:rPr lang="en-GB" dirty="0" smtClean="0">
                <a:effectLst/>
              </a:rPr>
              <a:t> forms</a:t>
            </a:r>
          </a:p>
          <a:p>
            <a:pPr lvl="1"/>
            <a:r>
              <a:rPr lang="en-GB" dirty="0" smtClean="0">
                <a:effectLst/>
              </a:rPr>
              <a:t>Associated </a:t>
            </a:r>
            <a:r>
              <a:rPr lang="en-GB" dirty="0">
                <a:effectLst/>
              </a:rPr>
              <a:t>with adherence and invasion – less virulent </a:t>
            </a:r>
            <a:r>
              <a:rPr lang="en-GB" dirty="0" err="1">
                <a:effectLst/>
              </a:rPr>
              <a:t>spp</a:t>
            </a:r>
            <a:r>
              <a:rPr lang="en-GB" dirty="0">
                <a:effectLst/>
              </a:rPr>
              <a:t> do not form hyphae</a:t>
            </a:r>
          </a:p>
          <a:p>
            <a:pPr lvl="1"/>
            <a:r>
              <a:rPr lang="en-GB" dirty="0">
                <a:effectLst/>
              </a:rPr>
              <a:t>M</a:t>
            </a:r>
            <a:r>
              <a:rPr lang="en-GB" dirty="0" smtClean="0">
                <a:effectLst/>
              </a:rPr>
              <a:t>ay </a:t>
            </a:r>
            <a:r>
              <a:rPr lang="en-GB" dirty="0">
                <a:effectLst/>
              </a:rPr>
              <a:t>be involved in the penetration of mucosal barriers and aids spread</a:t>
            </a:r>
            <a:r>
              <a:rPr lang="en-GB" dirty="0" smtClean="0">
                <a:effectLst/>
              </a:rPr>
              <a:t>,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0998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5832648"/>
          </a:xfrm>
        </p:spPr>
        <p:txBody>
          <a:bodyPr>
            <a:normAutofit fontScale="92500"/>
          </a:bodyPr>
          <a:lstStyle/>
          <a:p>
            <a:pPr lvl="0"/>
            <a:r>
              <a:rPr lang="en-GB" dirty="0" smtClean="0">
                <a:effectLst/>
              </a:rPr>
              <a:t>Capacity to form strong attachments to epithelial cells</a:t>
            </a:r>
          </a:p>
          <a:p>
            <a:pPr lvl="1"/>
            <a:r>
              <a:rPr lang="en-GB" dirty="0" err="1" smtClean="0">
                <a:effectLst/>
              </a:rPr>
              <a:t>Hyphal</a:t>
            </a:r>
            <a:r>
              <a:rPr lang="en-GB" dirty="0" smtClean="0">
                <a:effectLst/>
              </a:rPr>
              <a:t> wall protein (Hwp1) – Found on surface of germ tubes and hyphae mediates binding</a:t>
            </a:r>
          </a:p>
          <a:p>
            <a:pPr lvl="1"/>
            <a:r>
              <a:rPr lang="en-GB" dirty="0" err="1" smtClean="0">
                <a:effectLst/>
              </a:rPr>
              <a:t>Mannoproteins</a:t>
            </a:r>
            <a:r>
              <a:rPr lang="en-GB" dirty="0" smtClean="0">
                <a:effectLst/>
              </a:rPr>
              <a:t> mediate binding to components of extracellular matrix(</a:t>
            </a:r>
            <a:r>
              <a:rPr lang="en-GB" dirty="0" err="1" smtClean="0">
                <a:effectLst/>
              </a:rPr>
              <a:t>fibronectin</a:t>
            </a:r>
            <a:r>
              <a:rPr lang="en-GB" dirty="0" smtClean="0">
                <a:effectLst/>
              </a:rPr>
              <a:t>, collagen, </a:t>
            </a:r>
            <a:r>
              <a:rPr lang="en-GB" dirty="0" err="1" smtClean="0">
                <a:effectLst/>
              </a:rPr>
              <a:t>laminin</a:t>
            </a:r>
            <a:r>
              <a:rPr lang="en-GB" dirty="0" smtClean="0">
                <a:effectLst/>
              </a:rPr>
              <a:t>)</a:t>
            </a:r>
          </a:p>
          <a:p>
            <a:r>
              <a:rPr lang="en-GB" dirty="0" smtClean="0">
                <a:effectLst/>
              </a:rPr>
              <a:t>Extracellular </a:t>
            </a:r>
            <a:r>
              <a:rPr lang="en-GB" dirty="0">
                <a:effectLst/>
              </a:rPr>
              <a:t>enzymes – proteases, </a:t>
            </a:r>
            <a:r>
              <a:rPr lang="en-GB" dirty="0" err="1" smtClean="0">
                <a:effectLst/>
              </a:rPr>
              <a:t>elastases</a:t>
            </a:r>
            <a:r>
              <a:rPr lang="en-GB" dirty="0" smtClean="0">
                <a:effectLst/>
              </a:rPr>
              <a:t>, phospholipases (secreted by hyphae)</a:t>
            </a:r>
          </a:p>
          <a:p>
            <a:pPr lvl="1"/>
            <a:r>
              <a:rPr lang="en-GB" dirty="0" smtClean="0">
                <a:effectLst/>
              </a:rPr>
              <a:t>Digest </a:t>
            </a:r>
            <a:r>
              <a:rPr lang="en-GB" dirty="0">
                <a:effectLst/>
              </a:rPr>
              <a:t>epithelial cells – facilitate </a:t>
            </a:r>
            <a:r>
              <a:rPr lang="en-GB" dirty="0" smtClean="0">
                <a:effectLst/>
              </a:rPr>
              <a:t>invasiveness</a:t>
            </a:r>
          </a:p>
          <a:p>
            <a:pPr lvl="1"/>
            <a:r>
              <a:rPr lang="en-GB" dirty="0" smtClean="0">
                <a:effectLst/>
              </a:rPr>
              <a:t>Aspartic proteinases-digest keratin and collagen enabling invasion of deep tissue</a:t>
            </a:r>
            <a:endParaRPr lang="en-GB" dirty="0">
              <a:effectLst/>
            </a:endParaRPr>
          </a:p>
          <a:p>
            <a:pPr lvl="0"/>
            <a:r>
              <a:rPr lang="en-GB" dirty="0">
                <a:effectLst/>
              </a:rPr>
              <a:t>Phenotypic switching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321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5832648"/>
          </a:xfrm>
        </p:spPr>
        <p:txBody>
          <a:bodyPr/>
          <a:lstStyle/>
          <a:p>
            <a:r>
              <a:rPr lang="en-GB" dirty="0" smtClean="0"/>
              <a:t>Hyphae have surface proteins that resemble complement receptors on phagocytes- confuse ability of phagocytes to recognise C3b bound to candida surface</a:t>
            </a:r>
          </a:p>
          <a:p>
            <a:pPr lvl="1"/>
            <a:r>
              <a:rPr lang="en-GB" dirty="0" smtClean="0"/>
              <a:t>Up regulation of receptors in conditions such as elevated glucose concentration hence resistance to phagocytes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32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Colonization is 1</a:t>
            </a:r>
            <a:r>
              <a:rPr lang="en-US" baseline="30000" dirty="0">
                <a:effectLst/>
              </a:rPr>
              <a:t>st</a:t>
            </a:r>
            <a:r>
              <a:rPr lang="en-US" dirty="0">
                <a:effectLst/>
              </a:rPr>
              <a:t> step in development of infections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Kept under  control  by bacterial normal flora </a:t>
            </a:r>
            <a:r>
              <a:rPr lang="en-US" dirty="0" err="1">
                <a:effectLst/>
              </a:rPr>
              <a:t>e.g</a:t>
            </a:r>
            <a:r>
              <a:rPr lang="en-US" dirty="0">
                <a:effectLst/>
              </a:rPr>
              <a:t> lactobacilli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Broad spectrum </a:t>
            </a:r>
            <a:r>
              <a:rPr lang="en-US" dirty="0" smtClean="0">
                <a:effectLst/>
              </a:rPr>
              <a:t>antibiotics</a:t>
            </a:r>
          </a:p>
          <a:p>
            <a:pPr lvl="0"/>
            <a:r>
              <a:rPr lang="en-US" dirty="0">
                <a:effectLst/>
              </a:rPr>
              <a:t>Vaginal antiseptics and douching.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Shift of C. </a:t>
            </a:r>
            <a:r>
              <a:rPr lang="en-US" dirty="0" err="1">
                <a:effectLst/>
              </a:rPr>
              <a:t>albicans</a:t>
            </a:r>
            <a:r>
              <a:rPr lang="en-US" dirty="0">
                <a:effectLst/>
              </a:rPr>
              <a:t> from yeast form to </a:t>
            </a:r>
            <a:r>
              <a:rPr lang="en-US" dirty="0" err="1">
                <a:effectLst/>
              </a:rPr>
              <a:t>hyphal</a:t>
            </a:r>
            <a:r>
              <a:rPr lang="en-US" dirty="0">
                <a:effectLst/>
              </a:rPr>
              <a:t> form associated with </a:t>
            </a:r>
            <a:r>
              <a:rPr lang="en-US" dirty="0" err="1">
                <a:effectLst/>
              </a:rPr>
              <a:t>pathogenecity</a:t>
            </a:r>
            <a:endParaRPr lang="en-GB" dirty="0">
              <a:effectLst/>
            </a:endParaRPr>
          </a:p>
          <a:p>
            <a:pPr lvl="0"/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15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 smtClean="0">
                <a:effectLst/>
              </a:rPr>
              <a:t>TRUE PATHOGENIC FUNGI</a:t>
            </a:r>
            <a:endParaRPr lang="en-GB" u="sng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578092"/>
              </p:ext>
            </p:extLst>
          </p:nvPr>
        </p:nvGraphicFramePr>
        <p:xfrm>
          <a:off x="323850" y="1628775"/>
          <a:ext cx="8640638" cy="4267200"/>
        </p:xfrm>
        <a:graphic>
          <a:graphicData uri="http://schemas.openxmlformats.org/drawingml/2006/table">
            <a:tbl>
              <a:tblPr bandRow="1">
                <a:tableStyleId>{E269D01E-BC32-4049-B463-5C60D7B0CCD2}</a:tableStyleId>
              </a:tblPr>
              <a:tblGrid>
                <a:gridCol w="2879918"/>
                <a:gridCol w="2879918"/>
                <a:gridCol w="2880802"/>
              </a:tblGrid>
              <a:tr h="226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>
                          <a:effectLst/>
                        </a:rPr>
                        <a:t>Genus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>
                          <a:effectLst/>
                        </a:rPr>
                        <a:t>Species</a:t>
                      </a:r>
                      <a:endParaRPr lang="en-GB" sz="2800" kern="5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>
                          <a:effectLst/>
                        </a:rPr>
                        <a:t>Clinical conditions</a:t>
                      </a:r>
                      <a:endParaRPr lang="en-GB" sz="2800" kern="5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</a:tr>
              <a:tr h="226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 err="1">
                          <a:effectLst/>
                        </a:rPr>
                        <a:t>Histoplasma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 err="1">
                          <a:effectLst/>
                        </a:rPr>
                        <a:t>Histoplasma</a:t>
                      </a:r>
                      <a:r>
                        <a:rPr lang="en-GB" sz="2800" kern="50" dirty="0">
                          <a:effectLst/>
                        </a:rPr>
                        <a:t> </a:t>
                      </a:r>
                      <a:r>
                        <a:rPr lang="en-GB" sz="2800" kern="50" dirty="0" err="1">
                          <a:effectLst/>
                        </a:rPr>
                        <a:t>capsulatum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 err="1">
                          <a:effectLst/>
                        </a:rPr>
                        <a:t>Histoplasmosis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</a:tr>
              <a:tr h="226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 err="1">
                          <a:effectLst/>
                        </a:rPr>
                        <a:t>Coccidiodies</a:t>
                      </a:r>
                      <a:r>
                        <a:rPr lang="en-GB" sz="2800" kern="50" dirty="0">
                          <a:effectLst/>
                        </a:rPr>
                        <a:t> 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 err="1">
                          <a:effectLst/>
                        </a:rPr>
                        <a:t>Coccidioides</a:t>
                      </a:r>
                      <a:r>
                        <a:rPr lang="en-GB" sz="2800" kern="50" dirty="0">
                          <a:effectLst/>
                        </a:rPr>
                        <a:t> </a:t>
                      </a:r>
                      <a:r>
                        <a:rPr lang="en-GB" sz="2800" kern="50" dirty="0" err="1">
                          <a:effectLst/>
                        </a:rPr>
                        <a:t>immitis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 err="1">
                          <a:effectLst/>
                        </a:rPr>
                        <a:t>coccidiodimycosis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</a:tr>
              <a:tr h="226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>
                          <a:effectLst/>
                        </a:rPr>
                        <a:t>Blastomyces</a:t>
                      </a:r>
                      <a:endParaRPr lang="en-GB" sz="2800" kern="5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>
                          <a:effectLst/>
                        </a:rPr>
                        <a:t>Blastomyces dermati</a:t>
                      </a:r>
                      <a:r>
                        <a:rPr lang="en-US" sz="2800" kern="50">
                          <a:effectLst/>
                        </a:rPr>
                        <a:t>ti</a:t>
                      </a:r>
                      <a:r>
                        <a:rPr lang="en-GB" sz="2800" kern="50">
                          <a:effectLst/>
                        </a:rPr>
                        <a:t>dis</a:t>
                      </a:r>
                      <a:endParaRPr lang="en-GB" sz="2800" kern="5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>
                          <a:effectLst/>
                        </a:rPr>
                        <a:t>blastomycoses</a:t>
                      </a:r>
                      <a:endParaRPr lang="en-GB" sz="2800" kern="5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</a:tr>
              <a:tr h="177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 err="1">
                          <a:effectLst/>
                        </a:rPr>
                        <a:t>Paracoccidioides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 err="1">
                          <a:effectLst/>
                        </a:rPr>
                        <a:t>Paracoccidioides</a:t>
                      </a:r>
                      <a:r>
                        <a:rPr lang="en-GB" sz="2800" kern="50" dirty="0">
                          <a:effectLst/>
                        </a:rPr>
                        <a:t> </a:t>
                      </a:r>
                      <a:r>
                        <a:rPr lang="en-GB" sz="2800" kern="50" dirty="0" err="1">
                          <a:effectLst/>
                        </a:rPr>
                        <a:t>braziliensis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-20455255" algn="l"/>
                          <a:tab pos="-20005040" algn="l"/>
                          <a:tab pos="-19554825" algn="l"/>
                          <a:tab pos="-19104610" algn="l"/>
                          <a:tab pos="-18654395" algn="l"/>
                          <a:tab pos="-18204180" algn="l"/>
                          <a:tab pos="-17753965" algn="l"/>
                          <a:tab pos="-17303750" algn="l"/>
                          <a:tab pos="-16853535" algn="l"/>
                          <a:tab pos="-16403320" algn="l"/>
                          <a:tab pos="-15953105" algn="l"/>
                          <a:tab pos="-15502890" algn="l"/>
                          <a:tab pos="-15052675" algn="l"/>
                          <a:tab pos="-14602460" algn="l"/>
                          <a:tab pos="-14152245" algn="l"/>
                          <a:tab pos="-13702030" algn="l"/>
                          <a:tab pos="-13251815" algn="l"/>
                          <a:tab pos="-12801600" algn="l"/>
                          <a:tab pos="450215" algn="l"/>
                          <a:tab pos="900430" algn="l"/>
                          <a:tab pos="1350645" algn="l"/>
                          <a:tab pos="1800860" algn="l"/>
                          <a:tab pos="2251075" algn="l"/>
                          <a:tab pos="2701290" algn="l"/>
                          <a:tab pos="3151505" algn="l"/>
                          <a:tab pos="3601720" algn="l"/>
                          <a:tab pos="4051935" algn="l"/>
                          <a:tab pos="4502150" algn="l"/>
                          <a:tab pos="4952365" algn="l"/>
                          <a:tab pos="5402580" algn="l"/>
                          <a:tab pos="5852795" algn="l"/>
                          <a:tab pos="6303010" algn="l"/>
                        </a:tabLst>
                      </a:pPr>
                      <a:r>
                        <a:rPr lang="en-GB" sz="2800" kern="50" dirty="0" err="1">
                          <a:effectLst/>
                        </a:rPr>
                        <a:t>paracoccidiomycosis</a:t>
                      </a:r>
                      <a:endParaRPr lang="en-GB" sz="2800" kern="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ヒラギノ角ゴ Pro W3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7647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Appearance </a:t>
            </a:r>
            <a:r>
              <a:rPr lang="en-US" dirty="0">
                <a:effectLst/>
              </a:rPr>
              <a:t>of virulence factors associated with adherence and invasion – less virulent </a:t>
            </a:r>
            <a:r>
              <a:rPr lang="en-US" dirty="0" err="1">
                <a:effectLst/>
              </a:rPr>
              <a:t>spp</a:t>
            </a:r>
            <a:r>
              <a:rPr lang="en-US" dirty="0">
                <a:effectLst/>
              </a:rPr>
              <a:t> do not form hyphae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H</a:t>
            </a:r>
            <a:r>
              <a:rPr lang="en-US" dirty="0" smtClean="0">
                <a:effectLst/>
              </a:rPr>
              <a:t>yphae </a:t>
            </a:r>
            <a:r>
              <a:rPr lang="en-US" dirty="0">
                <a:effectLst/>
              </a:rPr>
              <a:t>may be involved in the penetration of mucosal barriers and aids spread,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E</a:t>
            </a:r>
            <a:r>
              <a:rPr lang="en-US" dirty="0" smtClean="0">
                <a:effectLst/>
              </a:rPr>
              <a:t>xtracellular </a:t>
            </a:r>
            <a:r>
              <a:rPr lang="en-US" dirty="0">
                <a:effectLst/>
              </a:rPr>
              <a:t>enzymes – proteases, </a:t>
            </a:r>
            <a:r>
              <a:rPr lang="en-US" dirty="0" err="1">
                <a:effectLst/>
              </a:rPr>
              <a:t>elestases</a:t>
            </a:r>
            <a:r>
              <a:rPr lang="en-US" dirty="0">
                <a:effectLst/>
              </a:rPr>
              <a:t> digest epithelial cells – facilitate invasiveness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</a:t>
            </a:r>
            <a:r>
              <a:rPr lang="en-US" dirty="0" smtClean="0">
                <a:effectLst/>
              </a:rPr>
              <a:t>henotypic </a:t>
            </a:r>
            <a:r>
              <a:rPr lang="en-US" dirty="0">
                <a:effectLst/>
              </a:rPr>
              <a:t>switching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1612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>
                <a:effectLst/>
              </a:rPr>
              <a:t>Clinical </a:t>
            </a:r>
            <a:r>
              <a:rPr lang="en-US" u="sng" dirty="0" smtClean="0">
                <a:effectLst/>
              </a:rPr>
              <a:t>manifestations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err="1" smtClean="0">
                <a:effectLst/>
              </a:rPr>
              <a:t>Mucocutaneous</a:t>
            </a:r>
            <a:r>
              <a:rPr lang="en-US" b="1" dirty="0" smtClean="0">
                <a:effectLst/>
              </a:rPr>
              <a:t> </a:t>
            </a:r>
            <a:r>
              <a:rPr lang="en-US" b="1" dirty="0">
                <a:effectLst/>
              </a:rPr>
              <a:t>infection</a:t>
            </a:r>
            <a:endParaRPr lang="en-GB" sz="3600" b="1" dirty="0">
              <a:effectLst/>
            </a:endParaRPr>
          </a:p>
          <a:p>
            <a:pPr lvl="0"/>
            <a:r>
              <a:rPr lang="en-US" dirty="0" err="1">
                <a:effectLst/>
              </a:rPr>
              <a:t>Oropharyngeal</a:t>
            </a:r>
            <a:r>
              <a:rPr lang="en-US" dirty="0">
                <a:effectLst/>
              </a:rPr>
              <a:t> candidiasis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Infants, elderly, </a:t>
            </a:r>
            <a:r>
              <a:rPr lang="en-US" dirty="0" err="1">
                <a:effectLst/>
              </a:rPr>
              <a:t>immunocompromised</a:t>
            </a:r>
            <a:r>
              <a:rPr lang="en-US" dirty="0">
                <a:effectLst/>
              </a:rPr>
              <a:t> most </a:t>
            </a:r>
            <a:r>
              <a:rPr lang="en-US" dirty="0" smtClean="0">
                <a:effectLst/>
              </a:rPr>
              <a:t>commonly</a:t>
            </a:r>
          </a:p>
          <a:p>
            <a:pPr lvl="1"/>
            <a:r>
              <a:rPr lang="en-US" sz="3200" dirty="0" err="1" smtClean="0">
                <a:effectLst/>
              </a:rPr>
              <a:t>Perleche</a:t>
            </a:r>
            <a:r>
              <a:rPr lang="en-US" sz="3200" dirty="0" smtClean="0">
                <a:effectLst/>
              </a:rPr>
              <a:t>, Oral thrush</a:t>
            </a:r>
            <a:endParaRPr lang="en-GB" sz="3200" dirty="0">
              <a:effectLst/>
            </a:endParaRPr>
          </a:p>
          <a:p>
            <a:pPr lvl="1"/>
            <a:r>
              <a:rPr lang="en-US" i="1" dirty="0">
                <a:effectLst/>
              </a:rPr>
              <a:t>A common early presentation in AIDS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5 types</a:t>
            </a:r>
            <a:endParaRPr lang="en-GB" sz="3200" dirty="0">
              <a:effectLst/>
            </a:endParaRPr>
          </a:p>
          <a:p>
            <a:pPr lvl="2"/>
            <a:r>
              <a:rPr lang="en-US" dirty="0" smtClean="0">
                <a:effectLst/>
              </a:rPr>
              <a:t>Acute </a:t>
            </a:r>
            <a:r>
              <a:rPr lang="en-US" dirty="0">
                <a:effectLst/>
              </a:rPr>
              <a:t>pseudomembranous candidiasis</a:t>
            </a:r>
            <a:endParaRPr lang="en-GB" sz="2800" dirty="0">
              <a:effectLst/>
            </a:endParaRPr>
          </a:p>
          <a:p>
            <a:pPr lvl="2"/>
            <a:r>
              <a:rPr lang="en-US" dirty="0">
                <a:effectLst/>
              </a:rPr>
              <a:t>Acute atrophic oral candidiasis</a:t>
            </a:r>
            <a:endParaRPr lang="en-GB" sz="2800" dirty="0">
              <a:effectLst/>
            </a:endParaRPr>
          </a:p>
          <a:p>
            <a:pPr lvl="2"/>
            <a:r>
              <a:rPr lang="en-US" dirty="0">
                <a:effectLst/>
              </a:rPr>
              <a:t>Chronic erythematous candidiasis</a:t>
            </a:r>
            <a:endParaRPr lang="en-GB" sz="2800" dirty="0">
              <a:effectLst/>
            </a:endParaRPr>
          </a:p>
          <a:p>
            <a:pPr lvl="2"/>
            <a:r>
              <a:rPr lang="en-US" dirty="0">
                <a:effectLst/>
              </a:rPr>
              <a:t>Chronic nodular candidiasis</a:t>
            </a:r>
            <a:endParaRPr lang="en-GB" sz="2800" dirty="0">
              <a:effectLst/>
            </a:endParaRPr>
          </a:p>
          <a:p>
            <a:pPr lvl="2"/>
            <a:r>
              <a:rPr lang="en-US" dirty="0">
                <a:effectLst/>
              </a:rPr>
              <a:t>Chronic plaque like candidiasis/oral </a:t>
            </a:r>
            <a:r>
              <a:rPr lang="en-US" dirty="0" err="1">
                <a:effectLst/>
              </a:rPr>
              <a:t>leukiplakia</a:t>
            </a:r>
            <a:r>
              <a:rPr lang="en-US" dirty="0">
                <a:effectLst/>
              </a:rPr>
              <a:t>-MA LINES</a:t>
            </a:r>
            <a:endParaRPr lang="en-GB" sz="2800" dirty="0">
              <a:effectLst/>
            </a:endParaRPr>
          </a:p>
          <a:p>
            <a:pPr lvl="3"/>
            <a:r>
              <a:rPr lang="en-US" dirty="0">
                <a:effectLst/>
              </a:rPr>
              <a:t>May progress to oral carcinoma</a:t>
            </a:r>
            <a:endParaRPr lang="en-GB" sz="2400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434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4. MYCOLOGY\Mycology\IMG_04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42778"/>
          <a:stretch/>
        </p:blipFill>
        <p:spPr bwMode="auto">
          <a:xfrm>
            <a:off x="395536" y="260648"/>
            <a:ext cx="8244408" cy="48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754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effectLst/>
              </a:rPr>
              <a:t>Cutaneous infections</a:t>
            </a:r>
            <a:endParaRPr lang="en-GB" b="1" dirty="0">
              <a:effectLst/>
            </a:endParaRPr>
          </a:p>
          <a:p>
            <a:pPr lvl="1"/>
            <a:r>
              <a:rPr lang="en-US" dirty="0">
                <a:effectLst/>
              </a:rPr>
              <a:t>S</a:t>
            </a:r>
            <a:r>
              <a:rPr lang="en-US" dirty="0" smtClean="0">
                <a:effectLst/>
              </a:rPr>
              <a:t>kin </a:t>
            </a:r>
            <a:r>
              <a:rPr lang="en-US" dirty="0">
                <a:effectLst/>
              </a:rPr>
              <a:t>– axilla, groin, vulva, glans penis, inflammatory folds, around umbilicus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N</a:t>
            </a:r>
            <a:r>
              <a:rPr lang="en-US" dirty="0" smtClean="0">
                <a:effectLst/>
              </a:rPr>
              <a:t>apkin </a:t>
            </a:r>
            <a:r>
              <a:rPr lang="en-US" dirty="0">
                <a:effectLst/>
              </a:rPr>
              <a:t>area in infants (diaper rash)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I</a:t>
            </a:r>
            <a:r>
              <a:rPr lang="en-US" dirty="0" err="1" smtClean="0">
                <a:effectLst/>
              </a:rPr>
              <a:t>nterdigital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clefts, nails, skin folds around nails – hands and feet frequently in water.</a:t>
            </a:r>
            <a:endParaRPr lang="en-GB" dirty="0">
              <a:effectLst/>
            </a:endParaRPr>
          </a:p>
          <a:p>
            <a:r>
              <a:rPr lang="en-US" b="1" dirty="0">
                <a:effectLst/>
              </a:rPr>
              <a:t>Systemic Infections</a:t>
            </a:r>
            <a:endParaRPr lang="en-GB" b="1" dirty="0">
              <a:effectLst/>
            </a:endParaRPr>
          </a:p>
          <a:p>
            <a:pPr lvl="1"/>
            <a:r>
              <a:rPr lang="en-US" u="sng" dirty="0">
                <a:effectLst/>
              </a:rPr>
              <a:t>N</a:t>
            </a:r>
            <a:r>
              <a:rPr lang="en-US" u="sng" dirty="0" smtClean="0">
                <a:effectLst/>
              </a:rPr>
              <a:t>eutropenia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is a predisposing factor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Endocarditis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Urinary tract infections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Disseminated infections</a:t>
            </a:r>
            <a:endParaRPr lang="en-GB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GIT</a:t>
            </a:r>
            <a:r>
              <a:rPr lang="en-US" dirty="0">
                <a:effectLst/>
              </a:rPr>
              <a:t>, pulmonary, </a:t>
            </a:r>
            <a:r>
              <a:rPr lang="en-US" dirty="0" err="1">
                <a:effectLst/>
              </a:rPr>
              <a:t>carditis</a:t>
            </a:r>
            <a:r>
              <a:rPr lang="en-US" dirty="0">
                <a:effectLst/>
              </a:rPr>
              <a:t>, meningitis, ocular, </a:t>
            </a:r>
            <a:r>
              <a:rPr lang="en-US" dirty="0" err="1">
                <a:effectLst/>
              </a:rPr>
              <a:t>osteoarticular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candidemia</a:t>
            </a:r>
            <a:r>
              <a:rPr lang="en-US" dirty="0">
                <a:effectLst/>
              </a:rPr>
              <a:t>, or disseminated candidiasis.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5. MICROBIOLOGY PRACTICALS AND DEMONSTRATIONS\Laboratry Pictures\MICRO GONORHE\IMG_20130215_1146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9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effectLst/>
              </a:rPr>
              <a:t>Vaginal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</a:rPr>
              <a:t>candidiasis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i="1" dirty="0" smtClean="0">
                <a:effectLst/>
              </a:rPr>
              <a:t>Normally </a:t>
            </a:r>
            <a:r>
              <a:rPr lang="en-US" i="1" dirty="0" err="1">
                <a:effectLst/>
              </a:rPr>
              <a:t>C.albicans</a:t>
            </a:r>
            <a:r>
              <a:rPr lang="en-US" i="1" dirty="0">
                <a:effectLst/>
              </a:rPr>
              <a:t>, also non-</a:t>
            </a:r>
            <a:r>
              <a:rPr lang="en-US" i="1" dirty="0" err="1">
                <a:effectLst/>
              </a:rPr>
              <a:t>albicans</a:t>
            </a:r>
            <a:r>
              <a:rPr lang="en-US" i="1" dirty="0">
                <a:effectLst/>
              </a:rPr>
              <a:t> species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Usually no underlying abnormality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No ↑ in frequency in severely </a:t>
            </a:r>
            <a:r>
              <a:rPr lang="en-US" dirty="0" err="1">
                <a:effectLst/>
              </a:rPr>
              <a:t>immunocompromised</a:t>
            </a:r>
            <a:r>
              <a:rPr lang="en-US" dirty="0">
                <a:effectLst/>
              </a:rPr>
              <a:t> females</a:t>
            </a:r>
            <a:r>
              <a:rPr lang="en-US" b="1" dirty="0">
                <a:effectLst/>
              </a:rPr>
              <a:t>, but patients with AIDS have persistent infections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Common -</a:t>
            </a:r>
            <a:r>
              <a:rPr lang="en-US" b="1" dirty="0">
                <a:effectLst/>
              </a:rPr>
              <a:t> pregnancy, diabetes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Acute (pseudomembranous or erythematous) form more common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Chronic relapsing or persistent form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Secondary vaginal candidiasis - in underlying mucosal disease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137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effectLst/>
              </a:rPr>
              <a:t>Chronic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effectLst/>
              </a:rPr>
              <a:t>mucocutaneous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effectLst/>
              </a:rPr>
              <a:t> candidiasis (CMC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</a:rPr>
              <a:t>)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r>
              <a:rPr lang="en-US" dirty="0">
                <a:effectLst/>
              </a:rPr>
              <a:t>I</a:t>
            </a:r>
            <a:r>
              <a:rPr lang="en-US" dirty="0" smtClean="0">
                <a:effectLst/>
              </a:rPr>
              <a:t>n </a:t>
            </a:r>
            <a:r>
              <a:rPr lang="en-US" dirty="0">
                <a:effectLst/>
              </a:rPr>
              <a:t>patients with T-lymphocyte </a:t>
            </a:r>
            <a:r>
              <a:rPr lang="en-US" dirty="0" err="1">
                <a:effectLst/>
              </a:rPr>
              <a:t>immunodeficiencies</a:t>
            </a:r>
            <a:r>
              <a:rPr lang="en-US" dirty="0">
                <a:effectLst/>
              </a:rPr>
              <a:t> – chronic, relapsing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In </a:t>
            </a:r>
            <a:r>
              <a:rPr lang="en-US" dirty="0">
                <a:effectLst/>
              </a:rPr>
              <a:t>childhood or infancy - oral, nail &amp; cutaneous candidiasis which recur despite treatment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Oral-chronic pseudomembranous or plaque types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Skin- crusted plaques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Nail plates, folds &amp; </a:t>
            </a:r>
            <a:r>
              <a:rPr lang="en-US" dirty="0" err="1">
                <a:effectLst/>
              </a:rPr>
              <a:t>periungual</a:t>
            </a:r>
            <a:r>
              <a:rPr lang="en-US" dirty="0">
                <a:effectLst/>
              </a:rPr>
              <a:t> skin damaged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Defects unknown</a:t>
            </a:r>
            <a:endParaRPr lang="en-GB" sz="3200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106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>
                <a:effectLst/>
              </a:rPr>
              <a:t>Lab </a:t>
            </a:r>
            <a:r>
              <a:rPr lang="en-US" u="sng" dirty="0" smtClean="0">
                <a:effectLst/>
              </a:rPr>
              <a:t>diagnosis of candida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82453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>
                <a:effectLst/>
              </a:rPr>
              <a:t>S</a:t>
            </a:r>
            <a:r>
              <a:rPr lang="en-US" dirty="0" smtClean="0">
                <a:effectLst/>
              </a:rPr>
              <a:t>pecimen </a:t>
            </a:r>
            <a:r>
              <a:rPr lang="en-US" dirty="0">
                <a:effectLst/>
              </a:rPr>
              <a:t>– exudates or epithelial scrapping, aspirates, biopsy, </a:t>
            </a:r>
            <a:r>
              <a:rPr lang="en-US" dirty="0" smtClean="0">
                <a:effectLst/>
              </a:rPr>
              <a:t>blood.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Microscopic examination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KOH and/or gram stain of exudates and tissue – budding yeast and </a:t>
            </a:r>
            <a:r>
              <a:rPr lang="en-US" dirty="0" err="1">
                <a:effectLst/>
              </a:rPr>
              <a:t>pseudohyphae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Culture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On </a:t>
            </a:r>
            <a:r>
              <a:rPr lang="en-US" dirty="0" err="1">
                <a:effectLst/>
              </a:rPr>
              <a:t>Sabouraud</a:t>
            </a:r>
            <a:r>
              <a:rPr lang="en-US" dirty="0">
                <a:effectLst/>
              </a:rPr>
              <a:t> Dextrose Agar </a:t>
            </a:r>
          </a:p>
          <a:p>
            <a:pPr lvl="2"/>
            <a:r>
              <a:rPr lang="en-US" dirty="0">
                <a:effectLst/>
              </a:rPr>
              <a:t>37</a:t>
            </a:r>
            <a:r>
              <a:rPr lang="en-US" baseline="30000" dirty="0">
                <a:effectLst/>
              </a:rPr>
              <a:t>0</a:t>
            </a:r>
            <a:r>
              <a:rPr lang="en-US" dirty="0">
                <a:effectLst/>
              </a:rPr>
              <a:t>C , 12-24 </a:t>
            </a:r>
            <a:r>
              <a:rPr lang="en-US" dirty="0" err="1">
                <a:effectLst/>
              </a:rPr>
              <a:t>hrs</a:t>
            </a:r>
            <a:r>
              <a:rPr lang="en-US" dirty="0">
                <a:effectLst/>
              </a:rPr>
              <a:t> </a:t>
            </a:r>
          </a:p>
          <a:p>
            <a:pPr lvl="2"/>
            <a:r>
              <a:rPr lang="en-US" dirty="0">
                <a:effectLst/>
              </a:rPr>
              <a:t>White colonies with a yeast smell.</a:t>
            </a:r>
          </a:p>
          <a:p>
            <a:pPr lvl="1"/>
            <a:r>
              <a:rPr lang="en-US" dirty="0">
                <a:effectLst/>
              </a:rPr>
              <a:t>Germ tube tests (+</a:t>
            </a:r>
            <a:r>
              <a:rPr lang="en-US" dirty="0" err="1">
                <a:effectLst/>
              </a:rPr>
              <a:t>ve</a:t>
            </a:r>
            <a:r>
              <a:rPr lang="en-US" dirty="0">
                <a:effectLst/>
              </a:rPr>
              <a:t>) .Presumptive diagnosis of C. </a:t>
            </a:r>
            <a:r>
              <a:rPr lang="en-US" dirty="0" err="1">
                <a:effectLst/>
              </a:rPr>
              <a:t>albicans</a:t>
            </a:r>
            <a:r>
              <a:rPr lang="en-US" dirty="0">
                <a:effectLst/>
              </a:rPr>
              <a:t>. Form germ tubes at 37</a:t>
            </a:r>
            <a:r>
              <a:rPr lang="en-US" baseline="30000" dirty="0">
                <a:effectLst/>
              </a:rPr>
              <a:t>0</a:t>
            </a:r>
            <a:r>
              <a:rPr lang="en-US" dirty="0">
                <a:effectLst/>
              </a:rPr>
              <a:t>C 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Multiple samples may be necessary for proper interpretation of results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Freshly collected specimens are more useful especially where quantitative cultures are required for confirmation of the </a:t>
            </a:r>
            <a:r>
              <a:rPr lang="en-US" dirty="0" smtClean="0">
                <a:effectLst/>
              </a:rPr>
              <a:t>diagnosis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15100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>
                <a:effectLst/>
              </a:rPr>
              <a:t>Blood cultures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For detection of </a:t>
            </a:r>
            <a:r>
              <a:rPr lang="en-US" dirty="0" err="1">
                <a:effectLst/>
              </a:rPr>
              <a:t>candidaemia</a:t>
            </a:r>
            <a:r>
              <a:rPr lang="en-US" dirty="0">
                <a:effectLst/>
              </a:rPr>
              <a:t> and endocarditis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Species identification;</a:t>
            </a:r>
            <a:endParaRPr lang="en-GB" sz="3600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Carbohydrate </a:t>
            </a:r>
            <a:r>
              <a:rPr lang="en-US" dirty="0">
                <a:effectLst/>
              </a:rPr>
              <a:t>assimilation and fermentation </a:t>
            </a:r>
            <a:r>
              <a:rPr lang="en-US" dirty="0" err="1">
                <a:effectLst/>
              </a:rPr>
              <a:t>e.g</a:t>
            </a:r>
            <a:r>
              <a:rPr lang="en-US" dirty="0">
                <a:effectLst/>
              </a:rPr>
              <a:t> API (analytical profile index) system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Pseudohyphea</a:t>
            </a:r>
            <a:r>
              <a:rPr lang="en-US" dirty="0">
                <a:effectLst/>
              </a:rPr>
              <a:t> &amp; </a:t>
            </a:r>
            <a:r>
              <a:rPr lang="en-US" dirty="0" err="1">
                <a:effectLst/>
              </a:rPr>
              <a:t>chlamydospore</a:t>
            </a:r>
            <a:r>
              <a:rPr lang="en-US" dirty="0">
                <a:effectLst/>
              </a:rPr>
              <a:t> production </a:t>
            </a:r>
            <a:r>
              <a:rPr lang="en-US" dirty="0" smtClean="0">
                <a:effectLst/>
              </a:rPr>
              <a:t>in </a:t>
            </a:r>
            <a:r>
              <a:rPr lang="en-US" dirty="0">
                <a:effectLst/>
              </a:rPr>
              <a:t>nutritionally poor media </a:t>
            </a:r>
            <a:r>
              <a:rPr lang="en-US" dirty="0" err="1">
                <a:effectLst/>
              </a:rPr>
              <a:t>e.g</a:t>
            </a:r>
            <a:r>
              <a:rPr lang="en-US" dirty="0">
                <a:effectLst/>
              </a:rPr>
              <a:t> cornmeal agar</a:t>
            </a:r>
            <a:endParaRPr lang="en-GB" dirty="0">
              <a:effectLst/>
            </a:endParaRPr>
          </a:p>
          <a:p>
            <a:pPr lvl="1"/>
            <a:r>
              <a:rPr lang="en-US" dirty="0" err="1" smtClean="0">
                <a:effectLst/>
              </a:rPr>
              <a:t>Chrom</a:t>
            </a:r>
            <a:r>
              <a:rPr lang="en-US" dirty="0" smtClean="0">
                <a:effectLst/>
              </a:rPr>
              <a:t> Agar - Media </a:t>
            </a:r>
            <a:r>
              <a:rPr lang="en-US" dirty="0">
                <a:effectLst/>
              </a:rPr>
              <a:t>gives different color changes for different fungal species → </a:t>
            </a:r>
            <a:r>
              <a:rPr lang="en-US" dirty="0" err="1">
                <a:effectLst/>
              </a:rPr>
              <a:t>C.albicans</a:t>
            </a:r>
            <a:r>
              <a:rPr lang="en-US" dirty="0">
                <a:effectLst/>
              </a:rPr>
              <a:t> - green, </a:t>
            </a:r>
            <a:r>
              <a:rPr lang="en-US" dirty="0" err="1">
                <a:effectLst/>
              </a:rPr>
              <a:t>C.tropicalis</a:t>
            </a:r>
            <a:r>
              <a:rPr lang="en-US" dirty="0">
                <a:effectLst/>
              </a:rPr>
              <a:t> - blue, </a:t>
            </a:r>
            <a:r>
              <a:rPr lang="en-US" dirty="0" err="1">
                <a:effectLst/>
              </a:rPr>
              <a:t>C.gatata</a:t>
            </a:r>
            <a:r>
              <a:rPr lang="en-US" dirty="0">
                <a:effectLst/>
              </a:rPr>
              <a:t> - pink e.t.c</a:t>
            </a:r>
            <a:endParaRPr lang="en-GB" sz="3200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PCR</a:t>
            </a:r>
          </a:p>
          <a:p>
            <a:pPr lvl="1"/>
            <a:r>
              <a:rPr lang="en-US" sz="3200" dirty="0">
                <a:effectLst/>
              </a:rPr>
              <a:t>Susceptibility </a:t>
            </a:r>
            <a:r>
              <a:rPr lang="en-US" sz="3200" dirty="0" smtClean="0">
                <a:effectLst/>
              </a:rPr>
              <a:t>testing</a:t>
            </a:r>
            <a:endParaRPr lang="en-GB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736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Bachelor of Medicine And Bachelor of Surgery (MBChB)  Year  2\MEDICAL MICROBIOLOGY\4. MYCOLOGY\Mycology PICS\C.albicans G.stai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Bachelor of Medicine And Bachelor of Surgery (MBChB)  Year  2\MEDICAL MICROBIOLOGY\4. MYCOLOGY\Mycology PICS\C.albicans 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93" y="3826669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Bachelor of Medicine And Bachelor of Surgery (MBChB)  Year  2\MEDICAL MICROBIOLOGY\4. MYCOLOGY\Mycology PICS\C.albica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67" y="0"/>
            <a:ext cx="4384533" cy="32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475656" y="5925312"/>
            <a:ext cx="4040188" cy="639762"/>
          </a:xfrm>
        </p:spPr>
        <p:txBody>
          <a:bodyPr/>
          <a:lstStyle/>
          <a:p>
            <a:r>
              <a:rPr lang="en-GB" dirty="0" err="1"/>
              <a:t>C.albicans</a:t>
            </a:r>
            <a:r>
              <a:rPr lang="en-GB" dirty="0"/>
              <a:t> </a:t>
            </a:r>
            <a:r>
              <a:rPr lang="en-GB" dirty="0" err="1"/>
              <a:t>G.stain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37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>
                <a:effectLst/>
              </a:rPr>
              <a:t>Causes infections in </a:t>
            </a:r>
            <a:r>
              <a:rPr lang="en-US" dirty="0" err="1">
                <a:effectLst/>
              </a:rPr>
              <a:t>immunocompetent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and </a:t>
            </a:r>
            <a:r>
              <a:rPr lang="en-US" dirty="0" err="1" smtClean="0">
                <a:effectLst/>
              </a:rPr>
              <a:t>immunocompromised</a:t>
            </a:r>
            <a:r>
              <a:rPr lang="en-US" b="1" u="sng" dirty="0" smtClean="0">
                <a:effectLst/>
              </a:rPr>
              <a:t> </a:t>
            </a:r>
            <a:r>
              <a:rPr lang="en-US" dirty="0" smtClean="0">
                <a:effectLst/>
              </a:rPr>
              <a:t>humans</a:t>
            </a:r>
          </a:p>
          <a:p>
            <a:pPr lvl="0"/>
            <a:r>
              <a:rPr lang="en-US" dirty="0" smtClean="0">
                <a:effectLst/>
              </a:rPr>
              <a:t>Majority </a:t>
            </a:r>
            <a:r>
              <a:rPr lang="en-US" dirty="0">
                <a:effectLst/>
              </a:rPr>
              <a:t>have restricted geographical distribution mostly in parts of N &amp; S </a:t>
            </a:r>
            <a:r>
              <a:rPr lang="en-US" dirty="0" err="1">
                <a:effectLst/>
              </a:rPr>
              <a:t>america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Organisms exhibit dimorphism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>
                <a:effectLst/>
              </a:rPr>
              <a:t>Filamentous </a:t>
            </a:r>
            <a:r>
              <a:rPr lang="en-US" dirty="0">
                <a:effectLst/>
              </a:rPr>
              <a:t>in saprophytic state or when grown at temperature of 25</a:t>
            </a:r>
            <a:r>
              <a:rPr lang="en-US" baseline="30000" dirty="0">
                <a:effectLst/>
              </a:rPr>
              <a:t>°</a:t>
            </a:r>
            <a:r>
              <a:rPr lang="en-US" dirty="0">
                <a:effectLst/>
              </a:rPr>
              <a:t>C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Budding yeast in the parasitic state – in tissues or when grown at 37</a:t>
            </a:r>
            <a:r>
              <a:rPr lang="en-US" baseline="30000" dirty="0">
                <a:effectLst/>
              </a:rPr>
              <a:t>°</a:t>
            </a:r>
            <a:r>
              <a:rPr lang="en-US" dirty="0">
                <a:effectLst/>
              </a:rPr>
              <a:t>C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Infections by the majority is acquired by inhalation of spores from the environment into the </a:t>
            </a:r>
            <a:r>
              <a:rPr lang="en-US" dirty="0" smtClean="0">
                <a:effectLst/>
              </a:rPr>
              <a:t>lungs causing </a:t>
            </a:r>
            <a:r>
              <a:rPr lang="en-US" dirty="0">
                <a:effectLst/>
              </a:rPr>
              <a:t>a </a:t>
            </a:r>
            <a:endParaRPr lang="en-US" dirty="0" smtClean="0">
              <a:effectLst/>
            </a:endParaRPr>
          </a:p>
          <a:p>
            <a:pPr lvl="1"/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cute pulmonary infection (asymptomatic)</a:t>
            </a:r>
          </a:p>
          <a:p>
            <a:pPr lvl="1"/>
            <a:r>
              <a:rPr lang="en-US" dirty="0" smtClean="0">
                <a:effectLst/>
              </a:rPr>
              <a:t>Chronic pulmonary infection</a:t>
            </a:r>
          </a:p>
          <a:p>
            <a:pPr lvl="1"/>
            <a:r>
              <a:rPr lang="en-US" dirty="0" smtClean="0">
                <a:effectLst/>
              </a:rPr>
              <a:t>Disseminated infection- </a:t>
            </a:r>
            <a:r>
              <a:rPr lang="en-US" dirty="0" err="1" smtClean="0">
                <a:effectLst/>
              </a:rPr>
              <a:t>immunocompromised</a:t>
            </a:r>
            <a:r>
              <a:rPr lang="en-US" dirty="0" smtClean="0">
                <a:effectLst/>
              </a:rPr>
              <a:t> people</a:t>
            </a:r>
            <a:r>
              <a:rPr lang="en-US" b="1" u="sng" dirty="0" smtClean="0">
                <a:effectLst/>
              </a:rPr>
              <a:t>.</a:t>
            </a:r>
            <a:endParaRPr lang="en-GB" dirty="0">
              <a:effectLst/>
            </a:endParaRPr>
          </a:p>
          <a:p>
            <a:pPr lvl="2"/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9755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achelor of Medicine And Bachelor of Surgery (MBChB)  Year  2\MEDICAL MICROBIOLOGY\4. MYCOLOGY\Mycology PICS\Candida albicans on S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2" y="932688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Bachelor of Medicine And Bachelor of Surgery (MBChB)  Year  2\MEDICAL MICROBIOLOGY\5. MICROBIOLOGY PRACTICALS AND DEMONSTRATIONS\Laboratry Pictures\microbiology bacteriology\(R)C. Albicans..S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54"/>
            <a:ext cx="51435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372006"/>
            <a:ext cx="280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Candida </a:t>
            </a:r>
            <a:r>
              <a:rPr lang="en-GB" dirty="0" err="1" smtClean="0"/>
              <a:t>albicans</a:t>
            </a:r>
            <a:r>
              <a:rPr lang="en-GB" dirty="0" smtClean="0"/>
              <a:t> on SDA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686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Bachelor of Medicine And Bachelor of Surgery (MBChB)  Year  2\MEDICAL MICROBIOLOGY\4. MYCOLOGY\Mycology\IMG_04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5" b="35000"/>
          <a:stretch/>
        </p:blipFill>
        <p:spPr bwMode="auto">
          <a:xfrm>
            <a:off x="-23732" y="971804"/>
            <a:ext cx="9045015" cy="584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571754"/>
          </a:xfrm>
        </p:spPr>
        <p:txBody>
          <a:bodyPr/>
          <a:lstStyle/>
          <a:p>
            <a:r>
              <a:rPr lang="en-GB" sz="3600" dirty="0">
                <a:solidFill>
                  <a:schemeClr val="tx1">
                    <a:lumMod val="95000"/>
                  </a:schemeClr>
                </a:solidFill>
              </a:rPr>
              <a:t>G</a:t>
            </a:r>
            <a:r>
              <a:rPr lang="en-GB" sz="3600" dirty="0" smtClean="0">
                <a:solidFill>
                  <a:schemeClr val="tx1">
                    <a:lumMod val="95000"/>
                  </a:schemeClr>
                </a:solidFill>
              </a:rPr>
              <a:t>erm </a:t>
            </a:r>
            <a:r>
              <a:rPr lang="en-GB" sz="3600" dirty="0">
                <a:solidFill>
                  <a:schemeClr val="tx1">
                    <a:lumMod val="95000"/>
                  </a:schemeClr>
                </a:solidFill>
              </a:rPr>
              <a:t>tube test (candida </a:t>
            </a:r>
            <a:r>
              <a:rPr lang="en-GB" sz="3600" dirty="0" err="1">
                <a:solidFill>
                  <a:schemeClr val="tx1">
                    <a:lumMod val="95000"/>
                  </a:schemeClr>
                </a:solidFill>
              </a:rPr>
              <a:t>albicans</a:t>
            </a:r>
            <a:r>
              <a:rPr lang="en-GB" sz="3600" dirty="0">
                <a:solidFill>
                  <a:schemeClr val="tx1">
                    <a:lumMod val="95000"/>
                  </a:schemeClr>
                </a:solidFill>
              </a:rPr>
              <a:t>)</a:t>
            </a:r>
          </a:p>
        </p:txBody>
      </p:sp>
      <p:pic>
        <p:nvPicPr>
          <p:cNvPr id="6" name="Picture 2" descr="E:\Bachelor of Medicine And Bachelor of Surgery (MBChB)  Year  2\MEDICAL MICROBIOLOGY\4. MYCOLOGY\Mycology PICS\Germ tube test c.albican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" y="389259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Bachelor of Medicine And Bachelor of Surgery (MBChB)  Year  2\MEDICAL MICROBIOLOGY\4. MYCOLOGY\Mycology PICS\germ tube test (candida albicans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804"/>
            <a:ext cx="3660304" cy="27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721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4. MYCOLOGY\Mycology PICS\Chlamydosp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91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effectLst/>
              </a:rPr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96944" cy="511256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mphotericin </a:t>
            </a:r>
            <a:r>
              <a:rPr lang="en-US" dirty="0">
                <a:effectLst/>
              </a:rPr>
              <a:t>B – Drug of </a:t>
            </a:r>
            <a:r>
              <a:rPr lang="en-US" dirty="0" smtClean="0">
                <a:effectLst/>
              </a:rPr>
              <a:t>choice, IV </a:t>
            </a:r>
            <a:r>
              <a:rPr lang="en-US" dirty="0">
                <a:effectLst/>
              </a:rPr>
              <a:t>infusion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More beneficial when used in combination with 5-fluorocytosine (5-FC)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Synergistic effects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lower dose of Amphotericin B – less toxic effects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delay in development of resistance to 5-FC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Other alternatives: fluconazole, </a:t>
            </a:r>
            <a:r>
              <a:rPr lang="en-US" dirty="0" err="1">
                <a:effectLst/>
              </a:rPr>
              <a:t>itraconazole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Relatively new antifungal agents – </a:t>
            </a:r>
            <a:r>
              <a:rPr lang="en-US" dirty="0" err="1">
                <a:effectLst/>
              </a:rPr>
              <a:t>voriconazole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caspofungin</a:t>
            </a:r>
            <a:r>
              <a:rPr lang="en-US" dirty="0">
                <a:effectLst/>
              </a:rPr>
              <a:t>.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Rx </a:t>
            </a:r>
            <a:r>
              <a:rPr lang="en-US" dirty="0">
                <a:effectLst/>
              </a:rPr>
              <a:t>followed by long term suppressive therapy in AIDs </a:t>
            </a:r>
            <a:r>
              <a:rPr lang="en-US" dirty="0" err="1">
                <a:effectLst/>
              </a:rPr>
              <a:t>pts</a:t>
            </a:r>
            <a:r>
              <a:rPr lang="en-US" dirty="0">
                <a:effectLst/>
              </a:rPr>
              <a:t> – fluconazole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N</a:t>
            </a:r>
            <a:r>
              <a:rPr lang="en-US" dirty="0" smtClean="0">
                <a:effectLst/>
              </a:rPr>
              <a:t>o </a:t>
            </a:r>
            <a:r>
              <a:rPr lang="en-US" dirty="0">
                <a:effectLst/>
              </a:rPr>
              <a:t>specific preventive measures.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690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2656"/>
            <a:ext cx="8640960" cy="6192688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>
                <a:effectLst/>
              </a:rPr>
              <a:t>N</a:t>
            </a:r>
            <a:r>
              <a:rPr lang="en-US" dirty="0" smtClean="0">
                <a:effectLst/>
              </a:rPr>
              <a:t>on </a:t>
            </a:r>
            <a:r>
              <a:rPr lang="en-US" dirty="0" err="1">
                <a:effectLst/>
              </a:rPr>
              <a:t>albican</a:t>
            </a:r>
            <a:r>
              <a:rPr lang="en-US" dirty="0">
                <a:effectLst/>
              </a:rPr>
              <a:t> candida – less susceptible to most antifungal agents, particularly the azoles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C. </a:t>
            </a:r>
            <a:r>
              <a:rPr lang="en-US" dirty="0" err="1">
                <a:effectLst/>
              </a:rPr>
              <a:t>kreusei</a:t>
            </a:r>
            <a:r>
              <a:rPr lang="en-US" dirty="0">
                <a:effectLst/>
              </a:rPr>
              <a:t> – intrinsic resistance to fluconazole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C. </a:t>
            </a:r>
            <a:r>
              <a:rPr lang="en-US" dirty="0" err="1">
                <a:effectLst/>
              </a:rPr>
              <a:t>lusitaniae</a:t>
            </a:r>
            <a:r>
              <a:rPr lang="en-US" dirty="0">
                <a:effectLst/>
              </a:rPr>
              <a:t> – usually resistance to Amphotericin B.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Superficial – reduce moisture and chronic trauma – topical </a:t>
            </a:r>
            <a:r>
              <a:rPr lang="en-US" dirty="0" err="1">
                <a:effectLst/>
              </a:rPr>
              <a:t>rx</a:t>
            </a:r>
            <a:r>
              <a:rPr lang="en-US" dirty="0">
                <a:effectLst/>
              </a:rPr>
              <a:t> – </a:t>
            </a:r>
            <a:r>
              <a:rPr lang="en-US" dirty="0" err="1">
                <a:effectLst/>
              </a:rPr>
              <a:t>nystatin</a:t>
            </a:r>
            <a:r>
              <a:rPr lang="en-US" dirty="0">
                <a:effectLst/>
              </a:rPr>
              <a:t> or azole preparations.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Chronic </a:t>
            </a:r>
            <a:r>
              <a:rPr lang="en-US" dirty="0" err="1">
                <a:effectLst/>
              </a:rPr>
              <a:t>mucocutaneous</a:t>
            </a:r>
            <a:r>
              <a:rPr lang="en-US" dirty="0">
                <a:effectLst/>
              </a:rPr>
              <a:t> infections – fluconazole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D</a:t>
            </a:r>
            <a:r>
              <a:rPr lang="en-US" dirty="0" smtClean="0">
                <a:effectLst/>
              </a:rPr>
              <a:t>eeper </a:t>
            </a:r>
            <a:r>
              <a:rPr lang="en-US" dirty="0">
                <a:effectLst/>
              </a:rPr>
              <a:t>infections – control of predisposing factors may resolve infections</a:t>
            </a:r>
            <a:endParaRPr lang="en-GB" dirty="0">
              <a:effectLst/>
            </a:endParaRPr>
          </a:p>
          <a:p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071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 err="1">
                <a:effectLst/>
              </a:rPr>
              <a:t>Cryptococcosis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>
                <a:effectLst/>
              </a:rPr>
              <a:t>Causative agent – </a:t>
            </a:r>
            <a:r>
              <a:rPr lang="en-US" dirty="0" err="1">
                <a:effectLst/>
              </a:rPr>
              <a:t>crytococcocus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neoformans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Yeast with a polysaccharide capsule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Reproduces </a:t>
            </a:r>
            <a:r>
              <a:rPr lang="en-US" dirty="0">
                <a:effectLst/>
              </a:rPr>
              <a:t>by</a:t>
            </a:r>
            <a:r>
              <a:rPr lang="en-US" b="1" dirty="0">
                <a:effectLst/>
              </a:rPr>
              <a:t> budding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R</a:t>
            </a:r>
            <a:r>
              <a:rPr lang="en-US" dirty="0" smtClean="0">
                <a:effectLst/>
              </a:rPr>
              <a:t>ound/ovoid</a:t>
            </a:r>
            <a:r>
              <a:rPr lang="en-US" dirty="0">
                <a:effectLst/>
              </a:rPr>
              <a:t>; 4-6 um diameter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</a:t>
            </a:r>
            <a:r>
              <a:rPr lang="en-US" dirty="0" smtClean="0">
                <a:effectLst/>
              </a:rPr>
              <a:t>. </a:t>
            </a:r>
            <a:r>
              <a:rPr lang="en-US" dirty="0" err="1" smtClean="0">
                <a:effectLst/>
              </a:rPr>
              <a:t>neoformans</a:t>
            </a:r>
            <a:r>
              <a:rPr lang="en-US" dirty="0" smtClean="0">
                <a:effectLst/>
              </a:rPr>
              <a:t>-major </a:t>
            </a:r>
            <a:r>
              <a:rPr lang="en-US" dirty="0">
                <a:effectLst/>
              </a:rPr>
              <a:t>pathogenic </a:t>
            </a:r>
            <a:r>
              <a:rPr lang="en-US" dirty="0" err="1">
                <a:effectLst/>
              </a:rPr>
              <a:t>spp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S</a:t>
            </a:r>
            <a:r>
              <a:rPr lang="en-US" dirty="0" err="1" smtClean="0">
                <a:effectLst/>
              </a:rPr>
              <a:t>ubclassified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into 4 serotypes and 2 </a:t>
            </a:r>
            <a:r>
              <a:rPr lang="en-US" dirty="0" smtClean="0">
                <a:effectLst/>
              </a:rPr>
              <a:t>variants</a:t>
            </a:r>
            <a:endParaRPr lang="en-GB" dirty="0">
              <a:effectLst/>
            </a:endParaRPr>
          </a:p>
          <a:p>
            <a:pPr marL="0" lvl="0" indent="0">
              <a:buNone/>
            </a:pPr>
            <a:endParaRPr lang="en-GB" dirty="0">
              <a:effectLst/>
            </a:endParaRPr>
          </a:p>
          <a:p>
            <a:r>
              <a:rPr lang="en-US" dirty="0">
                <a:effectLst/>
              </a:rPr>
              <a:t>Serotypes based on capsular agglutination </a:t>
            </a:r>
            <a:r>
              <a:rPr lang="en-US" dirty="0" err="1">
                <a:effectLst/>
              </a:rPr>
              <a:t>rxns</a:t>
            </a:r>
            <a:r>
              <a:rPr lang="en-US" dirty="0">
                <a:effectLst/>
              </a:rPr>
              <a:t> –types A, B, C, D</a:t>
            </a:r>
            <a:endParaRPr lang="en-GB" dirty="0">
              <a:effectLst/>
            </a:endParaRPr>
          </a:p>
          <a:p>
            <a:r>
              <a:rPr lang="en-US" dirty="0" smtClean="0">
                <a:effectLst/>
              </a:rPr>
              <a:t>A </a:t>
            </a:r>
            <a:r>
              <a:rPr lang="en-US" dirty="0">
                <a:effectLst/>
              </a:rPr>
              <a:t>&amp; D – worldwide; B &amp; C – tropics and subtropics</a:t>
            </a:r>
            <a:r>
              <a:rPr lang="en-US" dirty="0" smtClean="0">
                <a:effectLst/>
              </a:rPr>
              <a:t>. </a:t>
            </a:r>
          </a:p>
          <a:p>
            <a:pPr lvl="1"/>
            <a:r>
              <a:rPr lang="en-US" dirty="0" smtClean="0">
                <a:effectLst/>
              </a:rPr>
              <a:t>A-variety </a:t>
            </a:r>
            <a:r>
              <a:rPr lang="en-US" dirty="0" err="1">
                <a:effectLst/>
              </a:rPr>
              <a:t>glubii</a:t>
            </a:r>
            <a:endParaRPr lang="en-GB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D-</a:t>
            </a:r>
            <a:r>
              <a:rPr lang="en-US" dirty="0" err="1" smtClean="0">
                <a:effectLst/>
              </a:rPr>
              <a:t>var</a:t>
            </a:r>
            <a:r>
              <a:rPr lang="en-US" dirty="0" smtClean="0">
                <a:effectLst/>
              </a:rPr>
              <a:t> </a:t>
            </a:r>
            <a:r>
              <a:rPr lang="en-US" dirty="0" err="1">
                <a:effectLst/>
              </a:rPr>
              <a:t>neoformans</a:t>
            </a:r>
            <a:endParaRPr lang="en-GB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B+C-</a:t>
            </a:r>
            <a:r>
              <a:rPr lang="en-US" dirty="0" err="1" smtClean="0">
                <a:effectLst/>
              </a:rPr>
              <a:t>var</a:t>
            </a:r>
            <a:r>
              <a:rPr lang="en-US" dirty="0" smtClean="0">
                <a:effectLst/>
              </a:rPr>
              <a:t> </a:t>
            </a:r>
            <a:r>
              <a:rPr lang="en-US" dirty="0" err="1">
                <a:effectLst/>
              </a:rPr>
              <a:t>gatii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547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1152128"/>
          </a:xfrm>
        </p:spPr>
        <p:txBody>
          <a:bodyPr/>
          <a:lstStyle/>
          <a:p>
            <a:r>
              <a:rPr lang="en-US" u="sng" dirty="0">
                <a:effectLst/>
              </a:rPr>
              <a:t>Epidemiology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256584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effectLst/>
              </a:rPr>
              <a:t>Environmental – Detected and isolated mainly from pigeon droppings and nesting places, </a:t>
            </a:r>
            <a:r>
              <a:rPr lang="en-GB" dirty="0">
                <a:effectLst/>
              </a:rPr>
              <a:t>other birds droppings and soil contaminated with the droppings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Also been cultured from eucalyptus trees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Initial </a:t>
            </a:r>
            <a:r>
              <a:rPr lang="en-US" dirty="0">
                <a:effectLst/>
              </a:rPr>
              <a:t>infection is acquired through inhalation of dust contaminated with the yeast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Primary infection in most cases occurs in the lungs &amp; remains sub-clinical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Tendency</a:t>
            </a:r>
            <a:r>
              <a:rPr lang="en-US" b="1" dirty="0">
                <a:effectLst/>
              </a:rPr>
              <a:t> to flare-up after several years as a complication of other conditions particularly those that cause suppression of immunity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Manifestation –</a:t>
            </a:r>
            <a:r>
              <a:rPr lang="en-US" b="1" u="sng" dirty="0">
                <a:effectLst/>
              </a:rPr>
              <a:t> meningitis</a:t>
            </a:r>
            <a:r>
              <a:rPr lang="en-US" dirty="0">
                <a:effectLst/>
              </a:rPr>
              <a:t> commonest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Uncommon – cutaneous, </a:t>
            </a:r>
            <a:r>
              <a:rPr lang="en-US" dirty="0" err="1">
                <a:effectLst/>
              </a:rPr>
              <a:t>mucocutaneous</a:t>
            </a:r>
            <a:r>
              <a:rPr lang="en-US" dirty="0">
                <a:effectLst/>
              </a:rPr>
              <a:t>, bone infections, disseminated infections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790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 smtClean="0">
                <a:effectLst/>
              </a:rPr>
              <a:t>Pathogenesis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effectLst/>
              </a:rPr>
              <a:t>Transmission is by inhalation </a:t>
            </a:r>
            <a:r>
              <a:rPr lang="en-US" dirty="0">
                <a:effectLst/>
              </a:rPr>
              <a:t>of yeast from an environmental source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Yeast is engulfed </a:t>
            </a:r>
            <a:r>
              <a:rPr lang="en-US" dirty="0">
                <a:effectLst/>
              </a:rPr>
              <a:t>by lung macrophages and retained in them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Circulates </a:t>
            </a:r>
            <a:r>
              <a:rPr lang="en-US" dirty="0">
                <a:effectLst/>
              </a:rPr>
              <a:t>to other body parts in the macrophages, particular attraction to CNS, where they lodge and multiply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ppear </a:t>
            </a:r>
            <a:r>
              <a:rPr lang="en-US" dirty="0">
                <a:effectLst/>
              </a:rPr>
              <a:t>in CSF and blood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E</a:t>
            </a:r>
            <a:r>
              <a:rPr lang="en-US" dirty="0" smtClean="0">
                <a:effectLst/>
              </a:rPr>
              <a:t>xtreme </a:t>
            </a:r>
            <a:r>
              <a:rPr lang="en-US" dirty="0">
                <a:effectLst/>
              </a:rPr>
              <a:t>immunosuppression – can cause disease in other organs.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430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>
                <a:effectLst/>
              </a:rPr>
              <a:t>Risk </a:t>
            </a:r>
            <a:r>
              <a:rPr lang="en-US" u="sng" dirty="0" smtClean="0">
                <a:effectLst/>
              </a:rPr>
              <a:t>factors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M</a:t>
            </a:r>
            <a:r>
              <a:rPr lang="en-US" dirty="0" smtClean="0">
                <a:effectLst/>
              </a:rPr>
              <a:t>ore </a:t>
            </a:r>
            <a:r>
              <a:rPr lang="en-US" dirty="0">
                <a:effectLst/>
              </a:rPr>
              <a:t>common in </a:t>
            </a:r>
            <a:r>
              <a:rPr lang="en-US" dirty="0" err="1">
                <a:effectLst/>
              </a:rPr>
              <a:t>pts</a:t>
            </a:r>
            <a:r>
              <a:rPr lang="en-US" dirty="0">
                <a:effectLst/>
              </a:rPr>
              <a:t> with defects in T cell mediated immunity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HIV/AIDS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Post-transplantation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Prolonged corticosteroids therapy,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Hodgkin's disease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M</a:t>
            </a:r>
            <a:r>
              <a:rPr lang="en-US" dirty="0" smtClean="0">
                <a:effectLst/>
              </a:rPr>
              <a:t>alignancies 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S</a:t>
            </a:r>
            <a:r>
              <a:rPr lang="en-US" dirty="0" err="1" smtClean="0">
                <a:effectLst/>
              </a:rPr>
              <a:t>arcoidosis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420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>
                <a:effectLst/>
              </a:rPr>
              <a:t>Clinical </a:t>
            </a:r>
            <a:r>
              <a:rPr lang="en-US" u="sng" dirty="0" smtClean="0">
                <a:effectLst/>
              </a:rPr>
              <a:t>manifestation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P</a:t>
            </a:r>
            <a:r>
              <a:rPr lang="en-US" dirty="0" smtClean="0">
                <a:effectLst/>
              </a:rPr>
              <a:t>ulmonary </a:t>
            </a:r>
            <a:r>
              <a:rPr lang="en-US" dirty="0" err="1">
                <a:effectLst/>
              </a:rPr>
              <a:t>cryptococcosis</a:t>
            </a:r>
            <a:r>
              <a:rPr lang="en-US" dirty="0">
                <a:effectLst/>
              </a:rPr>
              <a:t> – usually asymptomatic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CNS diseases-meningitis(85</a:t>
            </a:r>
            <a:r>
              <a:rPr lang="en-US" dirty="0" smtClean="0">
                <a:effectLst/>
              </a:rPr>
              <a:t>%) common in </a:t>
            </a:r>
            <a:r>
              <a:rPr lang="en-US" dirty="0" err="1" smtClean="0">
                <a:effectLst/>
              </a:rPr>
              <a:t>AIDS,meningoencephalitis,cryptococcoma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Cutaneous </a:t>
            </a:r>
            <a:r>
              <a:rPr lang="en-US" dirty="0" err="1">
                <a:effectLst/>
              </a:rPr>
              <a:t>cryptococcosis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Bone and joint dx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Ocular </a:t>
            </a:r>
            <a:r>
              <a:rPr lang="en-US" dirty="0" err="1">
                <a:effectLst/>
              </a:rPr>
              <a:t>cryptococcosis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Genital urinary dx-prostate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791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 err="1" smtClean="0">
                <a:effectLst/>
              </a:rPr>
              <a:t>Histoplasmosis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>
                <a:effectLst/>
              </a:rPr>
              <a:t>Causative agents –</a:t>
            </a:r>
            <a:r>
              <a:rPr lang="en-US" u="sng" dirty="0">
                <a:effectLst/>
              </a:rPr>
              <a:t> </a:t>
            </a:r>
            <a:r>
              <a:rPr lang="en-US" u="sng" dirty="0" err="1">
                <a:effectLst/>
              </a:rPr>
              <a:t>histoplasma</a:t>
            </a:r>
            <a:r>
              <a:rPr lang="en-US" u="sng" dirty="0">
                <a:effectLst/>
              </a:rPr>
              <a:t> </a:t>
            </a:r>
            <a:r>
              <a:rPr lang="en-US" u="sng" dirty="0" err="1">
                <a:effectLst/>
              </a:rPr>
              <a:t>capsulatum</a:t>
            </a:r>
            <a:r>
              <a:rPr lang="en-US" dirty="0">
                <a:effectLst/>
              </a:rPr>
              <a:t>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2 varieties</a:t>
            </a:r>
            <a:endParaRPr lang="en-GB" dirty="0">
              <a:effectLst/>
            </a:endParaRPr>
          </a:p>
          <a:p>
            <a:pPr marL="0" lvl="0" indent="0">
              <a:buNone/>
            </a:pPr>
            <a:endParaRPr lang="en-US" b="1" dirty="0" smtClean="0">
              <a:effectLst/>
            </a:endParaRPr>
          </a:p>
          <a:p>
            <a:pPr marL="0" lvl="0" indent="0">
              <a:buNone/>
            </a:pPr>
            <a:r>
              <a:rPr lang="en-US" b="1" dirty="0" smtClean="0">
                <a:effectLst/>
              </a:rPr>
              <a:t>A. </a:t>
            </a:r>
            <a:r>
              <a:rPr lang="en-US" b="1" dirty="0" err="1" smtClean="0">
                <a:effectLst/>
              </a:rPr>
              <a:t>Histoplasma</a:t>
            </a:r>
            <a:r>
              <a:rPr lang="en-US" b="1" dirty="0" smtClean="0">
                <a:effectLst/>
              </a:rPr>
              <a:t> </a:t>
            </a:r>
            <a:r>
              <a:rPr lang="en-US" b="1" dirty="0" err="1">
                <a:effectLst/>
              </a:rPr>
              <a:t>capsulatum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capsulatum</a:t>
            </a:r>
            <a:endParaRPr lang="en-GB" b="1" dirty="0">
              <a:effectLst/>
            </a:endParaRPr>
          </a:p>
          <a:p>
            <a:pPr lvl="0"/>
            <a:r>
              <a:rPr lang="en-US" dirty="0">
                <a:effectLst/>
              </a:rPr>
              <a:t>A saprophyte which grows in the soil – is found in birds' and bats' </a:t>
            </a:r>
            <a:r>
              <a:rPr lang="en-US" dirty="0" smtClean="0">
                <a:effectLst/>
              </a:rPr>
              <a:t>droppings</a:t>
            </a:r>
          </a:p>
          <a:p>
            <a:r>
              <a:rPr lang="en-US" dirty="0" smtClean="0">
                <a:effectLst/>
              </a:rPr>
              <a:t>Spelunking </a:t>
            </a:r>
            <a:r>
              <a:rPr lang="en-US" dirty="0">
                <a:effectLst/>
              </a:rPr>
              <a:t>(cave </a:t>
            </a:r>
            <a:r>
              <a:rPr lang="en-US" dirty="0" smtClean="0">
                <a:effectLst/>
              </a:rPr>
              <a:t>exploration)disease or cleaning chicken coops especially chicken farmers</a:t>
            </a:r>
          </a:p>
          <a:p>
            <a:pPr lvl="0"/>
            <a:r>
              <a:rPr lang="en-US" dirty="0" smtClean="0">
                <a:effectLst/>
              </a:rPr>
              <a:t>A </a:t>
            </a:r>
            <a:r>
              <a:rPr lang="en-US" dirty="0">
                <a:effectLst/>
              </a:rPr>
              <a:t>disease which affects people in all parts of the world – most highly in some parts of America.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Primary infection – remains asymptomatic in the majority  or manifests with non specific mild symptoms – </a:t>
            </a:r>
            <a:r>
              <a:rPr lang="en-US" dirty="0" smtClean="0">
                <a:effectLst/>
              </a:rPr>
              <a:t>flu-like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7270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>
                <a:effectLst/>
              </a:rPr>
              <a:t>Lab </a:t>
            </a:r>
            <a:r>
              <a:rPr lang="en-US" u="sng" dirty="0" smtClean="0">
                <a:effectLst/>
              </a:rPr>
              <a:t>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>
                <a:effectLst/>
              </a:rPr>
              <a:t>S</a:t>
            </a:r>
            <a:r>
              <a:rPr lang="en-US" dirty="0" smtClean="0">
                <a:effectLst/>
              </a:rPr>
              <a:t>pecimen </a:t>
            </a:r>
            <a:r>
              <a:rPr lang="en-US" dirty="0">
                <a:effectLst/>
              </a:rPr>
              <a:t>– CSF, blood, sputum, </a:t>
            </a:r>
            <a:r>
              <a:rPr lang="en-US" dirty="0" smtClean="0">
                <a:effectLst/>
              </a:rPr>
              <a:t>biopsy of </a:t>
            </a:r>
            <a:r>
              <a:rPr lang="en-US" dirty="0">
                <a:effectLst/>
              </a:rPr>
              <a:t>infected tissues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Procedures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Direct microscopy of CSF, homogenates of tissue mounted in India ink for yeast cells with a capsule</a:t>
            </a:r>
            <a:endParaRPr lang="en-GB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CSF </a:t>
            </a:r>
            <a:r>
              <a:rPr lang="en-US" dirty="0">
                <a:effectLst/>
              </a:rPr>
              <a:t>– raised pressure, increased protein, reduced glucose, increase in WCC (increased lymphocytes)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India ink or </a:t>
            </a:r>
            <a:r>
              <a:rPr lang="en-US" dirty="0" err="1">
                <a:effectLst/>
              </a:rPr>
              <a:t>nigrosin</a:t>
            </a:r>
            <a:r>
              <a:rPr lang="en-US" dirty="0">
                <a:effectLst/>
              </a:rPr>
              <a:t> staining of CSF deposits.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Latex agglutination tests (</a:t>
            </a:r>
            <a:r>
              <a:rPr lang="en-US" dirty="0" err="1">
                <a:effectLst/>
              </a:rPr>
              <a:t>cryptococcal</a:t>
            </a:r>
            <a:r>
              <a:rPr lang="en-US" dirty="0">
                <a:effectLst/>
              </a:rPr>
              <a:t> antigen-CRA 6 test) on CSF or </a:t>
            </a:r>
            <a:r>
              <a:rPr lang="en-US" dirty="0" smtClean="0">
                <a:effectLst/>
              </a:rPr>
              <a:t>serum. </a:t>
            </a:r>
            <a:r>
              <a:rPr lang="en-US" dirty="0">
                <a:effectLst/>
              </a:rPr>
              <a:t>Detection of capsular </a:t>
            </a:r>
            <a:r>
              <a:rPr lang="en-US" dirty="0" smtClean="0">
                <a:effectLst/>
              </a:rPr>
              <a:t>antigen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Rapid test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Detects polysaccharide capsular antigen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867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Culture of CSF or other specimens on </a:t>
            </a:r>
            <a:r>
              <a:rPr lang="en-US" dirty="0" err="1">
                <a:effectLst/>
              </a:rPr>
              <a:t>suboraud</a:t>
            </a:r>
            <a:r>
              <a:rPr lang="en-US" dirty="0">
                <a:effectLst/>
              </a:rPr>
              <a:t> dextrose agar (SDA</a:t>
            </a:r>
            <a:r>
              <a:rPr lang="en-US" dirty="0" smtClean="0">
                <a:effectLst/>
              </a:rPr>
              <a:t>) </a:t>
            </a:r>
            <a:r>
              <a:rPr lang="en-US" dirty="0">
                <a:effectLst/>
              </a:rPr>
              <a:t>for isolation and identification tests</a:t>
            </a:r>
            <a:r>
              <a:rPr lang="en-US" dirty="0" smtClean="0">
                <a:effectLst/>
              </a:rPr>
              <a:t>, </a:t>
            </a:r>
            <a:r>
              <a:rPr lang="en-US" dirty="0">
                <a:effectLst/>
              </a:rPr>
              <a:t>37</a:t>
            </a:r>
            <a:r>
              <a:rPr lang="en-US" baseline="30000" dirty="0">
                <a:effectLst/>
              </a:rPr>
              <a:t>0</a:t>
            </a:r>
            <a:r>
              <a:rPr lang="en-US" dirty="0">
                <a:effectLst/>
              </a:rPr>
              <a:t>C, in air, may require. 48Hrs – </a:t>
            </a:r>
            <a:r>
              <a:rPr lang="en-US" dirty="0" smtClean="0">
                <a:effectLst/>
              </a:rPr>
              <a:t>soft, creamy</a:t>
            </a:r>
            <a:r>
              <a:rPr lang="en-US" dirty="0">
                <a:effectLst/>
              </a:rPr>
              <a:t>, </a:t>
            </a:r>
            <a:r>
              <a:rPr lang="en-US" dirty="0" err="1" smtClean="0">
                <a:effectLst/>
              </a:rPr>
              <a:t>mucoid</a:t>
            </a:r>
            <a:r>
              <a:rPr lang="en-US" dirty="0" smtClean="0">
                <a:effectLst/>
              </a:rPr>
              <a:t>, brown  </a:t>
            </a:r>
            <a:r>
              <a:rPr lang="en-US" dirty="0">
                <a:effectLst/>
              </a:rPr>
              <a:t>colonies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Selective media – Birdseed agar – melanin production (brown colonies)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Gram stain: gram positive yeast cells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Biochemical tests: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Urease test </a:t>
            </a:r>
            <a:r>
              <a:rPr lang="en-US" dirty="0" smtClean="0">
                <a:effectLst/>
              </a:rPr>
              <a:t>positive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CHO assimilation and fermentations tests </a:t>
            </a:r>
            <a:r>
              <a:rPr lang="en-US" dirty="0" err="1">
                <a:effectLst/>
              </a:rPr>
              <a:t>e.g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API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2313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7504" y="1844824"/>
            <a:ext cx="4040188" cy="639762"/>
          </a:xfrm>
        </p:spPr>
        <p:txBody>
          <a:bodyPr/>
          <a:lstStyle/>
          <a:p>
            <a:r>
              <a:rPr lang="en-US" dirty="0">
                <a:effectLst/>
              </a:rPr>
              <a:t>C</a:t>
            </a:r>
            <a:r>
              <a:rPr lang="en-US" dirty="0" smtClean="0">
                <a:effectLst/>
              </a:rPr>
              <a:t>. </a:t>
            </a:r>
            <a:r>
              <a:rPr lang="en-US" dirty="0" err="1" smtClean="0">
                <a:effectLst/>
              </a:rPr>
              <a:t>neoformans</a:t>
            </a:r>
            <a:r>
              <a:rPr lang="en-US" dirty="0" smtClean="0">
                <a:effectLst/>
              </a:rPr>
              <a:t> - Gram </a:t>
            </a:r>
            <a:r>
              <a:rPr lang="en-US" dirty="0">
                <a:effectLst/>
              </a:rPr>
              <a:t>positive</a:t>
            </a:r>
            <a:endParaRPr lang="en-GB" dirty="0"/>
          </a:p>
        </p:txBody>
      </p:sp>
      <p:pic>
        <p:nvPicPr>
          <p:cNvPr id="10" name="Picture 2" descr="E:\Bachelor of Medicine And Bachelor of Surgery (MBChB)  Year  2\MEDICAL MICROBIOLOGY\4. MYCOLOGY\Mycology PICS\C.neoformans G-stai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Bachelor of Medicine And Bachelor of Surgery (MBChB)  Year  2\MEDICAL MICROBIOLOGY\4. MYCOLOGY\Mycology PICS\C.neoforman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417566"/>
            <a:ext cx="4041775" cy="34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81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789" y="3976666"/>
            <a:ext cx="452778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79512" y="160566"/>
            <a:ext cx="3615092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Cryptococcus </a:t>
            </a:r>
            <a:r>
              <a:rPr lang="en-GB" dirty="0" err="1" smtClean="0"/>
              <a:t>neoforman</a:t>
            </a:r>
            <a:r>
              <a:rPr lang="en-GB" dirty="0" smtClean="0"/>
              <a:t> on SDA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4. MYCOLOGY\Mycology PICS\C.neoformans on S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24" y="0"/>
            <a:ext cx="5302221" cy="397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396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Virtual Laboratory 1.0\Mycology\Cryptococcus_neoformans_using_a_light_India_ink_staining_preparation_PHIL_3771_lo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60" y="2780928"/>
            <a:ext cx="6026173" cy="403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065" y="4859178"/>
            <a:ext cx="2774743" cy="123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Cryptococcus </a:t>
            </a:r>
            <a:r>
              <a:rPr lang="en-GB" dirty="0" err="1" smtClean="0"/>
              <a:t>neoformans</a:t>
            </a:r>
            <a:r>
              <a:rPr lang="en-GB" dirty="0" smtClean="0"/>
              <a:t> using a light India ink staining preparation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4. MYCOLOGY\Mycology PICS\cryptococcus neoform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" y="0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47664" y="260648"/>
            <a:ext cx="486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</a:t>
            </a:r>
            <a:r>
              <a:rPr lang="en-GB" dirty="0" smtClean="0"/>
              <a:t>ryptococcus </a:t>
            </a:r>
            <a:r>
              <a:rPr lang="en-GB" dirty="0" err="1" smtClean="0"/>
              <a:t>neoforman</a:t>
            </a:r>
            <a:r>
              <a:rPr lang="en-GB" dirty="0" smtClean="0"/>
              <a:t>- Yeast  with capsule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758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effectLst/>
              </a:rPr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96944" cy="5112568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mphotericin </a:t>
            </a:r>
            <a:r>
              <a:rPr lang="en-US" dirty="0">
                <a:effectLst/>
              </a:rPr>
              <a:t>B – Drug of </a:t>
            </a:r>
            <a:r>
              <a:rPr lang="en-US" dirty="0" smtClean="0">
                <a:effectLst/>
              </a:rPr>
              <a:t>choice, IV </a:t>
            </a:r>
            <a:r>
              <a:rPr lang="en-US" dirty="0">
                <a:effectLst/>
              </a:rPr>
              <a:t>infusion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More beneficial when used in combination with 5-fluorocytosine (5-FC)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Synergistic effects</a:t>
            </a:r>
            <a:endParaRPr lang="en-GB" dirty="0">
              <a:effectLst/>
            </a:endParaRPr>
          </a:p>
          <a:p>
            <a:pPr lvl="2"/>
            <a:r>
              <a:rPr lang="en-US" dirty="0">
                <a:effectLst/>
              </a:rPr>
              <a:t>L</a:t>
            </a:r>
            <a:r>
              <a:rPr lang="en-US" dirty="0" smtClean="0">
                <a:effectLst/>
              </a:rPr>
              <a:t>ower </a:t>
            </a:r>
            <a:r>
              <a:rPr lang="en-US" dirty="0">
                <a:effectLst/>
              </a:rPr>
              <a:t>dose of Amphotericin B – less toxic effects</a:t>
            </a:r>
            <a:endParaRPr lang="en-GB" dirty="0">
              <a:effectLst/>
            </a:endParaRPr>
          </a:p>
          <a:p>
            <a:pPr lvl="2"/>
            <a:r>
              <a:rPr lang="en-US" dirty="0">
                <a:effectLst/>
              </a:rPr>
              <a:t>D</a:t>
            </a:r>
            <a:r>
              <a:rPr lang="en-US" dirty="0" smtClean="0">
                <a:effectLst/>
              </a:rPr>
              <a:t>elay </a:t>
            </a:r>
            <a:r>
              <a:rPr lang="en-US" dirty="0">
                <a:effectLst/>
              </a:rPr>
              <a:t>in development of resistance to 5-FC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After patient is afebrile and culture negative use fluconazole.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61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9776"/>
            <a:ext cx="8568952" cy="998984"/>
          </a:xfrm>
        </p:spPr>
        <p:txBody>
          <a:bodyPr/>
          <a:lstStyle/>
          <a:p>
            <a:r>
              <a:rPr lang="en-US" dirty="0" err="1" smtClean="0">
                <a:effectLst/>
              </a:rPr>
              <a:t>Aspergillosis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89654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>
                <a:effectLst/>
              </a:rPr>
              <a:t>A group of diseases in which the fungi belonging to the genus </a:t>
            </a:r>
            <a:r>
              <a:rPr lang="en-US" dirty="0" err="1">
                <a:effectLst/>
              </a:rPr>
              <a:t>aspergillus</a:t>
            </a:r>
            <a:r>
              <a:rPr lang="en-US" dirty="0">
                <a:effectLst/>
              </a:rPr>
              <a:t> are involved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May or may not be opportunistic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Genus </a:t>
            </a:r>
            <a:r>
              <a:rPr lang="en-US" dirty="0" err="1">
                <a:effectLst/>
              </a:rPr>
              <a:t>aspergillus</a:t>
            </a:r>
            <a:r>
              <a:rPr lang="en-US" dirty="0">
                <a:effectLst/>
              </a:rPr>
              <a:t> consists of over 800 species – species commonly involved in causation of disease in humans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A. </a:t>
            </a:r>
            <a:r>
              <a:rPr lang="en-US" dirty="0" err="1">
                <a:effectLst/>
              </a:rPr>
              <a:t>fumigatus</a:t>
            </a:r>
            <a:r>
              <a:rPr lang="en-US" dirty="0">
                <a:effectLst/>
              </a:rPr>
              <a:t> – associated with majority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A. </a:t>
            </a:r>
            <a:r>
              <a:rPr lang="en-US" dirty="0" err="1">
                <a:effectLst/>
              </a:rPr>
              <a:t>flavus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Fungus </a:t>
            </a:r>
            <a:r>
              <a:rPr lang="en-US" dirty="0" err="1">
                <a:effectLst/>
              </a:rPr>
              <a:t>aspergillus</a:t>
            </a:r>
            <a:r>
              <a:rPr lang="en-US" dirty="0">
                <a:effectLst/>
              </a:rPr>
              <a:t> and the spores are found in the environment; soil, decaying vegetation, organic debris, construction and demolition sites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Increased chances of contamination and inhalation of airborne </a:t>
            </a:r>
            <a:r>
              <a:rPr lang="en-US" dirty="0" smtClean="0">
                <a:effectLst/>
              </a:rPr>
              <a:t>spores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3060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err="1">
                <a:effectLst/>
              </a:rPr>
              <a:t>Aspergillosis</a:t>
            </a:r>
            <a:r>
              <a:rPr lang="en-US" dirty="0">
                <a:effectLst/>
              </a:rPr>
              <a:t> can manifest as a disease of the respiratory system or other </a:t>
            </a:r>
            <a:r>
              <a:rPr lang="en-US" dirty="0" smtClean="0">
                <a:effectLst/>
              </a:rPr>
              <a:t>systems</a:t>
            </a:r>
          </a:p>
          <a:p>
            <a:pPr lvl="0"/>
            <a:r>
              <a:rPr lang="en-US" b="1" u="sng" dirty="0">
                <a:effectLst/>
              </a:rPr>
              <a:t>In the respiratory system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Basically three categories of disease</a:t>
            </a:r>
            <a:endParaRPr lang="en-GB" dirty="0">
              <a:effectLst/>
            </a:endParaRPr>
          </a:p>
          <a:p>
            <a:pPr lvl="1"/>
            <a:r>
              <a:rPr lang="en-US" b="1" dirty="0" smtClean="0">
                <a:effectLst/>
              </a:rPr>
              <a:t>Allergic </a:t>
            </a:r>
            <a:r>
              <a:rPr lang="en-US" b="1" dirty="0" err="1" smtClean="0">
                <a:effectLst/>
              </a:rPr>
              <a:t>bronchopulmonary</a:t>
            </a:r>
            <a:r>
              <a:rPr lang="en-US" b="1" dirty="0" smtClean="0">
                <a:effectLst/>
              </a:rPr>
              <a:t> </a:t>
            </a:r>
            <a:r>
              <a:rPr lang="en-US" b="1" dirty="0" err="1">
                <a:effectLst/>
              </a:rPr>
              <a:t>aspergillosis</a:t>
            </a:r>
            <a:r>
              <a:rPr lang="en-US" dirty="0">
                <a:effectLst/>
              </a:rPr>
              <a:t> – extrinsic asthma – allergic </a:t>
            </a:r>
            <a:r>
              <a:rPr lang="en-US" dirty="0" err="1">
                <a:effectLst/>
              </a:rPr>
              <a:t>alveolitis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due to </a:t>
            </a:r>
            <a:r>
              <a:rPr lang="en-US" dirty="0">
                <a:effectLst/>
              </a:rPr>
              <a:t>hypersensitivity to the </a:t>
            </a:r>
            <a:r>
              <a:rPr lang="en-US" dirty="0" smtClean="0">
                <a:effectLst/>
              </a:rPr>
              <a:t>spores. Common in farmers that inhale </a:t>
            </a:r>
            <a:r>
              <a:rPr lang="en-US" dirty="0" err="1" smtClean="0">
                <a:effectLst/>
              </a:rPr>
              <a:t>mould</a:t>
            </a:r>
            <a:r>
              <a:rPr lang="en-US" dirty="0" smtClean="0">
                <a:effectLst/>
              </a:rPr>
              <a:t> in hay</a:t>
            </a:r>
            <a:endParaRPr lang="en-GB" dirty="0">
              <a:effectLst/>
            </a:endParaRPr>
          </a:p>
          <a:p>
            <a:pPr lvl="1"/>
            <a:r>
              <a:rPr lang="en-US" b="1" dirty="0">
                <a:effectLst/>
              </a:rPr>
              <a:t>Colonizing </a:t>
            </a:r>
            <a:r>
              <a:rPr lang="en-US" b="1" dirty="0" err="1">
                <a:effectLst/>
              </a:rPr>
              <a:t>aspergillosis</a:t>
            </a:r>
            <a:r>
              <a:rPr lang="en-US" dirty="0">
                <a:effectLst/>
              </a:rPr>
              <a:t> – </a:t>
            </a:r>
            <a:r>
              <a:rPr lang="en-US" u="sng" dirty="0">
                <a:effectLst/>
              </a:rPr>
              <a:t>colonization of the pre-existing cavity</a:t>
            </a:r>
            <a:r>
              <a:rPr lang="en-US" dirty="0">
                <a:effectLst/>
              </a:rPr>
              <a:t> - post-pulmonary TB in which the fungus grows as a </a:t>
            </a:r>
            <a:r>
              <a:rPr lang="en-US" dirty="0" err="1">
                <a:effectLst/>
              </a:rPr>
              <a:t>mycelial</a:t>
            </a:r>
            <a:r>
              <a:rPr lang="en-US" dirty="0">
                <a:effectLst/>
              </a:rPr>
              <a:t> mass – fungus ball or </a:t>
            </a:r>
            <a:r>
              <a:rPr lang="en-US" dirty="0" err="1">
                <a:effectLst/>
              </a:rPr>
              <a:t>aspergilloma</a:t>
            </a:r>
            <a:endParaRPr lang="en-GB" dirty="0">
              <a:effectLst/>
            </a:endParaRPr>
          </a:p>
          <a:p>
            <a:pPr lvl="1"/>
            <a:r>
              <a:rPr lang="en-US" b="1" dirty="0">
                <a:effectLst/>
              </a:rPr>
              <a:t>Invasive disease</a:t>
            </a:r>
            <a:r>
              <a:rPr lang="en-US" dirty="0">
                <a:effectLst/>
              </a:rPr>
              <a:t> – encountered in patients with chronic debilitating illness – characterized by invasion and destruction of lung tissues and blood vessels</a:t>
            </a:r>
            <a:r>
              <a:rPr lang="en-US" dirty="0" smtClean="0">
                <a:effectLst/>
              </a:rPr>
              <a:t>.-Pneumonia, meningitis, Cellulitis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Majority caused by A. </a:t>
            </a:r>
            <a:r>
              <a:rPr lang="en-US" dirty="0" err="1" smtClean="0">
                <a:effectLst/>
              </a:rPr>
              <a:t>fumigatus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6817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/>
          <a:lstStyle/>
          <a:p>
            <a:pPr lvl="0"/>
            <a:r>
              <a:rPr lang="en-US" b="1" u="sng" dirty="0">
                <a:effectLst/>
              </a:rPr>
              <a:t>Other forms of </a:t>
            </a:r>
            <a:r>
              <a:rPr lang="en-US" b="1" u="sng" dirty="0" err="1">
                <a:effectLst/>
              </a:rPr>
              <a:t>aspergillosis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Aspergilloma</a:t>
            </a:r>
            <a:r>
              <a:rPr lang="en-US" dirty="0">
                <a:effectLst/>
              </a:rPr>
              <a:t> in the air sinuses – associated with maxillary sinus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Cutaneous </a:t>
            </a:r>
            <a:r>
              <a:rPr lang="en-US" dirty="0" err="1">
                <a:effectLst/>
              </a:rPr>
              <a:t>aspergillosis</a:t>
            </a:r>
            <a:r>
              <a:rPr lang="en-US" dirty="0">
                <a:effectLst/>
              </a:rPr>
              <a:t> – involvement of external ear (</a:t>
            </a:r>
            <a:r>
              <a:rPr lang="en-US" dirty="0" err="1">
                <a:effectLst/>
              </a:rPr>
              <a:t>otomycosis</a:t>
            </a:r>
            <a:r>
              <a:rPr lang="en-US" dirty="0">
                <a:effectLst/>
              </a:rPr>
              <a:t>) – commonly caused by A. </a:t>
            </a:r>
            <a:r>
              <a:rPr lang="en-US" dirty="0" err="1">
                <a:effectLst/>
              </a:rPr>
              <a:t>niger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Mycetoma</a:t>
            </a:r>
            <a:r>
              <a:rPr lang="en-US" dirty="0">
                <a:effectLst/>
              </a:rPr>
              <a:t> – rare – A. </a:t>
            </a:r>
            <a:r>
              <a:rPr lang="en-US" dirty="0" err="1">
                <a:effectLst/>
              </a:rPr>
              <a:t>nidulans</a:t>
            </a:r>
            <a:r>
              <a:rPr lang="en-US" dirty="0">
                <a:effectLst/>
              </a:rPr>
              <a:t>.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82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9776"/>
            <a:ext cx="8568952" cy="998984"/>
          </a:xfrm>
        </p:spPr>
        <p:txBody>
          <a:bodyPr/>
          <a:lstStyle/>
          <a:p>
            <a:r>
              <a:rPr lang="en-US" dirty="0">
                <a:effectLst/>
              </a:rPr>
              <a:t>Lab confirmation of </a:t>
            </a:r>
            <a:r>
              <a:rPr lang="en-US" dirty="0" err="1" smtClean="0">
                <a:effectLst/>
              </a:rPr>
              <a:t>aspergillosis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896544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Specimen </a:t>
            </a:r>
            <a:r>
              <a:rPr lang="en-US" dirty="0">
                <a:effectLst/>
              </a:rPr>
              <a:t>– sputum, infected tissue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Direct microscopy examination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Culture and identifications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Sabouraud's</a:t>
            </a:r>
            <a:r>
              <a:rPr lang="en-US" dirty="0">
                <a:effectLst/>
              </a:rPr>
              <a:t> medium and colonial features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Various tests to identify the species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To be differentiated from species not associated with disease causation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Detection of antibodies – in the diagnosis of </a:t>
            </a:r>
            <a:r>
              <a:rPr lang="en-US" dirty="0" err="1" smtClean="0">
                <a:effectLst/>
              </a:rPr>
              <a:t>aspergilloma</a:t>
            </a:r>
            <a:r>
              <a:rPr lang="en-US" dirty="0" smtClean="0">
                <a:effectLst/>
              </a:rPr>
              <a:t>. </a:t>
            </a:r>
            <a:r>
              <a:rPr lang="en-GB" dirty="0">
                <a:effectLst/>
              </a:rPr>
              <a:t>Serologic test for circulating cell wall </a:t>
            </a:r>
            <a:r>
              <a:rPr lang="en-GB" dirty="0" err="1">
                <a:effectLst/>
              </a:rPr>
              <a:t>galactomannan</a:t>
            </a:r>
            <a:r>
              <a:rPr lang="en-GB" dirty="0">
                <a:effectLst/>
              </a:rPr>
              <a:t> antigen in </a:t>
            </a:r>
            <a:r>
              <a:rPr lang="en-GB">
                <a:effectLst/>
              </a:rPr>
              <a:t>serum</a:t>
            </a:r>
            <a:r>
              <a:rPr lang="en-GB" smtClean="0">
                <a:effectLst/>
              </a:rPr>
              <a:t>.</a:t>
            </a:r>
            <a:endParaRPr lang="en-GB" dirty="0" smtClean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8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>
                <a:effectLst/>
              </a:rPr>
              <a:t>M</a:t>
            </a:r>
            <a:r>
              <a:rPr lang="en-US" dirty="0" smtClean="0">
                <a:effectLst/>
              </a:rPr>
              <a:t>inority </a:t>
            </a:r>
            <a:r>
              <a:rPr lang="en-US" dirty="0">
                <a:effectLst/>
              </a:rPr>
              <a:t>develop the classical illness with variation in severity and manifestations – as chronic pulmonary disease characterized by progressive cavity formation to disseminated disease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Reactivation of the asymptomatic infections may or may not occur after several years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Opportunistic </a:t>
            </a:r>
            <a:r>
              <a:rPr lang="en-US" dirty="0" err="1">
                <a:effectLst/>
              </a:rPr>
              <a:t>histoplasmosis</a:t>
            </a:r>
            <a:r>
              <a:rPr lang="en-US" dirty="0">
                <a:effectLst/>
              </a:rPr>
              <a:t> occurs rarely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A</a:t>
            </a:r>
            <a:r>
              <a:rPr lang="en-US" i="1" dirty="0">
                <a:effectLst/>
              </a:rPr>
              <a:t> disseminated disease with multiple organ involvement – enlarged liver, spleen with or without </a:t>
            </a:r>
            <a:r>
              <a:rPr lang="en-US" i="1" dirty="0" err="1">
                <a:effectLst/>
              </a:rPr>
              <a:t>anaemia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The organism is </a:t>
            </a:r>
            <a:r>
              <a:rPr lang="en-US" i="1" dirty="0">
                <a:effectLst/>
              </a:rPr>
              <a:t>demonstrated in infected parts as an intracellular parasite of RES within phagocytic </a:t>
            </a:r>
            <a:r>
              <a:rPr lang="en-US" i="1" dirty="0" smtClean="0">
                <a:effectLst/>
              </a:rPr>
              <a:t>cells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9601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24694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Aspergillus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spp</a:t>
            </a:r>
            <a:r>
              <a:rPr lang="en-GB" dirty="0" smtClean="0">
                <a:solidFill>
                  <a:schemeClr val="tx1"/>
                </a:solidFill>
              </a:rPr>
              <a:t> culture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72608"/>
          </a:xfrm>
        </p:spPr>
        <p:txBody>
          <a:bodyPr numCol="2">
            <a:normAutofit fontScale="85000" lnSpcReduction="10000"/>
          </a:bodyPr>
          <a:lstStyle/>
          <a:p>
            <a:r>
              <a:rPr lang="en-GB" b="1" dirty="0" smtClean="0"/>
              <a:t>Macroscopic </a:t>
            </a:r>
            <a:r>
              <a:rPr lang="en-GB" b="1" dirty="0"/>
              <a:t>morphology</a:t>
            </a:r>
          </a:p>
          <a:p>
            <a:pPr lvl="1"/>
            <a:r>
              <a:rPr lang="en-GB" dirty="0" smtClean="0"/>
              <a:t>SDA </a:t>
            </a:r>
            <a:r>
              <a:rPr lang="en-GB" dirty="0"/>
              <a:t>colony texture</a:t>
            </a:r>
          </a:p>
          <a:p>
            <a:pPr lvl="2"/>
            <a:r>
              <a:rPr lang="en-GB" dirty="0" smtClean="0"/>
              <a:t>Fast </a:t>
            </a:r>
            <a:r>
              <a:rPr lang="en-GB" dirty="0"/>
              <a:t>growing</a:t>
            </a:r>
          </a:p>
          <a:p>
            <a:pPr lvl="2"/>
            <a:r>
              <a:rPr lang="en-GB" dirty="0" smtClean="0"/>
              <a:t>Powdery</a:t>
            </a:r>
            <a:endParaRPr lang="en-GB" dirty="0"/>
          </a:p>
          <a:p>
            <a:pPr lvl="1"/>
            <a:r>
              <a:rPr lang="en-GB" dirty="0" smtClean="0"/>
              <a:t>Colony </a:t>
            </a:r>
            <a:r>
              <a:rPr lang="en-GB" dirty="0" err="1"/>
              <a:t>color</a:t>
            </a:r>
            <a:endParaRPr lang="en-GB" dirty="0"/>
          </a:p>
          <a:p>
            <a:pPr lvl="2"/>
            <a:r>
              <a:rPr lang="en-GB" dirty="0" smtClean="0"/>
              <a:t>Front</a:t>
            </a:r>
            <a:r>
              <a:rPr lang="en-GB" dirty="0"/>
              <a:t>: may vary depending on </a:t>
            </a:r>
            <a:r>
              <a:rPr lang="en-GB" dirty="0" err="1"/>
              <a:t>spp</a:t>
            </a:r>
            <a:r>
              <a:rPr lang="en-GB" dirty="0"/>
              <a:t> - white, yellow, yellow-brown, brown to black, shades of green</a:t>
            </a:r>
          </a:p>
          <a:p>
            <a:pPr lvl="2"/>
            <a:r>
              <a:rPr lang="en-GB" dirty="0" smtClean="0"/>
              <a:t>Reverse</a:t>
            </a:r>
            <a:r>
              <a:rPr lang="en-GB" dirty="0"/>
              <a:t>: </a:t>
            </a:r>
            <a:r>
              <a:rPr lang="en-GB" dirty="0" err="1"/>
              <a:t>uncolored</a:t>
            </a:r>
            <a:r>
              <a:rPr lang="en-GB" dirty="0"/>
              <a:t> to pale yellow in most isolates; may be purple to olive</a:t>
            </a:r>
          </a:p>
          <a:p>
            <a:r>
              <a:rPr lang="en-GB" b="1" dirty="0"/>
              <a:t>Macroscopic morphology</a:t>
            </a:r>
          </a:p>
          <a:p>
            <a:pPr lvl="1"/>
            <a:r>
              <a:rPr lang="en-GB" dirty="0" err="1" smtClean="0"/>
              <a:t>Lactophenol</a:t>
            </a:r>
            <a:r>
              <a:rPr lang="en-GB" dirty="0" smtClean="0"/>
              <a:t> </a:t>
            </a:r>
            <a:r>
              <a:rPr lang="en-GB" dirty="0"/>
              <a:t>cotton blue stain</a:t>
            </a:r>
          </a:p>
          <a:p>
            <a:pPr lvl="1"/>
            <a:r>
              <a:rPr lang="en-GB" dirty="0" err="1" smtClean="0"/>
              <a:t>Conidopheres</a:t>
            </a:r>
            <a:r>
              <a:rPr lang="en-GB" dirty="0"/>
              <a:t>:</a:t>
            </a:r>
          </a:p>
          <a:p>
            <a:pPr lvl="2"/>
            <a:r>
              <a:rPr lang="en-GB" dirty="0" smtClean="0"/>
              <a:t>Terminate </a:t>
            </a:r>
            <a:r>
              <a:rPr lang="en-GB" dirty="0"/>
              <a:t>in a vesicle </a:t>
            </a:r>
            <a:r>
              <a:rPr lang="en-GB" dirty="0" smtClean="0"/>
              <a:t>covered with either....</a:t>
            </a:r>
          </a:p>
          <a:p>
            <a:pPr lvl="1"/>
            <a:r>
              <a:rPr lang="en-GB" dirty="0" smtClean="0"/>
              <a:t>Conidia:</a:t>
            </a:r>
          </a:p>
          <a:p>
            <a:pPr lvl="2"/>
            <a:r>
              <a:rPr lang="en-GB" dirty="0" smtClean="0"/>
              <a:t>One </a:t>
            </a:r>
            <a:r>
              <a:rPr lang="en-GB" dirty="0"/>
              <a:t>celled, smooth or rough walled</a:t>
            </a:r>
          </a:p>
          <a:p>
            <a:pPr lvl="1"/>
            <a:r>
              <a:rPr lang="en-GB" dirty="0"/>
              <a:t>H</a:t>
            </a:r>
            <a:r>
              <a:rPr lang="en-GB" dirty="0" smtClean="0"/>
              <a:t>yaline </a:t>
            </a:r>
            <a:r>
              <a:rPr lang="en-GB" dirty="0"/>
              <a:t>or pigmented</a:t>
            </a:r>
          </a:p>
          <a:p>
            <a:pPr lvl="1"/>
            <a:r>
              <a:rPr lang="en-GB" dirty="0" err="1" smtClean="0"/>
              <a:t>Basocatenate</a:t>
            </a:r>
            <a:r>
              <a:rPr lang="en-GB" dirty="0"/>
              <a:t>, forming long dry chains which may be: divergent(radiate) or in compact </a:t>
            </a:r>
            <a:r>
              <a:rPr lang="en-GB" dirty="0" smtClean="0"/>
              <a:t>columns (columnar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7315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73547"/>
            <a:ext cx="4232275" cy="428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59655"/>
            <a:ext cx="4248150" cy="356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073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76586"/>
            <a:ext cx="4248150" cy="392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35558"/>
            <a:ext cx="4232275" cy="416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868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</a:t>
            </a:r>
            <a:r>
              <a:rPr lang="en-GB" dirty="0" err="1" smtClean="0"/>
              <a:t>spergillus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/>
              <a:t>Aspergillus</a:t>
            </a:r>
            <a:r>
              <a:rPr lang="en-GB" dirty="0"/>
              <a:t> </a:t>
            </a:r>
            <a:r>
              <a:rPr lang="en-GB" dirty="0" err="1"/>
              <a:t>fumigatus</a:t>
            </a:r>
            <a:endParaRPr lang="en-GB" dirty="0"/>
          </a:p>
        </p:txBody>
      </p:sp>
      <p:pic>
        <p:nvPicPr>
          <p:cNvPr id="11" name="Picture 3" descr="E:\Bachelor of Medicine And Bachelor of Surgery (MBChB)  Year  2\MEDICAL MICROBIOLOGY\4. MYCOLOGY\Mycology PICS\Aspergillus fumigatu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503305"/>
            <a:ext cx="4041775" cy="329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Bachelor of Medicine And Bachelor of Surgery (MBChB)  Year  2\MEDICAL MICROBIOLOGY\4. MYCOLOGY\Mycology PICS\Aspergillus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39090"/>
            <a:ext cx="4040188" cy="322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7029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nie\Pictures\vlcsnap-2013-11-06-15h03m38s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3153"/>
          <a:stretch/>
        </p:blipFill>
        <p:spPr bwMode="auto">
          <a:xfrm>
            <a:off x="-26978" y="24949"/>
            <a:ext cx="9170978" cy="67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985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Penicillium</a:t>
            </a:r>
            <a:r>
              <a:rPr lang="en-GB" dirty="0"/>
              <a:t> </a:t>
            </a:r>
            <a:r>
              <a:rPr lang="en-GB" dirty="0" err="1" smtClean="0"/>
              <a:t>spp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184576"/>
          </a:xfrm>
        </p:spPr>
        <p:txBody>
          <a:bodyPr numCol="2">
            <a:normAutofit fontScale="92500" lnSpcReduction="20000"/>
          </a:bodyPr>
          <a:lstStyle/>
          <a:p>
            <a:r>
              <a:rPr lang="en-GB" b="1" dirty="0" smtClean="0"/>
              <a:t>Macroscopic morphology</a:t>
            </a:r>
          </a:p>
          <a:p>
            <a:pPr lvl="1"/>
            <a:r>
              <a:rPr lang="en-GB" dirty="0" smtClean="0"/>
              <a:t> </a:t>
            </a:r>
            <a:r>
              <a:rPr lang="en-GB" dirty="0"/>
              <a:t>SDA colony texture</a:t>
            </a:r>
          </a:p>
          <a:p>
            <a:pPr lvl="2"/>
            <a:r>
              <a:rPr lang="en-GB" dirty="0" smtClean="0"/>
              <a:t>Fast </a:t>
            </a:r>
            <a:r>
              <a:rPr lang="en-GB" dirty="0"/>
              <a:t>growing, flat, filamentous</a:t>
            </a:r>
          </a:p>
          <a:p>
            <a:pPr lvl="2"/>
            <a:r>
              <a:rPr lang="en-GB" dirty="0" smtClean="0"/>
              <a:t>Velvety</a:t>
            </a:r>
            <a:endParaRPr lang="en-GB" dirty="0"/>
          </a:p>
          <a:p>
            <a:pPr lvl="2"/>
            <a:r>
              <a:rPr lang="en-GB" dirty="0" smtClean="0"/>
              <a:t>Woolly </a:t>
            </a:r>
            <a:r>
              <a:rPr lang="en-GB" dirty="0"/>
              <a:t>or </a:t>
            </a:r>
            <a:r>
              <a:rPr lang="en-GB" dirty="0" smtClean="0"/>
              <a:t>cottony</a:t>
            </a:r>
          </a:p>
          <a:p>
            <a:pPr lvl="1"/>
            <a:r>
              <a:rPr lang="en-GB" dirty="0" smtClean="0"/>
              <a:t>Colony </a:t>
            </a:r>
            <a:r>
              <a:rPr lang="en-GB" dirty="0" err="1"/>
              <a:t>color</a:t>
            </a:r>
            <a:endParaRPr lang="en-GB" dirty="0"/>
          </a:p>
          <a:p>
            <a:pPr lvl="2"/>
            <a:r>
              <a:rPr lang="en-GB" dirty="0" smtClean="0"/>
              <a:t>Front</a:t>
            </a:r>
            <a:r>
              <a:rPr lang="en-GB" dirty="0"/>
              <a:t>: </a:t>
            </a:r>
            <a:r>
              <a:rPr lang="en-GB" dirty="0" err="1"/>
              <a:t>intially</a:t>
            </a:r>
            <a:r>
              <a:rPr lang="en-GB" dirty="0"/>
              <a:t> white and </a:t>
            </a:r>
            <a:r>
              <a:rPr lang="en-GB" dirty="0" smtClean="0"/>
              <a:t>becomes</a:t>
            </a:r>
          </a:p>
          <a:p>
            <a:pPr lvl="3"/>
            <a:r>
              <a:rPr lang="en-GB" dirty="0" smtClean="0"/>
              <a:t>Blue-green</a:t>
            </a:r>
            <a:r>
              <a:rPr lang="en-GB" dirty="0"/>
              <a:t>, Grey-green, olive-grey, yellow or pinkish</a:t>
            </a:r>
          </a:p>
          <a:p>
            <a:pPr lvl="2"/>
            <a:r>
              <a:rPr lang="en-GB" dirty="0" smtClean="0"/>
              <a:t>Reverse</a:t>
            </a:r>
            <a:r>
              <a:rPr lang="en-GB" dirty="0"/>
              <a:t>: usually pale to yellowish</a:t>
            </a:r>
          </a:p>
          <a:p>
            <a:r>
              <a:rPr lang="en-GB" b="1" dirty="0"/>
              <a:t>Macroscopic morphology</a:t>
            </a:r>
          </a:p>
          <a:p>
            <a:pPr lvl="1"/>
            <a:r>
              <a:rPr lang="en-GB" dirty="0" smtClean="0"/>
              <a:t>Hyphae</a:t>
            </a:r>
            <a:r>
              <a:rPr lang="en-GB" dirty="0"/>
              <a:t>: </a:t>
            </a:r>
            <a:r>
              <a:rPr lang="en-GB" dirty="0" err="1"/>
              <a:t>septate</a:t>
            </a:r>
            <a:endParaRPr lang="en-GB" dirty="0"/>
          </a:p>
          <a:p>
            <a:pPr lvl="1"/>
            <a:r>
              <a:rPr lang="en-GB" dirty="0" err="1" smtClean="0"/>
              <a:t>Conidophores</a:t>
            </a:r>
            <a:r>
              <a:rPr lang="en-GB" dirty="0"/>
              <a:t>: simple or branched</a:t>
            </a:r>
          </a:p>
          <a:p>
            <a:pPr lvl="1"/>
            <a:r>
              <a:rPr lang="en-GB" dirty="0" err="1" smtClean="0"/>
              <a:t>Metulae</a:t>
            </a:r>
            <a:r>
              <a:rPr lang="en-GB" dirty="0"/>
              <a:t>: secondary branches on </a:t>
            </a:r>
            <a:r>
              <a:rPr lang="en-GB" dirty="0" err="1"/>
              <a:t>conidophores</a:t>
            </a:r>
            <a:endParaRPr lang="en-GB" dirty="0"/>
          </a:p>
          <a:p>
            <a:pPr lvl="2"/>
            <a:r>
              <a:rPr lang="en-GB" dirty="0" smtClean="0"/>
              <a:t>Carry </a:t>
            </a:r>
            <a:r>
              <a:rPr lang="en-GB" dirty="0"/>
              <a:t>the </a:t>
            </a:r>
            <a:r>
              <a:rPr lang="en-GB" dirty="0" err="1"/>
              <a:t>phialides</a:t>
            </a:r>
            <a:endParaRPr lang="en-GB" dirty="0"/>
          </a:p>
          <a:p>
            <a:pPr lvl="1"/>
            <a:r>
              <a:rPr lang="en-GB" dirty="0" smtClean="0"/>
              <a:t>Conidia</a:t>
            </a:r>
            <a:r>
              <a:rPr lang="en-GB" dirty="0"/>
              <a:t>: Round, unicellular, visualized as </a:t>
            </a:r>
            <a:r>
              <a:rPr lang="en-GB" dirty="0" err="1"/>
              <a:t>unbranched</a:t>
            </a:r>
            <a:r>
              <a:rPr lang="en-GB" dirty="0"/>
              <a:t> chains at the tips of the </a:t>
            </a:r>
            <a:r>
              <a:rPr lang="en-GB" dirty="0" err="1"/>
              <a:t>phialides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276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achelor of Medicine And Bachelor of Surgery (MBChB)  Year  2\MEDICAL MICROBIOLOGY\4. MYCOLOGY\Mycology PICS\Penicillium speci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" y="2132856"/>
            <a:ext cx="4201294" cy="36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Bachelor of Medicine And Bachelor of Surgery (MBChB)  Year  2\MEDICAL MICROBIOLOGY\4. MYCOLOGY\Mycology PICS\Penicillium spp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4716016" cy="369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094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4. MYCOLOGY\Mycology PICS\Penicillium notatum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52" y="0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Bachelor of Medicine And Bachelor of Surgery (MBChB)  Year  2\MEDICAL MICROBIOLOGY\4. MYCOLOGY\Mycology PICS\bactee 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62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Bachelor of Medicine And Bachelor of Surgery (MBChB)  Year  2\MEDICAL MICROBIOLOGY\4. MYCOLOGY\Mycology PICS\Penicillium spp.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00174"/>
            <a:ext cx="4248150" cy="32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73453"/>
            <a:ext cx="4232275" cy="328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1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868710"/>
          </a:xfrm>
        </p:spPr>
        <p:txBody>
          <a:bodyPr/>
          <a:lstStyle/>
          <a:p>
            <a:r>
              <a:rPr lang="en-GB" dirty="0" err="1"/>
              <a:t>Geotrichum</a:t>
            </a:r>
            <a:r>
              <a:rPr lang="en-GB" dirty="0"/>
              <a:t> </a:t>
            </a:r>
            <a:r>
              <a:rPr lang="en-GB" dirty="0" err="1" smtClean="0"/>
              <a:t>spp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400600"/>
          </a:xfrm>
        </p:spPr>
        <p:txBody>
          <a:bodyPr numCol="2">
            <a:normAutofit fontScale="92500" lnSpcReduction="10000"/>
          </a:bodyPr>
          <a:lstStyle/>
          <a:p>
            <a:r>
              <a:rPr lang="en-GB" b="1" dirty="0" smtClean="0"/>
              <a:t>Macroscopic </a:t>
            </a:r>
            <a:r>
              <a:rPr lang="en-GB" b="1" dirty="0"/>
              <a:t>morphology</a:t>
            </a:r>
          </a:p>
          <a:p>
            <a:pPr lvl="1"/>
            <a:r>
              <a:rPr lang="en-GB" dirty="0" smtClean="0"/>
              <a:t>SDA </a:t>
            </a:r>
            <a:r>
              <a:rPr lang="en-GB" dirty="0"/>
              <a:t>colony texture</a:t>
            </a:r>
          </a:p>
          <a:p>
            <a:pPr lvl="2"/>
            <a:r>
              <a:rPr lang="en-GB" dirty="0" smtClean="0"/>
              <a:t>Fast </a:t>
            </a:r>
            <a:r>
              <a:rPr lang="en-GB" dirty="0"/>
              <a:t>growing</a:t>
            </a:r>
          </a:p>
          <a:p>
            <a:pPr lvl="2"/>
            <a:r>
              <a:rPr lang="en-GB" dirty="0" smtClean="0"/>
              <a:t>Dry</a:t>
            </a:r>
            <a:endParaRPr lang="en-GB" dirty="0"/>
          </a:p>
          <a:p>
            <a:pPr lvl="2"/>
            <a:r>
              <a:rPr lang="en-GB" dirty="0" smtClean="0"/>
              <a:t>Finely </a:t>
            </a:r>
            <a:r>
              <a:rPr lang="en-GB" dirty="0"/>
              <a:t>suede-like</a:t>
            </a:r>
          </a:p>
          <a:p>
            <a:pPr lvl="1"/>
            <a:r>
              <a:rPr lang="en-GB" dirty="0" smtClean="0"/>
              <a:t>Colony </a:t>
            </a:r>
            <a:r>
              <a:rPr lang="en-GB" dirty="0" err="1"/>
              <a:t>color</a:t>
            </a:r>
            <a:endParaRPr lang="en-GB" dirty="0"/>
          </a:p>
          <a:p>
            <a:pPr lvl="2"/>
            <a:r>
              <a:rPr lang="en-GB" dirty="0" smtClean="0"/>
              <a:t>Front</a:t>
            </a:r>
            <a:r>
              <a:rPr lang="en-GB" dirty="0"/>
              <a:t>: white to cream</a:t>
            </a:r>
          </a:p>
          <a:p>
            <a:pPr lvl="2"/>
            <a:r>
              <a:rPr lang="en-GB" dirty="0" smtClean="0"/>
              <a:t>Reverse</a:t>
            </a:r>
            <a:r>
              <a:rPr lang="en-GB" dirty="0"/>
              <a:t>: no pigment</a:t>
            </a:r>
          </a:p>
          <a:p>
            <a:r>
              <a:rPr lang="en-GB" b="1" dirty="0"/>
              <a:t>Macroscopic morphology</a:t>
            </a:r>
          </a:p>
          <a:p>
            <a:pPr lvl="1"/>
            <a:r>
              <a:rPr lang="en-GB" dirty="0" err="1" smtClean="0"/>
              <a:t>Lactophenol</a:t>
            </a:r>
            <a:r>
              <a:rPr lang="en-GB" dirty="0" smtClean="0"/>
              <a:t> </a:t>
            </a:r>
            <a:r>
              <a:rPr lang="en-GB" dirty="0"/>
              <a:t>cotton blue (LCB) stain</a:t>
            </a:r>
          </a:p>
          <a:p>
            <a:pPr lvl="1"/>
            <a:r>
              <a:rPr lang="en-GB" dirty="0" smtClean="0"/>
              <a:t>Hyphae</a:t>
            </a:r>
            <a:endParaRPr lang="en-GB" dirty="0"/>
          </a:p>
          <a:p>
            <a:pPr lvl="1"/>
            <a:r>
              <a:rPr lang="en-GB" dirty="0" smtClean="0"/>
              <a:t>Hyaline</a:t>
            </a:r>
            <a:r>
              <a:rPr lang="en-GB" dirty="0"/>
              <a:t>, </a:t>
            </a:r>
            <a:r>
              <a:rPr lang="en-GB" dirty="0" err="1"/>
              <a:t>septate</a:t>
            </a:r>
            <a:r>
              <a:rPr lang="en-GB" dirty="0"/>
              <a:t>, branched</a:t>
            </a:r>
          </a:p>
          <a:p>
            <a:pPr lvl="1"/>
            <a:r>
              <a:rPr lang="en-GB" dirty="0" smtClean="0"/>
              <a:t>Break </a:t>
            </a:r>
            <a:r>
              <a:rPr lang="en-GB" dirty="0"/>
              <a:t>up into chains of</a:t>
            </a:r>
          </a:p>
          <a:p>
            <a:pPr lvl="2"/>
            <a:r>
              <a:rPr lang="en-GB" dirty="0" smtClean="0"/>
              <a:t>Hyaline</a:t>
            </a:r>
            <a:r>
              <a:rPr lang="en-GB" dirty="0"/>
              <a:t>, smooth, one celled, </a:t>
            </a:r>
            <a:r>
              <a:rPr lang="en-GB" dirty="0" err="1"/>
              <a:t>subglobose</a:t>
            </a:r>
            <a:r>
              <a:rPr lang="en-GB" dirty="0"/>
              <a:t> to cylindrical → </a:t>
            </a:r>
            <a:r>
              <a:rPr lang="en-GB" dirty="0" err="1"/>
              <a:t>arthroconidia</a:t>
            </a:r>
            <a:r>
              <a:rPr lang="en-GB" dirty="0"/>
              <a:t>: release by the separation of </a:t>
            </a:r>
            <a:r>
              <a:rPr lang="en-GB" dirty="0" smtClean="0"/>
              <a:t>a double </a:t>
            </a:r>
            <a:r>
              <a:rPr lang="en-GB" dirty="0"/>
              <a:t>septum</a:t>
            </a:r>
          </a:p>
          <a:p>
            <a:pPr lvl="1"/>
            <a:r>
              <a:rPr lang="en-GB" dirty="0" err="1" smtClean="0"/>
              <a:t>Balctoconidia</a:t>
            </a:r>
            <a:r>
              <a:rPr lang="en-GB" dirty="0" smtClean="0"/>
              <a:t> </a:t>
            </a:r>
            <a:r>
              <a:rPr lang="en-GB" dirty="0"/>
              <a:t>production: not found in this genus</a:t>
            </a:r>
          </a:p>
        </p:txBody>
      </p:sp>
    </p:spTree>
    <p:extLst>
      <p:ext uri="{BB962C8B-B14F-4D97-AF65-F5344CB8AC3E}">
        <p14:creationId xmlns:p14="http://schemas.microsoft.com/office/powerpoint/2010/main" val="399600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>
                <a:effectLst/>
              </a:rPr>
              <a:t>B. </a:t>
            </a:r>
            <a:r>
              <a:rPr lang="en-US" b="1" dirty="0" err="1" smtClean="0">
                <a:effectLst/>
              </a:rPr>
              <a:t>Histoplasma</a:t>
            </a:r>
            <a:r>
              <a:rPr lang="en-US" b="1" dirty="0" smtClean="0">
                <a:effectLst/>
              </a:rPr>
              <a:t> </a:t>
            </a:r>
            <a:r>
              <a:rPr lang="en-US" b="1" dirty="0" err="1">
                <a:effectLst/>
              </a:rPr>
              <a:t>capsulatum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duboisii</a:t>
            </a:r>
            <a:endParaRPr lang="en-GB" b="1" dirty="0">
              <a:effectLst/>
            </a:endParaRPr>
          </a:p>
          <a:p>
            <a:pPr lvl="0"/>
            <a:r>
              <a:rPr lang="en-US" dirty="0">
                <a:effectLst/>
              </a:rPr>
              <a:t>Causative agent of African </a:t>
            </a:r>
            <a:r>
              <a:rPr lang="en-US" dirty="0" err="1">
                <a:effectLst/>
              </a:rPr>
              <a:t>histoplasmosis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Encountered in some countries in Central parts of Africa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Clinical manifestation include ulcerative lesions and swellings which involve the: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Skin, subcutaneous tissues and bones</a:t>
            </a:r>
            <a:endParaRPr lang="en-GB" dirty="0">
              <a:effectLst/>
            </a:endParaRPr>
          </a:p>
          <a:p>
            <a:pPr lvl="1"/>
            <a:r>
              <a:rPr lang="en-US" b="1" dirty="0">
                <a:effectLst/>
              </a:rPr>
              <a:t>Lungs are not commonly involved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Source and the route of not clearly defined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947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90716"/>
            <a:ext cx="4248150" cy="410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80473"/>
            <a:ext cx="4232275" cy="401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4456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Bachelor of Medicine And Bachelor of Surgery (MBChB)  Year  2\MEDICAL MICROBIOLOGY\4. MYCOLOGY\Mycology PICS\Geotrichum spp.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27875"/>
            <a:ext cx="3810000" cy="30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Bachelor of Medicine And Bachelor of Surgery (MBChB)  Year  2\MEDICAL MICROBIOLOGY\4. MYCOLOGY\Mycology PICS\Geotrichum spp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89892"/>
            <a:ext cx="3810000" cy="32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522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9776"/>
            <a:ext cx="8568952" cy="998984"/>
          </a:xfrm>
        </p:spPr>
        <p:txBody>
          <a:bodyPr/>
          <a:lstStyle/>
          <a:p>
            <a:pPr lvl="0"/>
            <a:r>
              <a:rPr lang="en-US" u="sng" dirty="0">
                <a:effectLst/>
              </a:rPr>
              <a:t>Aspects of management of systemic </a:t>
            </a:r>
            <a:r>
              <a:rPr lang="en-US" u="sng" dirty="0" smtClean="0">
                <a:effectLst/>
              </a:rPr>
              <a:t>mycoses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752528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Management </a:t>
            </a:r>
            <a:r>
              <a:rPr lang="en-US" dirty="0">
                <a:effectLst/>
              </a:rPr>
              <a:t>of predisposing conditions where applicable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Antifungal agents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Amphotericin B 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Others – </a:t>
            </a:r>
            <a:r>
              <a:rPr lang="en-US" dirty="0" err="1">
                <a:effectLst/>
              </a:rPr>
              <a:t>itraconazole</a:t>
            </a:r>
            <a:r>
              <a:rPr lang="en-US" dirty="0">
                <a:effectLst/>
              </a:rPr>
              <a:t>, </a:t>
            </a:r>
            <a:r>
              <a:rPr lang="en-US" dirty="0" smtClean="0">
                <a:effectLst/>
              </a:rPr>
              <a:t>fluconazole, ketoconazole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Other measures - where applicable &amp; surgical procedures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9245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Bachelor of Medicine And Bachelor of Surgery (MBChB)  Year  2\Microbilogy photos\20130927_1403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t="12754" r="16738" b="6377"/>
          <a:stretch/>
        </p:blipFill>
        <p:spPr bwMode="auto">
          <a:xfrm>
            <a:off x="0" y="802633"/>
            <a:ext cx="7596336" cy="60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11960" y="1052736"/>
            <a:ext cx="4572000" cy="646331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r>
              <a:rPr lang="en-GB" dirty="0"/>
              <a:t>Hyphae with </a:t>
            </a:r>
            <a:r>
              <a:rPr lang="en-GB" dirty="0" err="1"/>
              <a:t>micronidia</a:t>
            </a:r>
            <a:r>
              <a:rPr lang="en-GB" dirty="0"/>
              <a:t> and </a:t>
            </a:r>
            <a:r>
              <a:rPr lang="en-GB" dirty="0" err="1"/>
              <a:t>tuberculate</a:t>
            </a:r>
            <a:r>
              <a:rPr lang="en-GB" dirty="0"/>
              <a:t> </a:t>
            </a:r>
            <a:r>
              <a:rPr lang="en-GB" dirty="0" err="1"/>
              <a:t>macronidia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170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nie\Pictures\vlcsnap-2013-11-06-14h39m55s5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4680" r="13636"/>
          <a:stretch/>
        </p:blipFill>
        <p:spPr bwMode="auto">
          <a:xfrm>
            <a:off x="1835695" y="26965"/>
            <a:ext cx="5364322" cy="37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nie\Pictures\vlcsnap-2013-11-06-14h40m32s10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26296" r="14546"/>
          <a:stretch/>
        </p:blipFill>
        <p:spPr bwMode="auto">
          <a:xfrm>
            <a:off x="1817729" y="3784438"/>
            <a:ext cx="5382288" cy="304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941606"/>
      </p:ext>
    </p:extLst>
  </p:cSld>
  <p:clrMapOvr>
    <a:masterClrMapping/>
  </p:clrMapOvr>
</p:sld>
</file>

<file path=ppt/theme/theme1.xml><?xml version="1.0" encoding="utf-8"?>
<a:theme xmlns:a="http://schemas.openxmlformats.org/drawingml/2006/main" name="1_TS001069040">
  <a:themeElements>
    <a:clrScheme name="Custom 3">
      <a:dk1>
        <a:srgbClr val="FFFFFF"/>
      </a:dk1>
      <a:lt1>
        <a:srgbClr val="FFFFFF"/>
      </a:lt1>
      <a:dk2>
        <a:srgbClr val="1F497D"/>
      </a:dk2>
      <a:lt2>
        <a:srgbClr val="FFC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7F00FF"/>
        </a:dk2>
        <a:lt2>
          <a:srgbClr val="FAFD00"/>
        </a:lt2>
        <a:accent1>
          <a:srgbClr val="B50069"/>
        </a:accent1>
        <a:accent2>
          <a:srgbClr val="FF7F00"/>
        </a:accent2>
        <a:accent3>
          <a:srgbClr val="C0AAFF"/>
        </a:accent3>
        <a:accent4>
          <a:srgbClr val="DADADA"/>
        </a:accent4>
        <a:accent5>
          <a:srgbClr val="D7AAB9"/>
        </a:accent5>
        <a:accent6>
          <a:srgbClr val="E77200"/>
        </a:accent6>
        <a:hlink>
          <a:srgbClr val="FF00FF"/>
        </a:hlink>
        <a:folHlink>
          <a:srgbClr val="B760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B760F9"/>
        </a:lt1>
        <a:dk2>
          <a:srgbClr val="7B00E4"/>
        </a:dk2>
        <a:lt2>
          <a:srgbClr val="280049"/>
        </a:lt2>
        <a:accent1>
          <a:srgbClr val="FFFFFF"/>
        </a:accent1>
        <a:accent2>
          <a:srgbClr val="FFFF00"/>
        </a:accent2>
        <a:accent3>
          <a:srgbClr val="D8B6FB"/>
        </a:accent3>
        <a:accent4>
          <a:srgbClr val="000000"/>
        </a:accent4>
        <a:accent5>
          <a:srgbClr val="FFFFFF"/>
        </a:accent5>
        <a:accent6>
          <a:srgbClr val="E7E700"/>
        </a:accent6>
        <a:hlink>
          <a:srgbClr val="FF00FF"/>
        </a:hlink>
        <a:folHlink>
          <a:srgbClr val="DFB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F2F2F2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7F7F7"/>
        </a:accent5>
        <a:accent6>
          <a:srgbClr val="838383"/>
        </a:accent6>
        <a:hlink>
          <a:srgbClr val="DADADA"/>
        </a:hlink>
        <a:folHlink>
          <a:srgbClr val="6767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2785</Words>
  <Application>Microsoft Office PowerPoint</Application>
  <PresentationFormat>On-screen Show (4:3)</PresentationFormat>
  <Paragraphs>381</Paragraphs>
  <Slides>72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1_TS001069040</vt:lpstr>
      <vt:lpstr>SYSTEMIC MYCOSES</vt:lpstr>
      <vt:lpstr>Systemic Mycoses</vt:lpstr>
      <vt:lpstr>TRUE PATHOGENIC FUNGI</vt:lpstr>
      <vt:lpstr>PowerPoint Presentation</vt:lpstr>
      <vt:lpstr>Histoplasmosis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Coccidioidomycosis</vt:lpstr>
      <vt:lpstr>PowerPoint Presentation</vt:lpstr>
      <vt:lpstr>PowerPoint Presentation</vt:lpstr>
      <vt:lpstr>PowerPoint Presentation</vt:lpstr>
      <vt:lpstr>Blastomycosis (South American blastomycosis)</vt:lpstr>
      <vt:lpstr>PowerPoint Presentation</vt:lpstr>
      <vt:lpstr>PowerPoint Presentation</vt:lpstr>
      <vt:lpstr>Paracoccidioidomycosis  (South American blastomycosis)</vt:lpstr>
      <vt:lpstr>LAB DIAGNOSIS OF PATHOGENIC SYSTEMIC MYCOSES</vt:lpstr>
      <vt:lpstr>PowerPoint Presentation</vt:lpstr>
      <vt:lpstr>INFECTIONS DUE TO OPPORTUNISTIC FUNGI</vt:lpstr>
      <vt:lpstr>Candida</vt:lpstr>
      <vt:lpstr>PowerPoint Presentation</vt:lpstr>
      <vt:lpstr>Epidemiology</vt:lpstr>
      <vt:lpstr>Predisposing factors</vt:lpstr>
      <vt:lpstr>Virulense factors and pathogenesis</vt:lpstr>
      <vt:lpstr>PowerPoint Presentation</vt:lpstr>
      <vt:lpstr>PowerPoint Presentation</vt:lpstr>
      <vt:lpstr>PowerPoint Presentation</vt:lpstr>
      <vt:lpstr>PowerPoint Presentation</vt:lpstr>
      <vt:lpstr>Clinical manifestations</vt:lpstr>
      <vt:lpstr>PowerPoint Presentation</vt:lpstr>
      <vt:lpstr>PowerPoint Presentation</vt:lpstr>
      <vt:lpstr>PowerPoint Presentation</vt:lpstr>
      <vt:lpstr>Vaginal candidiasis</vt:lpstr>
      <vt:lpstr>Chronic mucocutaneous candidiasis (CMC)</vt:lpstr>
      <vt:lpstr>Lab diagnosis of candida</vt:lpstr>
      <vt:lpstr>PowerPoint Presentation</vt:lpstr>
      <vt:lpstr>PowerPoint Presentation</vt:lpstr>
      <vt:lpstr>PowerPoint Presentation</vt:lpstr>
      <vt:lpstr>Germ tube test (candida albicans)</vt:lpstr>
      <vt:lpstr>PowerPoint Presentation</vt:lpstr>
      <vt:lpstr>Treatment</vt:lpstr>
      <vt:lpstr>PowerPoint Presentation</vt:lpstr>
      <vt:lpstr>Cryptococcosis</vt:lpstr>
      <vt:lpstr>Epidemiology</vt:lpstr>
      <vt:lpstr>Pathogenesis</vt:lpstr>
      <vt:lpstr>Risk factors</vt:lpstr>
      <vt:lpstr>Clinical manifestation</vt:lpstr>
      <vt:lpstr>Lab diagnosis</vt:lpstr>
      <vt:lpstr>PowerPoint Presentation</vt:lpstr>
      <vt:lpstr>PowerPoint Presentation</vt:lpstr>
      <vt:lpstr>PowerPoint Presentation</vt:lpstr>
      <vt:lpstr>PowerPoint Presentation</vt:lpstr>
      <vt:lpstr>Treatment</vt:lpstr>
      <vt:lpstr>Aspergillosis</vt:lpstr>
      <vt:lpstr>PowerPoint Presentation</vt:lpstr>
      <vt:lpstr>PowerPoint Presentation</vt:lpstr>
      <vt:lpstr>Lab confirmation of aspergillosis</vt:lpstr>
      <vt:lpstr>Aspergillus spp culture</vt:lpstr>
      <vt:lpstr>PowerPoint Presentation</vt:lpstr>
      <vt:lpstr>PowerPoint Presentation</vt:lpstr>
      <vt:lpstr>PowerPoint Presentation</vt:lpstr>
      <vt:lpstr>PowerPoint Presentation</vt:lpstr>
      <vt:lpstr>Penicillium spp</vt:lpstr>
      <vt:lpstr>PowerPoint Presentation</vt:lpstr>
      <vt:lpstr>PowerPoint Presentation</vt:lpstr>
      <vt:lpstr>PowerPoint Presentation</vt:lpstr>
      <vt:lpstr>Geotrichum spp</vt:lpstr>
      <vt:lpstr>PowerPoint Presentation</vt:lpstr>
      <vt:lpstr>PowerPoint Presentation</vt:lpstr>
      <vt:lpstr>Aspects of management of systemic mycoses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SYSTEMIC MYCOSES</dc:title>
  <dc:creator>Dr. Kimaiga H.O. MBChB (UoN)</dc:creator>
  <cp:lastModifiedBy>Dr. Kimaiga H.O. MBChB (UoN)</cp:lastModifiedBy>
  <cp:revision>41</cp:revision>
  <dcterms:created xsi:type="dcterms:W3CDTF">2013-10-24T15:41:19Z</dcterms:created>
  <dcterms:modified xsi:type="dcterms:W3CDTF">2014-01-21T10:52:24Z</dcterms:modified>
</cp:coreProperties>
</file>