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03" r:id="rId2"/>
    <p:sldId id="34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6" r:id="rId21"/>
    <p:sldId id="327" r:id="rId22"/>
    <p:sldId id="328" r:id="rId23"/>
    <p:sldId id="329" r:id="rId24"/>
    <p:sldId id="332" r:id="rId25"/>
    <p:sldId id="333" r:id="rId26"/>
    <p:sldId id="334" r:id="rId27"/>
    <p:sldId id="335" r:id="rId28"/>
    <p:sldId id="336" r:id="rId29"/>
    <p:sldId id="337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C5B50-0F8B-4836-8FEF-4151ED077C62}" type="datetimeFigureOut">
              <a:rPr lang="en-GB" smtClean="0"/>
              <a:pPr/>
              <a:t>30/04/2014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2BE65-5533-414F-8B4D-F05020BCC0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971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59772-9BF5-4BAF-ACE3-E63BBCB872B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7D7C9-1878-402C-9B2E-1DCE66E7023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0F0868-5BA4-42C3-922E-4E22B34F483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96931-8CDF-4BD2-A077-AEC2B8AF455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F1E7D-111D-4625-BF71-7DE5DAEEB0D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70A49-146B-4C33-A23C-A1E6060A5BE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9AA068-E8AA-41A3-867A-D38F32D4313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AC9B2-7A82-4E61-BBE6-9C8A5E08776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56D32-F5BC-4AF4-AA2C-BC170D3240F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3FF5B7-1EA1-4FB1-BBE0-F639ABB8E39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44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1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33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14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05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94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49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4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49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0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98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30/04/2014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1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BACTERIOLOGY SPOT TEST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KIMAIGA </a:t>
            </a:r>
            <a:r>
              <a:rPr lang="en-GB" b="1" dirty="0"/>
              <a:t>H.O </a:t>
            </a:r>
          </a:p>
          <a:p>
            <a:r>
              <a:rPr lang="en-GB" b="1" dirty="0"/>
              <a:t>MBChB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xmlns="" val="360903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Give the name of the test shown? </a:t>
            </a:r>
            <a:r>
              <a:rPr lang="en-US" altLang="en-US" dirty="0" err="1">
                <a:latin typeface="Calibri" pitchFamily="34" charset="0"/>
              </a:rPr>
              <a:t>Nagler</a:t>
            </a:r>
            <a:r>
              <a:rPr lang="en-US" altLang="en-US" dirty="0">
                <a:latin typeface="Calibri" pitchFamily="34" charset="0"/>
              </a:rPr>
              <a:t> reaction</a:t>
            </a:r>
          </a:p>
          <a:p>
            <a:r>
              <a:rPr lang="en-US" altLang="en-US" dirty="0">
                <a:latin typeface="Calibri" pitchFamily="34" charset="0"/>
              </a:rPr>
              <a:t>Name the organism that shows the feature and the disease it causes? Clostridium </a:t>
            </a:r>
            <a:r>
              <a:rPr lang="en-US" altLang="en-US" dirty="0" err="1">
                <a:latin typeface="Calibri" pitchFamily="34" charset="0"/>
              </a:rPr>
              <a:t>Perfringens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1405201011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2705" y="2199862"/>
            <a:ext cx="1996440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23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Give two organisms that shows the feature shown? E. Coli, </a:t>
            </a:r>
            <a:r>
              <a:rPr lang="en-US" altLang="en-US" dirty="0" err="1">
                <a:latin typeface="Calibri" pitchFamily="34" charset="0"/>
              </a:rPr>
              <a:t>Klebsiella</a:t>
            </a:r>
            <a:r>
              <a:rPr lang="en-US" altLang="en-US" dirty="0">
                <a:latin typeface="Calibri" pitchFamily="34" charset="0"/>
              </a:rPr>
              <a:t>, enterococcus </a:t>
            </a:r>
            <a:r>
              <a:rPr lang="en-US" altLang="en-US" dirty="0" err="1">
                <a:latin typeface="Calibri" pitchFamily="34" charset="0"/>
              </a:rPr>
              <a:t>faecalis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Name two methods used to diff the two? TSI: </a:t>
            </a:r>
            <a:r>
              <a:rPr lang="en-US" altLang="en-US" dirty="0" err="1">
                <a:latin typeface="Calibri" pitchFamily="34" charset="0"/>
              </a:rPr>
              <a:t>e.coli</a:t>
            </a:r>
            <a:r>
              <a:rPr lang="en-US" altLang="en-US" dirty="0">
                <a:latin typeface="Calibri" pitchFamily="34" charset="0"/>
              </a:rPr>
              <a:t>( acid </a:t>
            </a:r>
            <a:r>
              <a:rPr lang="en-US" altLang="en-US" dirty="0" err="1">
                <a:latin typeface="Calibri" pitchFamily="34" charset="0"/>
              </a:rPr>
              <a:t>acid</a:t>
            </a:r>
            <a:r>
              <a:rPr lang="en-US" altLang="en-US" dirty="0">
                <a:latin typeface="Calibri" pitchFamily="34" charset="0"/>
              </a:rPr>
              <a:t> gas no h2s), KSM, </a:t>
            </a:r>
            <a:r>
              <a:rPr lang="en-US" altLang="en-US" dirty="0" err="1">
                <a:latin typeface="Calibri" pitchFamily="34" charset="0"/>
              </a:rPr>
              <a:t>kleb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tsi</a:t>
            </a:r>
            <a:r>
              <a:rPr lang="en-US" altLang="en-US" dirty="0">
                <a:latin typeface="Calibri" pitchFamily="34" charset="0"/>
              </a:rPr>
              <a:t>( acid </a:t>
            </a:r>
            <a:r>
              <a:rPr lang="en-US" altLang="en-US" dirty="0" err="1">
                <a:latin typeface="Calibri" pitchFamily="34" charset="0"/>
              </a:rPr>
              <a:t>acid</a:t>
            </a:r>
            <a:r>
              <a:rPr lang="en-US" altLang="en-US" dirty="0">
                <a:latin typeface="Calibri" pitchFamily="34" charset="0"/>
              </a:rPr>
              <a:t> gas no h2s) urease test… </a:t>
            </a:r>
            <a:r>
              <a:rPr lang="en-US" altLang="en-US" dirty="0" err="1">
                <a:latin typeface="Calibri" pitchFamily="34" charset="0"/>
              </a:rPr>
              <a:t>ecoli</a:t>
            </a:r>
            <a:r>
              <a:rPr lang="en-US" altLang="en-US" dirty="0">
                <a:latin typeface="Calibri" pitchFamily="34" charset="0"/>
              </a:rPr>
              <a:t>(+) </a:t>
            </a:r>
            <a:r>
              <a:rPr lang="en-US" altLang="en-US" dirty="0" err="1">
                <a:latin typeface="Calibri" pitchFamily="34" charset="0"/>
              </a:rPr>
              <a:t>klb</a:t>
            </a:r>
            <a:r>
              <a:rPr lang="en-US" altLang="en-US" dirty="0">
                <a:latin typeface="Calibri" pitchFamily="34" charset="0"/>
              </a:rPr>
              <a:t>(-)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011020108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2735930"/>
            <a:ext cx="5111750" cy="9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21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organism in the culture shown? Salmonella </a:t>
            </a:r>
            <a:r>
              <a:rPr lang="en-US" altLang="en-US" dirty="0" err="1">
                <a:latin typeface="Calibri" pitchFamily="34" charset="0"/>
              </a:rPr>
              <a:t>Typhi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dirty="0" err="1">
                <a:latin typeface="Calibri" pitchFamily="34" charset="0"/>
              </a:rPr>
              <a:t>shigella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How can you differentiate the two organisms? TSI. Sal(</a:t>
            </a:r>
            <a:r>
              <a:rPr lang="en-US" altLang="en-US" dirty="0" err="1">
                <a:latin typeface="Calibri" pitchFamily="34" charset="0"/>
              </a:rPr>
              <a:t>alk</a:t>
            </a:r>
            <a:r>
              <a:rPr lang="en-US" altLang="en-US" dirty="0">
                <a:latin typeface="Calibri" pitchFamily="34" charset="0"/>
              </a:rPr>
              <a:t> acid gas h2s), </a:t>
            </a:r>
            <a:r>
              <a:rPr lang="en-US" altLang="en-US" dirty="0" err="1">
                <a:latin typeface="Calibri" pitchFamily="34" charset="0"/>
              </a:rPr>
              <a:t>shigella</a:t>
            </a:r>
            <a:r>
              <a:rPr lang="en-US" altLang="en-US" dirty="0">
                <a:latin typeface="Calibri" pitchFamily="34" charset="0"/>
              </a:rPr>
              <a:t>(</a:t>
            </a:r>
            <a:r>
              <a:rPr lang="en-US" altLang="en-US" dirty="0" err="1">
                <a:latin typeface="Calibri" pitchFamily="34" charset="0"/>
              </a:rPr>
              <a:t>alk</a:t>
            </a:r>
            <a:r>
              <a:rPr lang="en-US" altLang="en-US" dirty="0">
                <a:latin typeface="Calibri" pitchFamily="34" charset="0"/>
              </a:rPr>
              <a:t> acid </a:t>
            </a:r>
            <a:r>
              <a:rPr lang="en-US" altLang="en-US" dirty="0" err="1">
                <a:latin typeface="Calibri" pitchFamily="34" charset="0"/>
              </a:rPr>
              <a:t>nogas</a:t>
            </a:r>
            <a:r>
              <a:rPr lang="en-US" altLang="en-US" dirty="0">
                <a:latin typeface="Calibri" pitchFamily="34" charset="0"/>
              </a:rPr>
              <a:t> no h2s) XLD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1405201011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397" y="2233252"/>
            <a:ext cx="1995055" cy="19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54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the +</a:t>
            </a:r>
            <a:r>
              <a:rPr lang="en-US" dirty="0" err="1"/>
              <a:t>ve</a:t>
            </a:r>
            <a:r>
              <a:rPr lang="en-US" dirty="0"/>
              <a:t> test organism</a:t>
            </a:r>
            <a:br>
              <a:rPr lang="en-US" dirty="0"/>
            </a:br>
            <a:r>
              <a:rPr lang="en-US" dirty="0"/>
              <a:t>List two dx ass with organism mentioned? Proteus, </a:t>
            </a:r>
            <a:r>
              <a:rPr lang="en-US" dirty="0" err="1"/>
              <a:t>ureaplasma</a:t>
            </a:r>
            <a:r>
              <a:rPr lang="en-US" dirty="0"/>
              <a:t>, </a:t>
            </a:r>
            <a:r>
              <a:rPr lang="en-US" dirty="0" err="1"/>
              <a:t>morganella</a:t>
            </a:r>
            <a:r>
              <a:rPr lang="en-US" dirty="0"/>
              <a:t>, </a:t>
            </a:r>
            <a:r>
              <a:rPr lang="en-US" dirty="0" err="1"/>
              <a:t>klebsiella</a:t>
            </a:r>
            <a:r>
              <a:rPr lang="en-US" dirty="0"/>
              <a:t>, </a:t>
            </a:r>
            <a:r>
              <a:rPr lang="en-US" dirty="0" err="1"/>
              <a:t>serratia</a:t>
            </a:r>
            <a:r>
              <a:rPr lang="en-US" dirty="0"/>
              <a:t>, </a:t>
            </a:r>
            <a:r>
              <a:rPr lang="en-US" dirty="0" err="1"/>
              <a:t>H.pylori</a:t>
            </a:r>
            <a:r>
              <a:rPr lang="en-US" dirty="0"/>
              <a:t>, </a:t>
            </a:r>
            <a:r>
              <a:rPr lang="en-US" dirty="0" err="1"/>
              <a:t>cryptococcus</a:t>
            </a:r>
            <a:r>
              <a:rPr lang="en-US" dirty="0"/>
              <a:t> </a:t>
            </a:r>
            <a:r>
              <a:rPr lang="en-US" dirty="0" err="1"/>
              <a:t>neoformans</a:t>
            </a:r>
            <a:r>
              <a:rPr lang="en-US" dirty="0"/>
              <a:t>,, </a:t>
            </a:r>
            <a:r>
              <a:rPr lang="en-US" dirty="0" err="1"/>
              <a:t>brucella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                                                  Diseases include:</a:t>
            </a:r>
            <a:br>
              <a:rPr lang="en-US" dirty="0"/>
            </a:br>
            <a:r>
              <a:rPr lang="en-US" dirty="0"/>
              <a:t>       				             </a:t>
            </a:r>
            <a:r>
              <a:rPr lang="en-US" dirty="0" err="1"/>
              <a:t>H.Pylori</a:t>
            </a:r>
            <a:r>
              <a:rPr lang="en-US" dirty="0"/>
              <a:t>-gastric and </a:t>
            </a:r>
            <a:br>
              <a:rPr lang="en-US" dirty="0"/>
            </a:br>
            <a:r>
              <a:rPr lang="en-US" dirty="0"/>
              <a:t>                                                   duodenal ulcer.      </a:t>
            </a:r>
            <a:br>
              <a:rPr lang="en-US" dirty="0"/>
            </a:br>
            <a:r>
              <a:rPr lang="en-US" dirty="0"/>
              <a:t>                                                    stomach cancer</a:t>
            </a:r>
            <a:br>
              <a:rPr lang="en-US" dirty="0"/>
            </a:br>
            <a:r>
              <a:rPr lang="en-US" dirty="0"/>
              <a:t>                                                   gastric MALT </a:t>
            </a:r>
            <a:br>
              <a:rPr lang="en-US" dirty="0"/>
            </a:br>
            <a:r>
              <a:rPr lang="en-US" dirty="0"/>
              <a:t>                                                    </a:t>
            </a:r>
            <a:r>
              <a:rPr lang="en-US" dirty="0" err="1"/>
              <a:t>lympoma</a:t>
            </a:r>
            <a:r>
              <a:rPr lang="en-US" dirty="0"/>
              <a:t> .</a:t>
            </a:r>
            <a:br>
              <a:rPr lang="en-US" dirty="0"/>
            </a:br>
            <a:r>
              <a:rPr lang="en-US" dirty="0"/>
              <a:t>                                                   Proteus: UTI, wound</a:t>
            </a:r>
            <a:br>
              <a:rPr lang="en-US" dirty="0"/>
            </a:br>
            <a:r>
              <a:rPr lang="en-US" dirty="0"/>
              <a:t>                                                  infection, ear </a:t>
            </a:r>
            <a:r>
              <a:rPr lang="en-US" dirty="0" err="1"/>
              <a:t>infxn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 brain abscess                                                         </a:t>
            </a:r>
            <a:br>
              <a:rPr lang="en-US" dirty="0"/>
            </a:br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Urease Tes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481" y="1340326"/>
            <a:ext cx="4818888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97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/>
              <a:t>Borrelia.romanowsky</a:t>
            </a:r>
            <a:r>
              <a:rPr lang="en-GB" dirty="0"/>
              <a:t> stain. Thin and thick blood stain (L$R)</a:t>
            </a:r>
          </a:p>
          <a:p>
            <a:r>
              <a:rPr lang="en-US" altLang="en-US" dirty="0">
                <a:latin typeface="Calibri" pitchFamily="34" charset="0"/>
              </a:rPr>
              <a:t>Name the vector for the organism shown? </a:t>
            </a:r>
            <a:r>
              <a:rPr lang="en-US" altLang="en-US" dirty="0" err="1">
                <a:latin typeface="Calibri" pitchFamily="34" charset="0"/>
              </a:rPr>
              <a:t>Borrelia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recurrentis</a:t>
            </a:r>
            <a:r>
              <a:rPr lang="en-US" altLang="en-US" dirty="0">
                <a:latin typeface="Calibri" pitchFamily="34" charset="0"/>
              </a:rPr>
              <a:t> causes louse-borne</a:t>
            </a:r>
          </a:p>
          <a:p>
            <a:r>
              <a:rPr lang="en-US" altLang="en-US" dirty="0">
                <a:latin typeface="Calibri" pitchFamily="34" charset="0"/>
              </a:rPr>
              <a:t>Relapsing fever.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0610201086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948148"/>
            <a:ext cx="5111750" cy="25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76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two organisms which show the same feature?</a:t>
            </a:r>
          </a:p>
          <a:p>
            <a:r>
              <a:rPr lang="en-US" altLang="en-US" dirty="0" err="1">
                <a:latin typeface="Calibri" pitchFamily="34" charset="0"/>
              </a:rPr>
              <a:t>G+ve</a:t>
            </a:r>
            <a:r>
              <a:rPr lang="en-US" altLang="en-US" dirty="0">
                <a:latin typeface="Calibri" pitchFamily="34" charset="0"/>
              </a:rPr>
              <a:t> rods(</a:t>
            </a:r>
            <a:r>
              <a:rPr lang="en-US" altLang="en-US" dirty="0" err="1">
                <a:latin typeface="Calibri" pitchFamily="34" charset="0"/>
              </a:rPr>
              <a:t>corynebacterium</a:t>
            </a:r>
            <a:r>
              <a:rPr lang="en-US" altLang="en-US" dirty="0">
                <a:latin typeface="Calibri" pitchFamily="34" charset="0"/>
              </a:rPr>
              <a:t>, bacillus, clostridium)</a:t>
            </a:r>
          </a:p>
          <a:p>
            <a:r>
              <a:rPr lang="en-US" altLang="en-US" dirty="0">
                <a:latin typeface="Calibri" pitchFamily="34" charset="0"/>
              </a:rPr>
              <a:t>Probably C. diphtheria (</a:t>
            </a:r>
            <a:r>
              <a:rPr lang="en-US" altLang="en-US" dirty="0" err="1">
                <a:latin typeface="Calibri" pitchFamily="34" charset="0"/>
              </a:rPr>
              <a:t>pallisade</a:t>
            </a:r>
            <a:r>
              <a:rPr lang="en-US" altLang="en-US" dirty="0">
                <a:latin typeface="Calibri" pitchFamily="34" charset="0"/>
              </a:rPr>
              <a:t> arrangement)</a:t>
            </a:r>
          </a:p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Name dx ass with the organism shown?</a:t>
            </a:r>
          </a:p>
          <a:p>
            <a:r>
              <a:rPr lang="en-US" altLang="en-US" dirty="0" err="1">
                <a:latin typeface="Calibri" pitchFamily="34" charset="0"/>
              </a:rPr>
              <a:t>Pseudomembrane</a:t>
            </a:r>
            <a:r>
              <a:rPr lang="en-US" altLang="en-US" dirty="0">
                <a:latin typeface="Calibri" pitchFamily="34" charset="0"/>
              </a:rPr>
              <a:t> formation, difficulty in breathing,</a:t>
            </a:r>
          </a:p>
          <a:p>
            <a:r>
              <a:rPr lang="en-US" altLang="en-US" dirty="0">
                <a:latin typeface="Calibri" pitchFamily="34" charset="0"/>
              </a:rPr>
              <a:t>Swelling around neck</a:t>
            </a:r>
          </a:p>
          <a:p>
            <a:r>
              <a:rPr lang="en-US" altLang="en-US" dirty="0">
                <a:latin typeface="Calibri" pitchFamily="34" charset="0"/>
              </a:rPr>
              <a:t>Complications: damage to peripheral nerves, heart muscle and adrenal glands.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C.perfringe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125" y="1885156"/>
            <a:ext cx="2387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90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Mention two virulence factors of the organism shown?</a:t>
            </a:r>
          </a:p>
          <a:p>
            <a:r>
              <a:rPr lang="en-US" altLang="en-US" dirty="0">
                <a:latin typeface="Calibri" pitchFamily="34" charset="0"/>
              </a:rPr>
              <a:t>Org is </a:t>
            </a:r>
            <a:r>
              <a:rPr lang="en-US" altLang="en-US" dirty="0" err="1">
                <a:latin typeface="Calibri" pitchFamily="34" charset="0"/>
              </a:rPr>
              <a:t>N.gon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IgA protease</a:t>
            </a:r>
          </a:p>
          <a:p>
            <a:r>
              <a:rPr lang="en-US" altLang="en-US" dirty="0">
                <a:latin typeface="Calibri" pitchFamily="34" charset="0"/>
              </a:rPr>
              <a:t>LOS, </a:t>
            </a:r>
            <a:r>
              <a:rPr lang="en-US" altLang="en-US" dirty="0" err="1">
                <a:latin typeface="Calibri" pitchFamily="34" charset="0"/>
              </a:rPr>
              <a:t>Pili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dirty="0" err="1">
                <a:latin typeface="Calibri" pitchFamily="34" charset="0"/>
              </a:rPr>
              <a:t>Porin</a:t>
            </a:r>
            <a:r>
              <a:rPr lang="en-US" altLang="en-US" dirty="0">
                <a:latin typeface="Calibri" pitchFamily="34" charset="0"/>
              </a:rPr>
              <a:t> A(inactivates C3b component</a:t>
            </a:r>
          </a:p>
          <a:p>
            <a:r>
              <a:rPr lang="en-US" altLang="en-US" dirty="0">
                <a:latin typeface="Calibri" pitchFamily="34" charset="0"/>
              </a:rPr>
              <a:t>Of complement.</a:t>
            </a:r>
          </a:p>
          <a:p>
            <a:r>
              <a:rPr lang="en-US" altLang="en-US" dirty="0">
                <a:latin typeface="Calibri" pitchFamily="34" charset="0"/>
              </a:rPr>
              <a:t>Name the dx in newborns caused by the organism?</a:t>
            </a:r>
          </a:p>
          <a:p>
            <a:r>
              <a:rPr lang="en-US" altLang="en-US" dirty="0" err="1">
                <a:latin typeface="Calibri" pitchFamily="34" charset="0"/>
              </a:rPr>
              <a:t>Ophthalmia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neonatorum</a:t>
            </a:r>
            <a:r>
              <a:rPr lang="en-US" altLang="en-US" dirty="0">
                <a:latin typeface="Calibri" pitchFamily="34" charset="0"/>
              </a:rPr>
              <a:t>.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neisseria gonorrhea gram st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127958"/>
            <a:ext cx="5111750" cy="41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37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Mention three virulence factors of the organism shown?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3613217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Name the test shown and the +</a:t>
            </a:r>
            <a:r>
              <a:rPr lang="en-US" dirty="0" err="1"/>
              <a:t>ve</a:t>
            </a:r>
            <a:r>
              <a:rPr lang="en-US" dirty="0"/>
              <a:t> org? </a:t>
            </a:r>
            <a:r>
              <a:rPr lang="en-US" dirty="0" err="1"/>
              <a:t>Eijkmans</a:t>
            </a:r>
            <a:r>
              <a:rPr lang="en-US" dirty="0"/>
              <a:t> test </a:t>
            </a:r>
            <a:r>
              <a:rPr lang="en-US" dirty="0" err="1"/>
              <a:t>forfeacal</a:t>
            </a:r>
            <a:r>
              <a:rPr lang="en-US" dirty="0"/>
              <a:t> strain of </a:t>
            </a:r>
            <a:r>
              <a:rPr lang="en-US" dirty="0" err="1"/>
              <a:t>e.coli</a:t>
            </a:r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240920107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0349" y="2029174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78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Identify the bacteria shown below. </a:t>
            </a:r>
            <a:r>
              <a:rPr lang="en-US" altLang="en-US" dirty="0" err="1"/>
              <a:t>yersinia</a:t>
            </a:r>
            <a:endParaRPr lang="en-US" altLang="en-US" dirty="0"/>
          </a:p>
          <a:p>
            <a:r>
              <a:rPr lang="en-US" altLang="en-US" dirty="0"/>
              <a:t>State one reason for your identification.</a:t>
            </a:r>
          </a:p>
          <a:p>
            <a:r>
              <a:rPr lang="en-US" altLang="en-US" dirty="0"/>
              <a:t>Bipolar staining</a:t>
            </a:r>
          </a:p>
          <a:p>
            <a:r>
              <a:rPr lang="en-US" altLang="en-US" dirty="0"/>
              <a:t>Name the stain used in identification of the organism.</a:t>
            </a:r>
          </a:p>
          <a:p>
            <a:r>
              <a:rPr lang="en-US" altLang="en-US" dirty="0" err="1"/>
              <a:t>Wayson</a:t>
            </a:r>
            <a:r>
              <a:rPr lang="en-US" altLang="en-US" dirty="0"/>
              <a:t>, or </a:t>
            </a:r>
            <a:r>
              <a:rPr lang="en-US" altLang="en-US" dirty="0" err="1"/>
              <a:t>Giemsa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10" name="Content Placeholder 4" descr="Review Fig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925" y="2875606"/>
            <a:ext cx="1080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04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r>
              <a:rPr lang="en-US" sz="2800" b="1" dirty="0"/>
              <a:t>Lab results from </a:t>
            </a:r>
            <a:r>
              <a:rPr lang="en-US" sz="2800" b="1" dirty="0" smtClean="0"/>
              <a:t>patient </a:t>
            </a:r>
            <a:r>
              <a:rPr lang="en-US" sz="2800" b="1" dirty="0"/>
              <a:t>with pyrexia of unknown origin after drinking </a:t>
            </a:r>
            <a:r>
              <a:rPr lang="en-US" sz="2800" b="1" dirty="0" smtClean="0"/>
              <a:t>milk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536504" cy="5544616"/>
          </a:xfrm>
        </p:spPr>
        <p:txBody>
          <a:bodyPr>
            <a:normAutofit/>
          </a:bodyPr>
          <a:lstStyle/>
          <a:p>
            <a:r>
              <a:rPr lang="en-US" dirty="0"/>
              <a:t>Identify the test </a:t>
            </a:r>
            <a:r>
              <a:rPr lang="en-US" dirty="0" smtClean="0"/>
              <a:t>shown?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Milk </a:t>
            </a:r>
            <a:r>
              <a:rPr lang="en-US" dirty="0">
                <a:solidFill>
                  <a:srgbClr val="FF0000"/>
                </a:solidFill>
              </a:rPr>
              <a:t>methylene blue reduction </a:t>
            </a:r>
            <a:r>
              <a:rPr lang="en-US" dirty="0" smtClean="0">
                <a:solidFill>
                  <a:srgbClr val="FF0000"/>
                </a:solidFill>
              </a:rPr>
              <a:t>test</a:t>
            </a:r>
          </a:p>
          <a:p>
            <a:r>
              <a:rPr lang="en-US" dirty="0" err="1" smtClean="0"/>
              <a:t>Whats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relevance?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Gauging </a:t>
            </a:r>
            <a:r>
              <a:rPr lang="en-US" dirty="0">
                <a:solidFill>
                  <a:srgbClr val="FF0000"/>
                </a:solidFill>
              </a:rPr>
              <a:t>milk purity. If pure it doesn’t reduce methylene </a:t>
            </a:r>
            <a:r>
              <a:rPr lang="en-US" dirty="0" smtClean="0">
                <a:solidFill>
                  <a:srgbClr val="FF0000"/>
                </a:solidFill>
              </a:rPr>
              <a:t>blue.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Name </a:t>
            </a:r>
            <a:r>
              <a:rPr lang="en-US" dirty="0">
                <a:solidFill>
                  <a:prstClr val="black"/>
                </a:solidFill>
              </a:rPr>
              <a:t>the most likely </a:t>
            </a:r>
            <a:r>
              <a:rPr lang="en-US" dirty="0" smtClean="0">
                <a:solidFill>
                  <a:prstClr val="black"/>
                </a:solidFill>
              </a:rPr>
              <a:t>organism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What </a:t>
            </a:r>
            <a:r>
              <a:rPr lang="en-US" dirty="0">
                <a:solidFill>
                  <a:prstClr val="black"/>
                </a:solidFill>
              </a:rPr>
              <a:t>is the characteristic pyrexia observed in the patients?</a:t>
            </a:r>
          </a:p>
          <a:p>
            <a:endParaRPr lang="en-GB" dirty="0"/>
          </a:p>
        </p:txBody>
      </p:sp>
      <p:pic>
        <p:nvPicPr>
          <p:cNvPr id="7" name="Picture 2" descr="C:\Users\Keegan\Documents\Medicine\2ND yr\2nd year\Microbiology practicals 2012\Food and Water\24092010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517" r="14135" b="37706"/>
          <a:stretch>
            <a:fillRect/>
          </a:stretch>
        </p:blipFill>
        <p:spPr bwMode="auto">
          <a:xfrm>
            <a:off x="8690" y="908720"/>
            <a:ext cx="4067189" cy="2736304"/>
          </a:xfrm>
          <a:prstGeom prst="rect">
            <a:avLst/>
          </a:prstGeom>
          <a:noFill/>
        </p:spPr>
      </p:pic>
      <p:pic>
        <p:nvPicPr>
          <p:cNvPr id="8" name="Picture 2" descr="C:\Users\Keegan\Documents\Medicine\2ND yr\2nd year\Microbiology practicals 2012\Odera\SAM_7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0" y="3758625"/>
            <a:ext cx="4059254" cy="3099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595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Content Placeholder 3" descr="2409201071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277" y="1448530"/>
            <a:ext cx="1225296" cy="350215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Identify the organism cultured in the media below? </a:t>
            </a:r>
            <a:r>
              <a:rPr lang="en-US" dirty="0" err="1"/>
              <a:t>Loefflers</a:t>
            </a:r>
            <a:r>
              <a:rPr lang="en-US" dirty="0"/>
              <a:t> serum slant</a:t>
            </a:r>
            <a:br>
              <a:rPr lang="en-US" dirty="0"/>
            </a:br>
            <a:r>
              <a:rPr lang="en-US" dirty="0"/>
              <a:t>Name the 2 components of the </a:t>
            </a:r>
            <a:r>
              <a:rPr lang="en-US" dirty="0" err="1"/>
              <a:t>media?serum</a:t>
            </a:r>
            <a:r>
              <a:rPr lang="en-US" dirty="0"/>
              <a:t>, nutrient broth, </a:t>
            </a:r>
            <a:br>
              <a:rPr lang="en-US" dirty="0"/>
            </a:br>
            <a:r>
              <a:rPr lang="en-US" dirty="0"/>
              <a:t>glucose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6842804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Content Placeholder 3" descr="1709201067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097" y="1693894"/>
            <a:ext cx="4105656" cy="301142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Give the name of the test org.?</a:t>
            </a:r>
            <a:br>
              <a:rPr lang="en-US" dirty="0"/>
            </a:br>
            <a:r>
              <a:rPr lang="en-US" dirty="0" err="1"/>
              <a:t>Treponema</a:t>
            </a:r>
            <a:r>
              <a:rPr lang="en-US" dirty="0"/>
              <a:t> </a:t>
            </a:r>
            <a:r>
              <a:rPr lang="en-US" dirty="0" err="1"/>
              <a:t>pallidum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25083179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Content Placeholder 4" descr="people_tetanus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970196"/>
            <a:ext cx="3384376" cy="406124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Identify the condition shown and the causative organism.</a:t>
            </a:r>
          </a:p>
          <a:p>
            <a:r>
              <a:rPr lang="en-US" altLang="en-US" dirty="0"/>
              <a:t>Tetanus(Arching back)</a:t>
            </a:r>
          </a:p>
          <a:p>
            <a:r>
              <a:rPr lang="en-US" altLang="en-US" dirty="0"/>
              <a:t>Clostridium </a:t>
            </a:r>
            <a:r>
              <a:rPr lang="en-US" altLang="en-US" dirty="0" err="1"/>
              <a:t>tetani</a:t>
            </a:r>
            <a:r>
              <a:rPr lang="en-US" altLang="en-US" dirty="0"/>
              <a:t>.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975210"/>
      </p:ext>
    </p:extLst>
  </p:cSld>
  <p:clrMapOvr>
    <a:masterClrMapping/>
  </p:clrMapOvr>
  <p:transition advTm="6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0898" name="Content Placeholder 3" descr="DSC0146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1999456"/>
            <a:ext cx="3524250" cy="24003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Name the organism isolated from sputum and the staining technique </a:t>
            </a:r>
            <a:r>
              <a:rPr lang="en-US" dirty="0" err="1"/>
              <a:t>used.ZN</a:t>
            </a:r>
            <a:r>
              <a:rPr lang="en-US" dirty="0"/>
              <a:t> stain. MTB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730628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1138" name="Content Placeholder 4" descr="Culicoides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932" y="1684612"/>
            <a:ext cx="4039985" cy="3029989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bottles are arranged 10ml,1ml,0.1ml</a:t>
            </a:r>
          </a:p>
          <a:p>
            <a:r>
              <a:rPr lang="en-US" dirty="0"/>
              <a:t>In bacteriological examination of untreated piped water</a:t>
            </a:r>
          </a:p>
          <a:p>
            <a:r>
              <a:rPr lang="en-US" dirty="0"/>
              <a:t>Read and record the MPN of org./100ml</a:t>
            </a:r>
          </a:p>
          <a:p>
            <a:r>
              <a:rPr lang="en-US" dirty="0"/>
              <a:t>Comment on the suitability of the water for drinking.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5800125"/>
      </p:ext>
    </p:extLst>
  </p:cSld>
  <p:clrMapOvr>
    <a:masterClrMapping/>
  </p:clrMapOvr>
  <p:transition advTm="6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7282" name="Content Placeholder 4" descr="img_rprcar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925" y="2564606"/>
            <a:ext cx="1270000" cy="12700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Serological test on a specimen from a patient with history of genital ulcer disease</a:t>
            </a:r>
          </a:p>
          <a:p>
            <a:r>
              <a:rPr lang="en-US" altLang="en-US" dirty="0"/>
              <a:t>Name each test. RPR test, ELISA…</a:t>
            </a:r>
          </a:p>
          <a:p>
            <a:r>
              <a:rPr lang="en-US" altLang="en-US" dirty="0"/>
              <a:t>Read and report the </a:t>
            </a:r>
            <a:r>
              <a:rPr lang="en-US" altLang="en-US" dirty="0" smtClean="0"/>
              <a:t>results</a:t>
            </a:r>
            <a:endParaRPr lang="en-GB" altLang="en-US" dirty="0"/>
          </a:p>
        </p:txBody>
      </p:sp>
      <p:pic>
        <p:nvPicPr>
          <p:cNvPr id="97283" name="Content Placeholder 5" descr="220px-TPHA_test_on_microplate_wells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49888" y="3605213"/>
            <a:ext cx="3694112" cy="3252787"/>
          </a:xfrm>
        </p:spPr>
      </p:pic>
    </p:spTree>
    <p:extLst>
      <p:ext uri="{BB962C8B-B14F-4D97-AF65-F5344CB8AC3E}">
        <p14:creationId xmlns:p14="http://schemas.microsoft.com/office/powerpoint/2010/main" xmlns="" val="3085527020"/>
      </p:ext>
    </p:extLst>
  </p:cSld>
  <p:clrMapOvr>
    <a:masterClrMapping/>
  </p:clrMapOvr>
  <p:transition advTm="6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1378" name="Content Placeholder 4" descr="300px-Pseudomonas_aeruginosa_Gra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325" y="2170906"/>
            <a:ext cx="2743200" cy="20574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An organism isolated from a patient with otitis </a:t>
            </a:r>
            <a:r>
              <a:rPr lang="en-US" altLang="en-US" dirty="0" err="1"/>
              <a:t>externa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What is the most likely diagnosis Pseudomonas </a:t>
            </a:r>
            <a:r>
              <a:rPr lang="en-US" altLang="en-US" dirty="0" err="1"/>
              <a:t>aeroginosa</a:t>
            </a:r>
            <a:endParaRPr lang="en-US" altLang="en-US" dirty="0"/>
          </a:p>
          <a:p>
            <a:r>
              <a:rPr lang="en-US" altLang="en-US" dirty="0"/>
              <a:t>Name one antibiotic that can be useful for treatment.</a:t>
            </a:r>
          </a:p>
          <a:p>
            <a:r>
              <a:rPr lang="en-US" altLang="en-US" dirty="0" err="1"/>
              <a:t>Aminogly-amikacin,gentamycin</a:t>
            </a:r>
            <a:endParaRPr lang="en-US" altLang="en-US" dirty="0"/>
          </a:p>
          <a:p>
            <a:r>
              <a:rPr lang="en-US" altLang="en-US" dirty="0"/>
              <a:t>Penicillin(</a:t>
            </a:r>
            <a:r>
              <a:rPr lang="en-US" altLang="en-US" dirty="0" err="1"/>
              <a:t>carbenicilli</a:t>
            </a:r>
            <a:r>
              <a:rPr lang="en-US" altLang="en-US" dirty="0"/>
              <a:t>, </a:t>
            </a:r>
            <a:r>
              <a:rPr lang="en-US" altLang="en-US" dirty="0" err="1"/>
              <a:t>piperacillin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Cephalosporins</a:t>
            </a:r>
            <a:r>
              <a:rPr lang="en-US" altLang="en-US" dirty="0"/>
              <a:t>(</a:t>
            </a:r>
            <a:r>
              <a:rPr lang="en-US" altLang="en-US" dirty="0" err="1"/>
              <a:t>ceftazidime</a:t>
            </a:r>
            <a:r>
              <a:rPr lang="en-US" altLang="en-US" dirty="0"/>
              <a:t>)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3507843"/>
      </p:ext>
    </p:extLst>
  </p:cSld>
  <p:clrMapOvr>
    <a:masterClrMapping/>
  </p:clrMapOvr>
  <p:transition advTm="6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 the phenomena</a:t>
            </a:r>
            <a:br>
              <a:rPr lang="en-US" dirty="0" smtClean="0"/>
            </a:br>
            <a:r>
              <a:rPr lang="en-US" dirty="0" smtClean="0"/>
              <a:t>what is the basis of this phenomenon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E:\2012_06_08 microbiology slides\IMG_3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2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Test shown is </a:t>
            </a:r>
            <a:r>
              <a:rPr lang="en-US" dirty="0" err="1" smtClean="0"/>
              <a:t>bacitracin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what is it’s indication?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5298" name="Picture 2" descr="C:\Users\rosalia\Desktop\2nd year notes\2nd Year\MicroB pix\Tests\Bacitracin test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0361"/>
            <a:ext cx="4038600" cy="3845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61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Name the method of testing for antibiotic </a:t>
            </a:r>
            <a:r>
              <a:rPr lang="en-US" dirty="0" err="1" smtClean="0"/>
              <a:t>susceptability</a:t>
            </a:r>
            <a:r>
              <a:rPr lang="en-US" dirty="0" smtClean="0"/>
              <a:t> shown.</a:t>
            </a:r>
          </a:p>
          <a:p>
            <a:r>
              <a:rPr lang="en-US" dirty="0" smtClean="0"/>
              <a:t>Name two other methods of testing for antibiotic </a:t>
            </a:r>
            <a:r>
              <a:rPr lang="en-US" dirty="0" err="1" smtClean="0"/>
              <a:t>susceptability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6322" name="Picture 2" descr="C:\Users\rosalia\Desktop\2nd year notes\2nd Year\MicroB pix\Tests\Stokes method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21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two organisms that can be differentiated using this test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S. </a:t>
            </a:r>
            <a:r>
              <a:rPr lang="en-US" altLang="en-US" dirty="0" err="1">
                <a:latin typeface="Calibri" pitchFamily="34" charset="0"/>
              </a:rPr>
              <a:t>Epid</a:t>
            </a:r>
            <a:r>
              <a:rPr lang="en-US" altLang="en-US" dirty="0">
                <a:latin typeface="Calibri" pitchFamily="34" charset="0"/>
              </a:rPr>
              <a:t>, S. </a:t>
            </a:r>
            <a:r>
              <a:rPr lang="en-US" altLang="en-US" dirty="0" err="1">
                <a:latin typeface="Calibri" pitchFamily="34" charset="0"/>
              </a:rPr>
              <a:t>Aureus</a:t>
            </a:r>
            <a:r>
              <a:rPr lang="en-US" altLang="en-US" dirty="0">
                <a:latin typeface="Calibri" pitchFamily="34" charset="0"/>
              </a:rPr>
              <a:t>.</a:t>
            </a:r>
          </a:p>
          <a:p>
            <a:r>
              <a:rPr lang="en-US" altLang="en-US" dirty="0">
                <a:latin typeface="Calibri" pitchFamily="34" charset="0"/>
              </a:rPr>
              <a:t>Name three virulence factors associated with positive test organism.</a:t>
            </a:r>
          </a:p>
          <a:p>
            <a:pPr lvl="1"/>
            <a:r>
              <a:rPr lang="en-US" altLang="en-US" dirty="0" err="1">
                <a:latin typeface="Calibri" pitchFamily="34" charset="0"/>
              </a:rPr>
              <a:t>Hyaluronidase</a:t>
            </a:r>
            <a:r>
              <a:rPr lang="en-US" altLang="en-US" dirty="0">
                <a:latin typeface="Calibri" pitchFamily="34" charset="0"/>
              </a:rPr>
              <a:t>, enterotoxin, beta lactamase, </a:t>
            </a:r>
            <a:r>
              <a:rPr lang="en-US" altLang="en-US" dirty="0" err="1">
                <a:latin typeface="Calibri" pitchFamily="34" charset="0"/>
              </a:rPr>
              <a:t>exfoliatin</a:t>
            </a:r>
            <a:r>
              <a:rPr lang="en-US" altLang="en-US" dirty="0">
                <a:latin typeface="Calibri" pitchFamily="34" charset="0"/>
              </a:rPr>
              <a:t>, coagulase, protein a, lipase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172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2467CD-E8C7-4B42-9835-ABB1601D7648}" type="datetime1">
              <a:rPr lang="en-US" altLang="en-US" smtClean="0">
                <a:solidFill>
                  <a:srgbClr val="FFFFFF"/>
                </a:solidFill>
              </a:rPr>
              <a:pPr eaLnBrk="1" hangingPunct="1"/>
              <a:t>4/30/2014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717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AEC1F5-971A-43AD-AF82-78B792236A16}" type="slidenum">
              <a:rPr lang="en-GB" altLang="en-US" smtClean="0">
                <a:solidFill>
                  <a:srgbClr val="FFFFFF"/>
                </a:solidFill>
              </a:rPr>
              <a:pPr eaLnBrk="1" hangingPunct="1"/>
              <a:t>3</a:t>
            </a:fld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857250" y="500063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  <a:p>
            <a:pPr eaLnBrk="1" hangingPunct="1"/>
            <a:endParaRPr lang="en-US" altLang="en-US">
              <a:latin typeface="Calibri" pitchFamily="34" charset="0"/>
            </a:endParaRPr>
          </a:p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17" name="Picture 4" descr="Tube Coagulase Tes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3183"/>
            <a:ext cx="5111750" cy="383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1072122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State the indication of the test shown.</a:t>
            </a:r>
          </a:p>
          <a:p>
            <a:r>
              <a:rPr lang="en-US" dirty="0" smtClean="0"/>
              <a:t>What is the basis of the </a:t>
            </a:r>
            <a:r>
              <a:rPr lang="en-US" dirty="0" err="1" smtClean="0"/>
              <a:t>colour</a:t>
            </a:r>
            <a:r>
              <a:rPr lang="en-US" dirty="0" smtClean="0"/>
              <a:t> change in this test?</a:t>
            </a:r>
            <a:endParaRPr lang="en-US" dirty="0"/>
          </a:p>
        </p:txBody>
      </p:sp>
      <p:pic>
        <p:nvPicPr>
          <p:cNvPr id="58370" name="Picture 2" descr="C:\Users\rosalia\Desktop\2nd year notes\2nd Year\MicroB pix\Tests\E.faecalis Aesculinte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58621"/>
            <a:ext cx="4038600" cy="2609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75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is the indication of this test</a:t>
            </a:r>
          </a:p>
          <a:p>
            <a:r>
              <a:rPr lang="en-US" dirty="0" smtClean="0"/>
              <a:t>EIJKMAN TEST- DIFFERENTIATE FECAL N NON FECAL E COLI.</a:t>
            </a:r>
          </a:p>
          <a:p>
            <a:r>
              <a:rPr lang="en-US" dirty="0" smtClean="0"/>
              <a:t>Fecal- grows at 44 </a:t>
            </a:r>
            <a:r>
              <a:rPr lang="en-US" dirty="0" err="1" smtClean="0"/>
              <a:t>centigrades</a:t>
            </a:r>
            <a:r>
              <a:rPr lang="en-US" dirty="0" smtClean="0"/>
              <a:t>, produces acid. </a:t>
            </a:r>
            <a:r>
              <a:rPr lang="en-US" dirty="0" err="1" smtClean="0"/>
              <a:t>Indole</a:t>
            </a:r>
            <a:r>
              <a:rPr lang="en-US" dirty="0" smtClean="0"/>
              <a:t> +</a:t>
            </a:r>
            <a:r>
              <a:rPr lang="en-US" dirty="0" err="1" smtClean="0"/>
              <a:t>ve</a:t>
            </a:r>
            <a:r>
              <a:rPr lang="en-US" dirty="0" smtClean="0"/>
              <a:t>. Gas.</a:t>
            </a:r>
            <a:endParaRPr lang="en-US" dirty="0"/>
          </a:p>
        </p:txBody>
      </p:sp>
      <p:pic>
        <p:nvPicPr>
          <p:cNvPr id="59394" name="Picture 2" descr="C:\Users\rosalia\Desktop\2nd year notes\2nd Year\MicroB pix\Tests\Eijkman te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83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List two pigments produced by the microbe cultured. </a:t>
            </a:r>
          </a:p>
          <a:p>
            <a:r>
              <a:rPr lang="en-US" dirty="0" smtClean="0"/>
              <a:t>List two diseases caused by organism. </a:t>
            </a:r>
            <a:endParaRPr lang="en-US" dirty="0"/>
          </a:p>
        </p:txBody>
      </p:sp>
      <p:pic>
        <p:nvPicPr>
          <p:cNvPr id="60418" name="Picture 2" descr="C:\Users\rosalia\Desktop\2nd year notes\2nd Year\MicroB pix\Bacteriology\Pseudomonas CL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8522"/>
            <a:ext cx="4038600" cy="3509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3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Culture  from high vaginal swab from a female with </a:t>
            </a:r>
            <a:r>
              <a:rPr lang="en-US" dirty="0" err="1" smtClean="0"/>
              <a:t>pueperal</a:t>
            </a:r>
            <a:r>
              <a:rPr lang="en-US" dirty="0" smtClean="0"/>
              <a:t> sepsis and gram stained. Identify organism.</a:t>
            </a:r>
          </a:p>
          <a:p>
            <a:r>
              <a:rPr lang="en-US" dirty="0" smtClean="0"/>
              <a:t>What is the selective media for this organism</a:t>
            </a:r>
          </a:p>
          <a:p>
            <a:r>
              <a:rPr lang="en-US" dirty="0" smtClean="0"/>
              <a:t>RCM</a:t>
            </a:r>
          </a:p>
          <a:p>
            <a:r>
              <a:rPr lang="en-US" dirty="0" smtClean="0"/>
              <a:t>FLUID THIOGLYCOLATE MEDIUM</a:t>
            </a:r>
          </a:p>
          <a:p>
            <a:r>
              <a:rPr lang="en-US" dirty="0" smtClean="0"/>
              <a:t>SOY TRIPTICASE</a:t>
            </a:r>
            <a:endParaRPr lang="en-US" dirty="0"/>
          </a:p>
        </p:txBody>
      </p:sp>
      <p:pic>
        <p:nvPicPr>
          <p:cNvPr id="61442" name="Picture 2" descr="C:\Users\rosalia\Desktop\2nd year notes\2nd Year\MicroB pix\Bacteriology\Cl.Perfin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44" name="Picture 4" descr="http://t3.gstatic.com/images?q=tbn:ANd9GcTMG3QOKnTEYg2XQfIMOHEJptEEisKu0v3n8UNCjtWBwKVSKeTFhhME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562600"/>
            <a:ext cx="990600" cy="1019176"/>
          </a:xfrm>
          <a:prstGeom prst="rect">
            <a:avLst/>
          </a:prstGeom>
          <a:noFill/>
        </p:spPr>
      </p:pic>
      <p:pic>
        <p:nvPicPr>
          <p:cNvPr id="3074" name="Picture 2" descr="http://anaerobe.shellab.com/images/IMAGE_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629150"/>
            <a:ext cx="38100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79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genus of the </a:t>
            </a:r>
            <a:r>
              <a:rPr lang="en-US" dirty="0" err="1" smtClean="0"/>
              <a:t>photogragh</a:t>
            </a:r>
            <a:r>
              <a:rPr lang="en-US" dirty="0" smtClean="0"/>
              <a:t> shown</a:t>
            </a:r>
          </a:p>
          <a:p>
            <a:r>
              <a:rPr lang="en-US" dirty="0" smtClean="0"/>
              <a:t>What is the staining </a:t>
            </a:r>
            <a:r>
              <a:rPr lang="en-US" dirty="0" err="1" smtClean="0"/>
              <a:t>techinique</a:t>
            </a:r>
            <a:r>
              <a:rPr lang="en-US" dirty="0" smtClean="0"/>
              <a:t> used?</a:t>
            </a:r>
          </a:p>
          <a:p>
            <a:r>
              <a:rPr lang="en-US" dirty="0" smtClean="0"/>
              <a:t>What pathological conditions does it cause?</a:t>
            </a:r>
            <a:endParaRPr lang="en-US" dirty="0"/>
          </a:p>
        </p:txBody>
      </p:sp>
      <p:pic>
        <p:nvPicPr>
          <p:cNvPr id="65538" name="Picture 2" descr="C:\Users\rosalia\Desktop\2nd year notes\2nd Year\Mycology\Penicillium speci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2537"/>
            <a:ext cx="4038600" cy="3541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7623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List three conditions caused by organism  depicted on microscopy.</a:t>
            </a:r>
          </a:p>
          <a:p>
            <a:r>
              <a:rPr lang="en-US" dirty="0" smtClean="0"/>
              <a:t>What is the mod of transmission.</a:t>
            </a:r>
            <a:endParaRPr lang="en-US" dirty="0"/>
          </a:p>
        </p:txBody>
      </p:sp>
      <p:pic>
        <p:nvPicPr>
          <p:cNvPr id="62466" name="Picture 2" descr="C:\Users\rosalia\Desktop\2nd year notes\2nd Year\MicroB pix\Bacteriology\B. Anthrac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7934"/>
            <a:ext cx="4038600" cy="2710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06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Specimen is sputum </a:t>
            </a:r>
          </a:p>
          <a:p>
            <a:r>
              <a:rPr lang="en-US" dirty="0" smtClean="0"/>
              <a:t>List three virulence factors of the bacteria shown.</a:t>
            </a:r>
          </a:p>
          <a:p>
            <a:r>
              <a:rPr lang="en-US" dirty="0" smtClean="0"/>
              <a:t>List three pathogenic conditions it causes.</a:t>
            </a:r>
            <a:endParaRPr lang="en-US" dirty="0"/>
          </a:p>
        </p:txBody>
      </p:sp>
      <p:pic>
        <p:nvPicPr>
          <p:cNvPr id="63490" name="Picture 2" descr="C:\Users\rosalia\Desktop\2nd year notes\2nd Year\MicroB pix\Bacteriology\Gram Stain of Stre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4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species</a:t>
            </a:r>
          </a:p>
          <a:p>
            <a:r>
              <a:rPr lang="en-US" dirty="0" smtClean="0"/>
              <a:t>Classify disease conditions caused.</a:t>
            </a:r>
            <a:endParaRPr lang="en-US" dirty="0"/>
          </a:p>
        </p:txBody>
      </p:sp>
      <p:pic>
        <p:nvPicPr>
          <p:cNvPr id="66562" name="Picture 2" descr="C:\Users\rosalia\Desktop\2nd year notes\2nd Year\Mycology\yea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28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764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organism that tests positive?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Enterococcus </a:t>
            </a:r>
            <a:r>
              <a:rPr lang="en-US" altLang="en-US" dirty="0" err="1">
                <a:latin typeface="Calibri" pitchFamily="34" charset="0"/>
              </a:rPr>
              <a:t>faecalis</a:t>
            </a:r>
            <a:r>
              <a:rPr lang="en-US" altLang="en-US" dirty="0">
                <a:latin typeface="Calibri" pitchFamily="34" charset="0"/>
              </a:rPr>
              <a:t>. </a:t>
            </a:r>
          </a:p>
          <a:p>
            <a:r>
              <a:rPr lang="en-US" altLang="en-US" dirty="0">
                <a:latin typeface="Calibri" pitchFamily="34" charset="0"/>
              </a:rPr>
              <a:t>List two diseases associated with it?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Puerperal sepsis, </a:t>
            </a:r>
            <a:r>
              <a:rPr lang="en-US" altLang="en-US" dirty="0" err="1">
                <a:latin typeface="Calibri" pitchFamily="34" charset="0"/>
              </a:rPr>
              <a:t>enterocolitis</a:t>
            </a:r>
            <a:r>
              <a:rPr lang="en-US" altLang="en-US" dirty="0">
                <a:latin typeface="Calibri" pitchFamily="34" charset="0"/>
              </a:rPr>
              <a:t>, sub-acute </a:t>
            </a:r>
            <a:r>
              <a:rPr lang="en-US" altLang="en-US" dirty="0" err="1">
                <a:latin typeface="Calibri" pitchFamily="34" charset="0"/>
              </a:rPr>
              <a:t>bact</a:t>
            </a:r>
            <a:r>
              <a:rPr lang="en-US" altLang="en-US" dirty="0">
                <a:latin typeface="Calibri" pitchFamily="34" charset="0"/>
              </a:rPr>
              <a:t> endocarditis, UTI’s, wound infections , meningitis, </a:t>
            </a:r>
            <a:r>
              <a:rPr lang="en-US" altLang="en-US" dirty="0" err="1">
                <a:latin typeface="Calibri" pitchFamily="34" charset="0"/>
              </a:rPr>
              <a:t>resp</a:t>
            </a:r>
            <a:r>
              <a:rPr lang="en-US" altLang="en-US" dirty="0">
                <a:latin typeface="Calibri" pitchFamily="34" charset="0"/>
              </a:rPr>
              <a:t> tract </a:t>
            </a:r>
            <a:r>
              <a:rPr lang="en-US" altLang="en-US" dirty="0" smtClean="0">
                <a:latin typeface="Calibri" pitchFamily="34" charset="0"/>
              </a:rPr>
              <a:t>infections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5" name="Content Placeholder 3" descr="290120108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621" y="1812766"/>
            <a:ext cx="410260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11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dx and the causative microorganism? </a:t>
            </a:r>
            <a:r>
              <a:rPr lang="en-US" altLang="en-US" dirty="0" err="1">
                <a:latin typeface="Calibri" pitchFamily="34" charset="0"/>
              </a:rPr>
              <a:t>Maligant</a:t>
            </a:r>
            <a:r>
              <a:rPr lang="en-US" altLang="en-US" dirty="0">
                <a:latin typeface="Calibri" pitchFamily="34" charset="0"/>
              </a:rPr>
              <a:t> pustule of cutaneous anthrax. Caused by bacillus </a:t>
            </a:r>
            <a:r>
              <a:rPr lang="en-US" altLang="en-US" dirty="0" err="1">
                <a:latin typeface="Calibri" pitchFamily="34" charset="0"/>
              </a:rPr>
              <a:t>anthracis</a:t>
            </a:r>
            <a:r>
              <a:rPr lang="en-US" altLang="en-US" dirty="0">
                <a:latin typeface="Calibri" pitchFamily="34" charset="0"/>
              </a:rPr>
              <a:t>.</a:t>
            </a:r>
          </a:p>
          <a:p>
            <a:r>
              <a:rPr lang="en-US" altLang="en-US" dirty="0">
                <a:latin typeface="Calibri" pitchFamily="34" charset="0"/>
              </a:rPr>
              <a:t>Name two other diseases caused by the microorganism? Pulmonary </a:t>
            </a:r>
            <a:r>
              <a:rPr lang="en-US" altLang="en-US" dirty="0" err="1">
                <a:latin typeface="Calibri" pitchFamily="34" charset="0"/>
              </a:rPr>
              <a:t>haemorrhage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dirty="0" err="1">
                <a:latin typeface="Calibri" pitchFamily="34" charset="0"/>
              </a:rPr>
              <a:t>septicaemic</a:t>
            </a:r>
            <a:r>
              <a:rPr lang="en-US" altLang="en-US" dirty="0">
                <a:latin typeface="Calibri" pitchFamily="34" charset="0"/>
              </a:rPr>
              <a:t> anthrax, severe fulminating gastroenteritis, </a:t>
            </a:r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3" descr="Clinic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817" y="2390362"/>
            <a:ext cx="1728216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45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media and the microorganism isolated?</a:t>
            </a:r>
          </a:p>
          <a:p>
            <a:r>
              <a:rPr lang="en-US" altLang="en-US" dirty="0">
                <a:latin typeface="Calibri" pitchFamily="34" charset="0"/>
              </a:rPr>
              <a:t>Mention to other test used to identify the microorganism?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3" descr="061020108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673" y="1384522"/>
            <a:ext cx="4032504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95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method of antibiotic sensitivity testing 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Stokes method</a:t>
            </a:r>
          </a:p>
          <a:p>
            <a:r>
              <a:rPr lang="en-US" altLang="en-US" dirty="0">
                <a:latin typeface="Calibri" pitchFamily="34" charset="0"/>
              </a:rPr>
              <a:t>Read and record the results.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0705201011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7369" y="994378"/>
            <a:ext cx="5087112" cy="44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00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Name the setup below?</a:t>
            </a:r>
          </a:p>
          <a:p>
            <a:pPr lvl="1"/>
            <a:r>
              <a:rPr lang="en-US" altLang="en-US" dirty="0" err="1">
                <a:latin typeface="Calibri" pitchFamily="34" charset="0"/>
              </a:rPr>
              <a:t>Microfilter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Name three vital uses and its relevance?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Purifying antibiotic solutions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Filtering microfilaria from blood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Serum.</a:t>
            </a:r>
          </a:p>
          <a:p>
            <a:endParaRPr lang="en-US" altLang="en-US" dirty="0">
              <a:latin typeface="Calibri" pitchFamily="34" charset="0"/>
            </a:endParaRP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3" descr="0705201011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201" y="1430242"/>
            <a:ext cx="2441448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16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\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What do we use to </a:t>
            </a:r>
            <a:r>
              <a:rPr lang="en-US" altLang="en-US" dirty="0" err="1">
                <a:latin typeface="Calibri" pitchFamily="34" charset="0"/>
              </a:rPr>
              <a:t>sterilise</a:t>
            </a:r>
            <a:r>
              <a:rPr lang="en-US" altLang="en-US" dirty="0">
                <a:latin typeface="Calibri" pitchFamily="34" charset="0"/>
              </a:rPr>
              <a:t> the equipment shown?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Gamma radiation</a:t>
            </a:r>
          </a:p>
          <a:p>
            <a:r>
              <a:rPr lang="en-US" altLang="en-US" dirty="0">
                <a:latin typeface="Calibri" pitchFamily="34" charset="0"/>
              </a:rPr>
              <a:t>Mention three methods of testing the efficacy of </a:t>
            </a:r>
            <a:r>
              <a:rPr lang="en-US" altLang="en-US" dirty="0" err="1">
                <a:latin typeface="Calibri" pitchFamily="34" charset="0"/>
              </a:rPr>
              <a:t>sterilisation</a:t>
            </a:r>
            <a:r>
              <a:rPr lang="en-US" altLang="en-US" dirty="0">
                <a:latin typeface="Calibri" pitchFamily="34" charset="0"/>
              </a:rPr>
              <a:t> procedures?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Spores of bacillus </a:t>
            </a:r>
            <a:r>
              <a:rPr lang="en-US" altLang="en-US" dirty="0" err="1">
                <a:latin typeface="Calibri" pitchFamily="34" charset="0"/>
              </a:rPr>
              <a:t>stearothermophilus</a:t>
            </a:r>
            <a:r>
              <a:rPr lang="en-US" altLang="en-US" dirty="0">
                <a:latin typeface="Calibri" pitchFamily="34" charset="0"/>
              </a:rPr>
              <a:t>(autoclave), bacillus </a:t>
            </a:r>
            <a:r>
              <a:rPr lang="en-US" altLang="en-US" dirty="0" err="1">
                <a:latin typeface="Calibri" pitchFamily="34" charset="0"/>
              </a:rPr>
              <a:t>subtilis</a:t>
            </a:r>
            <a:r>
              <a:rPr lang="en-US" altLang="en-US" dirty="0">
                <a:latin typeface="Calibri" pitchFamily="34" charset="0"/>
              </a:rPr>
              <a:t>( hot air oven), brown’s tube, bowie dick tapes, autoclave tapes.</a:t>
            </a:r>
          </a:p>
          <a:p>
            <a:endParaRPr lang="en-GB" altLang="en-US" dirty="0">
              <a:latin typeface="Calibri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Content Placeholder 3" descr="07052010114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032" y="2590699"/>
            <a:ext cx="2439785" cy="1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932197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924</Words>
  <Application>Microsoft Office PowerPoint</Application>
  <PresentationFormat>On-screen Show (4:3)</PresentationFormat>
  <Paragraphs>135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BACTERIOLOGY SPOT TEST REVISION</vt:lpstr>
      <vt:lpstr>Lab results from patient with pyrexia of unknown origin after drinking milk</vt:lpstr>
      <vt:lpstr>Slide 3</vt:lpstr>
      <vt:lpstr>Slide 4</vt:lpstr>
      <vt:lpstr>Slide 5</vt:lpstr>
      <vt:lpstr>Slide 6</vt:lpstr>
      <vt:lpstr>Slide 7</vt:lpstr>
      <vt:lpstr>Slide 8</vt:lpstr>
      <vt:lpstr>\                                                                                                                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Mention three virulence factors of the organism shown?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        Name the phenomena what is the basis of this phenomenon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BACTERIOLOGY SPOT TEST REVISION</dc:title>
  <dc:creator>Dr. Kimaiga H.O. MBChB (UoN)</dc:creator>
  <cp:lastModifiedBy>user</cp:lastModifiedBy>
  <cp:revision>14</cp:revision>
  <dcterms:created xsi:type="dcterms:W3CDTF">2014-01-12T18:20:58Z</dcterms:created>
  <dcterms:modified xsi:type="dcterms:W3CDTF">2014-04-30T21:21:46Z</dcterms:modified>
</cp:coreProperties>
</file>