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notesMasterIdLst>
    <p:notesMasterId r:id="rId129"/>
  </p:notesMasterIdLst>
  <p:sldIdLst>
    <p:sldId id="301" r:id="rId2"/>
    <p:sldId id="343" r:id="rId3"/>
    <p:sldId id="302" r:id="rId4"/>
    <p:sldId id="303" r:id="rId5"/>
    <p:sldId id="304" r:id="rId6"/>
    <p:sldId id="305" r:id="rId7"/>
    <p:sldId id="306" r:id="rId8"/>
    <p:sldId id="307" r:id="rId9"/>
    <p:sldId id="308" r:id="rId10"/>
    <p:sldId id="310" r:id="rId11"/>
    <p:sldId id="311" r:id="rId12"/>
    <p:sldId id="312" r:id="rId13"/>
    <p:sldId id="437" r:id="rId14"/>
    <p:sldId id="439" r:id="rId15"/>
    <p:sldId id="344" r:id="rId16"/>
    <p:sldId id="436" r:id="rId17"/>
    <p:sldId id="427" r:id="rId18"/>
    <p:sldId id="428" r:id="rId19"/>
    <p:sldId id="429" r:id="rId20"/>
    <p:sldId id="430" r:id="rId21"/>
    <p:sldId id="431" r:id="rId22"/>
    <p:sldId id="432" r:id="rId23"/>
    <p:sldId id="433" r:id="rId24"/>
    <p:sldId id="434" r:id="rId25"/>
    <p:sldId id="435" r:id="rId26"/>
    <p:sldId id="425" r:id="rId27"/>
    <p:sldId id="426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320" r:id="rId36"/>
    <p:sldId id="321" r:id="rId37"/>
    <p:sldId id="322" r:id="rId38"/>
    <p:sldId id="323" r:id="rId39"/>
    <p:sldId id="324" r:id="rId40"/>
    <p:sldId id="325" r:id="rId41"/>
    <p:sldId id="326" r:id="rId42"/>
    <p:sldId id="327" r:id="rId43"/>
    <p:sldId id="328" r:id="rId44"/>
    <p:sldId id="329" r:id="rId45"/>
    <p:sldId id="330" r:id="rId46"/>
    <p:sldId id="331" r:id="rId47"/>
    <p:sldId id="332" r:id="rId48"/>
    <p:sldId id="333" r:id="rId49"/>
    <p:sldId id="334" r:id="rId50"/>
    <p:sldId id="335" r:id="rId51"/>
    <p:sldId id="336" r:id="rId52"/>
    <p:sldId id="337" r:id="rId53"/>
    <p:sldId id="338" r:id="rId54"/>
    <p:sldId id="422" r:id="rId55"/>
    <p:sldId id="419" r:id="rId56"/>
    <p:sldId id="339" r:id="rId57"/>
    <p:sldId id="408" r:id="rId58"/>
    <p:sldId id="413" r:id="rId59"/>
    <p:sldId id="414" r:id="rId60"/>
    <p:sldId id="415" r:id="rId61"/>
    <p:sldId id="409" r:id="rId62"/>
    <p:sldId id="410" r:id="rId63"/>
    <p:sldId id="411" r:id="rId64"/>
    <p:sldId id="412" r:id="rId65"/>
    <p:sldId id="404" r:id="rId66"/>
    <p:sldId id="403" r:id="rId67"/>
    <p:sldId id="423" r:id="rId68"/>
    <p:sldId id="424" r:id="rId69"/>
    <p:sldId id="405" r:id="rId70"/>
    <p:sldId id="416" r:id="rId71"/>
    <p:sldId id="417" r:id="rId72"/>
    <p:sldId id="418" r:id="rId73"/>
    <p:sldId id="420" r:id="rId74"/>
    <p:sldId id="421" r:id="rId75"/>
    <p:sldId id="406" r:id="rId76"/>
    <p:sldId id="407" r:id="rId77"/>
    <p:sldId id="342" r:id="rId78"/>
    <p:sldId id="398" r:id="rId79"/>
    <p:sldId id="399" r:id="rId80"/>
    <p:sldId id="400" r:id="rId81"/>
    <p:sldId id="401" r:id="rId82"/>
    <p:sldId id="402" r:id="rId83"/>
    <p:sldId id="377" r:id="rId84"/>
    <p:sldId id="378" r:id="rId85"/>
    <p:sldId id="379" r:id="rId86"/>
    <p:sldId id="380" r:id="rId87"/>
    <p:sldId id="381" r:id="rId88"/>
    <p:sldId id="382" r:id="rId89"/>
    <p:sldId id="383" r:id="rId90"/>
    <p:sldId id="384" r:id="rId91"/>
    <p:sldId id="385" r:id="rId92"/>
    <p:sldId id="394" r:id="rId93"/>
    <p:sldId id="386" r:id="rId94"/>
    <p:sldId id="387" r:id="rId95"/>
    <p:sldId id="388" r:id="rId96"/>
    <p:sldId id="389" r:id="rId97"/>
    <p:sldId id="390" r:id="rId98"/>
    <p:sldId id="391" r:id="rId99"/>
    <p:sldId id="392" r:id="rId100"/>
    <p:sldId id="393" r:id="rId101"/>
    <p:sldId id="395" r:id="rId102"/>
    <p:sldId id="396" r:id="rId103"/>
    <p:sldId id="397" r:id="rId104"/>
    <p:sldId id="346" r:id="rId105"/>
    <p:sldId id="347" r:id="rId106"/>
    <p:sldId id="348" r:id="rId107"/>
    <p:sldId id="349" r:id="rId108"/>
    <p:sldId id="350" r:id="rId109"/>
    <p:sldId id="340" r:id="rId110"/>
    <p:sldId id="341" r:id="rId111"/>
    <p:sldId id="361" r:id="rId112"/>
    <p:sldId id="363" r:id="rId113"/>
    <p:sldId id="365" r:id="rId114"/>
    <p:sldId id="366" r:id="rId115"/>
    <p:sldId id="367" r:id="rId116"/>
    <p:sldId id="368" r:id="rId117"/>
    <p:sldId id="369" r:id="rId118"/>
    <p:sldId id="370" r:id="rId119"/>
    <p:sldId id="371" r:id="rId120"/>
    <p:sldId id="372" r:id="rId121"/>
    <p:sldId id="374" r:id="rId122"/>
    <p:sldId id="373" r:id="rId123"/>
    <p:sldId id="375" r:id="rId124"/>
    <p:sldId id="351" r:id="rId125"/>
    <p:sldId id="353" r:id="rId126"/>
    <p:sldId id="355" r:id="rId127"/>
    <p:sldId id="358" r:id="rId1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3" autoAdjust="0"/>
    <p:restoredTop sz="94660"/>
  </p:normalViewPr>
  <p:slideViewPr>
    <p:cSldViewPr>
      <p:cViewPr varScale="1">
        <p:scale>
          <a:sx n="69" d="100"/>
          <a:sy n="69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8D383-3F26-41D4-8A2F-E669CAF3CA1C}" type="datetimeFigureOut">
              <a:rPr lang="en-GB" smtClean="0"/>
              <a:t>12/11/2013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6929A-E5A0-4AE0-AE6B-F14013BF81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27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Genital herpes (HSV 2)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6929A-E5A0-4AE0-AE6B-F14013BF811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537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E277A-F5EE-4F02-A157-83DF5540D949}" type="slidenum">
              <a:rPr lang="en-US" smtClean="0"/>
              <a:pPr/>
              <a:t>97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E277A-F5EE-4F02-A157-83DF5540D949}" type="slidenum">
              <a:rPr lang="en-US" smtClean="0">
                <a:solidFill>
                  <a:prstClr val="black"/>
                </a:solidFill>
              </a:rPr>
              <a:pPr/>
              <a:t>101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E277A-F5EE-4F02-A157-83DF5540D949}" type="slidenum">
              <a:rPr lang="en-US" smtClean="0">
                <a:solidFill>
                  <a:prstClr val="black"/>
                </a:solidFill>
              </a:rPr>
              <a:pPr/>
              <a:t>102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E277A-F5EE-4F02-A157-83DF5540D949}" type="slidenum">
              <a:rPr lang="en-US" smtClean="0">
                <a:solidFill>
                  <a:prstClr val="black"/>
                </a:solidFill>
              </a:rPr>
              <a:pPr/>
              <a:t>104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E277A-F5EE-4F02-A157-83DF5540D949}" type="slidenum">
              <a:rPr lang="en-US" smtClean="0">
                <a:solidFill>
                  <a:prstClr val="black"/>
                </a:solidFill>
              </a:rPr>
              <a:pPr/>
              <a:t>114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Poliomyelitis 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6929A-E5A0-4AE0-AE6B-F14013BF811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309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Conjuctivitis</a:t>
            </a:r>
            <a:r>
              <a:rPr lang="en-GB" dirty="0" smtClean="0"/>
              <a:t>(measles </a:t>
            </a:r>
            <a:r>
              <a:rPr lang="en-GB" dirty="0" err="1" smtClean="0"/>
              <a:t>vir</a:t>
            </a:r>
            <a:r>
              <a:rPr lang="en-GB" dirty="0" smtClean="0"/>
              <a:t> </a:t>
            </a:r>
            <a:r>
              <a:rPr lang="en-GB" dirty="0" err="1" smtClean="0"/>
              <a:t>infx</a:t>
            </a:r>
            <a:r>
              <a:rPr lang="en-GB" dirty="0" smtClean="0"/>
              <a:t>( (2)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6929A-E5A0-4AE0-AE6B-F14013BF811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910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Human</a:t>
            </a:r>
            <a:r>
              <a:rPr lang="en-GB" baseline="0" dirty="0" smtClean="0"/>
              <a:t> Papillomavirus virus Warts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6929A-E5A0-4AE0-AE6B-F14013BF811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475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Herpes </a:t>
            </a:r>
            <a:r>
              <a:rPr lang="en-GB" dirty="0" err="1" smtClean="0"/>
              <a:t>Labialis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6929A-E5A0-4AE0-AE6B-F14013BF811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081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Retrovirus replication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6929A-E5A0-4AE0-AE6B-F14013BF811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541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E277A-F5EE-4F02-A157-83DF5540D949}" type="slidenum">
              <a:rPr lang="en-US" smtClean="0">
                <a:solidFill>
                  <a:prstClr val="black"/>
                </a:solidFill>
              </a:rPr>
              <a:pPr/>
              <a:t>90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E277A-F5EE-4F02-A157-83DF5540D949}" type="slidenum">
              <a:rPr lang="en-US" smtClean="0">
                <a:solidFill>
                  <a:prstClr val="black"/>
                </a:solidFill>
              </a:rPr>
              <a:pPr/>
              <a:t>95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E277A-F5EE-4F02-A157-83DF5540D949}" type="slidenum">
              <a:rPr lang="en-US" smtClean="0"/>
              <a:pPr/>
              <a:t>96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6" name="Group 18"/>
          <p:cNvGrpSpPr>
            <a:grpSpLocks/>
          </p:cNvGrpSpPr>
          <p:nvPr/>
        </p:nvGrpSpPr>
        <p:grpSpPr bwMode="auto">
          <a:xfrm>
            <a:off x="2166938" y="563563"/>
            <a:ext cx="4800600" cy="6151562"/>
            <a:chOff x="1365" y="355"/>
            <a:chExt cx="3024" cy="3875"/>
          </a:xfrm>
        </p:grpSpPr>
        <p:sp>
          <p:nvSpPr>
            <p:cNvPr id="2050" name="Freeform 2"/>
            <p:cNvSpPr>
              <a:spLocks/>
            </p:cNvSpPr>
            <p:nvPr/>
          </p:nvSpPr>
          <p:spPr bwMode="auto">
            <a:xfrm>
              <a:off x="2835" y="586"/>
              <a:ext cx="88" cy="1121"/>
            </a:xfrm>
            <a:custGeom>
              <a:avLst/>
              <a:gdLst>
                <a:gd name="T0" fmla="*/ 0 w 88"/>
                <a:gd name="T1" fmla="*/ 1120 h 1121"/>
                <a:gd name="T2" fmla="*/ 0 w 88"/>
                <a:gd name="T3" fmla="*/ 0 h 1121"/>
                <a:gd name="T4" fmla="*/ 87 w 88"/>
                <a:gd name="T5" fmla="*/ 0 h 1121"/>
                <a:gd name="T6" fmla="*/ 87 w 88"/>
                <a:gd name="T7" fmla="*/ 1085 h 1121"/>
                <a:gd name="T8" fmla="*/ 0 w 88"/>
                <a:gd name="T9" fmla="*/ 1120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21">
                  <a:moveTo>
                    <a:pt x="0" y="1120"/>
                  </a:moveTo>
                  <a:lnTo>
                    <a:pt x="0" y="0"/>
                  </a:lnTo>
                  <a:lnTo>
                    <a:pt x="87" y="0"/>
                  </a:lnTo>
                  <a:lnTo>
                    <a:pt x="87" y="1085"/>
                  </a:lnTo>
                  <a:lnTo>
                    <a:pt x="0" y="112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1" name="Freeform 3"/>
            <p:cNvSpPr>
              <a:spLocks/>
            </p:cNvSpPr>
            <p:nvPr/>
          </p:nvSpPr>
          <p:spPr bwMode="auto">
            <a:xfrm>
              <a:off x="2834" y="1900"/>
              <a:ext cx="84" cy="363"/>
            </a:xfrm>
            <a:custGeom>
              <a:avLst/>
              <a:gdLst>
                <a:gd name="T0" fmla="*/ 0 w 84"/>
                <a:gd name="T1" fmla="*/ 29 h 363"/>
                <a:gd name="T2" fmla="*/ 83 w 84"/>
                <a:gd name="T3" fmla="*/ 0 h 363"/>
                <a:gd name="T4" fmla="*/ 74 w 84"/>
                <a:gd name="T5" fmla="*/ 329 h 363"/>
                <a:gd name="T6" fmla="*/ 0 w 84"/>
                <a:gd name="T7" fmla="*/ 362 h 363"/>
                <a:gd name="T8" fmla="*/ 0 w 84"/>
                <a:gd name="T9" fmla="*/ 2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363">
                  <a:moveTo>
                    <a:pt x="0" y="29"/>
                  </a:moveTo>
                  <a:lnTo>
                    <a:pt x="83" y="0"/>
                  </a:lnTo>
                  <a:lnTo>
                    <a:pt x="74" y="329"/>
                  </a:lnTo>
                  <a:lnTo>
                    <a:pt x="0" y="362"/>
                  </a:lnTo>
                  <a:lnTo>
                    <a:pt x="0" y="2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2" name="Freeform 4"/>
            <p:cNvSpPr>
              <a:spLocks/>
            </p:cNvSpPr>
            <p:nvPr/>
          </p:nvSpPr>
          <p:spPr bwMode="auto">
            <a:xfrm>
              <a:off x="2825" y="2493"/>
              <a:ext cx="84" cy="249"/>
            </a:xfrm>
            <a:custGeom>
              <a:avLst/>
              <a:gdLst>
                <a:gd name="T0" fmla="*/ 2 w 84"/>
                <a:gd name="T1" fmla="*/ 213 h 249"/>
                <a:gd name="T2" fmla="*/ 0 w 84"/>
                <a:gd name="T3" fmla="*/ 28 h 249"/>
                <a:gd name="T4" fmla="*/ 83 w 84"/>
                <a:gd name="T5" fmla="*/ 0 h 249"/>
                <a:gd name="T6" fmla="*/ 72 w 84"/>
                <a:gd name="T7" fmla="*/ 248 h 249"/>
                <a:gd name="T8" fmla="*/ 2 w 84"/>
                <a:gd name="T9" fmla="*/ 21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249">
                  <a:moveTo>
                    <a:pt x="2" y="213"/>
                  </a:moveTo>
                  <a:lnTo>
                    <a:pt x="0" y="28"/>
                  </a:lnTo>
                  <a:lnTo>
                    <a:pt x="83" y="0"/>
                  </a:lnTo>
                  <a:lnTo>
                    <a:pt x="72" y="248"/>
                  </a:lnTo>
                  <a:lnTo>
                    <a:pt x="2" y="21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3" name="Freeform 5"/>
            <p:cNvSpPr>
              <a:spLocks/>
            </p:cNvSpPr>
            <p:nvPr/>
          </p:nvSpPr>
          <p:spPr bwMode="auto">
            <a:xfrm>
              <a:off x="2831" y="2965"/>
              <a:ext cx="52" cy="232"/>
            </a:xfrm>
            <a:custGeom>
              <a:avLst/>
              <a:gdLst>
                <a:gd name="T0" fmla="*/ 13 w 52"/>
                <a:gd name="T1" fmla="*/ 204 h 232"/>
                <a:gd name="T2" fmla="*/ 0 w 52"/>
                <a:gd name="T3" fmla="*/ 0 h 232"/>
                <a:gd name="T4" fmla="*/ 51 w 52"/>
                <a:gd name="T5" fmla="*/ 26 h 232"/>
                <a:gd name="T6" fmla="*/ 47 w 52"/>
                <a:gd name="T7" fmla="*/ 231 h 232"/>
                <a:gd name="T8" fmla="*/ 13 w 52"/>
                <a:gd name="T9" fmla="*/ 20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32">
                  <a:moveTo>
                    <a:pt x="13" y="204"/>
                  </a:moveTo>
                  <a:lnTo>
                    <a:pt x="0" y="0"/>
                  </a:lnTo>
                  <a:lnTo>
                    <a:pt x="51" y="26"/>
                  </a:lnTo>
                  <a:lnTo>
                    <a:pt x="47" y="231"/>
                  </a:lnTo>
                  <a:lnTo>
                    <a:pt x="13" y="20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4" name="Freeform 6"/>
            <p:cNvSpPr>
              <a:spLocks/>
            </p:cNvSpPr>
            <p:nvPr/>
          </p:nvSpPr>
          <p:spPr bwMode="auto">
            <a:xfrm>
              <a:off x="2851" y="3354"/>
              <a:ext cx="36" cy="133"/>
            </a:xfrm>
            <a:custGeom>
              <a:avLst/>
              <a:gdLst>
                <a:gd name="T0" fmla="*/ 4 w 36"/>
                <a:gd name="T1" fmla="*/ 101 h 133"/>
                <a:gd name="T2" fmla="*/ 0 w 36"/>
                <a:gd name="T3" fmla="*/ 0 h 133"/>
                <a:gd name="T4" fmla="*/ 35 w 36"/>
                <a:gd name="T5" fmla="*/ 20 h 133"/>
                <a:gd name="T6" fmla="*/ 28 w 36"/>
                <a:gd name="T7" fmla="*/ 132 h 133"/>
                <a:gd name="T8" fmla="*/ 4 w 36"/>
                <a:gd name="T9" fmla="*/ 10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33">
                  <a:moveTo>
                    <a:pt x="4" y="101"/>
                  </a:moveTo>
                  <a:lnTo>
                    <a:pt x="0" y="0"/>
                  </a:lnTo>
                  <a:lnTo>
                    <a:pt x="35" y="20"/>
                  </a:lnTo>
                  <a:lnTo>
                    <a:pt x="28" y="132"/>
                  </a:lnTo>
                  <a:lnTo>
                    <a:pt x="4" y="10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5" name="Freeform 7"/>
            <p:cNvSpPr>
              <a:spLocks/>
            </p:cNvSpPr>
            <p:nvPr/>
          </p:nvSpPr>
          <p:spPr bwMode="auto">
            <a:xfrm>
              <a:off x="2851" y="3640"/>
              <a:ext cx="30" cy="590"/>
            </a:xfrm>
            <a:custGeom>
              <a:avLst/>
              <a:gdLst>
                <a:gd name="T0" fmla="*/ 15 w 30"/>
                <a:gd name="T1" fmla="*/ 589 h 590"/>
                <a:gd name="T2" fmla="*/ 0 w 30"/>
                <a:gd name="T3" fmla="*/ 0 h 590"/>
                <a:gd name="T4" fmla="*/ 29 w 30"/>
                <a:gd name="T5" fmla="*/ 37 h 590"/>
                <a:gd name="T6" fmla="*/ 15 w 30"/>
                <a:gd name="T7" fmla="*/ 589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590">
                  <a:moveTo>
                    <a:pt x="15" y="589"/>
                  </a:moveTo>
                  <a:lnTo>
                    <a:pt x="0" y="0"/>
                  </a:lnTo>
                  <a:lnTo>
                    <a:pt x="29" y="37"/>
                  </a:lnTo>
                  <a:lnTo>
                    <a:pt x="15" y="58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6" name="Freeform 8"/>
            <p:cNvSpPr>
              <a:spLocks/>
            </p:cNvSpPr>
            <p:nvPr/>
          </p:nvSpPr>
          <p:spPr bwMode="auto">
            <a:xfrm>
              <a:off x="2600" y="3595"/>
              <a:ext cx="233" cy="130"/>
            </a:xfrm>
            <a:custGeom>
              <a:avLst/>
              <a:gdLst>
                <a:gd name="T0" fmla="*/ 0 w 233"/>
                <a:gd name="T1" fmla="*/ 117 h 130"/>
                <a:gd name="T2" fmla="*/ 48 w 233"/>
                <a:gd name="T3" fmla="*/ 101 h 130"/>
                <a:gd name="T4" fmla="*/ 93 w 233"/>
                <a:gd name="T5" fmla="*/ 79 h 130"/>
                <a:gd name="T6" fmla="*/ 146 w 233"/>
                <a:gd name="T7" fmla="*/ 39 h 130"/>
                <a:gd name="T8" fmla="*/ 182 w 233"/>
                <a:gd name="T9" fmla="*/ 0 h 130"/>
                <a:gd name="T10" fmla="*/ 232 w 233"/>
                <a:gd name="T11" fmla="*/ 42 h 130"/>
                <a:gd name="T12" fmla="*/ 188 w 233"/>
                <a:gd name="T13" fmla="*/ 74 h 130"/>
                <a:gd name="T14" fmla="*/ 134 w 233"/>
                <a:gd name="T15" fmla="*/ 110 h 130"/>
                <a:gd name="T16" fmla="*/ 61 w 233"/>
                <a:gd name="T17" fmla="*/ 129 h 130"/>
                <a:gd name="T18" fmla="*/ 0 w 233"/>
                <a:gd name="T19" fmla="*/ 1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3" h="130">
                  <a:moveTo>
                    <a:pt x="0" y="117"/>
                  </a:moveTo>
                  <a:lnTo>
                    <a:pt x="48" y="101"/>
                  </a:lnTo>
                  <a:lnTo>
                    <a:pt x="93" y="79"/>
                  </a:lnTo>
                  <a:lnTo>
                    <a:pt x="146" y="39"/>
                  </a:lnTo>
                  <a:lnTo>
                    <a:pt x="182" y="0"/>
                  </a:lnTo>
                  <a:lnTo>
                    <a:pt x="232" y="42"/>
                  </a:lnTo>
                  <a:lnTo>
                    <a:pt x="188" y="74"/>
                  </a:lnTo>
                  <a:lnTo>
                    <a:pt x="134" y="110"/>
                  </a:lnTo>
                  <a:lnTo>
                    <a:pt x="61" y="129"/>
                  </a:lnTo>
                  <a:lnTo>
                    <a:pt x="0" y="11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7" name="Freeform 9"/>
            <p:cNvSpPr>
              <a:spLocks/>
            </p:cNvSpPr>
            <p:nvPr/>
          </p:nvSpPr>
          <p:spPr bwMode="auto">
            <a:xfrm>
              <a:off x="2583" y="2888"/>
              <a:ext cx="465" cy="646"/>
            </a:xfrm>
            <a:custGeom>
              <a:avLst/>
              <a:gdLst>
                <a:gd name="T0" fmla="*/ 359 w 465"/>
                <a:gd name="T1" fmla="*/ 645 h 646"/>
                <a:gd name="T2" fmla="*/ 405 w 465"/>
                <a:gd name="T3" fmla="*/ 616 h 646"/>
                <a:gd name="T4" fmla="*/ 447 w 465"/>
                <a:gd name="T5" fmla="*/ 580 h 646"/>
                <a:gd name="T6" fmla="*/ 460 w 465"/>
                <a:gd name="T7" fmla="*/ 552 h 646"/>
                <a:gd name="T8" fmla="*/ 464 w 465"/>
                <a:gd name="T9" fmla="*/ 515 h 646"/>
                <a:gd name="T10" fmla="*/ 451 w 465"/>
                <a:gd name="T11" fmla="*/ 468 h 646"/>
                <a:gd name="T12" fmla="*/ 424 w 465"/>
                <a:gd name="T13" fmla="*/ 424 h 646"/>
                <a:gd name="T14" fmla="*/ 380 w 465"/>
                <a:gd name="T15" fmla="*/ 385 h 646"/>
                <a:gd name="T16" fmla="*/ 168 w 465"/>
                <a:gd name="T17" fmla="*/ 259 h 646"/>
                <a:gd name="T18" fmla="*/ 133 w 465"/>
                <a:gd name="T19" fmla="*/ 235 h 646"/>
                <a:gd name="T20" fmla="*/ 111 w 465"/>
                <a:gd name="T21" fmla="*/ 208 h 646"/>
                <a:gd name="T22" fmla="*/ 104 w 465"/>
                <a:gd name="T23" fmla="*/ 166 h 646"/>
                <a:gd name="T24" fmla="*/ 117 w 465"/>
                <a:gd name="T25" fmla="*/ 124 h 646"/>
                <a:gd name="T26" fmla="*/ 155 w 465"/>
                <a:gd name="T27" fmla="*/ 95 h 646"/>
                <a:gd name="T28" fmla="*/ 222 w 465"/>
                <a:gd name="T29" fmla="*/ 52 h 646"/>
                <a:gd name="T30" fmla="*/ 124 w 465"/>
                <a:gd name="T31" fmla="*/ 0 h 646"/>
                <a:gd name="T32" fmla="*/ 55 w 465"/>
                <a:gd name="T33" fmla="*/ 41 h 646"/>
                <a:gd name="T34" fmla="*/ 27 w 465"/>
                <a:gd name="T35" fmla="*/ 70 h 646"/>
                <a:gd name="T36" fmla="*/ 2 w 465"/>
                <a:gd name="T37" fmla="*/ 123 h 646"/>
                <a:gd name="T38" fmla="*/ 0 w 465"/>
                <a:gd name="T39" fmla="*/ 189 h 646"/>
                <a:gd name="T40" fmla="*/ 29 w 465"/>
                <a:gd name="T41" fmla="*/ 257 h 646"/>
                <a:gd name="T42" fmla="*/ 78 w 465"/>
                <a:gd name="T43" fmla="*/ 300 h 646"/>
                <a:gd name="T44" fmla="*/ 311 w 465"/>
                <a:gd name="T45" fmla="*/ 442 h 646"/>
                <a:gd name="T46" fmla="*/ 358 w 465"/>
                <a:gd name="T47" fmla="*/ 474 h 646"/>
                <a:gd name="T48" fmla="*/ 375 w 465"/>
                <a:gd name="T49" fmla="*/ 516 h 646"/>
                <a:gd name="T50" fmla="*/ 375 w 465"/>
                <a:gd name="T51" fmla="*/ 550 h 646"/>
                <a:gd name="T52" fmla="*/ 308 w 465"/>
                <a:gd name="T53" fmla="*/ 608 h 646"/>
                <a:gd name="T54" fmla="*/ 359 w 465"/>
                <a:gd name="T55" fmla="*/ 645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5" h="646">
                  <a:moveTo>
                    <a:pt x="359" y="645"/>
                  </a:moveTo>
                  <a:lnTo>
                    <a:pt x="405" y="616"/>
                  </a:lnTo>
                  <a:lnTo>
                    <a:pt x="447" y="580"/>
                  </a:lnTo>
                  <a:lnTo>
                    <a:pt x="460" y="552"/>
                  </a:lnTo>
                  <a:lnTo>
                    <a:pt x="464" y="515"/>
                  </a:lnTo>
                  <a:lnTo>
                    <a:pt x="451" y="468"/>
                  </a:lnTo>
                  <a:lnTo>
                    <a:pt x="424" y="424"/>
                  </a:lnTo>
                  <a:lnTo>
                    <a:pt x="380" y="385"/>
                  </a:lnTo>
                  <a:lnTo>
                    <a:pt x="168" y="259"/>
                  </a:lnTo>
                  <a:lnTo>
                    <a:pt x="133" y="235"/>
                  </a:lnTo>
                  <a:lnTo>
                    <a:pt x="111" y="208"/>
                  </a:lnTo>
                  <a:lnTo>
                    <a:pt x="104" y="166"/>
                  </a:lnTo>
                  <a:lnTo>
                    <a:pt x="117" y="124"/>
                  </a:lnTo>
                  <a:lnTo>
                    <a:pt x="155" y="95"/>
                  </a:lnTo>
                  <a:lnTo>
                    <a:pt x="222" y="52"/>
                  </a:lnTo>
                  <a:lnTo>
                    <a:pt x="124" y="0"/>
                  </a:lnTo>
                  <a:lnTo>
                    <a:pt x="55" y="41"/>
                  </a:lnTo>
                  <a:lnTo>
                    <a:pt x="27" y="70"/>
                  </a:lnTo>
                  <a:lnTo>
                    <a:pt x="2" y="123"/>
                  </a:lnTo>
                  <a:lnTo>
                    <a:pt x="0" y="189"/>
                  </a:lnTo>
                  <a:lnTo>
                    <a:pt x="29" y="257"/>
                  </a:lnTo>
                  <a:lnTo>
                    <a:pt x="78" y="300"/>
                  </a:lnTo>
                  <a:lnTo>
                    <a:pt x="311" y="442"/>
                  </a:lnTo>
                  <a:lnTo>
                    <a:pt x="358" y="474"/>
                  </a:lnTo>
                  <a:lnTo>
                    <a:pt x="375" y="516"/>
                  </a:lnTo>
                  <a:lnTo>
                    <a:pt x="375" y="550"/>
                  </a:lnTo>
                  <a:lnTo>
                    <a:pt x="308" y="608"/>
                  </a:lnTo>
                  <a:lnTo>
                    <a:pt x="359" y="64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8" name="Freeform 10"/>
            <p:cNvSpPr>
              <a:spLocks/>
            </p:cNvSpPr>
            <p:nvPr/>
          </p:nvSpPr>
          <p:spPr bwMode="auto">
            <a:xfrm>
              <a:off x="2966" y="2396"/>
              <a:ext cx="318" cy="422"/>
            </a:xfrm>
            <a:custGeom>
              <a:avLst/>
              <a:gdLst>
                <a:gd name="T0" fmla="*/ 92 w 318"/>
                <a:gd name="T1" fmla="*/ 421 h 422"/>
                <a:gd name="T2" fmla="*/ 163 w 318"/>
                <a:gd name="T3" fmla="*/ 399 h 422"/>
                <a:gd name="T4" fmla="*/ 218 w 318"/>
                <a:gd name="T5" fmla="*/ 357 h 422"/>
                <a:gd name="T6" fmla="*/ 263 w 318"/>
                <a:gd name="T7" fmla="*/ 316 h 422"/>
                <a:gd name="T8" fmla="*/ 300 w 318"/>
                <a:gd name="T9" fmla="*/ 265 h 422"/>
                <a:gd name="T10" fmla="*/ 317 w 318"/>
                <a:gd name="T11" fmla="*/ 203 h 422"/>
                <a:gd name="T12" fmla="*/ 316 w 318"/>
                <a:gd name="T13" fmla="*/ 139 h 422"/>
                <a:gd name="T14" fmla="*/ 299 w 318"/>
                <a:gd name="T15" fmla="*/ 95 h 422"/>
                <a:gd name="T16" fmla="*/ 276 w 318"/>
                <a:gd name="T17" fmla="*/ 64 h 422"/>
                <a:gd name="T18" fmla="*/ 241 w 318"/>
                <a:gd name="T19" fmla="*/ 36 h 422"/>
                <a:gd name="T20" fmla="*/ 218 w 318"/>
                <a:gd name="T21" fmla="*/ 14 h 422"/>
                <a:gd name="T22" fmla="*/ 180 w 318"/>
                <a:gd name="T23" fmla="*/ 0 h 422"/>
                <a:gd name="T24" fmla="*/ 61 w 318"/>
                <a:gd name="T25" fmla="*/ 52 h 422"/>
                <a:gd name="T26" fmla="*/ 106 w 318"/>
                <a:gd name="T27" fmla="*/ 93 h 422"/>
                <a:gd name="T28" fmla="*/ 137 w 318"/>
                <a:gd name="T29" fmla="*/ 130 h 422"/>
                <a:gd name="T30" fmla="*/ 159 w 318"/>
                <a:gd name="T31" fmla="*/ 159 h 422"/>
                <a:gd name="T32" fmla="*/ 176 w 318"/>
                <a:gd name="T33" fmla="*/ 196 h 422"/>
                <a:gd name="T34" fmla="*/ 176 w 318"/>
                <a:gd name="T35" fmla="*/ 246 h 422"/>
                <a:gd name="T36" fmla="*/ 145 w 318"/>
                <a:gd name="T37" fmla="*/ 279 h 422"/>
                <a:gd name="T38" fmla="*/ 105 w 318"/>
                <a:gd name="T39" fmla="*/ 309 h 422"/>
                <a:gd name="T40" fmla="*/ 50 w 318"/>
                <a:gd name="T41" fmla="*/ 342 h 422"/>
                <a:gd name="T42" fmla="*/ 0 w 318"/>
                <a:gd name="T43" fmla="*/ 369 h 422"/>
                <a:gd name="T44" fmla="*/ 92 w 318"/>
                <a:gd name="T45" fmla="*/ 42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8" h="422">
                  <a:moveTo>
                    <a:pt x="92" y="421"/>
                  </a:moveTo>
                  <a:lnTo>
                    <a:pt x="163" y="399"/>
                  </a:lnTo>
                  <a:lnTo>
                    <a:pt x="218" y="357"/>
                  </a:lnTo>
                  <a:lnTo>
                    <a:pt x="263" y="316"/>
                  </a:lnTo>
                  <a:lnTo>
                    <a:pt x="300" y="265"/>
                  </a:lnTo>
                  <a:lnTo>
                    <a:pt x="317" y="203"/>
                  </a:lnTo>
                  <a:lnTo>
                    <a:pt x="316" y="139"/>
                  </a:lnTo>
                  <a:lnTo>
                    <a:pt x="299" y="95"/>
                  </a:lnTo>
                  <a:lnTo>
                    <a:pt x="276" y="64"/>
                  </a:lnTo>
                  <a:lnTo>
                    <a:pt x="241" y="36"/>
                  </a:lnTo>
                  <a:lnTo>
                    <a:pt x="218" y="14"/>
                  </a:lnTo>
                  <a:lnTo>
                    <a:pt x="180" y="0"/>
                  </a:lnTo>
                  <a:lnTo>
                    <a:pt x="61" y="52"/>
                  </a:lnTo>
                  <a:lnTo>
                    <a:pt x="106" y="93"/>
                  </a:lnTo>
                  <a:lnTo>
                    <a:pt x="137" y="130"/>
                  </a:lnTo>
                  <a:lnTo>
                    <a:pt x="159" y="159"/>
                  </a:lnTo>
                  <a:lnTo>
                    <a:pt x="176" y="196"/>
                  </a:lnTo>
                  <a:lnTo>
                    <a:pt x="176" y="246"/>
                  </a:lnTo>
                  <a:lnTo>
                    <a:pt x="145" y="279"/>
                  </a:lnTo>
                  <a:lnTo>
                    <a:pt x="105" y="309"/>
                  </a:lnTo>
                  <a:lnTo>
                    <a:pt x="50" y="342"/>
                  </a:lnTo>
                  <a:lnTo>
                    <a:pt x="0" y="369"/>
                  </a:lnTo>
                  <a:lnTo>
                    <a:pt x="92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9" name="Freeform 11"/>
            <p:cNvSpPr>
              <a:spLocks/>
            </p:cNvSpPr>
            <p:nvPr/>
          </p:nvSpPr>
          <p:spPr bwMode="auto">
            <a:xfrm>
              <a:off x="2308" y="1190"/>
              <a:ext cx="1404" cy="1153"/>
            </a:xfrm>
            <a:custGeom>
              <a:avLst/>
              <a:gdLst>
                <a:gd name="T0" fmla="*/ 466 w 1404"/>
                <a:gd name="T1" fmla="*/ 1084 h 1153"/>
                <a:gd name="T2" fmla="*/ 370 w 1404"/>
                <a:gd name="T3" fmla="*/ 1066 h 1153"/>
                <a:gd name="T4" fmla="*/ 299 w 1404"/>
                <a:gd name="T5" fmla="*/ 1035 h 1153"/>
                <a:gd name="T6" fmla="*/ 257 w 1404"/>
                <a:gd name="T7" fmla="*/ 1002 h 1153"/>
                <a:gd name="T8" fmla="*/ 220 w 1404"/>
                <a:gd name="T9" fmla="*/ 956 h 1153"/>
                <a:gd name="T10" fmla="*/ 209 w 1404"/>
                <a:gd name="T11" fmla="*/ 914 h 1153"/>
                <a:gd name="T12" fmla="*/ 215 w 1404"/>
                <a:gd name="T13" fmla="*/ 873 h 1153"/>
                <a:gd name="T14" fmla="*/ 231 w 1404"/>
                <a:gd name="T15" fmla="*/ 836 h 1153"/>
                <a:gd name="T16" fmla="*/ 273 w 1404"/>
                <a:gd name="T17" fmla="*/ 798 h 1153"/>
                <a:gd name="T18" fmla="*/ 330 w 1404"/>
                <a:gd name="T19" fmla="*/ 774 h 1153"/>
                <a:gd name="T20" fmla="*/ 400 w 1404"/>
                <a:gd name="T21" fmla="*/ 748 h 1153"/>
                <a:gd name="T22" fmla="*/ 1110 w 1404"/>
                <a:gd name="T23" fmla="*/ 499 h 1153"/>
                <a:gd name="T24" fmla="*/ 1207 w 1404"/>
                <a:gd name="T25" fmla="*/ 451 h 1153"/>
                <a:gd name="T26" fmla="*/ 1289 w 1404"/>
                <a:gd name="T27" fmla="*/ 398 h 1153"/>
                <a:gd name="T28" fmla="*/ 1344 w 1404"/>
                <a:gd name="T29" fmla="*/ 356 h 1153"/>
                <a:gd name="T30" fmla="*/ 1381 w 1404"/>
                <a:gd name="T31" fmla="*/ 310 h 1153"/>
                <a:gd name="T32" fmla="*/ 1403 w 1404"/>
                <a:gd name="T33" fmla="*/ 249 h 1153"/>
                <a:gd name="T34" fmla="*/ 1401 w 1404"/>
                <a:gd name="T35" fmla="*/ 185 h 1153"/>
                <a:gd name="T36" fmla="*/ 1386 w 1404"/>
                <a:gd name="T37" fmla="*/ 136 h 1153"/>
                <a:gd name="T38" fmla="*/ 1370 w 1404"/>
                <a:gd name="T39" fmla="*/ 90 h 1153"/>
                <a:gd name="T40" fmla="*/ 1335 w 1404"/>
                <a:gd name="T41" fmla="*/ 55 h 1153"/>
                <a:gd name="T42" fmla="*/ 1280 w 1404"/>
                <a:gd name="T43" fmla="*/ 18 h 1153"/>
                <a:gd name="T44" fmla="*/ 1214 w 1404"/>
                <a:gd name="T45" fmla="*/ 0 h 1153"/>
                <a:gd name="T46" fmla="*/ 1172 w 1404"/>
                <a:gd name="T47" fmla="*/ 4 h 1153"/>
                <a:gd name="T48" fmla="*/ 1111 w 1404"/>
                <a:gd name="T49" fmla="*/ 7 h 1153"/>
                <a:gd name="T50" fmla="*/ 1053 w 1404"/>
                <a:gd name="T51" fmla="*/ 20 h 1153"/>
                <a:gd name="T52" fmla="*/ 989 w 1404"/>
                <a:gd name="T53" fmla="*/ 46 h 1153"/>
                <a:gd name="T54" fmla="*/ 939 w 1404"/>
                <a:gd name="T55" fmla="*/ 79 h 1153"/>
                <a:gd name="T56" fmla="*/ 899 w 1404"/>
                <a:gd name="T57" fmla="*/ 106 h 1153"/>
                <a:gd name="T58" fmla="*/ 878 w 1404"/>
                <a:gd name="T59" fmla="*/ 149 h 1153"/>
                <a:gd name="T60" fmla="*/ 897 w 1404"/>
                <a:gd name="T61" fmla="*/ 187 h 1153"/>
                <a:gd name="T62" fmla="*/ 939 w 1404"/>
                <a:gd name="T63" fmla="*/ 183 h 1153"/>
                <a:gd name="T64" fmla="*/ 987 w 1404"/>
                <a:gd name="T65" fmla="*/ 171 h 1153"/>
                <a:gd name="T66" fmla="*/ 1033 w 1404"/>
                <a:gd name="T67" fmla="*/ 158 h 1153"/>
                <a:gd name="T68" fmla="*/ 1069 w 1404"/>
                <a:gd name="T69" fmla="*/ 150 h 1153"/>
                <a:gd name="T70" fmla="*/ 1111 w 1404"/>
                <a:gd name="T71" fmla="*/ 150 h 1153"/>
                <a:gd name="T72" fmla="*/ 1154 w 1404"/>
                <a:gd name="T73" fmla="*/ 163 h 1153"/>
                <a:gd name="T74" fmla="*/ 1183 w 1404"/>
                <a:gd name="T75" fmla="*/ 204 h 1153"/>
                <a:gd name="T76" fmla="*/ 1179 w 1404"/>
                <a:gd name="T77" fmla="*/ 248 h 1153"/>
                <a:gd name="T78" fmla="*/ 1157 w 1404"/>
                <a:gd name="T79" fmla="*/ 286 h 1153"/>
                <a:gd name="T80" fmla="*/ 1121 w 1404"/>
                <a:gd name="T81" fmla="*/ 323 h 1153"/>
                <a:gd name="T82" fmla="*/ 1047 w 1404"/>
                <a:gd name="T83" fmla="*/ 361 h 1153"/>
                <a:gd name="T84" fmla="*/ 908 w 1404"/>
                <a:gd name="T85" fmla="*/ 415 h 1153"/>
                <a:gd name="T86" fmla="*/ 194 w 1404"/>
                <a:gd name="T87" fmla="*/ 675 h 1153"/>
                <a:gd name="T88" fmla="*/ 123 w 1404"/>
                <a:gd name="T89" fmla="*/ 715 h 1153"/>
                <a:gd name="T90" fmla="*/ 68 w 1404"/>
                <a:gd name="T91" fmla="*/ 763 h 1153"/>
                <a:gd name="T92" fmla="*/ 29 w 1404"/>
                <a:gd name="T93" fmla="*/ 809 h 1153"/>
                <a:gd name="T94" fmla="*/ 6 w 1404"/>
                <a:gd name="T95" fmla="*/ 858 h 1153"/>
                <a:gd name="T96" fmla="*/ 0 w 1404"/>
                <a:gd name="T97" fmla="*/ 912 h 1153"/>
                <a:gd name="T98" fmla="*/ 8 w 1404"/>
                <a:gd name="T99" fmla="*/ 952 h 1153"/>
                <a:gd name="T100" fmla="*/ 22 w 1404"/>
                <a:gd name="T101" fmla="*/ 992 h 1153"/>
                <a:gd name="T102" fmla="*/ 59 w 1404"/>
                <a:gd name="T103" fmla="*/ 1036 h 1153"/>
                <a:gd name="T104" fmla="*/ 127 w 1404"/>
                <a:gd name="T105" fmla="*/ 1095 h 1153"/>
                <a:gd name="T106" fmla="*/ 198 w 1404"/>
                <a:gd name="T107" fmla="*/ 1135 h 1153"/>
                <a:gd name="T108" fmla="*/ 273 w 1404"/>
                <a:gd name="T109" fmla="*/ 1152 h 1153"/>
                <a:gd name="T110" fmla="*/ 466 w 1404"/>
                <a:gd name="T111" fmla="*/ 1084 h 1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04" h="1153">
                  <a:moveTo>
                    <a:pt x="466" y="1084"/>
                  </a:moveTo>
                  <a:lnTo>
                    <a:pt x="370" y="1066"/>
                  </a:lnTo>
                  <a:lnTo>
                    <a:pt x="299" y="1035"/>
                  </a:lnTo>
                  <a:lnTo>
                    <a:pt x="257" y="1002"/>
                  </a:lnTo>
                  <a:lnTo>
                    <a:pt x="220" y="956"/>
                  </a:lnTo>
                  <a:lnTo>
                    <a:pt x="209" y="914"/>
                  </a:lnTo>
                  <a:lnTo>
                    <a:pt x="215" y="873"/>
                  </a:lnTo>
                  <a:lnTo>
                    <a:pt x="231" y="836"/>
                  </a:lnTo>
                  <a:lnTo>
                    <a:pt x="273" y="798"/>
                  </a:lnTo>
                  <a:lnTo>
                    <a:pt x="330" y="774"/>
                  </a:lnTo>
                  <a:lnTo>
                    <a:pt x="400" y="748"/>
                  </a:lnTo>
                  <a:lnTo>
                    <a:pt x="1110" y="499"/>
                  </a:lnTo>
                  <a:lnTo>
                    <a:pt x="1207" y="451"/>
                  </a:lnTo>
                  <a:lnTo>
                    <a:pt x="1289" y="398"/>
                  </a:lnTo>
                  <a:lnTo>
                    <a:pt x="1344" y="356"/>
                  </a:lnTo>
                  <a:lnTo>
                    <a:pt x="1381" y="310"/>
                  </a:lnTo>
                  <a:lnTo>
                    <a:pt x="1403" y="249"/>
                  </a:lnTo>
                  <a:lnTo>
                    <a:pt x="1401" y="185"/>
                  </a:lnTo>
                  <a:lnTo>
                    <a:pt x="1386" y="136"/>
                  </a:lnTo>
                  <a:lnTo>
                    <a:pt x="1370" y="90"/>
                  </a:lnTo>
                  <a:lnTo>
                    <a:pt x="1335" y="55"/>
                  </a:lnTo>
                  <a:lnTo>
                    <a:pt x="1280" y="18"/>
                  </a:lnTo>
                  <a:lnTo>
                    <a:pt x="1214" y="0"/>
                  </a:lnTo>
                  <a:lnTo>
                    <a:pt x="1172" y="4"/>
                  </a:lnTo>
                  <a:lnTo>
                    <a:pt x="1111" y="7"/>
                  </a:lnTo>
                  <a:lnTo>
                    <a:pt x="1053" y="20"/>
                  </a:lnTo>
                  <a:lnTo>
                    <a:pt x="989" y="46"/>
                  </a:lnTo>
                  <a:lnTo>
                    <a:pt x="939" y="79"/>
                  </a:lnTo>
                  <a:lnTo>
                    <a:pt x="899" y="106"/>
                  </a:lnTo>
                  <a:lnTo>
                    <a:pt x="878" y="149"/>
                  </a:lnTo>
                  <a:lnTo>
                    <a:pt x="897" y="187"/>
                  </a:lnTo>
                  <a:lnTo>
                    <a:pt x="939" y="183"/>
                  </a:lnTo>
                  <a:lnTo>
                    <a:pt x="987" y="171"/>
                  </a:lnTo>
                  <a:lnTo>
                    <a:pt x="1033" y="158"/>
                  </a:lnTo>
                  <a:lnTo>
                    <a:pt x="1069" y="150"/>
                  </a:lnTo>
                  <a:lnTo>
                    <a:pt x="1111" y="150"/>
                  </a:lnTo>
                  <a:lnTo>
                    <a:pt x="1154" y="163"/>
                  </a:lnTo>
                  <a:lnTo>
                    <a:pt x="1183" y="204"/>
                  </a:lnTo>
                  <a:lnTo>
                    <a:pt x="1179" y="248"/>
                  </a:lnTo>
                  <a:lnTo>
                    <a:pt x="1157" y="286"/>
                  </a:lnTo>
                  <a:lnTo>
                    <a:pt x="1121" y="323"/>
                  </a:lnTo>
                  <a:lnTo>
                    <a:pt x="1047" y="361"/>
                  </a:lnTo>
                  <a:lnTo>
                    <a:pt x="908" y="415"/>
                  </a:lnTo>
                  <a:lnTo>
                    <a:pt x="194" y="675"/>
                  </a:lnTo>
                  <a:lnTo>
                    <a:pt x="123" y="715"/>
                  </a:lnTo>
                  <a:lnTo>
                    <a:pt x="68" y="763"/>
                  </a:lnTo>
                  <a:lnTo>
                    <a:pt x="29" y="809"/>
                  </a:lnTo>
                  <a:lnTo>
                    <a:pt x="6" y="858"/>
                  </a:lnTo>
                  <a:lnTo>
                    <a:pt x="0" y="912"/>
                  </a:lnTo>
                  <a:lnTo>
                    <a:pt x="8" y="952"/>
                  </a:lnTo>
                  <a:lnTo>
                    <a:pt x="22" y="992"/>
                  </a:lnTo>
                  <a:lnTo>
                    <a:pt x="59" y="1036"/>
                  </a:lnTo>
                  <a:lnTo>
                    <a:pt x="127" y="1095"/>
                  </a:lnTo>
                  <a:lnTo>
                    <a:pt x="198" y="1135"/>
                  </a:lnTo>
                  <a:lnTo>
                    <a:pt x="273" y="1152"/>
                  </a:lnTo>
                  <a:lnTo>
                    <a:pt x="466" y="108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60" name="Freeform 12"/>
            <p:cNvSpPr>
              <a:spLocks/>
            </p:cNvSpPr>
            <p:nvPr/>
          </p:nvSpPr>
          <p:spPr bwMode="auto">
            <a:xfrm>
              <a:off x="2711" y="3280"/>
              <a:ext cx="368" cy="422"/>
            </a:xfrm>
            <a:custGeom>
              <a:avLst/>
              <a:gdLst>
                <a:gd name="T0" fmla="*/ 367 w 368"/>
                <a:gd name="T1" fmla="*/ 421 h 422"/>
                <a:gd name="T2" fmla="*/ 171 w 368"/>
                <a:gd name="T3" fmla="*/ 340 h 422"/>
                <a:gd name="T4" fmla="*/ 117 w 368"/>
                <a:gd name="T5" fmla="*/ 304 h 422"/>
                <a:gd name="T6" fmla="*/ 73 w 368"/>
                <a:gd name="T7" fmla="*/ 265 h 422"/>
                <a:gd name="T8" fmla="*/ 31 w 368"/>
                <a:gd name="T9" fmla="*/ 219 h 422"/>
                <a:gd name="T10" fmla="*/ 9 w 368"/>
                <a:gd name="T11" fmla="*/ 179 h 422"/>
                <a:gd name="T12" fmla="*/ 0 w 368"/>
                <a:gd name="T13" fmla="*/ 137 h 422"/>
                <a:gd name="T14" fmla="*/ 2 w 368"/>
                <a:gd name="T15" fmla="*/ 95 h 422"/>
                <a:gd name="T16" fmla="*/ 19 w 368"/>
                <a:gd name="T17" fmla="*/ 51 h 422"/>
                <a:gd name="T18" fmla="*/ 44 w 368"/>
                <a:gd name="T19" fmla="*/ 0 h 422"/>
                <a:gd name="T20" fmla="*/ 120 w 368"/>
                <a:gd name="T21" fmla="*/ 52 h 422"/>
                <a:gd name="T22" fmla="*/ 95 w 368"/>
                <a:gd name="T23" fmla="*/ 98 h 422"/>
                <a:gd name="T24" fmla="*/ 95 w 368"/>
                <a:gd name="T25" fmla="*/ 143 h 422"/>
                <a:gd name="T26" fmla="*/ 122 w 368"/>
                <a:gd name="T27" fmla="*/ 191 h 422"/>
                <a:gd name="T28" fmla="*/ 162 w 368"/>
                <a:gd name="T29" fmla="*/ 235 h 422"/>
                <a:gd name="T30" fmla="*/ 223 w 368"/>
                <a:gd name="T31" fmla="*/ 284 h 422"/>
                <a:gd name="T32" fmla="*/ 290 w 368"/>
                <a:gd name="T33" fmla="*/ 317 h 422"/>
                <a:gd name="T34" fmla="*/ 332 w 368"/>
                <a:gd name="T35" fmla="*/ 351 h 422"/>
                <a:gd name="T36" fmla="*/ 351 w 368"/>
                <a:gd name="T37" fmla="*/ 378 h 422"/>
                <a:gd name="T38" fmla="*/ 367 w 368"/>
                <a:gd name="T39" fmla="*/ 42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8" h="422">
                  <a:moveTo>
                    <a:pt x="367" y="421"/>
                  </a:moveTo>
                  <a:lnTo>
                    <a:pt x="171" y="340"/>
                  </a:lnTo>
                  <a:lnTo>
                    <a:pt x="117" y="304"/>
                  </a:lnTo>
                  <a:lnTo>
                    <a:pt x="73" y="265"/>
                  </a:lnTo>
                  <a:lnTo>
                    <a:pt x="31" y="219"/>
                  </a:lnTo>
                  <a:lnTo>
                    <a:pt x="9" y="179"/>
                  </a:lnTo>
                  <a:lnTo>
                    <a:pt x="0" y="137"/>
                  </a:lnTo>
                  <a:lnTo>
                    <a:pt x="2" y="95"/>
                  </a:lnTo>
                  <a:lnTo>
                    <a:pt x="19" y="51"/>
                  </a:lnTo>
                  <a:lnTo>
                    <a:pt x="44" y="0"/>
                  </a:lnTo>
                  <a:lnTo>
                    <a:pt x="120" y="52"/>
                  </a:lnTo>
                  <a:lnTo>
                    <a:pt x="95" y="98"/>
                  </a:lnTo>
                  <a:lnTo>
                    <a:pt x="95" y="143"/>
                  </a:lnTo>
                  <a:lnTo>
                    <a:pt x="122" y="191"/>
                  </a:lnTo>
                  <a:lnTo>
                    <a:pt x="162" y="235"/>
                  </a:lnTo>
                  <a:lnTo>
                    <a:pt x="223" y="284"/>
                  </a:lnTo>
                  <a:lnTo>
                    <a:pt x="290" y="317"/>
                  </a:lnTo>
                  <a:lnTo>
                    <a:pt x="332" y="351"/>
                  </a:lnTo>
                  <a:lnTo>
                    <a:pt x="351" y="378"/>
                  </a:lnTo>
                  <a:lnTo>
                    <a:pt x="367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61" name="Freeform 13"/>
            <p:cNvSpPr>
              <a:spLocks/>
            </p:cNvSpPr>
            <p:nvPr/>
          </p:nvSpPr>
          <p:spPr bwMode="auto">
            <a:xfrm>
              <a:off x="2432" y="1792"/>
              <a:ext cx="989" cy="1439"/>
            </a:xfrm>
            <a:custGeom>
              <a:avLst/>
              <a:gdLst>
                <a:gd name="T0" fmla="*/ 525 w 989"/>
                <a:gd name="T1" fmla="*/ 1438 h 1439"/>
                <a:gd name="T2" fmla="*/ 582 w 989"/>
                <a:gd name="T3" fmla="*/ 1409 h 1439"/>
                <a:gd name="T4" fmla="*/ 647 w 989"/>
                <a:gd name="T5" fmla="*/ 1355 h 1439"/>
                <a:gd name="T6" fmla="*/ 670 w 989"/>
                <a:gd name="T7" fmla="*/ 1304 h 1439"/>
                <a:gd name="T8" fmla="*/ 686 w 989"/>
                <a:gd name="T9" fmla="*/ 1255 h 1439"/>
                <a:gd name="T10" fmla="*/ 677 w 989"/>
                <a:gd name="T11" fmla="*/ 1198 h 1439"/>
                <a:gd name="T12" fmla="*/ 637 w 989"/>
                <a:gd name="T13" fmla="*/ 1125 h 1439"/>
                <a:gd name="T14" fmla="*/ 609 w 989"/>
                <a:gd name="T15" fmla="*/ 1092 h 1439"/>
                <a:gd name="T16" fmla="*/ 569 w 989"/>
                <a:gd name="T17" fmla="*/ 1063 h 1439"/>
                <a:gd name="T18" fmla="*/ 259 w 989"/>
                <a:gd name="T19" fmla="*/ 905 h 1439"/>
                <a:gd name="T20" fmla="*/ 201 w 989"/>
                <a:gd name="T21" fmla="*/ 863 h 1439"/>
                <a:gd name="T22" fmla="*/ 177 w 989"/>
                <a:gd name="T23" fmla="*/ 843 h 1439"/>
                <a:gd name="T24" fmla="*/ 160 w 989"/>
                <a:gd name="T25" fmla="*/ 800 h 1439"/>
                <a:gd name="T26" fmla="*/ 171 w 989"/>
                <a:gd name="T27" fmla="*/ 766 h 1439"/>
                <a:gd name="T28" fmla="*/ 215 w 989"/>
                <a:gd name="T29" fmla="*/ 738 h 1439"/>
                <a:gd name="T30" fmla="*/ 294 w 989"/>
                <a:gd name="T31" fmla="*/ 709 h 1439"/>
                <a:gd name="T32" fmla="*/ 780 w 989"/>
                <a:gd name="T33" fmla="*/ 521 h 1439"/>
                <a:gd name="T34" fmla="*/ 856 w 989"/>
                <a:gd name="T35" fmla="*/ 471 h 1439"/>
                <a:gd name="T36" fmla="*/ 918 w 989"/>
                <a:gd name="T37" fmla="*/ 417 h 1439"/>
                <a:gd name="T38" fmla="*/ 953 w 989"/>
                <a:gd name="T39" fmla="*/ 379 h 1439"/>
                <a:gd name="T40" fmla="*/ 984 w 989"/>
                <a:gd name="T41" fmla="*/ 334 h 1439"/>
                <a:gd name="T42" fmla="*/ 988 w 989"/>
                <a:gd name="T43" fmla="*/ 274 h 1439"/>
                <a:gd name="T44" fmla="*/ 972 w 989"/>
                <a:gd name="T45" fmla="*/ 214 h 1439"/>
                <a:gd name="T46" fmla="*/ 953 w 989"/>
                <a:gd name="T47" fmla="*/ 167 h 1439"/>
                <a:gd name="T48" fmla="*/ 920 w 989"/>
                <a:gd name="T49" fmla="*/ 126 h 1439"/>
                <a:gd name="T50" fmla="*/ 875 w 989"/>
                <a:gd name="T51" fmla="*/ 85 h 1439"/>
                <a:gd name="T52" fmla="*/ 828 w 989"/>
                <a:gd name="T53" fmla="*/ 50 h 1439"/>
                <a:gd name="T54" fmla="*/ 803 w 989"/>
                <a:gd name="T55" fmla="*/ 29 h 1439"/>
                <a:gd name="T56" fmla="*/ 756 w 989"/>
                <a:gd name="T57" fmla="*/ 0 h 1439"/>
                <a:gd name="T58" fmla="*/ 588 w 989"/>
                <a:gd name="T59" fmla="*/ 61 h 1439"/>
                <a:gd name="T60" fmla="*/ 649 w 989"/>
                <a:gd name="T61" fmla="*/ 104 h 1439"/>
                <a:gd name="T62" fmla="*/ 694 w 989"/>
                <a:gd name="T63" fmla="*/ 145 h 1439"/>
                <a:gd name="T64" fmla="*/ 739 w 989"/>
                <a:gd name="T65" fmla="*/ 182 h 1439"/>
                <a:gd name="T66" fmla="*/ 780 w 989"/>
                <a:gd name="T67" fmla="*/ 223 h 1439"/>
                <a:gd name="T68" fmla="*/ 803 w 989"/>
                <a:gd name="T69" fmla="*/ 272 h 1439"/>
                <a:gd name="T70" fmla="*/ 787 w 989"/>
                <a:gd name="T71" fmla="*/ 323 h 1439"/>
                <a:gd name="T72" fmla="*/ 729 w 989"/>
                <a:gd name="T73" fmla="*/ 369 h 1439"/>
                <a:gd name="T74" fmla="*/ 639 w 989"/>
                <a:gd name="T75" fmla="*/ 413 h 1439"/>
                <a:gd name="T76" fmla="*/ 212 w 989"/>
                <a:gd name="T77" fmla="*/ 589 h 1439"/>
                <a:gd name="T78" fmla="*/ 160 w 989"/>
                <a:gd name="T79" fmla="*/ 608 h 1439"/>
                <a:gd name="T80" fmla="*/ 88 w 989"/>
                <a:gd name="T81" fmla="*/ 653 h 1439"/>
                <a:gd name="T82" fmla="*/ 43 w 989"/>
                <a:gd name="T83" fmla="*/ 698 h 1439"/>
                <a:gd name="T84" fmla="*/ 9 w 989"/>
                <a:gd name="T85" fmla="*/ 755 h 1439"/>
                <a:gd name="T86" fmla="*/ 0 w 989"/>
                <a:gd name="T87" fmla="*/ 820 h 1439"/>
                <a:gd name="T88" fmla="*/ 10 w 989"/>
                <a:gd name="T89" fmla="*/ 872 h 1439"/>
                <a:gd name="T90" fmla="*/ 40 w 989"/>
                <a:gd name="T91" fmla="*/ 914 h 1439"/>
                <a:gd name="T92" fmla="*/ 84 w 989"/>
                <a:gd name="T93" fmla="*/ 949 h 1439"/>
                <a:gd name="T94" fmla="*/ 159 w 989"/>
                <a:gd name="T95" fmla="*/ 999 h 1439"/>
                <a:gd name="T96" fmla="*/ 487 w 989"/>
                <a:gd name="T97" fmla="*/ 1164 h 1439"/>
                <a:gd name="T98" fmla="*/ 530 w 989"/>
                <a:gd name="T99" fmla="*/ 1197 h 1439"/>
                <a:gd name="T100" fmla="*/ 569 w 989"/>
                <a:gd name="T101" fmla="*/ 1236 h 1439"/>
                <a:gd name="T102" fmla="*/ 557 w 989"/>
                <a:gd name="T103" fmla="*/ 1292 h 1439"/>
                <a:gd name="T104" fmla="*/ 502 w 989"/>
                <a:gd name="T105" fmla="*/ 1354 h 1439"/>
                <a:gd name="T106" fmla="*/ 434 w 989"/>
                <a:gd name="T107" fmla="*/ 1394 h 1439"/>
                <a:gd name="T108" fmla="*/ 525 w 989"/>
                <a:gd name="T109" fmla="*/ 1438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89" h="1439">
                  <a:moveTo>
                    <a:pt x="525" y="1438"/>
                  </a:moveTo>
                  <a:lnTo>
                    <a:pt x="582" y="1409"/>
                  </a:lnTo>
                  <a:lnTo>
                    <a:pt x="647" y="1355"/>
                  </a:lnTo>
                  <a:lnTo>
                    <a:pt x="670" y="1304"/>
                  </a:lnTo>
                  <a:lnTo>
                    <a:pt x="686" y="1255"/>
                  </a:lnTo>
                  <a:lnTo>
                    <a:pt x="677" y="1198"/>
                  </a:lnTo>
                  <a:lnTo>
                    <a:pt x="637" y="1125"/>
                  </a:lnTo>
                  <a:lnTo>
                    <a:pt x="609" y="1092"/>
                  </a:lnTo>
                  <a:lnTo>
                    <a:pt x="569" y="1063"/>
                  </a:lnTo>
                  <a:lnTo>
                    <a:pt x="259" y="905"/>
                  </a:lnTo>
                  <a:lnTo>
                    <a:pt x="201" y="863"/>
                  </a:lnTo>
                  <a:lnTo>
                    <a:pt x="177" y="843"/>
                  </a:lnTo>
                  <a:lnTo>
                    <a:pt x="160" y="800"/>
                  </a:lnTo>
                  <a:lnTo>
                    <a:pt x="171" y="766"/>
                  </a:lnTo>
                  <a:lnTo>
                    <a:pt x="215" y="738"/>
                  </a:lnTo>
                  <a:lnTo>
                    <a:pt x="294" y="709"/>
                  </a:lnTo>
                  <a:lnTo>
                    <a:pt x="780" y="521"/>
                  </a:lnTo>
                  <a:lnTo>
                    <a:pt x="856" y="471"/>
                  </a:lnTo>
                  <a:lnTo>
                    <a:pt x="918" y="417"/>
                  </a:lnTo>
                  <a:lnTo>
                    <a:pt x="953" y="379"/>
                  </a:lnTo>
                  <a:lnTo>
                    <a:pt x="984" y="334"/>
                  </a:lnTo>
                  <a:lnTo>
                    <a:pt x="988" y="274"/>
                  </a:lnTo>
                  <a:lnTo>
                    <a:pt x="972" y="214"/>
                  </a:lnTo>
                  <a:lnTo>
                    <a:pt x="953" y="167"/>
                  </a:lnTo>
                  <a:lnTo>
                    <a:pt x="920" y="126"/>
                  </a:lnTo>
                  <a:lnTo>
                    <a:pt x="875" y="85"/>
                  </a:lnTo>
                  <a:lnTo>
                    <a:pt x="828" y="50"/>
                  </a:lnTo>
                  <a:lnTo>
                    <a:pt x="803" y="29"/>
                  </a:lnTo>
                  <a:lnTo>
                    <a:pt x="756" y="0"/>
                  </a:lnTo>
                  <a:lnTo>
                    <a:pt x="588" y="61"/>
                  </a:lnTo>
                  <a:lnTo>
                    <a:pt x="649" y="104"/>
                  </a:lnTo>
                  <a:lnTo>
                    <a:pt x="694" y="145"/>
                  </a:lnTo>
                  <a:lnTo>
                    <a:pt x="739" y="182"/>
                  </a:lnTo>
                  <a:lnTo>
                    <a:pt x="780" y="223"/>
                  </a:lnTo>
                  <a:lnTo>
                    <a:pt x="803" y="272"/>
                  </a:lnTo>
                  <a:lnTo>
                    <a:pt x="787" y="323"/>
                  </a:lnTo>
                  <a:lnTo>
                    <a:pt x="729" y="369"/>
                  </a:lnTo>
                  <a:lnTo>
                    <a:pt x="639" y="413"/>
                  </a:lnTo>
                  <a:lnTo>
                    <a:pt x="212" y="589"/>
                  </a:lnTo>
                  <a:lnTo>
                    <a:pt x="160" y="608"/>
                  </a:lnTo>
                  <a:lnTo>
                    <a:pt x="88" y="653"/>
                  </a:lnTo>
                  <a:lnTo>
                    <a:pt x="43" y="698"/>
                  </a:lnTo>
                  <a:lnTo>
                    <a:pt x="9" y="755"/>
                  </a:lnTo>
                  <a:lnTo>
                    <a:pt x="0" y="820"/>
                  </a:lnTo>
                  <a:lnTo>
                    <a:pt x="10" y="872"/>
                  </a:lnTo>
                  <a:lnTo>
                    <a:pt x="40" y="914"/>
                  </a:lnTo>
                  <a:lnTo>
                    <a:pt x="84" y="949"/>
                  </a:lnTo>
                  <a:lnTo>
                    <a:pt x="159" y="999"/>
                  </a:lnTo>
                  <a:lnTo>
                    <a:pt x="487" y="1164"/>
                  </a:lnTo>
                  <a:lnTo>
                    <a:pt x="530" y="1197"/>
                  </a:lnTo>
                  <a:lnTo>
                    <a:pt x="569" y="1236"/>
                  </a:lnTo>
                  <a:lnTo>
                    <a:pt x="557" y="1292"/>
                  </a:lnTo>
                  <a:lnTo>
                    <a:pt x="502" y="1354"/>
                  </a:lnTo>
                  <a:lnTo>
                    <a:pt x="434" y="1394"/>
                  </a:lnTo>
                  <a:lnTo>
                    <a:pt x="525" y="143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62" name="Freeform 14"/>
            <p:cNvSpPr>
              <a:spLocks/>
            </p:cNvSpPr>
            <p:nvPr/>
          </p:nvSpPr>
          <p:spPr bwMode="auto">
            <a:xfrm>
              <a:off x="2100" y="1162"/>
              <a:ext cx="669" cy="582"/>
            </a:xfrm>
            <a:custGeom>
              <a:avLst/>
              <a:gdLst>
                <a:gd name="T0" fmla="*/ 668 w 669"/>
                <a:gd name="T1" fmla="*/ 553 h 582"/>
                <a:gd name="T2" fmla="*/ 668 w 669"/>
                <a:gd name="T3" fmla="*/ 450 h 582"/>
                <a:gd name="T4" fmla="*/ 562 w 669"/>
                <a:gd name="T5" fmla="*/ 435 h 582"/>
                <a:gd name="T6" fmla="*/ 448 w 669"/>
                <a:gd name="T7" fmla="*/ 420 h 582"/>
                <a:gd name="T8" fmla="*/ 367 w 669"/>
                <a:gd name="T9" fmla="*/ 400 h 582"/>
                <a:gd name="T10" fmla="*/ 314 w 669"/>
                <a:gd name="T11" fmla="*/ 378 h 582"/>
                <a:gd name="T12" fmla="*/ 257 w 669"/>
                <a:gd name="T13" fmla="*/ 349 h 582"/>
                <a:gd name="T14" fmla="*/ 220 w 669"/>
                <a:gd name="T15" fmla="*/ 314 h 582"/>
                <a:gd name="T16" fmla="*/ 193 w 669"/>
                <a:gd name="T17" fmla="*/ 274 h 582"/>
                <a:gd name="T18" fmla="*/ 180 w 669"/>
                <a:gd name="T19" fmla="*/ 231 h 582"/>
                <a:gd name="T20" fmla="*/ 180 w 669"/>
                <a:gd name="T21" fmla="*/ 189 h 582"/>
                <a:gd name="T22" fmla="*/ 193 w 669"/>
                <a:gd name="T23" fmla="*/ 165 h 582"/>
                <a:gd name="T24" fmla="*/ 209 w 669"/>
                <a:gd name="T25" fmla="*/ 143 h 582"/>
                <a:gd name="T26" fmla="*/ 255 w 669"/>
                <a:gd name="T27" fmla="*/ 127 h 582"/>
                <a:gd name="T28" fmla="*/ 297 w 669"/>
                <a:gd name="T29" fmla="*/ 127 h 582"/>
                <a:gd name="T30" fmla="*/ 345 w 669"/>
                <a:gd name="T31" fmla="*/ 141 h 582"/>
                <a:gd name="T32" fmla="*/ 396 w 669"/>
                <a:gd name="T33" fmla="*/ 156 h 582"/>
                <a:gd name="T34" fmla="*/ 448 w 669"/>
                <a:gd name="T35" fmla="*/ 163 h 582"/>
                <a:gd name="T36" fmla="*/ 477 w 669"/>
                <a:gd name="T37" fmla="*/ 125 h 582"/>
                <a:gd name="T38" fmla="*/ 464 w 669"/>
                <a:gd name="T39" fmla="*/ 86 h 582"/>
                <a:gd name="T40" fmla="*/ 415 w 669"/>
                <a:gd name="T41" fmla="*/ 42 h 582"/>
                <a:gd name="T42" fmla="*/ 363 w 669"/>
                <a:gd name="T43" fmla="*/ 18 h 582"/>
                <a:gd name="T44" fmla="*/ 319 w 669"/>
                <a:gd name="T45" fmla="*/ 7 h 582"/>
                <a:gd name="T46" fmla="*/ 273 w 669"/>
                <a:gd name="T47" fmla="*/ 2 h 582"/>
                <a:gd name="T48" fmla="*/ 222 w 669"/>
                <a:gd name="T49" fmla="*/ 0 h 582"/>
                <a:gd name="T50" fmla="*/ 176 w 669"/>
                <a:gd name="T51" fmla="*/ 4 h 582"/>
                <a:gd name="T52" fmla="*/ 136 w 669"/>
                <a:gd name="T53" fmla="*/ 15 h 582"/>
                <a:gd name="T54" fmla="*/ 86 w 669"/>
                <a:gd name="T55" fmla="*/ 33 h 582"/>
                <a:gd name="T56" fmla="*/ 50 w 669"/>
                <a:gd name="T57" fmla="*/ 66 h 582"/>
                <a:gd name="T58" fmla="*/ 22 w 669"/>
                <a:gd name="T59" fmla="*/ 99 h 582"/>
                <a:gd name="T60" fmla="*/ 6 w 669"/>
                <a:gd name="T61" fmla="*/ 145 h 582"/>
                <a:gd name="T62" fmla="*/ 0 w 669"/>
                <a:gd name="T63" fmla="*/ 189 h 582"/>
                <a:gd name="T64" fmla="*/ 9 w 669"/>
                <a:gd name="T65" fmla="*/ 237 h 582"/>
                <a:gd name="T66" fmla="*/ 22 w 669"/>
                <a:gd name="T67" fmla="*/ 285 h 582"/>
                <a:gd name="T68" fmla="*/ 50 w 669"/>
                <a:gd name="T69" fmla="*/ 330 h 582"/>
                <a:gd name="T70" fmla="*/ 81 w 669"/>
                <a:gd name="T71" fmla="*/ 375 h 582"/>
                <a:gd name="T72" fmla="*/ 125 w 669"/>
                <a:gd name="T73" fmla="*/ 419 h 582"/>
                <a:gd name="T74" fmla="*/ 169 w 669"/>
                <a:gd name="T75" fmla="*/ 457 h 582"/>
                <a:gd name="T76" fmla="*/ 217 w 669"/>
                <a:gd name="T77" fmla="*/ 488 h 582"/>
                <a:gd name="T78" fmla="*/ 266 w 669"/>
                <a:gd name="T79" fmla="*/ 514 h 582"/>
                <a:gd name="T80" fmla="*/ 310 w 669"/>
                <a:gd name="T81" fmla="*/ 534 h 582"/>
                <a:gd name="T82" fmla="*/ 369 w 669"/>
                <a:gd name="T83" fmla="*/ 549 h 582"/>
                <a:gd name="T84" fmla="*/ 437 w 669"/>
                <a:gd name="T85" fmla="*/ 568 h 582"/>
                <a:gd name="T86" fmla="*/ 516 w 669"/>
                <a:gd name="T87" fmla="*/ 581 h 582"/>
                <a:gd name="T88" fmla="*/ 595 w 669"/>
                <a:gd name="T89" fmla="*/ 577 h 582"/>
                <a:gd name="T90" fmla="*/ 668 w 669"/>
                <a:gd name="T91" fmla="*/ 553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9" h="582">
                  <a:moveTo>
                    <a:pt x="668" y="553"/>
                  </a:moveTo>
                  <a:lnTo>
                    <a:pt x="668" y="450"/>
                  </a:lnTo>
                  <a:lnTo>
                    <a:pt x="562" y="435"/>
                  </a:lnTo>
                  <a:lnTo>
                    <a:pt x="448" y="420"/>
                  </a:lnTo>
                  <a:lnTo>
                    <a:pt x="367" y="400"/>
                  </a:lnTo>
                  <a:lnTo>
                    <a:pt x="314" y="378"/>
                  </a:lnTo>
                  <a:lnTo>
                    <a:pt x="257" y="349"/>
                  </a:lnTo>
                  <a:lnTo>
                    <a:pt x="220" y="314"/>
                  </a:lnTo>
                  <a:lnTo>
                    <a:pt x="193" y="274"/>
                  </a:lnTo>
                  <a:lnTo>
                    <a:pt x="180" y="231"/>
                  </a:lnTo>
                  <a:lnTo>
                    <a:pt x="180" y="189"/>
                  </a:lnTo>
                  <a:lnTo>
                    <a:pt x="193" y="165"/>
                  </a:lnTo>
                  <a:lnTo>
                    <a:pt x="209" y="143"/>
                  </a:lnTo>
                  <a:lnTo>
                    <a:pt x="255" y="127"/>
                  </a:lnTo>
                  <a:lnTo>
                    <a:pt x="297" y="127"/>
                  </a:lnTo>
                  <a:lnTo>
                    <a:pt x="345" y="141"/>
                  </a:lnTo>
                  <a:lnTo>
                    <a:pt x="396" y="156"/>
                  </a:lnTo>
                  <a:lnTo>
                    <a:pt x="448" y="163"/>
                  </a:lnTo>
                  <a:lnTo>
                    <a:pt x="477" y="125"/>
                  </a:lnTo>
                  <a:lnTo>
                    <a:pt x="464" y="86"/>
                  </a:lnTo>
                  <a:lnTo>
                    <a:pt x="415" y="42"/>
                  </a:lnTo>
                  <a:lnTo>
                    <a:pt x="363" y="18"/>
                  </a:lnTo>
                  <a:lnTo>
                    <a:pt x="319" y="7"/>
                  </a:lnTo>
                  <a:lnTo>
                    <a:pt x="273" y="2"/>
                  </a:lnTo>
                  <a:lnTo>
                    <a:pt x="222" y="0"/>
                  </a:lnTo>
                  <a:lnTo>
                    <a:pt x="176" y="4"/>
                  </a:lnTo>
                  <a:lnTo>
                    <a:pt x="136" y="15"/>
                  </a:lnTo>
                  <a:lnTo>
                    <a:pt x="86" y="33"/>
                  </a:lnTo>
                  <a:lnTo>
                    <a:pt x="50" y="66"/>
                  </a:lnTo>
                  <a:lnTo>
                    <a:pt x="22" y="99"/>
                  </a:lnTo>
                  <a:lnTo>
                    <a:pt x="6" y="145"/>
                  </a:lnTo>
                  <a:lnTo>
                    <a:pt x="0" y="189"/>
                  </a:lnTo>
                  <a:lnTo>
                    <a:pt x="9" y="237"/>
                  </a:lnTo>
                  <a:lnTo>
                    <a:pt x="22" y="285"/>
                  </a:lnTo>
                  <a:lnTo>
                    <a:pt x="50" y="330"/>
                  </a:lnTo>
                  <a:lnTo>
                    <a:pt x="81" y="375"/>
                  </a:lnTo>
                  <a:lnTo>
                    <a:pt x="125" y="419"/>
                  </a:lnTo>
                  <a:lnTo>
                    <a:pt x="169" y="457"/>
                  </a:lnTo>
                  <a:lnTo>
                    <a:pt x="217" y="488"/>
                  </a:lnTo>
                  <a:lnTo>
                    <a:pt x="266" y="514"/>
                  </a:lnTo>
                  <a:lnTo>
                    <a:pt x="310" y="534"/>
                  </a:lnTo>
                  <a:lnTo>
                    <a:pt x="369" y="549"/>
                  </a:lnTo>
                  <a:lnTo>
                    <a:pt x="437" y="568"/>
                  </a:lnTo>
                  <a:lnTo>
                    <a:pt x="516" y="581"/>
                  </a:lnTo>
                  <a:lnTo>
                    <a:pt x="595" y="577"/>
                  </a:lnTo>
                  <a:lnTo>
                    <a:pt x="668" y="55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63" name="Freeform 15"/>
            <p:cNvSpPr>
              <a:spLocks/>
            </p:cNvSpPr>
            <p:nvPr/>
          </p:nvSpPr>
          <p:spPr bwMode="auto">
            <a:xfrm>
              <a:off x="1365" y="583"/>
              <a:ext cx="1413" cy="549"/>
            </a:xfrm>
            <a:custGeom>
              <a:avLst/>
              <a:gdLst>
                <a:gd name="T0" fmla="*/ 1412 w 1413"/>
                <a:gd name="T1" fmla="*/ 548 h 549"/>
                <a:gd name="T2" fmla="*/ 1316 w 1413"/>
                <a:gd name="T3" fmla="*/ 537 h 549"/>
                <a:gd name="T4" fmla="*/ 1237 w 1413"/>
                <a:gd name="T5" fmla="*/ 524 h 549"/>
                <a:gd name="T6" fmla="*/ 1179 w 1413"/>
                <a:gd name="T7" fmla="*/ 511 h 549"/>
                <a:gd name="T8" fmla="*/ 1118 w 1413"/>
                <a:gd name="T9" fmla="*/ 499 h 549"/>
                <a:gd name="T10" fmla="*/ 1060 w 1413"/>
                <a:gd name="T11" fmla="*/ 493 h 549"/>
                <a:gd name="T12" fmla="*/ 1000 w 1413"/>
                <a:gd name="T13" fmla="*/ 495 h 549"/>
                <a:gd name="T14" fmla="*/ 939 w 1413"/>
                <a:gd name="T15" fmla="*/ 499 h 549"/>
                <a:gd name="T16" fmla="*/ 894 w 1413"/>
                <a:gd name="T17" fmla="*/ 482 h 549"/>
                <a:gd name="T18" fmla="*/ 962 w 1413"/>
                <a:gd name="T19" fmla="*/ 440 h 549"/>
                <a:gd name="T20" fmla="*/ 1005 w 1413"/>
                <a:gd name="T21" fmla="*/ 411 h 549"/>
                <a:gd name="T22" fmla="*/ 1043 w 1413"/>
                <a:gd name="T23" fmla="*/ 381 h 549"/>
                <a:gd name="T24" fmla="*/ 1069 w 1413"/>
                <a:gd name="T25" fmla="*/ 348 h 549"/>
                <a:gd name="T26" fmla="*/ 962 w 1413"/>
                <a:gd name="T27" fmla="*/ 383 h 549"/>
                <a:gd name="T28" fmla="*/ 855 w 1413"/>
                <a:gd name="T29" fmla="*/ 418 h 549"/>
                <a:gd name="T30" fmla="*/ 783 w 1413"/>
                <a:gd name="T31" fmla="*/ 436 h 549"/>
                <a:gd name="T32" fmla="*/ 670 w 1413"/>
                <a:gd name="T33" fmla="*/ 449 h 549"/>
                <a:gd name="T34" fmla="*/ 597 w 1413"/>
                <a:gd name="T35" fmla="*/ 449 h 549"/>
                <a:gd name="T36" fmla="*/ 531 w 1413"/>
                <a:gd name="T37" fmla="*/ 444 h 549"/>
                <a:gd name="T38" fmla="*/ 486 w 1413"/>
                <a:gd name="T39" fmla="*/ 427 h 549"/>
                <a:gd name="T40" fmla="*/ 459 w 1413"/>
                <a:gd name="T41" fmla="*/ 407 h 549"/>
                <a:gd name="T42" fmla="*/ 527 w 1413"/>
                <a:gd name="T43" fmla="*/ 389 h 549"/>
                <a:gd name="T44" fmla="*/ 572 w 1413"/>
                <a:gd name="T45" fmla="*/ 365 h 549"/>
                <a:gd name="T46" fmla="*/ 599 w 1413"/>
                <a:gd name="T47" fmla="*/ 339 h 549"/>
                <a:gd name="T48" fmla="*/ 634 w 1413"/>
                <a:gd name="T49" fmla="*/ 308 h 549"/>
                <a:gd name="T50" fmla="*/ 544 w 1413"/>
                <a:gd name="T51" fmla="*/ 334 h 549"/>
                <a:gd name="T52" fmla="*/ 463 w 1413"/>
                <a:gd name="T53" fmla="*/ 348 h 549"/>
                <a:gd name="T54" fmla="*/ 378 w 1413"/>
                <a:gd name="T55" fmla="*/ 356 h 549"/>
                <a:gd name="T56" fmla="*/ 303 w 1413"/>
                <a:gd name="T57" fmla="*/ 352 h 549"/>
                <a:gd name="T58" fmla="*/ 254 w 1413"/>
                <a:gd name="T59" fmla="*/ 334 h 549"/>
                <a:gd name="T60" fmla="*/ 233 w 1413"/>
                <a:gd name="T61" fmla="*/ 312 h 549"/>
                <a:gd name="T62" fmla="*/ 281 w 1413"/>
                <a:gd name="T63" fmla="*/ 291 h 549"/>
                <a:gd name="T64" fmla="*/ 313 w 1413"/>
                <a:gd name="T65" fmla="*/ 269 h 549"/>
                <a:gd name="T66" fmla="*/ 341 w 1413"/>
                <a:gd name="T67" fmla="*/ 244 h 549"/>
                <a:gd name="T68" fmla="*/ 339 w 1413"/>
                <a:gd name="T69" fmla="*/ 229 h 549"/>
                <a:gd name="T70" fmla="*/ 262 w 1413"/>
                <a:gd name="T71" fmla="*/ 246 h 549"/>
                <a:gd name="T72" fmla="*/ 179 w 1413"/>
                <a:gd name="T73" fmla="*/ 255 h 549"/>
                <a:gd name="T74" fmla="*/ 109 w 1413"/>
                <a:gd name="T75" fmla="*/ 254 h 549"/>
                <a:gd name="T76" fmla="*/ 51 w 1413"/>
                <a:gd name="T77" fmla="*/ 244 h 549"/>
                <a:gd name="T78" fmla="*/ 19 w 1413"/>
                <a:gd name="T79" fmla="*/ 229 h 549"/>
                <a:gd name="T80" fmla="*/ 0 w 1413"/>
                <a:gd name="T81" fmla="*/ 205 h 549"/>
                <a:gd name="T82" fmla="*/ 120 w 1413"/>
                <a:gd name="T83" fmla="*/ 187 h 549"/>
                <a:gd name="T84" fmla="*/ 309 w 1413"/>
                <a:gd name="T85" fmla="*/ 156 h 549"/>
                <a:gd name="T86" fmla="*/ 544 w 1413"/>
                <a:gd name="T87" fmla="*/ 119 h 549"/>
                <a:gd name="T88" fmla="*/ 742 w 1413"/>
                <a:gd name="T89" fmla="*/ 71 h 549"/>
                <a:gd name="T90" fmla="*/ 926 w 1413"/>
                <a:gd name="T91" fmla="*/ 26 h 549"/>
                <a:gd name="T92" fmla="*/ 1020 w 1413"/>
                <a:gd name="T93" fmla="*/ 9 h 549"/>
                <a:gd name="T94" fmla="*/ 1098 w 1413"/>
                <a:gd name="T95" fmla="*/ 0 h 549"/>
                <a:gd name="T96" fmla="*/ 1165 w 1413"/>
                <a:gd name="T97" fmla="*/ 2 h 549"/>
                <a:gd name="T98" fmla="*/ 1211 w 1413"/>
                <a:gd name="T99" fmla="*/ 7 h 549"/>
                <a:gd name="T100" fmla="*/ 1254 w 1413"/>
                <a:gd name="T101" fmla="*/ 27 h 549"/>
                <a:gd name="T102" fmla="*/ 1288 w 1413"/>
                <a:gd name="T103" fmla="*/ 71 h 549"/>
                <a:gd name="T104" fmla="*/ 1301 w 1413"/>
                <a:gd name="T105" fmla="*/ 117 h 549"/>
                <a:gd name="T106" fmla="*/ 1316 w 1413"/>
                <a:gd name="T107" fmla="*/ 148 h 549"/>
                <a:gd name="T108" fmla="*/ 1344 w 1413"/>
                <a:gd name="T109" fmla="*/ 159 h 549"/>
                <a:gd name="T110" fmla="*/ 1384 w 1413"/>
                <a:gd name="T111" fmla="*/ 156 h 549"/>
                <a:gd name="T112" fmla="*/ 1412 w 1413"/>
                <a:gd name="T113" fmla="*/ 145 h 549"/>
                <a:gd name="T114" fmla="*/ 1412 w 1413"/>
                <a:gd name="T115" fmla="*/ 54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3" h="549">
                  <a:moveTo>
                    <a:pt x="1412" y="548"/>
                  </a:moveTo>
                  <a:lnTo>
                    <a:pt x="1316" y="537"/>
                  </a:lnTo>
                  <a:lnTo>
                    <a:pt x="1237" y="524"/>
                  </a:lnTo>
                  <a:lnTo>
                    <a:pt x="1179" y="511"/>
                  </a:lnTo>
                  <a:lnTo>
                    <a:pt x="1118" y="499"/>
                  </a:lnTo>
                  <a:lnTo>
                    <a:pt x="1060" y="493"/>
                  </a:lnTo>
                  <a:lnTo>
                    <a:pt x="1000" y="495"/>
                  </a:lnTo>
                  <a:lnTo>
                    <a:pt x="939" y="499"/>
                  </a:lnTo>
                  <a:lnTo>
                    <a:pt x="894" y="482"/>
                  </a:lnTo>
                  <a:lnTo>
                    <a:pt x="962" y="440"/>
                  </a:lnTo>
                  <a:lnTo>
                    <a:pt x="1005" y="411"/>
                  </a:lnTo>
                  <a:lnTo>
                    <a:pt x="1043" y="381"/>
                  </a:lnTo>
                  <a:lnTo>
                    <a:pt x="1069" y="348"/>
                  </a:lnTo>
                  <a:lnTo>
                    <a:pt x="962" y="383"/>
                  </a:lnTo>
                  <a:lnTo>
                    <a:pt x="855" y="418"/>
                  </a:lnTo>
                  <a:lnTo>
                    <a:pt x="783" y="436"/>
                  </a:lnTo>
                  <a:lnTo>
                    <a:pt x="670" y="449"/>
                  </a:lnTo>
                  <a:lnTo>
                    <a:pt x="597" y="449"/>
                  </a:lnTo>
                  <a:lnTo>
                    <a:pt x="531" y="444"/>
                  </a:lnTo>
                  <a:lnTo>
                    <a:pt x="486" y="427"/>
                  </a:lnTo>
                  <a:lnTo>
                    <a:pt x="459" y="407"/>
                  </a:lnTo>
                  <a:lnTo>
                    <a:pt x="527" y="389"/>
                  </a:lnTo>
                  <a:lnTo>
                    <a:pt x="572" y="365"/>
                  </a:lnTo>
                  <a:lnTo>
                    <a:pt x="599" y="339"/>
                  </a:lnTo>
                  <a:lnTo>
                    <a:pt x="634" y="308"/>
                  </a:lnTo>
                  <a:lnTo>
                    <a:pt x="544" y="334"/>
                  </a:lnTo>
                  <a:lnTo>
                    <a:pt x="463" y="348"/>
                  </a:lnTo>
                  <a:lnTo>
                    <a:pt x="378" y="356"/>
                  </a:lnTo>
                  <a:lnTo>
                    <a:pt x="303" y="352"/>
                  </a:lnTo>
                  <a:lnTo>
                    <a:pt x="254" y="334"/>
                  </a:lnTo>
                  <a:lnTo>
                    <a:pt x="233" y="312"/>
                  </a:lnTo>
                  <a:lnTo>
                    <a:pt x="281" y="291"/>
                  </a:lnTo>
                  <a:lnTo>
                    <a:pt x="313" y="269"/>
                  </a:lnTo>
                  <a:lnTo>
                    <a:pt x="341" y="244"/>
                  </a:lnTo>
                  <a:lnTo>
                    <a:pt x="339" y="229"/>
                  </a:lnTo>
                  <a:lnTo>
                    <a:pt x="262" y="246"/>
                  </a:lnTo>
                  <a:lnTo>
                    <a:pt x="179" y="255"/>
                  </a:lnTo>
                  <a:lnTo>
                    <a:pt x="109" y="254"/>
                  </a:lnTo>
                  <a:lnTo>
                    <a:pt x="51" y="244"/>
                  </a:lnTo>
                  <a:lnTo>
                    <a:pt x="19" y="229"/>
                  </a:lnTo>
                  <a:lnTo>
                    <a:pt x="0" y="205"/>
                  </a:lnTo>
                  <a:lnTo>
                    <a:pt x="120" y="187"/>
                  </a:lnTo>
                  <a:lnTo>
                    <a:pt x="309" y="156"/>
                  </a:lnTo>
                  <a:lnTo>
                    <a:pt x="544" y="119"/>
                  </a:lnTo>
                  <a:lnTo>
                    <a:pt x="742" y="71"/>
                  </a:lnTo>
                  <a:lnTo>
                    <a:pt x="926" y="26"/>
                  </a:lnTo>
                  <a:lnTo>
                    <a:pt x="1020" y="9"/>
                  </a:lnTo>
                  <a:lnTo>
                    <a:pt x="1098" y="0"/>
                  </a:lnTo>
                  <a:lnTo>
                    <a:pt x="1165" y="2"/>
                  </a:lnTo>
                  <a:lnTo>
                    <a:pt x="1211" y="7"/>
                  </a:lnTo>
                  <a:lnTo>
                    <a:pt x="1254" y="27"/>
                  </a:lnTo>
                  <a:lnTo>
                    <a:pt x="1288" y="71"/>
                  </a:lnTo>
                  <a:lnTo>
                    <a:pt x="1301" y="117"/>
                  </a:lnTo>
                  <a:lnTo>
                    <a:pt x="1316" y="148"/>
                  </a:lnTo>
                  <a:lnTo>
                    <a:pt x="1344" y="159"/>
                  </a:lnTo>
                  <a:lnTo>
                    <a:pt x="1384" y="156"/>
                  </a:lnTo>
                  <a:lnTo>
                    <a:pt x="1412" y="145"/>
                  </a:lnTo>
                  <a:lnTo>
                    <a:pt x="1412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64" name="Oval 16"/>
            <p:cNvSpPr>
              <a:spLocks noChangeArrowheads="1"/>
            </p:cNvSpPr>
            <p:nvPr/>
          </p:nvSpPr>
          <p:spPr bwMode="auto">
            <a:xfrm>
              <a:off x="2785" y="355"/>
              <a:ext cx="187" cy="1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65" name="Freeform 17"/>
            <p:cNvSpPr>
              <a:spLocks/>
            </p:cNvSpPr>
            <p:nvPr/>
          </p:nvSpPr>
          <p:spPr bwMode="auto">
            <a:xfrm>
              <a:off x="2976" y="583"/>
              <a:ext cx="1413" cy="549"/>
            </a:xfrm>
            <a:custGeom>
              <a:avLst/>
              <a:gdLst>
                <a:gd name="T0" fmla="*/ 0 w 1413"/>
                <a:gd name="T1" fmla="*/ 548 h 549"/>
                <a:gd name="T2" fmla="*/ 96 w 1413"/>
                <a:gd name="T3" fmla="*/ 537 h 549"/>
                <a:gd name="T4" fmla="*/ 175 w 1413"/>
                <a:gd name="T5" fmla="*/ 524 h 549"/>
                <a:gd name="T6" fmla="*/ 233 w 1413"/>
                <a:gd name="T7" fmla="*/ 511 h 549"/>
                <a:gd name="T8" fmla="*/ 294 w 1413"/>
                <a:gd name="T9" fmla="*/ 499 h 549"/>
                <a:gd name="T10" fmla="*/ 352 w 1413"/>
                <a:gd name="T11" fmla="*/ 493 h 549"/>
                <a:gd name="T12" fmla="*/ 412 w 1413"/>
                <a:gd name="T13" fmla="*/ 495 h 549"/>
                <a:gd name="T14" fmla="*/ 473 w 1413"/>
                <a:gd name="T15" fmla="*/ 499 h 549"/>
                <a:gd name="T16" fmla="*/ 518 w 1413"/>
                <a:gd name="T17" fmla="*/ 482 h 549"/>
                <a:gd name="T18" fmla="*/ 450 w 1413"/>
                <a:gd name="T19" fmla="*/ 440 h 549"/>
                <a:gd name="T20" fmla="*/ 407 w 1413"/>
                <a:gd name="T21" fmla="*/ 411 h 549"/>
                <a:gd name="T22" fmla="*/ 369 w 1413"/>
                <a:gd name="T23" fmla="*/ 381 h 549"/>
                <a:gd name="T24" fmla="*/ 343 w 1413"/>
                <a:gd name="T25" fmla="*/ 348 h 549"/>
                <a:gd name="T26" fmla="*/ 450 w 1413"/>
                <a:gd name="T27" fmla="*/ 383 h 549"/>
                <a:gd name="T28" fmla="*/ 557 w 1413"/>
                <a:gd name="T29" fmla="*/ 418 h 549"/>
                <a:gd name="T30" fmla="*/ 629 w 1413"/>
                <a:gd name="T31" fmla="*/ 436 h 549"/>
                <a:gd name="T32" fmla="*/ 742 w 1413"/>
                <a:gd name="T33" fmla="*/ 449 h 549"/>
                <a:gd name="T34" fmla="*/ 815 w 1413"/>
                <a:gd name="T35" fmla="*/ 449 h 549"/>
                <a:gd name="T36" fmla="*/ 881 w 1413"/>
                <a:gd name="T37" fmla="*/ 444 h 549"/>
                <a:gd name="T38" fmla="*/ 926 w 1413"/>
                <a:gd name="T39" fmla="*/ 427 h 549"/>
                <a:gd name="T40" fmla="*/ 953 w 1413"/>
                <a:gd name="T41" fmla="*/ 407 h 549"/>
                <a:gd name="T42" fmla="*/ 885 w 1413"/>
                <a:gd name="T43" fmla="*/ 389 h 549"/>
                <a:gd name="T44" fmla="*/ 840 w 1413"/>
                <a:gd name="T45" fmla="*/ 365 h 549"/>
                <a:gd name="T46" fmla="*/ 809 w 1413"/>
                <a:gd name="T47" fmla="*/ 339 h 549"/>
                <a:gd name="T48" fmla="*/ 778 w 1413"/>
                <a:gd name="T49" fmla="*/ 308 h 549"/>
                <a:gd name="T50" fmla="*/ 868 w 1413"/>
                <a:gd name="T51" fmla="*/ 334 h 549"/>
                <a:gd name="T52" fmla="*/ 949 w 1413"/>
                <a:gd name="T53" fmla="*/ 348 h 549"/>
                <a:gd name="T54" fmla="*/ 1034 w 1413"/>
                <a:gd name="T55" fmla="*/ 356 h 549"/>
                <a:gd name="T56" fmla="*/ 1109 w 1413"/>
                <a:gd name="T57" fmla="*/ 352 h 549"/>
                <a:gd name="T58" fmla="*/ 1158 w 1413"/>
                <a:gd name="T59" fmla="*/ 334 h 549"/>
                <a:gd name="T60" fmla="*/ 1179 w 1413"/>
                <a:gd name="T61" fmla="*/ 312 h 549"/>
                <a:gd name="T62" fmla="*/ 1131 w 1413"/>
                <a:gd name="T63" fmla="*/ 291 h 549"/>
                <a:gd name="T64" fmla="*/ 1099 w 1413"/>
                <a:gd name="T65" fmla="*/ 269 h 549"/>
                <a:gd name="T66" fmla="*/ 1071 w 1413"/>
                <a:gd name="T67" fmla="*/ 244 h 549"/>
                <a:gd name="T68" fmla="*/ 1073 w 1413"/>
                <a:gd name="T69" fmla="*/ 229 h 549"/>
                <a:gd name="T70" fmla="*/ 1150 w 1413"/>
                <a:gd name="T71" fmla="*/ 246 h 549"/>
                <a:gd name="T72" fmla="*/ 1233 w 1413"/>
                <a:gd name="T73" fmla="*/ 255 h 549"/>
                <a:gd name="T74" fmla="*/ 1311 w 1413"/>
                <a:gd name="T75" fmla="*/ 253 h 549"/>
                <a:gd name="T76" fmla="*/ 1361 w 1413"/>
                <a:gd name="T77" fmla="*/ 244 h 549"/>
                <a:gd name="T78" fmla="*/ 1393 w 1413"/>
                <a:gd name="T79" fmla="*/ 229 h 549"/>
                <a:gd name="T80" fmla="*/ 1412 w 1413"/>
                <a:gd name="T81" fmla="*/ 205 h 549"/>
                <a:gd name="T82" fmla="*/ 1292 w 1413"/>
                <a:gd name="T83" fmla="*/ 187 h 549"/>
                <a:gd name="T84" fmla="*/ 1087 w 1413"/>
                <a:gd name="T85" fmla="*/ 158 h 549"/>
                <a:gd name="T86" fmla="*/ 868 w 1413"/>
                <a:gd name="T87" fmla="*/ 119 h 549"/>
                <a:gd name="T88" fmla="*/ 670 w 1413"/>
                <a:gd name="T89" fmla="*/ 71 h 549"/>
                <a:gd name="T90" fmla="*/ 486 w 1413"/>
                <a:gd name="T91" fmla="*/ 26 h 549"/>
                <a:gd name="T92" fmla="*/ 392 w 1413"/>
                <a:gd name="T93" fmla="*/ 9 h 549"/>
                <a:gd name="T94" fmla="*/ 314 w 1413"/>
                <a:gd name="T95" fmla="*/ 0 h 549"/>
                <a:gd name="T96" fmla="*/ 247 w 1413"/>
                <a:gd name="T97" fmla="*/ 2 h 549"/>
                <a:gd name="T98" fmla="*/ 201 w 1413"/>
                <a:gd name="T99" fmla="*/ 7 h 549"/>
                <a:gd name="T100" fmla="*/ 158 w 1413"/>
                <a:gd name="T101" fmla="*/ 27 h 549"/>
                <a:gd name="T102" fmla="*/ 124 w 1413"/>
                <a:gd name="T103" fmla="*/ 71 h 549"/>
                <a:gd name="T104" fmla="*/ 111 w 1413"/>
                <a:gd name="T105" fmla="*/ 117 h 549"/>
                <a:gd name="T106" fmla="*/ 96 w 1413"/>
                <a:gd name="T107" fmla="*/ 148 h 549"/>
                <a:gd name="T108" fmla="*/ 68 w 1413"/>
                <a:gd name="T109" fmla="*/ 159 h 549"/>
                <a:gd name="T110" fmla="*/ 28 w 1413"/>
                <a:gd name="T111" fmla="*/ 156 h 549"/>
                <a:gd name="T112" fmla="*/ 0 w 1413"/>
                <a:gd name="T113" fmla="*/ 145 h 549"/>
                <a:gd name="T114" fmla="*/ 0 w 1413"/>
                <a:gd name="T115" fmla="*/ 54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3" h="549">
                  <a:moveTo>
                    <a:pt x="0" y="548"/>
                  </a:moveTo>
                  <a:lnTo>
                    <a:pt x="96" y="537"/>
                  </a:lnTo>
                  <a:lnTo>
                    <a:pt x="175" y="524"/>
                  </a:lnTo>
                  <a:lnTo>
                    <a:pt x="233" y="511"/>
                  </a:lnTo>
                  <a:lnTo>
                    <a:pt x="294" y="499"/>
                  </a:lnTo>
                  <a:lnTo>
                    <a:pt x="352" y="493"/>
                  </a:lnTo>
                  <a:lnTo>
                    <a:pt x="412" y="495"/>
                  </a:lnTo>
                  <a:lnTo>
                    <a:pt x="473" y="499"/>
                  </a:lnTo>
                  <a:lnTo>
                    <a:pt x="518" y="482"/>
                  </a:lnTo>
                  <a:lnTo>
                    <a:pt x="450" y="440"/>
                  </a:lnTo>
                  <a:lnTo>
                    <a:pt x="407" y="411"/>
                  </a:lnTo>
                  <a:lnTo>
                    <a:pt x="369" y="381"/>
                  </a:lnTo>
                  <a:lnTo>
                    <a:pt x="343" y="348"/>
                  </a:lnTo>
                  <a:lnTo>
                    <a:pt x="450" y="383"/>
                  </a:lnTo>
                  <a:lnTo>
                    <a:pt x="557" y="418"/>
                  </a:lnTo>
                  <a:lnTo>
                    <a:pt x="629" y="436"/>
                  </a:lnTo>
                  <a:lnTo>
                    <a:pt x="742" y="449"/>
                  </a:lnTo>
                  <a:lnTo>
                    <a:pt x="815" y="449"/>
                  </a:lnTo>
                  <a:lnTo>
                    <a:pt x="881" y="444"/>
                  </a:lnTo>
                  <a:lnTo>
                    <a:pt x="926" y="427"/>
                  </a:lnTo>
                  <a:lnTo>
                    <a:pt x="953" y="407"/>
                  </a:lnTo>
                  <a:lnTo>
                    <a:pt x="885" y="389"/>
                  </a:lnTo>
                  <a:lnTo>
                    <a:pt x="840" y="365"/>
                  </a:lnTo>
                  <a:lnTo>
                    <a:pt x="809" y="339"/>
                  </a:lnTo>
                  <a:lnTo>
                    <a:pt x="778" y="308"/>
                  </a:lnTo>
                  <a:lnTo>
                    <a:pt x="868" y="334"/>
                  </a:lnTo>
                  <a:lnTo>
                    <a:pt x="949" y="348"/>
                  </a:lnTo>
                  <a:lnTo>
                    <a:pt x="1034" y="356"/>
                  </a:lnTo>
                  <a:lnTo>
                    <a:pt x="1109" y="352"/>
                  </a:lnTo>
                  <a:lnTo>
                    <a:pt x="1158" y="334"/>
                  </a:lnTo>
                  <a:lnTo>
                    <a:pt x="1179" y="312"/>
                  </a:lnTo>
                  <a:lnTo>
                    <a:pt x="1131" y="291"/>
                  </a:lnTo>
                  <a:lnTo>
                    <a:pt x="1099" y="269"/>
                  </a:lnTo>
                  <a:lnTo>
                    <a:pt x="1071" y="244"/>
                  </a:lnTo>
                  <a:lnTo>
                    <a:pt x="1073" y="229"/>
                  </a:lnTo>
                  <a:lnTo>
                    <a:pt x="1150" y="246"/>
                  </a:lnTo>
                  <a:lnTo>
                    <a:pt x="1233" y="255"/>
                  </a:lnTo>
                  <a:lnTo>
                    <a:pt x="1311" y="253"/>
                  </a:lnTo>
                  <a:lnTo>
                    <a:pt x="1361" y="244"/>
                  </a:lnTo>
                  <a:lnTo>
                    <a:pt x="1393" y="229"/>
                  </a:lnTo>
                  <a:lnTo>
                    <a:pt x="1412" y="205"/>
                  </a:lnTo>
                  <a:lnTo>
                    <a:pt x="1292" y="187"/>
                  </a:lnTo>
                  <a:lnTo>
                    <a:pt x="1087" y="158"/>
                  </a:lnTo>
                  <a:lnTo>
                    <a:pt x="868" y="119"/>
                  </a:lnTo>
                  <a:lnTo>
                    <a:pt x="670" y="71"/>
                  </a:lnTo>
                  <a:lnTo>
                    <a:pt x="486" y="26"/>
                  </a:lnTo>
                  <a:lnTo>
                    <a:pt x="392" y="9"/>
                  </a:lnTo>
                  <a:lnTo>
                    <a:pt x="314" y="0"/>
                  </a:lnTo>
                  <a:lnTo>
                    <a:pt x="247" y="2"/>
                  </a:lnTo>
                  <a:lnTo>
                    <a:pt x="201" y="7"/>
                  </a:lnTo>
                  <a:lnTo>
                    <a:pt x="158" y="27"/>
                  </a:lnTo>
                  <a:lnTo>
                    <a:pt x="124" y="71"/>
                  </a:lnTo>
                  <a:lnTo>
                    <a:pt x="111" y="117"/>
                  </a:lnTo>
                  <a:lnTo>
                    <a:pt x="96" y="148"/>
                  </a:lnTo>
                  <a:lnTo>
                    <a:pt x="68" y="159"/>
                  </a:lnTo>
                  <a:lnTo>
                    <a:pt x="28" y="156"/>
                  </a:lnTo>
                  <a:lnTo>
                    <a:pt x="0" y="145"/>
                  </a:lnTo>
                  <a:lnTo>
                    <a:pt x="0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2067" name="Rectangle 1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2068" name="Rectangle 2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2069" name="Rectangle 2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2070" name="Rectangle 2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2071" name="Rectangle 2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1907B08-DE58-4EB1-A445-0C63E8219D4F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11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B9ACBD-7D98-4FDE-99B0-479700343D1C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700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0005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0005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AB4F5B2-8ACF-4665-BAC9-07738455F5E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362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D645E-D4CA-49CA-AB25-233EA274F9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77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C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0518D-F7FE-4C59-BA57-DB6349988FC7}" type="slidenum">
              <a:rPr lang="en-GB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371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29C3B5-6883-44AD-B001-179677537AF3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331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CC74E4-D48B-4165-9F57-E79A1B84193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367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716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16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9CADE2A-6B4F-49D8-9665-14DCF6370B1D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89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083D4C6-7BAC-48CB-BDFD-CAA762E9C233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69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EA75280-150B-4462-A4BD-48345749F54C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079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F254BDA-3944-493C-AE0B-6F1DEB2BEADA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79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92A1832-2F8E-4903-9108-C06AC08102C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707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332FE2D-A179-4C8C-BAE5-68A833DA10FC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777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29804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roup 18"/>
          <p:cNvGrpSpPr>
            <a:grpSpLocks/>
          </p:cNvGrpSpPr>
          <p:nvPr/>
        </p:nvGrpSpPr>
        <p:grpSpPr bwMode="auto">
          <a:xfrm>
            <a:off x="2166938" y="563563"/>
            <a:ext cx="4800600" cy="6151562"/>
            <a:chOff x="1365" y="355"/>
            <a:chExt cx="3024" cy="3875"/>
          </a:xfrm>
        </p:grpSpPr>
        <p:sp>
          <p:nvSpPr>
            <p:cNvPr id="1026" name="Freeform 2"/>
            <p:cNvSpPr>
              <a:spLocks/>
            </p:cNvSpPr>
            <p:nvPr/>
          </p:nvSpPr>
          <p:spPr bwMode="auto">
            <a:xfrm>
              <a:off x="2835" y="586"/>
              <a:ext cx="88" cy="1121"/>
            </a:xfrm>
            <a:custGeom>
              <a:avLst/>
              <a:gdLst>
                <a:gd name="T0" fmla="*/ 0 w 88"/>
                <a:gd name="T1" fmla="*/ 1120 h 1121"/>
                <a:gd name="T2" fmla="*/ 0 w 88"/>
                <a:gd name="T3" fmla="*/ 0 h 1121"/>
                <a:gd name="T4" fmla="*/ 87 w 88"/>
                <a:gd name="T5" fmla="*/ 0 h 1121"/>
                <a:gd name="T6" fmla="*/ 87 w 88"/>
                <a:gd name="T7" fmla="*/ 1085 h 1121"/>
                <a:gd name="T8" fmla="*/ 0 w 88"/>
                <a:gd name="T9" fmla="*/ 1120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21">
                  <a:moveTo>
                    <a:pt x="0" y="1120"/>
                  </a:moveTo>
                  <a:lnTo>
                    <a:pt x="0" y="0"/>
                  </a:lnTo>
                  <a:lnTo>
                    <a:pt x="87" y="0"/>
                  </a:lnTo>
                  <a:lnTo>
                    <a:pt x="87" y="1085"/>
                  </a:lnTo>
                  <a:lnTo>
                    <a:pt x="0" y="112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27" name="Freeform 3"/>
            <p:cNvSpPr>
              <a:spLocks/>
            </p:cNvSpPr>
            <p:nvPr/>
          </p:nvSpPr>
          <p:spPr bwMode="auto">
            <a:xfrm>
              <a:off x="2834" y="1900"/>
              <a:ext cx="84" cy="363"/>
            </a:xfrm>
            <a:custGeom>
              <a:avLst/>
              <a:gdLst>
                <a:gd name="T0" fmla="*/ 0 w 84"/>
                <a:gd name="T1" fmla="*/ 29 h 363"/>
                <a:gd name="T2" fmla="*/ 83 w 84"/>
                <a:gd name="T3" fmla="*/ 0 h 363"/>
                <a:gd name="T4" fmla="*/ 74 w 84"/>
                <a:gd name="T5" fmla="*/ 329 h 363"/>
                <a:gd name="T6" fmla="*/ 0 w 84"/>
                <a:gd name="T7" fmla="*/ 362 h 363"/>
                <a:gd name="T8" fmla="*/ 0 w 84"/>
                <a:gd name="T9" fmla="*/ 2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363">
                  <a:moveTo>
                    <a:pt x="0" y="29"/>
                  </a:moveTo>
                  <a:lnTo>
                    <a:pt x="83" y="0"/>
                  </a:lnTo>
                  <a:lnTo>
                    <a:pt x="74" y="329"/>
                  </a:lnTo>
                  <a:lnTo>
                    <a:pt x="0" y="362"/>
                  </a:lnTo>
                  <a:lnTo>
                    <a:pt x="0" y="2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28" name="Freeform 4"/>
            <p:cNvSpPr>
              <a:spLocks/>
            </p:cNvSpPr>
            <p:nvPr/>
          </p:nvSpPr>
          <p:spPr bwMode="auto">
            <a:xfrm>
              <a:off x="2825" y="2493"/>
              <a:ext cx="84" cy="249"/>
            </a:xfrm>
            <a:custGeom>
              <a:avLst/>
              <a:gdLst>
                <a:gd name="T0" fmla="*/ 2 w 84"/>
                <a:gd name="T1" fmla="*/ 213 h 249"/>
                <a:gd name="T2" fmla="*/ 0 w 84"/>
                <a:gd name="T3" fmla="*/ 28 h 249"/>
                <a:gd name="T4" fmla="*/ 83 w 84"/>
                <a:gd name="T5" fmla="*/ 0 h 249"/>
                <a:gd name="T6" fmla="*/ 72 w 84"/>
                <a:gd name="T7" fmla="*/ 248 h 249"/>
                <a:gd name="T8" fmla="*/ 2 w 84"/>
                <a:gd name="T9" fmla="*/ 21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249">
                  <a:moveTo>
                    <a:pt x="2" y="213"/>
                  </a:moveTo>
                  <a:lnTo>
                    <a:pt x="0" y="28"/>
                  </a:lnTo>
                  <a:lnTo>
                    <a:pt x="83" y="0"/>
                  </a:lnTo>
                  <a:lnTo>
                    <a:pt x="72" y="248"/>
                  </a:lnTo>
                  <a:lnTo>
                    <a:pt x="2" y="21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29" name="Freeform 5"/>
            <p:cNvSpPr>
              <a:spLocks/>
            </p:cNvSpPr>
            <p:nvPr/>
          </p:nvSpPr>
          <p:spPr bwMode="auto">
            <a:xfrm>
              <a:off x="2831" y="2965"/>
              <a:ext cx="52" cy="232"/>
            </a:xfrm>
            <a:custGeom>
              <a:avLst/>
              <a:gdLst>
                <a:gd name="T0" fmla="*/ 13 w 52"/>
                <a:gd name="T1" fmla="*/ 204 h 232"/>
                <a:gd name="T2" fmla="*/ 0 w 52"/>
                <a:gd name="T3" fmla="*/ 0 h 232"/>
                <a:gd name="T4" fmla="*/ 51 w 52"/>
                <a:gd name="T5" fmla="*/ 26 h 232"/>
                <a:gd name="T6" fmla="*/ 47 w 52"/>
                <a:gd name="T7" fmla="*/ 231 h 232"/>
                <a:gd name="T8" fmla="*/ 13 w 52"/>
                <a:gd name="T9" fmla="*/ 20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32">
                  <a:moveTo>
                    <a:pt x="13" y="204"/>
                  </a:moveTo>
                  <a:lnTo>
                    <a:pt x="0" y="0"/>
                  </a:lnTo>
                  <a:lnTo>
                    <a:pt x="51" y="26"/>
                  </a:lnTo>
                  <a:lnTo>
                    <a:pt x="47" y="231"/>
                  </a:lnTo>
                  <a:lnTo>
                    <a:pt x="13" y="20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auto">
            <a:xfrm>
              <a:off x="2851" y="3354"/>
              <a:ext cx="36" cy="133"/>
            </a:xfrm>
            <a:custGeom>
              <a:avLst/>
              <a:gdLst>
                <a:gd name="T0" fmla="*/ 4 w 36"/>
                <a:gd name="T1" fmla="*/ 101 h 133"/>
                <a:gd name="T2" fmla="*/ 0 w 36"/>
                <a:gd name="T3" fmla="*/ 0 h 133"/>
                <a:gd name="T4" fmla="*/ 35 w 36"/>
                <a:gd name="T5" fmla="*/ 20 h 133"/>
                <a:gd name="T6" fmla="*/ 28 w 36"/>
                <a:gd name="T7" fmla="*/ 132 h 133"/>
                <a:gd name="T8" fmla="*/ 4 w 36"/>
                <a:gd name="T9" fmla="*/ 10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33">
                  <a:moveTo>
                    <a:pt x="4" y="101"/>
                  </a:moveTo>
                  <a:lnTo>
                    <a:pt x="0" y="0"/>
                  </a:lnTo>
                  <a:lnTo>
                    <a:pt x="35" y="20"/>
                  </a:lnTo>
                  <a:lnTo>
                    <a:pt x="28" y="132"/>
                  </a:lnTo>
                  <a:lnTo>
                    <a:pt x="4" y="10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2851" y="3640"/>
              <a:ext cx="30" cy="590"/>
            </a:xfrm>
            <a:custGeom>
              <a:avLst/>
              <a:gdLst>
                <a:gd name="T0" fmla="*/ 15 w 30"/>
                <a:gd name="T1" fmla="*/ 589 h 590"/>
                <a:gd name="T2" fmla="*/ 0 w 30"/>
                <a:gd name="T3" fmla="*/ 0 h 590"/>
                <a:gd name="T4" fmla="*/ 29 w 30"/>
                <a:gd name="T5" fmla="*/ 37 h 590"/>
                <a:gd name="T6" fmla="*/ 15 w 30"/>
                <a:gd name="T7" fmla="*/ 589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590">
                  <a:moveTo>
                    <a:pt x="15" y="589"/>
                  </a:moveTo>
                  <a:lnTo>
                    <a:pt x="0" y="0"/>
                  </a:lnTo>
                  <a:lnTo>
                    <a:pt x="29" y="37"/>
                  </a:lnTo>
                  <a:lnTo>
                    <a:pt x="15" y="58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2600" y="3595"/>
              <a:ext cx="233" cy="130"/>
            </a:xfrm>
            <a:custGeom>
              <a:avLst/>
              <a:gdLst>
                <a:gd name="T0" fmla="*/ 0 w 233"/>
                <a:gd name="T1" fmla="*/ 117 h 130"/>
                <a:gd name="T2" fmla="*/ 48 w 233"/>
                <a:gd name="T3" fmla="*/ 101 h 130"/>
                <a:gd name="T4" fmla="*/ 93 w 233"/>
                <a:gd name="T5" fmla="*/ 79 h 130"/>
                <a:gd name="T6" fmla="*/ 146 w 233"/>
                <a:gd name="T7" fmla="*/ 39 h 130"/>
                <a:gd name="T8" fmla="*/ 182 w 233"/>
                <a:gd name="T9" fmla="*/ 0 h 130"/>
                <a:gd name="T10" fmla="*/ 232 w 233"/>
                <a:gd name="T11" fmla="*/ 42 h 130"/>
                <a:gd name="T12" fmla="*/ 188 w 233"/>
                <a:gd name="T13" fmla="*/ 74 h 130"/>
                <a:gd name="T14" fmla="*/ 134 w 233"/>
                <a:gd name="T15" fmla="*/ 110 h 130"/>
                <a:gd name="T16" fmla="*/ 61 w 233"/>
                <a:gd name="T17" fmla="*/ 129 h 130"/>
                <a:gd name="T18" fmla="*/ 0 w 233"/>
                <a:gd name="T19" fmla="*/ 1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3" h="130">
                  <a:moveTo>
                    <a:pt x="0" y="117"/>
                  </a:moveTo>
                  <a:lnTo>
                    <a:pt x="48" y="101"/>
                  </a:lnTo>
                  <a:lnTo>
                    <a:pt x="93" y="79"/>
                  </a:lnTo>
                  <a:lnTo>
                    <a:pt x="146" y="39"/>
                  </a:lnTo>
                  <a:lnTo>
                    <a:pt x="182" y="0"/>
                  </a:lnTo>
                  <a:lnTo>
                    <a:pt x="232" y="42"/>
                  </a:lnTo>
                  <a:lnTo>
                    <a:pt x="188" y="74"/>
                  </a:lnTo>
                  <a:lnTo>
                    <a:pt x="134" y="110"/>
                  </a:lnTo>
                  <a:lnTo>
                    <a:pt x="61" y="129"/>
                  </a:lnTo>
                  <a:lnTo>
                    <a:pt x="0" y="11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3" name="Freeform 9"/>
            <p:cNvSpPr>
              <a:spLocks/>
            </p:cNvSpPr>
            <p:nvPr/>
          </p:nvSpPr>
          <p:spPr bwMode="auto">
            <a:xfrm>
              <a:off x="2583" y="2888"/>
              <a:ext cx="465" cy="646"/>
            </a:xfrm>
            <a:custGeom>
              <a:avLst/>
              <a:gdLst>
                <a:gd name="T0" fmla="*/ 359 w 465"/>
                <a:gd name="T1" fmla="*/ 645 h 646"/>
                <a:gd name="T2" fmla="*/ 405 w 465"/>
                <a:gd name="T3" fmla="*/ 616 h 646"/>
                <a:gd name="T4" fmla="*/ 447 w 465"/>
                <a:gd name="T5" fmla="*/ 580 h 646"/>
                <a:gd name="T6" fmla="*/ 460 w 465"/>
                <a:gd name="T7" fmla="*/ 552 h 646"/>
                <a:gd name="T8" fmla="*/ 464 w 465"/>
                <a:gd name="T9" fmla="*/ 515 h 646"/>
                <a:gd name="T10" fmla="*/ 451 w 465"/>
                <a:gd name="T11" fmla="*/ 468 h 646"/>
                <a:gd name="T12" fmla="*/ 424 w 465"/>
                <a:gd name="T13" fmla="*/ 424 h 646"/>
                <a:gd name="T14" fmla="*/ 380 w 465"/>
                <a:gd name="T15" fmla="*/ 385 h 646"/>
                <a:gd name="T16" fmla="*/ 168 w 465"/>
                <a:gd name="T17" fmla="*/ 259 h 646"/>
                <a:gd name="T18" fmla="*/ 133 w 465"/>
                <a:gd name="T19" fmla="*/ 235 h 646"/>
                <a:gd name="T20" fmla="*/ 111 w 465"/>
                <a:gd name="T21" fmla="*/ 208 h 646"/>
                <a:gd name="T22" fmla="*/ 104 w 465"/>
                <a:gd name="T23" fmla="*/ 166 h 646"/>
                <a:gd name="T24" fmla="*/ 117 w 465"/>
                <a:gd name="T25" fmla="*/ 124 h 646"/>
                <a:gd name="T26" fmla="*/ 155 w 465"/>
                <a:gd name="T27" fmla="*/ 95 h 646"/>
                <a:gd name="T28" fmla="*/ 222 w 465"/>
                <a:gd name="T29" fmla="*/ 52 h 646"/>
                <a:gd name="T30" fmla="*/ 124 w 465"/>
                <a:gd name="T31" fmla="*/ 0 h 646"/>
                <a:gd name="T32" fmla="*/ 55 w 465"/>
                <a:gd name="T33" fmla="*/ 41 h 646"/>
                <a:gd name="T34" fmla="*/ 27 w 465"/>
                <a:gd name="T35" fmla="*/ 70 h 646"/>
                <a:gd name="T36" fmla="*/ 2 w 465"/>
                <a:gd name="T37" fmla="*/ 123 h 646"/>
                <a:gd name="T38" fmla="*/ 0 w 465"/>
                <a:gd name="T39" fmla="*/ 189 h 646"/>
                <a:gd name="T40" fmla="*/ 29 w 465"/>
                <a:gd name="T41" fmla="*/ 257 h 646"/>
                <a:gd name="T42" fmla="*/ 78 w 465"/>
                <a:gd name="T43" fmla="*/ 300 h 646"/>
                <a:gd name="T44" fmla="*/ 311 w 465"/>
                <a:gd name="T45" fmla="*/ 442 h 646"/>
                <a:gd name="T46" fmla="*/ 358 w 465"/>
                <a:gd name="T47" fmla="*/ 474 h 646"/>
                <a:gd name="T48" fmla="*/ 375 w 465"/>
                <a:gd name="T49" fmla="*/ 516 h 646"/>
                <a:gd name="T50" fmla="*/ 375 w 465"/>
                <a:gd name="T51" fmla="*/ 550 h 646"/>
                <a:gd name="T52" fmla="*/ 308 w 465"/>
                <a:gd name="T53" fmla="*/ 608 h 646"/>
                <a:gd name="T54" fmla="*/ 359 w 465"/>
                <a:gd name="T55" fmla="*/ 645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5" h="646">
                  <a:moveTo>
                    <a:pt x="359" y="645"/>
                  </a:moveTo>
                  <a:lnTo>
                    <a:pt x="405" y="616"/>
                  </a:lnTo>
                  <a:lnTo>
                    <a:pt x="447" y="580"/>
                  </a:lnTo>
                  <a:lnTo>
                    <a:pt x="460" y="552"/>
                  </a:lnTo>
                  <a:lnTo>
                    <a:pt x="464" y="515"/>
                  </a:lnTo>
                  <a:lnTo>
                    <a:pt x="451" y="468"/>
                  </a:lnTo>
                  <a:lnTo>
                    <a:pt x="424" y="424"/>
                  </a:lnTo>
                  <a:lnTo>
                    <a:pt x="380" y="385"/>
                  </a:lnTo>
                  <a:lnTo>
                    <a:pt x="168" y="259"/>
                  </a:lnTo>
                  <a:lnTo>
                    <a:pt x="133" y="235"/>
                  </a:lnTo>
                  <a:lnTo>
                    <a:pt x="111" y="208"/>
                  </a:lnTo>
                  <a:lnTo>
                    <a:pt x="104" y="166"/>
                  </a:lnTo>
                  <a:lnTo>
                    <a:pt x="117" y="124"/>
                  </a:lnTo>
                  <a:lnTo>
                    <a:pt x="155" y="95"/>
                  </a:lnTo>
                  <a:lnTo>
                    <a:pt x="222" y="52"/>
                  </a:lnTo>
                  <a:lnTo>
                    <a:pt x="124" y="0"/>
                  </a:lnTo>
                  <a:lnTo>
                    <a:pt x="55" y="41"/>
                  </a:lnTo>
                  <a:lnTo>
                    <a:pt x="27" y="70"/>
                  </a:lnTo>
                  <a:lnTo>
                    <a:pt x="2" y="123"/>
                  </a:lnTo>
                  <a:lnTo>
                    <a:pt x="0" y="189"/>
                  </a:lnTo>
                  <a:lnTo>
                    <a:pt x="29" y="257"/>
                  </a:lnTo>
                  <a:lnTo>
                    <a:pt x="78" y="300"/>
                  </a:lnTo>
                  <a:lnTo>
                    <a:pt x="311" y="442"/>
                  </a:lnTo>
                  <a:lnTo>
                    <a:pt x="358" y="474"/>
                  </a:lnTo>
                  <a:lnTo>
                    <a:pt x="375" y="516"/>
                  </a:lnTo>
                  <a:lnTo>
                    <a:pt x="375" y="550"/>
                  </a:lnTo>
                  <a:lnTo>
                    <a:pt x="308" y="608"/>
                  </a:lnTo>
                  <a:lnTo>
                    <a:pt x="359" y="64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2966" y="2396"/>
              <a:ext cx="318" cy="422"/>
            </a:xfrm>
            <a:custGeom>
              <a:avLst/>
              <a:gdLst>
                <a:gd name="T0" fmla="*/ 92 w 318"/>
                <a:gd name="T1" fmla="*/ 421 h 422"/>
                <a:gd name="T2" fmla="*/ 163 w 318"/>
                <a:gd name="T3" fmla="*/ 399 h 422"/>
                <a:gd name="T4" fmla="*/ 218 w 318"/>
                <a:gd name="T5" fmla="*/ 357 h 422"/>
                <a:gd name="T6" fmla="*/ 263 w 318"/>
                <a:gd name="T7" fmla="*/ 316 h 422"/>
                <a:gd name="T8" fmla="*/ 300 w 318"/>
                <a:gd name="T9" fmla="*/ 265 h 422"/>
                <a:gd name="T10" fmla="*/ 317 w 318"/>
                <a:gd name="T11" fmla="*/ 203 h 422"/>
                <a:gd name="T12" fmla="*/ 316 w 318"/>
                <a:gd name="T13" fmla="*/ 139 h 422"/>
                <a:gd name="T14" fmla="*/ 299 w 318"/>
                <a:gd name="T15" fmla="*/ 95 h 422"/>
                <a:gd name="T16" fmla="*/ 276 w 318"/>
                <a:gd name="T17" fmla="*/ 64 h 422"/>
                <a:gd name="T18" fmla="*/ 241 w 318"/>
                <a:gd name="T19" fmla="*/ 36 h 422"/>
                <a:gd name="T20" fmla="*/ 218 w 318"/>
                <a:gd name="T21" fmla="*/ 14 h 422"/>
                <a:gd name="T22" fmla="*/ 180 w 318"/>
                <a:gd name="T23" fmla="*/ 0 h 422"/>
                <a:gd name="T24" fmla="*/ 61 w 318"/>
                <a:gd name="T25" fmla="*/ 52 h 422"/>
                <a:gd name="T26" fmla="*/ 106 w 318"/>
                <a:gd name="T27" fmla="*/ 93 h 422"/>
                <a:gd name="T28" fmla="*/ 137 w 318"/>
                <a:gd name="T29" fmla="*/ 130 h 422"/>
                <a:gd name="T30" fmla="*/ 159 w 318"/>
                <a:gd name="T31" fmla="*/ 159 h 422"/>
                <a:gd name="T32" fmla="*/ 176 w 318"/>
                <a:gd name="T33" fmla="*/ 196 h 422"/>
                <a:gd name="T34" fmla="*/ 176 w 318"/>
                <a:gd name="T35" fmla="*/ 246 h 422"/>
                <a:gd name="T36" fmla="*/ 145 w 318"/>
                <a:gd name="T37" fmla="*/ 279 h 422"/>
                <a:gd name="T38" fmla="*/ 105 w 318"/>
                <a:gd name="T39" fmla="*/ 309 h 422"/>
                <a:gd name="T40" fmla="*/ 50 w 318"/>
                <a:gd name="T41" fmla="*/ 342 h 422"/>
                <a:gd name="T42" fmla="*/ 0 w 318"/>
                <a:gd name="T43" fmla="*/ 369 h 422"/>
                <a:gd name="T44" fmla="*/ 92 w 318"/>
                <a:gd name="T45" fmla="*/ 42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8" h="422">
                  <a:moveTo>
                    <a:pt x="92" y="421"/>
                  </a:moveTo>
                  <a:lnTo>
                    <a:pt x="163" y="399"/>
                  </a:lnTo>
                  <a:lnTo>
                    <a:pt x="218" y="357"/>
                  </a:lnTo>
                  <a:lnTo>
                    <a:pt x="263" y="316"/>
                  </a:lnTo>
                  <a:lnTo>
                    <a:pt x="300" y="265"/>
                  </a:lnTo>
                  <a:lnTo>
                    <a:pt x="317" y="203"/>
                  </a:lnTo>
                  <a:lnTo>
                    <a:pt x="316" y="139"/>
                  </a:lnTo>
                  <a:lnTo>
                    <a:pt x="299" y="95"/>
                  </a:lnTo>
                  <a:lnTo>
                    <a:pt x="276" y="64"/>
                  </a:lnTo>
                  <a:lnTo>
                    <a:pt x="241" y="36"/>
                  </a:lnTo>
                  <a:lnTo>
                    <a:pt x="218" y="14"/>
                  </a:lnTo>
                  <a:lnTo>
                    <a:pt x="180" y="0"/>
                  </a:lnTo>
                  <a:lnTo>
                    <a:pt x="61" y="52"/>
                  </a:lnTo>
                  <a:lnTo>
                    <a:pt x="106" y="93"/>
                  </a:lnTo>
                  <a:lnTo>
                    <a:pt x="137" y="130"/>
                  </a:lnTo>
                  <a:lnTo>
                    <a:pt x="159" y="159"/>
                  </a:lnTo>
                  <a:lnTo>
                    <a:pt x="176" y="196"/>
                  </a:lnTo>
                  <a:lnTo>
                    <a:pt x="176" y="246"/>
                  </a:lnTo>
                  <a:lnTo>
                    <a:pt x="145" y="279"/>
                  </a:lnTo>
                  <a:lnTo>
                    <a:pt x="105" y="309"/>
                  </a:lnTo>
                  <a:lnTo>
                    <a:pt x="50" y="342"/>
                  </a:lnTo>
                  <a:lnTo>
                    <a:pt x="0" y="369"/>
                  </a:lnTo>
                  <a:lnTo>
                    <a:pt x="92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2308" y="1190"/>
              <a:ext cx="1404" cy="1153"/>
            </a:xfrm>
            <a:custGeom>
              <a:avLst/>
              <a:gdLst>
                <a:gd name="T0" fmla="*/ 466 w 1404"/>
                <a:gd name="T1" fmla="*/ 1084 h 1153"/>
                <a:gd name="T2" fmla="*/ 370 w 1404"/>
                <a:gd name="T3" fmla="*/ 1066 h 1153"/>
                <a:gd name="T4" fmla="*/ 299 w 1404"/>
                <a:gd name="T5" fmla="*/ 1035 h 1153"/>
                <a:gd name="T6" fmla="*/ 257 w 1404"/>
                <a:gd name="T7" fmla="*/ 1002 h 1153"/>
                <a:gd name="T8" fmla="*/ 220 w 1404"/>
                <a:gd name="T9" fmla="*/ 956 h 1153"/>
                <a:gd name="T10" fmla="*/ 209 w 1404"/>
                <a:gd name="T11" fmla="*/ 914 h 1153"/>
                <a:gd name="T12" fmla="*/ 215 w 1404"/>
                <a:gd name="T13" fmla="*/ 873 h 1153"/>
                <a:gd name="T14" fmla="*/ 231 w 1404"/>
                <a:gd name="T15" fmla="*/ 836 h 1153"/>
                <a:gd name="T16" fmla="*/ 273 w 1404"/>
                <a:gd name="T17" fmla="*/ 798 h 1153"/>
                <a:gd name="T18" fmla="*/ 330 w 1404"/>
                <a:gd name="T19" fmla="*/ 774 h 1153"/>
                <a:gd name="T20" fmla="*/ 400 w 1404"/>
                <a:gd name="T21" fmla="*/ 748 h 1153"/>
                <a:gd name="T22" fmla="*/ 1110 w 1404"/>
                <a:gd name="T23" fmla="*/ 499 h 1153"/>
                <a:gd name="T24" fmla="*/ 1207 w 1404"/>
                <a:gd name="T25" fmla="*/ 451 h 1153"/>
                <a:gd name="T26" fmla="*/ 1289 w 1404"/>
                <a:gd name="T27" fmla="*/ 398 h 1153"/>
                <a:gd name="T28" fmla="*/ 1344 w 1404"/>
                <a:gd name="T29" fmla="*/ 356 h 1153"/>
                <a:gd name="T30" fmla="*/ 1381 w 1404"/>
                <a:gd name="T31" fmla="*/ 310 h 1153"/>
                <a:gd name="T32" fmla="*/ 1403 w 1404"/>
                <a:gd name="T33" fmla="*/ 249 h 1153"/>
                <a:gd name="T34" fmla="*/ 1401 w 1404"/>
                <a:gd name="T35" fmla="*/ 185 h 1153"/>
                <a:gd name="T36" fmla="*/ 1386 w 1404"/>
                <a:gd name="T37" fmla="*/ 136 h 1153"/>
                <a:gd name="T38" fmla="*/ 1370 w 1404"/>
                <a:gd name="T39" fmla="*/ 90 h 1153"/>
                <a:gd name="T40" fmla="*/ 1335 w 1404"/>
                <a:gd name="T41" fmla="*/ 55 h 1153"/>
                <a:gd name="T42" fmla="*/ 1280 w 1404"/>
                <a:gd name="T43" fmla="*/ 18 h 1153"/>
                <a:gd name="T44" fmla="*/ 1214 w 1404"/>
                <a:gd name="T45" fmla="*/ 0 h 1153"/>
                <a:gd name="T46" fmla="*/ 1172 w 1404"/>
                <a:gd name="T47" fmla="*/ 4 h 1153"/>
                <a:gd name="T48" fmla="*/ 1111 w 1404"/>
                <a:gd name="T49" fmla="*/ 7 h 1153"/>
                <a:gd name="T50" fmla="*/ 1053 w 1404"/>
                <a:gd name="T51" fmla="*/ 20 h 1153"/>
                <a:gd name="T52" fmla="*/ 989 w 1404"/>
                <a:gd name="T53" fmla="*/ 46 h 1153"/>
                <a:gd name="T54" fmla="*/ 939 w 1404"/>
                <a:gd name="T55" fmla="*/ 79 h 1153"/>
                <a:gd name="T56" fmla="*/ 899 w 1404"/>
                <a:gd name="T57" fmla="*/ 106 h 1153"/>
                <a:gd name="T58" fmla="*/ 878 w 1404"/>
                <a:gd name="T59" fmla="*/ 149 h 1153"/>
                <a:gd name="T60" fmla="*/ 897 w 1404"/>
                <a:gd name="T61" fmla="*/ 187 h 1153"/>
                <a:gd name="T62" fmla="*/ 939 w 1404"/>
                <a:gd name="T63" fmla="*/ 183 h 1153"/>
                <a:gd name="T64" fmla="*/ 987 w 1404"/>
                <a:gd name="T65" fmla="*/ 171 h 1153"/>
                <a:gd name="T66" fmla="*/ 1033 w 1404"/>
                <a:gd name="T67" fmla="*/ 158 h 1153"/>
                <a:gd name="T68" fmla="*/ 1069 w 1404"/>
                <a:gd name="T69" fmla="*/ 150 h 1153"/>
                <a:gd name="T70" fmla="*/ 1111 w 1404"/>
                <a:gd name="T71" fmla="*/ 150 h 1153"/>
                <a:gd name="T72" fmla="*/ 1154 w 1404"/>
                <a:gd name="T73" fmla="*/ 163 h 1153"/>
                <a:gd name="T74" fmla="*/ 1183 w 1404"/>
                <a:gd name="T75" fmla="*/ 204 h 1153"/>
                <a:gd name="T76" fmla="*/ 1179 w 1404"/>
                <a:gd name="T77" fmla="*/ 248 h 1153"/>
                <a:gd name="T78" fmla="*/ 1157 w 1404"/>
                <a:gd name="T79" fmla="*/ 286 h 1153"/>
                <a:gd name="T80" fmla="*/ 1121 w 1404"/>
                <a:gd name="T81" fmla="*/ 323 h 1153"/>
                <a:gd name="T82" fmla="*/ 1047 w 1404"/>
                <a:gd name="T83" fmla="*/ 361 h 1153"/>
                <a:gd name="T84" fmla="*/ 908 w 1404"/>
                <a:gd name="T85" fmla="*/ 415 h 1153"/>
                <a:gd name="T86" fmla="*/ 194 w 1404"/>
                <a:gd name="T87" fmla="*/ 675 h 1153"/>
                <a:gd name="T88" fmla="*/ 123 w 1404"/>
                <a:gd name="T89" fmla="*/ 715 h 1153"/>
                <a:gd name="T90" fmla="*/ 68 w 1404"/>
                <a:gd name="T91" fmla="*/ 763 h 1153"/>
                <a:gd name="T92" fmla="*/ 29 w 1404"/>
                <a:gd name="T93" fmla="*/ 809 h 1153"/>
                <a:gd name="T94" fmla="*/ 6 w 1404"/>
                <a:gd name="T95" fmla="*/ 858 h 1153"/>
                <a:gd name="T96" fmla="*/ 0 w 1404"/>
                <a:gd name="T97" fmla="*/ 912 h 1153"/>
                <a:gd name="T98" fmla="*/ 8 w 1404"/>
                <a:gd name="T99" fmla="*/ 952 h 1153"/>
                <a:gd name="T100" fmla="*/ 22 w 1404"/>
                <a:gd name="T101" fmla="*/ 992 h 1153"/>
                <a:gd name="T102" fmla="*/ 59 w 1404"/>
                <a:gd name="T103" fmla="*/ 1036 h 1153"/>
                <a:gd name="T104" fmla="*/ 127 w 1404"/>
                <a:gd name="T105" fmla="*/ 1095 h 1153"/>
                <a:gd name="T106" fmla="*/ 198 w 1404"/>
                <a:gd name="T107" fmla="*/ 1135 h 1153"/>
                <a:gd name="T108" fmla="*/ 273 w 1404"/>
                <a:gd name="T109" fmla="*/ 1152 h 1153"/>
                <a:gd name="T110" fmla="*/ 466 w 1404"/>
                <a:gd name="T111" fmla="*/ 1084 h 1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04" h="1153">
                  <a:moveTo>
                    <a:pt x="466" y="1084"/>
                  </a:moveTo>
                  <a:lnTo>
                    <a:pt x="370" y="1066"/>
                  </a:lnTo>
                  <a:lnTo>
                    <a:pt x="299" y="1035"/>
                  </a:lnTo>
                  <a:lnTo>
                    <a:pt x="257" y="1002"/>
                  </a:lnTo>
                  <a:lnTo>
                    <a:pt x="220" y="956"/>
                  </a:lnTo>
                  <a:lnTo>
                    <a:pt x="209" y="914"/>
                  </a:lnTo>
                  <a:lnTo>
                    <a:pt x="215" y="873"/>
                  </a:lnTo>
                  <a:lnTo>
                    <a:pt x="231" y="836"/>
                  </a:lnTo>
                  <a:lnTo>
                    <a:pt x="273" y="798"/>
                  </a:lnTo>
                  <a:lnTo>
                    <a:pt x="330" y="774"/>
                  </a:lnTo>
                  <a:lnTo>
                    <a:pt x="400" y="748"/>
                  </a:lnTo>
                  <a:lnTo>
                    <a:pt x="1110" y="499"/>
                  </a:lnTo>
                  <a:lnTo>
                    <a:pt x="1207" y="451"/>
                  </a:lnTo>
                  <a:lnTo>
                    <a:pt x="1289" y="398"/>
                  </a:lnTo>
                  <a:lnTo>
                    <a:pt x="1344" y="356"/>
                  </a:lnTo>
                  <a:lnTo>
                    <a:pt x="1381" y="310"/>
                  </a:lnTo>
                  <a:lnTo>
                    <a:pt x="1403" y="249"/>
                  </a:lnTo>
                  <a:lnTo>
                    <a:pt x="1401" y="185"/>
                  </a:lnTo>
                  <a:lnTo>
                    <a:pt x="1386" y="136"/>
                  </a:lnTo>
                  <a:lnTo>
                    <a:pt x="1370" y="90"/>
                  </a:lnTo>
                  <a:lnTo>
                    <a:pt x="1335" y="55"/>
                  </a:lnTo>
                  <a:lnTo>
                    <a:pt x="1280" y="18"/>
                  </a:lnTo>
                  <a:lnTo>
                    <a:pt x="1214" y="0"/>
                  </a:lnTo>
                  <a:lnTo>
                    <a:pt x="1172" y="4"/>
                  </a:lnTo>
                  <a:lnTo>
                    <a:pt x="1111" y="7"/>
                  </a:lnTo>
                  <a:lnTo>
                    <a:pt x="1053" y="20"/>
                  </a:lnTo>
                  <a:lnTo>
                    <a:pt x="989" y="46"/>
                  </a:lnTo>
                  <a:lnTo>
                    <a:pt x="939" y="79"/>
                  </a:lnTo>
                  <a:lnTo>
                    <a:pt x="899" y="106"/>
                  </a:lnTo>
                  <a:lnTo>
                    <a:pt x="878" y="149"/>
                  </a:lnTo>
                  <a:lnTo>
                    <a:pt x="897" y="187"/>
                  </a:lnTo>
                  <a:lnTo>
                    <a:pt x="939" y="183"/>
                  </a:lnTo>
                  <a:lnTo>
                    <a:pt x="987" y="171"/>
                  </a:lnTo>
                  <a:lnTo>
                    <a:pt x="1033" y="158"/>
                  </a:lnTo>
                  <a:lnTo>
                    <a:pt x="1069" y="150"/>
                  </a:lnTo>
                  <a:lnTo>
                    <a:pt x="1111" y="150"/>
                  </a:lnTo>
                  <a:lnTo>
                    <a:pt x="1154" y="163"/>
                  </a:lnTo>
                  <a:lnTo>
                    <a:pt x="1183" y="204"/>
                  </a:lnTo>
                  <a:lnTo>
                    <a:pt x="1179" y="248"/>
                  </a:lnTo>
                  <a:lnTo>
                    <a:pt x="1157" y="286"/>
                  </a:lnTo>
                  <a:lnTo>
                    <a:pt x="1121" y="323"/>
                  </a:lnTo>
                  <a:lnTo>
                    <a:pt x="1047" y="361"/>
                  </a:lnTo>
                  <a:lnTo>
                    <a:pt x="908" y="415"/>
                  </a:lnTo>
                  <a:lnTo>
                    <a:pt x="194" y="675"/>
                  </a:lnTo>
                  <a:lnTo>
                    <a:pt x="123" y="715"/>
                  </a:lnTo>
                  <a:lnTo>
                    <a:pt x="68" y="763"/>
                  </a:lnTo>
                  <a:lnTo>
                    <a:pt x="29" y="809"/>
                  </a:lnTo>
                  <a:lnTo>
                    <a:pt x="6" y="858"/>
                  </a:lnTo>
                  <a:lnTo>
                    <a:pt x="0" y="912"/>
                  </a:lnTo>
                  <a:lnTo>
                    <a:pt x="8" y="952"/>
                  </a:lnTo>
                  <a:lnTo>
                    <a:pt x="22" y="992"/>
                  </a:lnTo>
                  <a:lnTo>
                    <a:pt x="59" y="1036"/>
                  </a:lnTo>
                  <a:lnTo>
                    <a:pt x="127" y="1095"/>
                  </a:lnTo>
                  <a:lnTo>
                    <a:pt x="198" y="1135"/>
                  </a:lnTo>
                  <a:lnTo>
                    <a:pt x="273" y="1152"/>
                  </a:lnTo>
                  <a:lnTo>
                    <a:pt x="466" y="108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2711" y="3280"/>
              <a:ext cx="368" cy="422"/>
            </a:xfrm>
            <a:custGeom>
              <a:avLst/>
              <a:gdLst>
                <a:gd name="T0" fmla="*/ 367 w 368"/>
                <a:gd name="T1" fmla="*/ 421 h 422"/>
                <a:gd name="T2" fmla="*/ 171 w 368"/>
                <a:gd name="T3" fmla="*/ 340 h 422"/>
                <a:gd name="T4" fmla="*/ 117 w 368"/>
                <a:gd name="T5" fmla="*/ 304 h 422"/>
                <a:gd name="T6" fmla="*/ 73 w 368"/>
                <a:gd name="T7" fmla="*/ 265 h 422"/>
                <a:gd name="T8" fmla="*/ 31 w 368"/>
                <a:gd name="T9" fmla="*/ 219 h 422"/>
                <a:gd name="T10" fmla="*/ 9 w 368"/>
                <a:gd name="T11" fmla="*/ 179 h 422"/>
                <a:gd name="T12" fmla="*/ 0 w 368"/>
                <a:gd name="T13" fmla="*/ 137 h 422"/>
                <a:gd name="T14" fmla="*/ 2 w 368"/>
                <a:gd name="T15" fmla="*/ 95 h 422"/>
                <a:gd name="T16" fmla="*/ 19 w 368"/>
                <a:gd name="T17" fmla="*/ 51 h 422"/>
                <a:gd name="T18" fmla="*/ 44 w 368"/>
                <a:gd name="T19" fmla="*/ 0 h 422"/>
                <a:gd name="T20" fmla="*/ 120 w 368"/>
                <a:gd name="T21" fmla="*/ 52 h 422"/>
                <a:gd name="T22" fmla="*/ 95 w 368"/>
                <a:gd name="T23" fmla="*/ 98 h 422"/>
                <a:gd name="T24" fmla="*/ 95 w 368"/>
                <a:gd name="T25" fmla="*/ 143 h 422"/>
                <a:gd name="T26" fmla="*/ 122 w 368"/>
                <a:gd name="T27" fmla="*/ 191 h 422"/>
                <a:gd name="T28" fmla="*/ 162 w 368"/>
                <a:gd name="T29" fmla="*/ 235 h 422"/>
                <a:gd name="T30" fmla="*/ 223 w 368"/>
                <a:gd name="T31" fmla="*/ 284 h 422"/>
                <a:gd name="T32" fmla="*/ 290 w 368"/>
                <a:gd name="T33" fmla="*/ 317 h 422"/>
                <a:gd name="T34" fmla="*/ 332 w 368"/>
                <a:gd name="T35" fmla="*/ 351 h 422"/>
                <a:gd name="T36" fmla="*/ 351 w 368"/>
                <a:gd name="T37" fmla="*/ 378 h 422"/>
                <a:gd name="T38" fmla="*/ 367 w 368"/>
                <a:gd name="T39" fmla="*/ 42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8" h="422">
                  <a:moveTo>
                    <a:pt x="367" y="421"/>
                  </a:moveTo>
                  <a:lnTo>
                    <a:pt x="171" y="340"/>
                  </a:lnTo>
                  <a:lnTo>
                    <a:pt x="117" y="304"/>
                  </a:lnTo>
                  <a:lnTo>
                    <a:pt x="73" y="265"/>
                  </a:lnTo>
                  <a:lnTo>
                    <a:pt x="31" y="219"/>
                  </a:lnTo>
                  <a:lnTo>
                    <a:pt x="9" y="179"/>
                  </a:lnTo>
                  <a:lnTo>
                    <a:pt x="0" y="137"/>
                  </a:lnTo>
                  <a:lnTo>
                    <a:pt x="2" y="95"/>
                  </a:lnTo>
                  <a:lnTo>
                    <a:pt x="19" y="51"/>
                  </a:lnTo>
                  <a:lnTo>
                    <a:pt x="44" y="0"/>
                  </a:lnTo>
                  <a:lnTo>
                    <a:pt x="120" y="52"/>
                  </a:lnTo>
                  <a:lnTo>
                    <a:pt x="95" y="98"/>
                  </a:lnTo>
                  <a:lnTo>
                    <a:pt x="95" y="143"/>
                  </a:lnTo>
                  <a:lnTo>
                    <a:pt x="122" y="191"/>
                  </a:lnTo>
                  <a:lnTo>
                    <a:pt x="162" y="235"/>
                  </a:lnTo>
                  <a:lnTo>
                    <a:pt x="223" y="284"/>
                  </a:lnTo>
                  <a:lnTo>
                    <a:pt x="290" y="317"/>
                  </a:lnTo>
                  <a:lnTo>
                    <a:pt x="332" y="351"/>
                  </a:lnTo>
                  <a:lnTo>
                    <a:pt x="351" y="378"/>
                  </a:lnTo>
                  <a:lnTo>
                    <a:pt x="367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2432" y="1792"/>
              <a:ext cx="989" cy="1439"/>
            </a:xfrm>
            <a:custGeom>
              <a:avLst/>
              <a:gdLst>
                <a:gd name="T0" fmla="*/ 525 w 989"/>
                <a:gd name="T1" fmla="*/ 1438 h 1439"/>
                <a:gd name="T2" fmla="*/ 582 w 989"/>
                <a:gd name="T3" fmla="*/ 1409 h 1439"/>
                <a:gd name="T4" fmla="*/ 647 w 989"/>
                <a:gd name="T5" fmla="*/ 1355 h 1439"/>
                <a:gd name="T6" fmla="*/ 670 w 989"/>
                <a:gd name="T7" fmla="*/ 1304 h 1439"/>
                <a:gd name="T8" fmla="*/ 686 w 989"/>
                <a:gd name="T9" fmla="*/ 1255 h 1439"/>
                <a:gd name="T10" fmla="*/ 677 w 989"/>
                <a:gd name="T11" fmla="*/ 1198 h 1439"/>
                <a:gd name="T12" fmla="*/ 637 w 989"/>
                <a:gd name="T13" fmla="*/ 1125 h 1439"/>
                <a:gd name="T14" fmla="*/ 609 w 989"/>
                <a:gd name="T15" fmla="*/ 1092 h 1439"/>
                <a:gd name="T16" fmla="*/ 569 w 989"/>
                <a:gd name="T17" fmla="*/ 1063 h 1439"/>
                <a:gd name="T18" fmla="*/ 259 w 989"/>
                <a:gd name="T19" fmla="*/ 905 h 1439"/>
                <a:gd name="T20" fmla="*/ 201 w 989"/>
                <a:gd name="T21" fmla="*/ 863 h 1439"/>
                <a:gd name="T22" fmla="*/ 177 w 989"/>
                <a:gd name="T23" fmla="*/ 843 h 1439"/>
                <a:gd name="T24" fmla="*/ 160 w 989"/>
                <a:gd name="T25" fmla="*/ 800 h 1439"/>
                <a:gd name="T26" fmla="*/ 171 w 989"/>
                <a:gd name="T27" fmla="*/ 766 h 1439"/>
                <a:gd name="T28" fmla="*/ 215 w 989"/>
                <a:gd name="T29" fmla="*/ 738 h 1439"/>
                <a:gd name="T30" fmla="*/ 294 w 989"/>
                <a:gd name="T31" fmla="*/ 709 h 1439"/>
                <a:gd name="T32" fmla="*/ 780 w 989"/>
                <a:gd name="T33" fmla="*/ 521 h 1439"/>
                <a:gd name="T34" fmla="*/ 856 w 989"/>
                <a:gd name="T35" fmla="*/ 471 h 1439"/>
                <a:gd name="T36" fmla="*/ 918 w 989"/>
                <a:gd name="T37" fmla="*/ 417 h 1439"/>
                <a:gd name="T38" fmla="*/ 953 w 989"/>
                <a:gd name="T39" fmla="*/ 379 h 1439"/>
                <a:gd name="T40" fmla="*/ 984 w 989"/>
                <a:gd name="T41" fmla="*/ 334 h 1439"/>
                <a:gd name="T42" fmla="*/ 988 w 989"/>
                <a:gd name="T43" fmla="*/ 274 h 1439"/>
                <a:gd name="T44" fmla="*/ 972 w 989"/>
                <a:gd name="T45" fmla="*/ 214 h 1439"/>
                <a:gd name="T46" fmla="*/ 953 w 989"/>
                <a:gd name="T47" fmla="*/ 167 h 1439"/>
                <a:gd name="T48" fmla="*/ 920 w 989"/>
                <a:gd name="T49" fmla="*/ 126 h 1439"/>
                <a:gd name="T50" fmla="*/ 875 w 989"/>
                <a:gd name="T51" fmla="*/ 85 h 1439"/>
                <a:gd name="T52" fmla="*/ 828 w 989"/>
                <a:gd name="T53" fmla="*/ 50 h 1439"/>
                <a:gd name="T54" fmla="*/ 803 w 989"/>
                <a:gd name="T55" fmla="*/ 29 h 1439"/>
                <a:gd name="T56" fmla="*/ 756 w 989"/>
                <a:gd name="T57" fmla="*/ 0 h 1439"/>
                <a:gd name="T58" fmla="*/ 588 w 989"/>
                <a:gd name="T59" fmla="*/ 61 h 1439"/>
                <a:gd name="T60" fmla="*/ 649 w 989"/>
                <a:gd name="T61" fmla="*/ 104 h 1439"/>
                <a:gd name="T62" fmla="*/ 694 w 989"/>
                <a:gd name="T63" fmla="*/ 145 h 1439"/>
                <a:gd name="T64" fmla="*/ 739 w 989"/>
                <a:gd name="T65" fmla="*/ 182 h 1439"/>
                <a:gd name="T66" fmla="*/ 780 w 989"/>
                <a:gd name="T67" fmla="*/ 223 h 1439"/>
                <a:gd name="T68" fmla="*/ 803 w 989"/>
                <a:gd name="T69" fmla="*/ 272 h 1439"/>
                <a:gd name="T70" fmla="*/ 787 w 989"/>
                <a:gd name="T71" fmla="*/ 323 h 1439"/>
                <a:gd name="T72" fmla="*/ 729 w 989"/>
                <a:gd name="T73" fmla="*/ 369 h 1439"/>
                <a:gd name="T74" fmla="*/ 639 w 989"/>
                <a:gd name="T75" fmla="*/ 413 h 1439"/>
                <a:gd name="T76" fmla="*/ 212 w 989"/>
                <a:gd name="T77" fmla="*/ 589 h 1439"/>
                <a:gd name="T78" fmla="*/ 160 w 989"/>
                <a:gd name="T79" fmla="*/ 608 h 1439"/>
                <a:gd name="T80" fmla="*/ 88 w 989"/>
                <a:gd name="T81" fmla="*/ 653 h 1439"/>
                <a:gd name="T82" fmla="*/ 43 w 989"/>
                <a:gd name="T83" fmla="*/ 698 h 1439"/>
                <a:gd name="T84" fmla="*/ 9 w 989"/>
                <a:gd name="T85" fmla="*/ 755 h 1439"/>
                <a:gd name="T86" fmla="*/ 0 w 989"/>
                <a:gd name="T87" fmla="*/ 820 h 1439"/>
                <a:gd name="T88" fmla="*/ 10 w 989"/>
                <a:gd name="T89" fmla="*/ 872 h 1439"/>
                <a:gd name="T90" fmla="*/ 40 w 989"/>
                <a:gd name="T91" fmla="*/ 914 h 1439"/>
                <a:gd name="T92" fmla="*/ 84 w 989"/>
                <a:gd name="T93" fmla="*/ 949 h 1439"/>
                <a:gd name="T94" fmla="*/ 159 w 989"/>
                <a:gd name="T95" fmla="*/ 999 h 1439"/>
                <a:gd name="T96" fmla="*/ 487 w 989"/>
                <a:gd name="T97" fmla="*/ 1164 h 1439"/>
                <a:gd name="T98" fmla="*/ 530 w 989"/>
                <a:gd name="T99" fmla="*/ 1197 h 1439"/>
                <a:gd name="T100" fmla="*/ 569 w 989"/>
                <a:gd name="T101" fmla="*/ 1236 h 1439"/>
                <a:gd name="T102" fmla="*/ 557 w 989"/>
                <a:gd name="T103" fmla="*/ 1292 h 1439"/>
                <a:gd name="T104" fmla="*/ 502 w 989"/>
                <a:gd name="T105" fmla="*/ 1354 h 1439"/>
                <a:gd name="T106" fmla="*/ 434 w 989"/>
                <a:gd name="T107" fmla="*/ 1394 h 1439"/>
                <a:gd name="T108" fmla="*/ 525 w 989"/>
                <a:gd name="T109" fmla="*/ 1438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89" h="1439">
                  <a:moveTo>
                    <a:pt x="525" y="1438"/>
                  </a:moveTo>
                  <a:lnTo>
                    <a:pt x="582" y="1409"/>
                  </a:lnTo>
                  <a:lnTo>
                    <a:pt x="647" y="1355"/>
                  </a:lnTo>
                  <a:lnTo>
                    <a:pt x="670" y="1304"/>
                  </a:lnTo>
                  <a:lnTo>
                    <a:pt x="686" y="1255"/>
                  </a:lnTo>
                  <a:lnTo>
                    <a:pt x="677" y="1198"/>
                  </a:lnTo>
                  <a:lnTo>
                    <a:pt x="637" y="1125"/>
                  </a:lnTo>
                  <a:lnTo>
                    <a:pt x="609" y="1092"/>
                  </a:lnTo>
                  <a:lnTo>
                    <a:pt x="569" y="1063"/>
                  </a:lnTo>
                  <a:lnTo>
                    <a:pt x="259" y="905"/>
                  </a:lnTo>
                  <a:lnTo>
                    <a:pt x="201" y="863"/>
                  </a:lnTo>
                  <a:lnTo>
                    <a:pt x="177" y="843"/>
                  </a:lnTo>
                  <a:lnTo>
                    <a:pt x="160" y="800"/>
                  </a:lnTo>
                  <a:lnTo>
                    <a:pt x="171" y="766"/>
                  </a:lnTo>
                  <a:lnTo>
                    <a:pt x="215" y="738"/>
                  </a:lnTo>
                  <a:lnTo>
                    <a:pt x="294" y="709"/>
                  </a:lnTo>
                  <a:lnTo>
                    <a:pt x="780" y="521"/>
                  </a:lnTo>
                  <a:lnTo>
                    <a:pt x="856" y="471"/>
                  </a:lnTo>
                  <a:lnTo>
                    <a:pt x="918" y="417"/>
                  </a:lnTo>
                  <a:lnTo>
                    <a:pt x="953" y="379"/>
                  </a:lnTo>
                  <a:lnTo>
                    <a:pt x="984" y="334"/>
                  </a:lnTo>
                  <a:lnTo>
                    <a:pt x="988" y="274"/>
                  </a:lnTo>
                  <a:lnTo>
                    <a:pt x="972" y="214"/>
                  </a:lnTo>
                  <a:lnTo>
                    <a:pt x="953" y="167"/>
                  </a:lnTo>
                  <a:lnTo>
                    <a:pt x="920" y="126"/>
                  </a:lnTo>
                  <a:lnTo>
                    <a:pt x="875" y="85"/>
                  </a:lnTo>
                  <a:lnTo>
                    <a:pt x="828" y="50"/>
                  </a:lnTo>
                  <a:lnTo>
                    <a:pt x="803" y="29"/>
                  </a:lnTo>
                  <a:lnTo>
                    <a:pt x="756" y="0"/>
                  </a:lnTo>
                  <a:lnTo>
                    <a:pt x="588" y="61"/>
                  </a:lnTo>
                  <a:lnTo>
                    <a:pt x="649" y="104"/>
                  </a:lnTo>
                  <a:lnTo>
                    <a:pt x="694" y="145"/>
                  </a:lnTo>
                  <a:lnTo>
                    <a:pt x="739" y="182"/>
                  </a:lnTo>
                  <a:lnTo>
                    <a:pt x="780" y="223"/>
                  </a:lnTo>
                  <a:lnTo>
                    <a:pt x="803" y="272"/>
                  </a:lnTo>
                  <a:lnTo>
                    <a:pt x="787" y="323"/>
                  </a:lnTo>
                  <a:lnTo>
                    <a:pt x="729" y="369"/>
                  </a:lnTo>
                  <a:lnTo>
                    <a:pt x="639" y="413"/>
                  </a:lnTo>
                  <a:lnTo>
                    <a:pt x="212" y="589"/>
                  </a:lnTo>
                  <a:lnTo>
                    <a:pt x="160" y="608"/>
                  </a:lnTo>
                  <a:lnTo>
                    <a:pt x="88" y="653"/>
                  </a:lnTo>
                  <a:lnTo>
                    <a:pt x="43" y="698"/>
                  </a:lnTo>
                  <a:lnTo>
                    <a:pt x="9" y="755"/>
                  </a:lnTo>
                  <a:lnTo>
                    <a:pt x="0" y="820"/>
                  </a:lnTo>
                  <a:lnTo>
                    <a:pt x="10" y="872"/>
                  </a:lnTo>
                  <a:lnTo>
                    <a:pt x="40" y="914"/>
                  </a:lnTo>
                  <a:lnTo>
                    <a:pt x="84" y="949"/>
                  </a:lnTo>
                  <a:lnTo>
                    <a:pt x="159" y="999"/>
                  </a:lnTo>
                  <a:lnTo>
                    <a:pt x="487" y="1164"/>
                  </a:lnTo>
                  <a:lnTo>
                    <a:pt x="530" y="1197"/>
                  </a:lnTo>
                  <a:lnTo>
                    <a:pt x="569" y="1236"/>
                  </a:lnTo>
                  <a:lnTo>
                    <a:pt x="557" y="1292"/>
                  </a:lnTo>
                  <a:lnTo>
                    <a:pt x="502" y="1354"/>
                  </a:lnTo>
                  <a:lnTo>
                    <a:pt x="434" y="1394"/>
                  </a:lnTo>
                  <a:lnTo>
                    <a:pt x="525" y="143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2100" y="1162"/>
              <a:ext cx="669" cy="582"/>
            </a:xfrm>
            <a:custGeom>
              <a:avLst/>
              <a:gdLst>
                <a:gd name="T0" fmla="*/ 668 w 669"/>
                <a:gd name="T1" fmla="*/ 553 h 582"/>
                <a:gd name="T2" fmla="*/ 668 w 669"/>
                <a:gd name="T3" fmla="*/ 450 h 582"/>
                <a:gd name="T4" fmla="*/ 562 w 669"/>
                <a:gd name="T5" fmla="*/ 435 h 582"/>
                <a:gd name="T6" fmla="*/ 448 w 669"/>
                <a:gd name="T7" fmla="*/ 420 h 582"/>
                <a:gd name="T8" fmla="*/ 367 w 669"/>
                <a:gd name="T9" fmla="*/ 400 h 582"/>
                <a:gd name="T10" fmla="*/ 314 w 669"/>
                <a:gd name="T11" fmla="*/ 378 h 582"/>
                <a:gd name="T12" fmla="*/ 257 w 669"/>
                <a:gd name="T13" fmla="*/ 349 h 582"/>
                <a:gd name="T14" fmla="*/ 220 w 669"/>
                <a:gd name="T15" fmla="*/ 314 h 582"/>
                <a:gd name="T16" fmla="*/ 193 w 669"/>
                <a:gd name="T17" fmla="*/ 274 h 582"/>
                <a:gd name="T18" fmla="*/ 180 w 669"/>
                <a:gd name="T19" fmla="*/ 231 h 582"/>
                <a:gd name="T20" fmla="*/ 180 w 669"/>
                <a:gd name="T21" fmla="*/ 189 h 582"/>
                <a:gd name="T22" fmla="*/ 193 w 669"/>
                <a:gd name="T23" fmla="*/ 165 h 582"/>
                <a:gd name="T24" fmla="*/ 209 w 669"/>
                <a:gd name="T25" fmla="*/ 143 h 582"/>
                <a:gd name="T26" fmla="*/ 255 w 669"/>
                <a:gd name="T27" fmla="*/ 127 h 582"/>
                <a:gd name="T28" fmla="*/ 297 w 669"/>
                <a:gd name="T29" fmla="*/ 127 h 582"/>
                <a:gd name="T30" fmla="*/ 345 w 669"/>
                <a:gd name="T31" fmla="*/ 141 h 582"/>
                <a:gd name="T32" fmla="*/ 396 w 669"/>
                <a:gd name="T33" fmla="*/ 156 h 582"/>
                <a:gd name="T34" fmla="*/ 448 w 669"/>
                <a:gd name="T35" fmla="*/ 163 h 582"/>
                <a:gd name="T36" fmla="*/ 477 w 669"/>
                <a:gd name="T37" fmla="*/ 125 h 582"/>
                <a:gd name="T38" fmla="*/ 464 w 669"/>
                <a:gd name="T39" fmla="*/ 86 h 582"/>
                <a:gd name="T40" fmla="*/ 415 w 669"/>
                <a:gd name="T41" fmla="*/ 42 h 582"/>
                <a:gd name="T42" fmla="*/ 363 w 669"/>
                <a:gd name="T43" fmla="*/ 18 h 582"/>
                <a:gd name="T44" fmla="*/ 319 w 669"/>
                <a:gd name="T45" fmla="*/ 7 h 582"/>
                <a:gd name="T46" fmla="*/ 273 w 669"/>
                <a:gd name="T47" fmla="*/ 2 h 582"/>
                <a:gd name="T48" fmla="*/ 222 w 669"/>
                <a:gd name="T49" fmla="*/ 0 h 582"/>
                <a:gd name="T50" fmla="*/ 176 w 669"/>
                <a:gd name="T51" fmla="*/ 4 h 582"/>
                <a:gd name="T52" fmla="*/ 136 w 669"/>
                <a:gd name="T53" fmla="*/ 15 h 582"/>
                <a:gd name="T54" fmla="*/ 86 w 669"/>
                <a:gd name="T55" fmla="*/ 33 h 582"/>
                <a:gd name="T56" fmla="*/ 50 w 669"/>
                <a:gd name="T57" fmla="*/ 66 h 582"/>
                <a:gd name="T58" fmla="*/ 22 w 669"/>
                <a:gd name="T59" fmla="*/ 99 h 582"/>
                <a:gd name="T60" fmla="*/ 6 w 669"/>
                <a:gd name="T61" fmla="*/ 145 h 582"/>
                <a:gd name="T62" fmla="*/ 0 w 669"/>
                <a:gd name="T63" fmla="*/ 189 h 582"/>
                <a:gd name="T64" fmla="*/ 9 w 669"/>
                <a:gd name="T65" fmla="*/ 237 h 582"/>
                <a:gd name="T66" fmla="*/ 22 w 669"/>
                <a:gd name="T67" fmla="*/ 285 h 582"/>
                <a:gd name="T68" fmla="*/ 50 w 669"/>
                <a:gd name="T69" fmla="*/ 330 h 582"/>
                <a:gd name="T70" fmla="*/ 81 w 669"/>
                <a:gd name="T71" fmla="*/ 375 h 582"/>
                <a:gd name="T72" fmla="*/ 125 w 669"/>
                <a:gd name="T73" fmla="*/ 419 h 582"/>
                <a:gd name="T74" fmla="*/ 169 w 669"/>
                <a:gd name="T75" fmla="*/ 457 h 582"/>
                <a:gd name="T76" fmla="*/ 217 w 669"/>
                <a:gd name="T77" fmla="*/ 488 h 582"/>
                <a:gd name="T78" fmla="*/ 266 w 669"/>
                <a:gd name="T79" fmla="*/ 514 h 582"/>
                <a:gd name="T80" fmla="*/ 310 w 669"/>
                <a:gd name="T81" fmla="*/ 534 h 582"/>
                <a:gd name="T82" fmla="*/ 369 w 669"/>
                <a:gd name="T83" fmla="*/ 549 h 582"/>
                <a:gd name="T84" fmla="*/ 437 w 669"/>
                <a:gd name="T85" fmla="*/ 568 h 582"/>
                <a:gd name="T86" fmla="*/ 516 w 669"/>
                <a:gd name="T87" fmla="*/ 581 h 582"/>
                <a:gd name="T88" fmla="*/ 595 w 669"/>
                <a:gd name="T89" fmla="*/ 577 h 582"/>
                <a:gd name="T90" fmla="*/ 668 w 669"/>
                <a:gd name="T91" fmla="*/ 553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9" h="582">
                  <a:moveTo>
                    <a:pt x="668" y="553"/>
                  </a:moveTo>
                  <a:lnTo>
                    <a:pt x="668" y="450"/>
                  </a:lnTo>
                  <a:lnTo>
                    <a:pt x="562" y="435"/>
                  </a:lnTo>
                  <a:lnTo>
                    <a:pt x="448" y="420"/>
                  </a:lnTo>
                  <a:lnTo>
                    <a:pt x="367" y="400"/>
                  </a:lnTo>
                  <a:lnTo>
                    <a:pt x="314" y="378"/>
                  </a:lnTo>
                  <a:lnTo>
                    <a:pt x="257" y="349"/>
                  </a:lnTo>
                  <a:lnTo>
                    <a:pt x="220" y="314"/>
                  </a:lnTo>
                  <a:lnTo>
                    <a:pt x="193" y="274"/>
                  </a:lnTo>
                  <a:lnTo>
                    <a:pt x="180" y="231"/>
                  </a:lnTo>
                  <a:lnTo>
                    <a:pt x="180" y="189"/>
                  </a:lnTo>
                  <a:lnTo>
                    <a:pt x="193" y="165"/>
                  </a:lnTo>
                  <a:lnTo>
                    <a:pt x="209" y="143"/>
                  </a:lnTo>
                  <a:lnTo>
                    <a:pt x="255" y="127"/>
                  </a:lnTo>
                  <a:lnTo>
                    <a:pt x="297" y="127"/>
                  </a:lnTo>
                  <a:lnTo>
                    <a:pt x="345" y="141"/>
                  </a:lnTo>
                  <a:lnTo>
                    <a:pt x="396" y="156"/>
                  </a:lnTo>
                  <a:lnTo>
                    <a:pt x="448" y="163"/>
                  </a:lnTo>
                  <a:lnTo>
                    <a:pt x="477" y="125"/>
                  </a:lnTo>
                  <a:lnTo>
                    <a:pt x="464" y="86"/>
                  </a:lnTo>
                  <a:lnTo>
                    <a:pt x="415" y="42"/>
                  </a:lnTo>
                  <a:lnTo>
                    <a:pt x="363" y="18"/>
                  </a:lnTo>
                  <a:lnTo>
                    <a:pt x="319" y="7"/>
                  </a:lnTo>
                  <a:lnTo>
                    <a:pt x="273" y="2"/>
                  </a:lnTo>
                  <a:lnTo>
                    <a:pt x="222" y="0"/>
                  </a:lnTo>
                  <a:lnTo>
                    <a:pt x="176" y="4"/>
                  </a:lnTo>
                  <a:lnTo>
                    <a:pt x="136" y="15"/>
                  </a:lnTo>
                  <a:lnTo>
                    <a:pt x="86" y="33"/>
                  </a:lnTo>
                  <a:lnTo>
                    <a:pt x="50" y="66"/>
                  </a:lnTo>
                  <a:lnTo>
                    <a:pt x="22" y="99"/>
                  </a:lnTo>
                  <a:lnTo>
                    <a:pt x="6" y="145"/>
                  </a:lnTo>
                  <a:lnTo>
                    <a:pt x="0" y="189"/>
                  </a:lnTo>
                  <a:lnTo>
                    <a:pt x="9" y="237"/>
                  </a:lnTo>
                  <a:lnTo>
                    <a:pt x="22" y="285"/>
                  </a:lnTo>
                  <a:lnTo>
                    <a:pt x="50" y="330"/>
                  </a:lnTo>
                  <a:lnTo>
                    <a:pt x="81" y="375"/>
                  </a:lnTo>
                  <a:lnTo>
                    <a:pt x="125" y="419"/>
                  </a:lnTo>
                  <a:lnTo>
                    <a:pt x="169" y="457"/>
                  </a:lnTo>
                  <a:lnTo>
                    <a:pt x="217" y="488"/>
                  </a:lnTo>
                  <a:lnTo>
                    <a:pt x="266" y="514"/>
                  </a:lnTo>
                  <a:lnTo>
                    <a:pt x="310" y="534"/>
                  </a:lnTo>
                  <a:lnTo>
                    <a:pt x="369" y="549"/>
                  </a:lnTo>
                  <a:lnTo>
                    <a:pt x="437" y="568"/>
                  </a:lnTo>
                  <a:lnTo>
                    <a:pt x="516" y="581"/>
                  </a:lnTo>
                  <a:lnTo>
                    <a:pt x="595" y="577"/>
                  </a:lnTo>
                  <a:lnTo>
                    <a:pt x="668" y="55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1365" y="583"/>
              <a:ext cx="1413" cy="549"/>
            </a:xfrm>
            <a:custGeom>
              <a:avLst/>
              <a:gdLst>
                <a:gd name="T0" fmla="*/ 1412 w 1413"/>
                <a:gd name="T1" fmla="*/ 548 h 549"/>
                <a:gd name="T2" fmla="*/ 1316 w 1413"/>
                <a:gd name="T3" fmla="*/ 537 h 549"/>
                <a:gd name="T4" fmla="*/ 1237 w 1413"/>
                <a:gd name="T5" fmla="*/ 524 h 549"/>
                <a:gd name="T6" fmla="*/ 1179 w 1413"/>
                <a:gd name="T7" fmla="*/ 511 h 549"/>
                <a:gd name="T8" fmla="*/ 1118 w 1413"/>
                <a:gd name="T9" fmla="*/ 499 h 549"/>
                <a:gd name="T10" fmla="*/ 1060 w 1413"/>
                <a:gd name="T11" fmla="*/ 493 h 549"/>
                <a:gd name="T12" fmla="*/ 1000 w 1413"/>
                <a:gd name="T13" fmla="*/ 495 h 549"/>
                <a:gd name="T14" fmla="*/ 939 w 1413"/>
                <a:gd name="T15" fmla="*/ 499 h 549"/>
                <a:gd name="T16" fmla="*/ 894 w 1413"/>
                <a:gd name="T17" fmla="*/ 482 h 549"/>
                <a:gd name="T18" fmla="*/ 962 w 1413"/>
                <a:gd name="T19" fmla="*/ 440 h 549"/>
                <a:gd name="T20" fmla="*/ 1005 w 1413"/>
                <a:gd name="T21" fmla="*/ 411 h 549"/>
                <a:gd name="T22" fmla="*/ 1043 w 1413"/>
                <a:gd name="T23" fmla="*/ 381 h 549"/>
                <a:gd name="T24" fmla="*/ 1069 w 1413"/>
                <a:gd name="T25" fmla="*/ 348 h 549"/>
                <a:gd name="T26" fmla="*/ 962 w 1413"/>
                <a:gd name="T27" fmla="*/ 383 h 549"/>
                <a:gd name="T28" fmla="*/ 855 w 1413"/>
                <a:gd name="T29" fmla="*/ 418 h 549"/>
                <a:gd name="T30" fmla="*/ 783 w 1413"/>
                <a:gd name="T31" fmla="*/ 436 h 549"/>
                <a:gd name="T32" fmla="*/ 670 w 1413"/>
                <a:gd name="T33" fmla="*/ 449 h 549"/>
                <a:gd name="T34" fmla="*/ 597 w 1413"/>
                <a:gd name="T35" fmla="*/ 449 h 549"/>
                <a:gd name="T36" fmla="*/ 531 w 1413"/>
                <a:gd name="T37" fmla="*/ 444 h 549"/>
                <a:gd name="T38" fmla="*/ 486 w 1413"/>
                <a:gd name="T39" fmla="*/ 427 h 549"/>
                <a:gd name="T40" fmla="*/ 459 w 1413"/>
                <a:gd name="T41" fmla="*/ 407 h 549"/>
                <a:gd name="T42" fmla="*/ 527 w 1413"/>
                <a:gd name="T43" fmla="*/ 389 h 549"/>
                <a:gd name="T44" fmla="*/ 572 w 1413"/>
                <a:gd name="T45" fmla="*/ 365 h 549"/>
                <a:gd name="T46" fmla="*/ 599 w 1413"/>
                <a:gd name="T47" fmla="*/ 339 h 549"/>
                <a:gd name="T48" fmla="*/ 634 w 1413"/>
                <a:gd name="T49" fmla="*/ 308 h 549"/>
                <a:gd name="T50" fmla="*/ 544 w 1413"/>
                <a:gd name="T51" fmla="*/ 334 h 549"/>
                <a:gd name="T52" fmla="*/ 463 w 1413"/>
                <a:gd name="T53" fmla="*/ 348 h 549"/>
                <a:gd name="T54" fmla="*/ 378 w 1413"/>
                <a:gd name="T55" fmla="*/ 356 h 549"/>
                <a:gd name="T56" fmla="*/ 303 w 1413"/>
                <a:gd name="T57" fmla="*/ 352 h 549"/>
                <a:gd name="T58" fmla="*/ 254 w 1413"/>
                <a:gd name="T59" fmla="*/ 334 h 549"/>
                <a:gd name="T60" fmla="*/ 233 w 1413"/>
                <a:gd name="T61" fmla="*/ 312 h 549"/>
                <a:gd name="T62" fmla="*/ 281 w 1413"/>
                <a:gd name="T63" fmla="*/ 291 h 549"/>
                <a:gd name="T64" fmla="*/ 313 w 1413"/>
                <a:gd name="T65" fmla="*/ 269 h 549"/>
                <a:gd name="T66" fmla="*/ 341 w 1413"/>
                <a:gd name="T67" fmla="*/ 244 h 549"/>
                <a:gd name="T68" fmla="*/ 339 w 1413"/>
                <a:gd name="T69" fmla="*/ 229 h 549"/>
                <a:gd name="T70" fmla="*/ 262 w 1413"/>
                <a:gd name="T71" fmla="*/ 246 h 549"/>
                <a:gd name="T72" fmla="*/ 179 w 1413"/>
                <a:gd name="T73" fmla="*/ 255 h 549"/>
                <a:gd name="T74" fmla="*/ 109 w 1413"/>
                <a:gd name="T75" fmla="*/ 254 h 549"/>
                <a:gd name="T76" fmla="*/ 51 w 1413"/>
                <a:gd name="T77" fmla="*/ 244 h 549"/>
                <a:gd name="T78" fmla="*/ 19 w 1413"/>
                <a:gd name="T79" fmla="*/ 229 h 549"/>
                <a:gd name="T80" fmla="*/ 0 w 1413"/>
                <a:gd name="T81" fmla="*/ 205 h 549"/>
                <a:gd name="T82" fmla="*/ 120 w 1413"/>
                <a:gd name="T83" fmla="*/ 187 h 549"/>
                <a:gd name="T84" fmla="*/ 309 w 1413"/>
                <a:gd name="T85" fmla="*/ 156 h 549"/>
                <a:gd name="T86" fmla="*/ 544 w 1413"/>
                <a:gd name="T87" fmla="*/ 119 h 549"/>
                <a:gd name="T88" fmla="*/ 742 w 1413"/>
                <a:gd name="T89" fmla="*/ 71 h 549"/>
                <a:gd name="T90" fmla="*/ 926 w 1413"/>
                <a:gd name="T91" fmla="*/ 26 h 549"/>
                <a:gd name="T92" fmla="*/ 1020 w 1413"/>
                <a:gd name="T93" fmla="*/ 9 h 549"/>
                <a:gd name="T94" fmla="*/ 1098 w 1413"/>
                <a:gd name="T95" fmla="*/ 0 h 549"/>
                <a:gd name="T96" fmla="*/ 1165 w 1413"/>
                <a:gd name="T97" fmla="*/ 2 h 549"/>
                <a:gd name="T98" fmla="*/ 1211 w 1413"/>
                <a:gd name="T99" fmla="*/ 7 h 549"/>
                <a:gd name="T100" fmla="*/ 1254 w 1413"/>
                <a:gd name="T101" fmla="*/ 27 h 549"/>
                <a:gd name="T102" fmla="*/ 1288 w 1413"/>
                <a:gd name="T103" fmla="*/ 71 h 549"/>
                <a:gd name="T104" fmla="*/ 1301 w 1413"/>
                <a:gd name="T105" fmla="*/ 117 h 549"/>
                <a:gd name="T106" fmla="*/ 1316 w 1413"/>
                <a:gd name="T107" fmla="*/ 148 h 549"/>
                <a:gd name="T108" fmla="*/ 1344 w 1413"/>
                <a:gd name="T109" fmla="*/ 159 h 549"/>
                <a:gd name="T110" fmla="*/ 1384 w 1413"/>
                <a:gd name="T111" fmla="*/ 156 h 549"/>
                <a:gd name="T112" fmla="*/ 1412 w 1413"/>
                <a:gd name="T113" fmla="*/ 145 h 549"/>
                <a:gd name="T114" fmla="*/ 1412 w 1413"/>
                <a:gd name="T115" fmla="*/ 54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3" h="549">
                  <a:moveTo>
                    <a:pt x="1412" y="548"/>
                  </a:moveTo>
                  <a:lnTo>
                    <a:pt x="1316" y="537"/>
                  </a:lnTo>
                  <a:lnTo>
                    <a:pt x="1237" y="524"/>
                  </a:lnTo>
                  <a:lnTo>
                    <a:pt x="1179" y="511"/>
                  </a:lnTo>
                  <a:lnTo>
                    <a:pt x="1118" y="499"/>
                  </a:lnTo>
                  <a:lnTo>
                    <a:pt x="1060" y="493"/>
                  </a:lnTo>
                  <a:lnTo>
                    <a:pt x="1000" y="495"/>
                  </a:lnTo>
                  <a:lnTo>
                    <a:pt x="939" y="499"/>
                  </a:lnTo>
                  <a:lnTo>
                    <a:pt x="894" y="482"/>
                  </a:lnTo>
                  <a:lnTo>
                    <a:pt x="962" y="440"/>
                  </a:lnTo>
                  <a:lnTo>
                    <a:pt x="1005" y="411"/>
                  </a:lnTo>
                  <a:lnTo>
                    <a:pt x="1043" y="381"/>
                  </a:lnTo>
                  <a:lnTo>
                    <a:pt x="1069" y="348"/>
                  </a:lnTo>
                  <a:lnTo>
                    <a:pt x="962" y="383"/>
                  </a:lnTo>
                  <a:lnTo>
                    <a:pt x="855" y="418"/>
                  </a:lnTo>
                  <a:lnTo>
                    <a:pt x="783" y="436"/>
                  </a:lnTo>
                  <a:lnTo>
                    <a:pt x="670" y="449"/>
                  </a:lnTo>
                  <a:lnTo>
                    <a:pt x="597" y="449"/>
                  </a:lnTo>
                  <a:lnTo>
                    <a:pt x="531" y="444"/>
                  </a:lnTo>
                  <a:lnTo>
                    <a:pt x="486" y="427"/>
                  </a:lnTo>
                  <a:lnTo>
                    <a:pt x="459" y="407"/>
                  </a:lnTo>
                  <a:lnTo>
                    <a:pt x="527" y="389"/>
                  </a:lnTo>
                  <a:lnTo>
                    <a:pt x="572" y="365"/>
                  </a:lnTo>
                  <a:lnTo>
                    <a:pt x="599" y="339"/>
                  </a:lnTo>
                  <a:lnTo>
                    <a:pt x="634" y="308"/>
                  </a:lnTo>
                  <a:lnTo>
                    <a:pt x="544" y="334"/>
                  </a:lnTo>
                  <a:lnTo>
                    <a:pt x="463" y="348"/>
                  </a:lnTo>
                  <a:lnTo>
                    <a:pt x="378" y="356"/>
                  </a:lnTo>
                  <a:lnTo>
                    <a:pt x="303" y="352"/>
                  </a:lnTo>
                  <a:lnTo>
                    <a:pt x="254" y="334"/>
                  </a:lnTo>
                  <a:lnTo>
                    <a:pt x="233" y="312"/>
                  </a:lnTo>
                  <a:lnTo>
                    <a:pt x="281" y="291"/>
                  </a:lnTo>
                  <a:lnTo>
                    <a:pt x="313" y="269"/>
                  </a:lnTo>
                  <a:lnTo>
                    <a:pt x="341" y="244"/>
                  </a:lnTo>
                  <a:lnTo>
                    <a:pt x="339" y="229"/>
                  </a:lnTo>
                  <a:lnTo>
                    <a:pt x="262" y="246"/>
                  </a:lnTo>
                  <a:lnTo>
                    <a:pt x="179" y="255"/>
                  </a:lnTo>
                  <a:lnTo>
                    <a:pt x="109" y="254"/>
                  </a:lnTo>
                  <a:lnTo>
                    <a:pt x="51" y="244"/>
                  </a:lnTo>
                  <a:lnTo>
                    <a:pt x="19" y="229"/>
                  </a:lnTo>
                  <a:lnTo>
                    <a:pt x="0" y="205"/>
                  </a:lnTo>
                  <a:lnTo>
                    <a:pt x="120" y="187"/>
                  </a:lnTo>
                  <a:lnTo>
                    <a:pt x="309" y="156"/>
                  </a:lnTo>
                  <a:lnTo>
                    <a:pt x="544" y="119"/>
                  </a:lnTo>
                  <a:lnTo>
                    <a:pt x="742" y="71"/>
                  </a:lnTo>
                  <a:lnTo>
                    <a:pt x="926" y="26"/>
                  </a:lnTo>
                  <a:lnTo>
                    <a:pt x="1020" y="9"/>
                  </a:lnTo>
                  <a:lnTo>
                    <a:pt x="1098" y="0"/>
                  </a:lnTo>
                  <a:lnTo>
                    <a:pt x="1165" y="2"/>
                  </a:lnTo>
                  <a:lnTo>
                    <a:pt x="1211" y="7"/>
                  </a:lnTo>
                  <a:lnTo>
                    <a:pt x="1254" y="27"/>
                  </a:lnTo>
                  <a:lnTo>
                    <a:pt x="1288" y="71"/>
                  </a:lnTo>
                  <a:lnTo>
                    <a:pt x="1301" y="117"/>
                  </a:lnTo>
                  <a:lnTo>
                    <a:pt x="1316" y="148"/>
                  </a:lnTo>
                  <a:lnTo>
                    <a:pt x="1344" y="159"/>
                  </a:lnTo>
                  <a:lnTo>
                    <a:pt x="1384" y="156"/>
                  </a:lnTo>
                  <a:lnTo>
                    <a:pt x="1412" y="145"/>
                  </a:lnTo>
                  <a:lnTo>
                    <a:pt x="1412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2785" y="355"/>
              <a:ext cx="187" cy="1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2976" y="583"/>
              <a:ext cx="1413" cy="549"/>
            </a:xfrm>
            <a:custGeom>
              <a:avLst/>
              <a:gdLst>
                <a:gd name="T0" fmla="*/ 0 w 1413"/>
                <a:gd name="T1" fmla="*/ 548 h 549"/>
                <a:gd name="T2" fmla="*/ 96 w 1413"/>
                <a:gd name="T3" fmla="*/ 537 h 549"/>
                <a:gd name="T4" fmla="*/ 175 w 1413"/>
                <a:gd name="T5" fmla="*/ 524 h 549"/>
                <a:gd name="T6" fmla="*/ 233 w 1413"/>
                <a:gd name="T7" fmla="*/ 511 h 549"/>
                <a:gd name="T8" fmla="*/ 294 w 1413"/>
                <a:gd name="T9" fmla="*/ 499 h 549"/>
                <a:gd name="T10" fmla="*/ 352 w 1413"/>
                <a:gd name="T11" fmla="*/ 493 h 549"/>
                <a:gd name="T12" fmla="*/ 412 w 1413"/>
                <a:gd name="T13" fmla="*/ 495 h 549"/>
                <a:gd name="T14" fmla="*/ 473 w 1413"/>
                <a:gd name="T15" fmla="*/ 499 h 549"/>
                <a:gd name="T16" fmla="*/ 518 w 1413"/>
                <a:gd name="T17" fmla="*/ 482 h 549"/>
                <a:gd name="T18" fmla="*/ 450 w 1413"/>
                <a:gd name="T19" fmla="*/ 440 h 549"/>
                <a:gd name="T20" fmla="*/ 407 w 1413"/>
                <a:gd name="T21" fmla="*/ 411 h 549"/>
                <a:gd name="T22" fmla="*/ 369 w 1413"/>
                <a:gd name="T23" fmla="*/ 381 h 549"/>
                <a:gd name="T24" fmla="*/ 343 w 1413"/>
                <a:gd name="T25" fmla="*/ 348 h 549"/>
                <a:gd name="T26" fmla="*/ 450 w 1413"/>
                <a:gd name="T27" fmla="*/ 383 h 549"/>
                <a:gd name="T28" fmla="*/ 557 w 1413"/>
                <a:gd name="T29" fmla="*/ 418 h 549"/>
                <a:gd name="T30" fmla="*/ 629 w 1413"/>
                <a:gd name="T31" fmla="*/ 436 h 549"/>
                <a:gd name="T32" fmla="*/ 742 w 1413"/>
                <a:gd name="T33" fmla="*/ 449 h 549"/>
                <a:gd name="T34" fmla="*/ 815 w 1413"/>
                <a:gd name="T35" fmla="*/ 449 h 549"/>
                <a:gd name="T36" fmla="*/ 881 w 1413"/>
                <a:gd name="T37" fmla="*/ 444 h 549"/>
                <a:gd name="T38" fmla="*/ 926 w 1413"/>
                <a:gd name="T39" fmla="*/ 427 h 549"/>
                <a:gd name="T40" fmla="*/ 953 w 1413"/>
                <a:gd name="T41" fmla="*/ 407 h 549"/>
                <a:gd name="T42" fmla="*/ 885 w 1413"/>
                <a:gd name="T43" fmla="*/ 389 h 549"/>
                <a:gd name="T44" fmla="*/ 840 w 1413"/>
                <a:gd name="T45" fmla="*/ 365 h 549"/>
                <a:gd name="T46" fmla="*/ 809 w 1413"/>
                <a:gd name="T47" fmla="*/ 339 h 549"/>
                <a:gd name="T48" fmla="*/ 778 w 1413"/>
                <a:gd name="T49" fmla="*/ 308 h 549"/>
                <a:gd name="T50" fmla="*/ 868 w 1413"/>
                <a:gd name="T51" fmla="*/ 334 h 549"/>
                <a:gd name="T52" fmla="*/ 949 w 1413"/>
                <a:gd name="T53" fmla="*/ 348 h 549"/>
                <a:gd name="T54" fmla="*/ 1034 w 1413"/>
                <a:gd name="T55" fmla="*/ 356 h 549"/>
                <a:gd name="T56" fmla="*/ 1109 w 1413"/>
                <a:gd name="T57" fmla="*/ 352 h 549"/>
                <a:gd name="T58" fmla="*/ 1158 w 1413"/>
                <a:gd name="T59" fmla="*/ 334 h 549"/>
                <a:gd name="T60" fmla="*/ 1179 w 1413"/>
                <a:gd name="T61" fmla="*/ 312 h 549"/>
                <a:gd name="T62" fmla="*/ 1131 w 1413"/>
                <a:gd name="T63" fmla="*/ 291 h 549"/>
                <a:gd name="T64" fmla="*/ 1099 w 1413"/>
                <a:gd name="T65" fmla="*/ 269 h 549"/>
                <a:gd name="T66" fmla="*/ 1071 w 1413"/>
                <a:gd name="T67" fmla="*/ 244 h 549"/>
                <a:gd name="T68" fmla="*/ 1073 w 1413"/>
                <a:gd name="T69" fmla="*/ 229 h 549"/>
                <a:gd name="T70" fmla="*/ 1150 w 1413"/>
                <a:gd name="T71" fmla="*/ 246 h 549"/>
                <a:gd name="T72" fmla="*/ 1233 w 1413"/>
                <a:gd name="T73" fmla="*/ 255 h 549"/>
                <a:gd name="T74" fmla="*/ 1311 w 1413"/>
                <a:gd name="T75" fmla="*/ 253 h 549"/>
                <a:gd name="T76" fmla="*/ 1361 w 1413"/>
                <a:gd name="T77" fmla="*/ 244 h 549"/>
                <a:gd name="T78" fmla="*/ 1393 w 1413"/>
                <a:gd name="T79" fmla="*/ 229 h 549"/>
                <a:gd name="T80" fmla="*/ 1412 w 1413"/>
                <a:gd name="T81" fmla="*/ 205 h 549"/>
                <a:gd name="T82" fmla="*/ 1292 w 1413"/>
                <a:gd name="T83" fmla="*/ 187 h 549"/>
                <a:gd name="T84" fmla="*/ 1087 w 1413"/>
                <a:gd name="T85" fmla="*/ 158 h 549"/>
                <a:gd name="T86" fmla="*/ 868 w 1413"/>
                <a:gd name="T87" fmla="*/ 119 h 549"/>
                <a:gd name="T88" fmla="*/ 670 w 1413"/>
                <a:gd name="T89" fmla="*/ 71 h 549"/>
                <a:gd name="T90" fmla="*/ 486 w 1413"/>
                <a:gd name="T91" fmla="*/ 26 h 549"/>
                <a:gd name="T92" fmla="*/ 392 w 1413"/>
                <a:gd name="T93" fmla="*/ 9 h 549"/>
                <a:gd name="T94" fmla="*/ 314 w 1413"/>
                <a:gd name="T95" fmla="*/ 0 h 549"/>
                <a:gd name="T96" fmla="*/ 247 w 1413"/>
                <a:gd name="T97" fmla="*/ 2 h 549"/>
                <a:gd name="T98" fmla="*/ 201 w 1413"/>
                <a:gd name="T99" fmla="*/ 7 h 549"/>
                <a:gd name="T100" fmla="*/ 158 w 1413"/>
                <a:gd name="T101" fmla="*/ 27 h 549"/>
                <a:gd name="T102" fmla="*/ 124 w 1413"/>
                <a:gd name="T103" fmla="*/ 71 h 549"/>
                <a:gd name="T104" fmla="*/ 111 w 1413"/>
                <a:gd name="T105" fmla="*/ 117 h 549"/>
                <a:gd name="T106" fmla="*/ 96 w 1413"/>
                <a:gd name="T107" fmla="*/ 148 h 549"/>
                <a:gd name="T108" fmla="*/ 68 w 1413"/>
                <a:gd name="T109" fmla="*/ 159 h 549"/>
                <a:gd name="T110" fmla="*/ 28 w 1413"/>
                <a:gd name="T111" fmla="*/ 156 h 549"/>
                <a:gd name="T112" fmla="*/ 0 w 1413"/>
                <a:gd name="T113" fmla="*/ 145 h 549"/>
                <a:gd name="T114" fmla="*/ 0 w 1413"/>
                <a:gd name="T115" fmla="*/ 54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3" h="549">
                  <a:moveTo>
                    <a:pt x="0" y="548"/>
                  </a:moveTo>
                  <a:lnTo>
                    <a:pt x="96" y="537"/>
                  </a:lnTo>
                  <a:lnTo>
                    <a:pt x="175" y="524"/>
                  </a:lnTo>
                  <a:lnTo>
                    <a:pt x="233" y="511"/>
                  </a:lnTo>
                  <a:lnTo>
                    <a:pt x="294" y="499"/>
                  </a:lnTo>
                  <a:lnTo>
                    <a:pt x="352" y="493"/>
                  </a:lnTo>
                  <a:lnTo>
                    <a:pt x="412" y="495"/>
                  </a:lnTo>
                  <a:lnTo>
                    <a:pt x="473" y="499"/>
                  </a:lnTo>
                  <a:lnTo>
                    <a:pt x="518" y="482"/>
                  </a:lnTo>
                  <a:lnTo>
                    <a:pt x="450" y="440"/>
                  </a:lnTo>
                  <a:lnTo>
                    <a:pt x="407" y="411"/>
                  </a:lnTo>
                  <a:lnTo>
                    <a:pt x="369" y="381"/>
                  </a:lnTo>
                  <a:lnTo>
                    <a:pt x="343" y="348"/>
                  </a:lnTo>
                  <a:lnTo>
                    <a:pt x="450" y="383"/>
                  </a:lnTo>
                  <a:lnTo>
                    <a:pt x="557" y="418"/>
                  </a:lnTo>
                  <a:lnTo>
                    <a:pt x="629" y="436"/>
                  </a:lnTo>
                  <a:lnTo>
                    <a:pt x="742" y="449"/>
                  </a:lnTo>
                  <a:lnTo>
                    <a:pt x="815" y="449"/>
                  </a:lnTo>
                  <a:lnTo>
                    <a:pt x="881" y="444"/>
                  </a:lnTo>
                  <a:lnTo>
                    <a:pt x="926" y="427"/>
                  </a:lnTo>
                  <a:lnTo>
                    <a:pt x="953" y="407"/>
                  </a:lnTo>
                  <a:lnTo>
                    <a:pt x="885" y="389"/>
                  </a:lnTo>
                  <a:lnTo>
                    <a:pt x="840" y="365"/>
                  </a:lnTo>
                  <a:lnTo>
                    <a:pt x="809" y="339"/>
                  </a:lnTo>
                  <a:lnTo>
                    <a:pt x="778" y="308"/>
                  </a:lnTo>
                  <a:lnTo>
                    <a:pt x="868" y="334"/>
                  </a:lnTo>
                  <a:lnTo>
                    <a:pt x="949" y="348"/>
                  </a:lnTo>
                  <a:lnTo>
                    <a:pt x="1034" y="356"/>
                  </a:lnTo>
                  <a:lnTo>
                    <a:pt x="1109" y="352"/>
                  </a:lnTo>
                  <a:lnTo>
                    <a:pt x="1158" y="334"/>
                  </a:lnTo>
                  <a:lnTo>
                    <a:pt x="1179" y="312"/>
                  </a:lnTo>
                  <a:lnTo>
                    <a:pt x="1131" y="291"/>
                  </a:lnTo>
                  <a:lnTo>
                    <a:pt x="1099" y="269"/>
                  </a:lnTo>
                  <a:lnTo>
                    <a:pt x="1071" y="244"/>
                  </a:lnTo>
                  <a:lnTo>
                    <a:pt x="1073" y="229"/>
                  </a:lnTo>
                  <a:lnTo>
                    <a:pt x="1150" y="246"/>
                  </a:lnTo>
                  <a:lnTo>
                    <a:pt x="1233" y="255"/>
                  </a:lnTo>
                  <a:lnTo>
                    <a:pt x="1311" y="253"/>
                  </a:lnTo>
                  <a:lnTo>
                    <a:pt x="1361" y="244"/>
                  </a:lnTo>
                  <a:lnTo>
                    <a:pt x="1393" y="229"/>
                  </a:lnTo>
                  <a:lnTo>
                    <a:pt x="1412" y="205"/>
                  </a:lnTo>
                  <a:lnTo>
                    <a:pt x="1292" y="187"/>
                  </a:lnTo>
                  <a:lnTo>
                    <a:pt x="1087" y="158"/>
                  </a:lnTo>
                  <a:lnTo>
                    <a:pt x="868" y="119"/>
                  </a:lnTo>
                  <a:lnTo>
                    <a:pt x="670" y="71"/>
                  </a:lnTo>
                  <a:lnTo>
                    <a:pt x="486" y="26"/>
                  </a:lnTo>
                  <a:lnTo>
                    <a:pt x="392" y="9"/>
                  </a:lnTo>
                  <a:lnTo>
                    <a:pt x="314" y="0"/>
                  </a:lnTo>
                  <a:lnTo>
                    <a:pt x="247" y="2"/>
                  </a:lnTo>
                  <a:lnTo>
                    <a:pt x="201" y="7"/>
                  </a:lnTo>
                  <a:lnTo>
                    <a:pt x="158" y="27"/>
                  </a:lnTo>
                  <a:lnTo>
                    <a:pt x="124" y="71"/>
                  </a:lnTo>
                  <a:lnTo>
                    <a:pt x="111" y="117"/>
                  </a:lnTo>
                  <a:lnTo>
                    <a:pt x="96" y="148"/>
                  </a:lnTo>
                  <a:lnTo>
                    <a:pt x="68" y="159"/>
                  </a:lnTo>
                  <a:lnTo>
                    <a:pt x="28" y="156"/>
                  </a:lnTo>
                  <a:lnTo>
                    <a:pt x="0" y="145"/>
                  </a:lnTo>
                  <a:lnTo>
                    <a:pt x="0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1043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000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44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7165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1046" name="Rectangle 2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E7C1BBB-9379-4727-8260-284834B861D2}" type="slidenum">
              <a:rPr lang="en-GB" smtClean="0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78119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8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6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6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/>
              <a:t>END OF YEAR TAG REVISION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 smtClean="0"/>
              <a:t>KIMAIGA H.O </a:t>
            </a:r>
          </a:p>
          <a:p>
            <a:r>
              <a:rPr lang="en-GB" b="1" dirty="0" smtClean="0"/>
              <a:t>(MBChB, University of Nairobi)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83587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Disease; Cold Sore</a:t>
            </a:r>
          </a:p>
          <a:p>
            <a:r>
              <a:rPr lang="en-GB" dirty="0"/>
              <a:t>Caused by; HSV- </a:t>
            </a:r>
            <a:r>
              <a:rPr lang="en-GB" dirty="0" smtClean="0"/>
              <a:t>1</a:t>
            </a:r>
            <a:endParaRPr lang="en-GB" dirty="0"/>
          </a:p>
        </p:txBody>
      </p:sp>
      <p:pic>
        <p:nvPicPr>
          <p:cNvPr id="8" name="Picture 2" descr="E:\Bachelor of Medicine And Bachelor of Surgery (MBChB)  Year  2\MEDICAL MICROBIOLOGY\5. MICROBIOLOGY PRACTICALS AND DEMONSTRATIONS\Laboratry Pictures\19th practicals 2011\IMG_20111019_0921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003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03101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achelor of Medicine And Bachelor of Surgery (MBChB)  Year  2\MEDICAL MICROBIOLOGY\leo 31st may Microbio\254718878015-13637260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100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10651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349896"/>
            <a:ext cx="263806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C diphtheriae on Potassium </a:t>
            </a:r>
            <a:r>
              <a:rPr lang="en-US" sz="2800" dirty="0" err="1" smtClean="0">
                <a:solidFill>
                  <a:schemeClr val="tx1"/>
                </a:solidFill>
              </a:rPr>
              <a:t>Tellurite</a:t>
            </a:r>
            <a:r>
              <a:rPr lang="en-US" sz="2800" dirty="0" smtClean="0">
                <a:solidFill>
                  <a:schemeClr val="tx1"/>
                </a:solidFill>
              </a:rPr>
              <a:t> agar-Black colonies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C diphtheriae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87328" y="2533650"/>
            <a:ext cx="5765800" cy="4324350"/>
          </a:xfrm>
        </p:spPr>
      </p:pic>
      <p:pic>
        <p:nvPicPr>
          <p:cNvPr id="8194" name="Picture 2" descr="E:\Bachelor of Medicine And Bachelor of Surgery (MBChB)  Year  2\MEDICAL MICROBIOLOGY\5. MICROBIOLOGY PRACTICALS AND DEMONSTRATIONS\microbiology bacteriology\New folder\C.diptheria on PTA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" y="2806130"/>
            <a:ext cx="4215818" cy="405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Bachelor of Medicine And Bachelor of Surgery (MBChB)  Year  2\MEDICAL MICROBIOLOGY\5. MICROBIOLOGY PRACTICALS AND DEMONSTRATIONS\microbiology bacteriology\New folder\c.diphtheria on PT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242"/>
            <a:ext cx="4211960" cy="31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87902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achelor of Medicine And Bachelor of Surgery (MBChB)  Year  2\MEDICAL MICROBIOLOGY\5. MICROBIOLOGY PRACTICALS AND DEMONSTRATIONS\microbiology bacteriology\New folder\Cor diptheria Albert'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864587" cy="364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0050"/>
            <a:ext cx="7772400" cy="532638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Albert's Stain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171" name="Picture 3" descr="E:\Bachelor of Medicine And Bachelor of Surgery (MBChB)  Year  2\MEDICAL MICROBIOLOGY\5. MICROBIOLOGY PRACTICALS AND DEMONSTRATIONS\Tests\albert stain (corynebacterium diphtheria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042" y="3717032"/>
            <a:ext cx="4187957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21130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20" y="0"/>
            <a:ext cx="3657600" cy="637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764" y="6093296"/>
            <a:ext cx="3657600" cy="317171"/>
          </a:xfrm>
          <a:solidFill>
            <a:srgbClr val="0070C0"/>
          </a:solidFill>
        </p:spPr>
        <p:txBody>
          <a:bodyPr/>
          <a:lstStyle/>
          <a:p>
            <a:r>
              <a:rPr lang="en-US" dirty="0" err="1">
                <a:effectLst/>
              </a:rPr>
              <a:t>Loeffler’s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Medium/ Slope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46538" y="6377354"/>
            <a:ext cx="4126523" cy="503516"/>
          </a:xfrm>
        </p:spPr>
        <p:txBody>
          <a:bodyPr/>
          <a:lstStyle/>
          <a:p>
            <a:r>
              <a:rPr lang="en-GB" sz="2400" dirty="0" smtClean="0"/>
              <a:t>For culturing C. </a:t>
            </a:r>
            <a:r>
              <a:rPr lang="en-GB" sz="2400" dirty="0" err="1" smtClean="0"/>
              <a:t>diphtheriae</a:t>
            </a:r>
            <a:endParaRPr lang="en-GB" sz="2400" dirty="0"/>
          </a:p>
        </p:txBody>
      </p:sp>
      <p:pic>
        <p:nvPicPr>
          <p:cNvPr id="2050" name="Picture 2" descr="E:\Bachelor of Medicine And Bachelor of Surgery (MBChB)  Year  2\MEDICAL MICROBIOLOGY\5. MICROBIOLOGY PRACTICALS AND DEMONSTRATIONS\microbiology bacteriology\New folder\C.diptheria Albert's sta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896" y="1130806"/>
            <a:ext cx="5023104" cy="569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86300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 tetani-The drumsticks</a:t>
            </a:r>
            <a:endParaRPr lang="en-US" dirty="0"/>
          </a:p>
        </p:txBody>
      </p:sp>
      <p:pic>
        <p:nvPicPr>
          <p:cNvPr id="4" name="Content Placeholder 3" descr="clostridium tetani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59632" y="1628800"/>
            <a:ext cx="5764876" cy="4322618"/>
          </a:xfrm>
        </p:spPr>
      </p:pic>
      <p:sp>
        <p:nvSpPr>
          <p:cNvPr id="3" name="Rectangle 2"/>
          <p:cNvSpPr/>
          <p:nvPr/>
        </p:nvSpPr>
        <p:spPr>
          <a:xfrm>
            <a:off x="6084168" y="6021288"/>
            <a:ext cx="2343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/>
              <a:t>Gram +</a:t>
            </a:r>
            <a:r>
              <a:rPr lang="en-US" dirty="0" err="1"/>
              <a:t>ve</a:t>
            </a:r>
            <a:r>
              <a:rPr lang="en-US" dirty="0"/>
              <a:t> bacilli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145566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E:\Bachelor of Medicine And Bachelor of Surgery (MBChB)  Year  2\MEDICAL MICROBIOLOGY\6. MICROBIOLOGY GALLERY\Clostridia\Cl.Tetani\Cl.tetani G-sta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" y="600032"/>
            <a:ext cx="7900416" cy="592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7610" y="140946"/>
            <a:ext cx="44630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dirty="0"/>
              <a:t>C </a:t>
            </a:r>
            <a:r>
              <a:rPr lang="en-US" dirty="0" err="1"/>
              <a:t>tetani</a:t>
            </a:r>
            <a:r>
              <a:rPr lang="en-US" dirty="0"/>
              <a:t>-The </a:t>
            </a:r>
            <a:r>
              <a:rPr lang="en-US" dirty="0" smtClean="0"/>
              <a:t>drumsticks, </a:t>
            </a:r>
            <a:r>
              <a:rPr lang="en-US" dirty="0"/>
              <a:t>Gram +</a:t>
            </a:r>
            <a:r>
              <a:rPr lang="en-US" dirty="0" err="1"/>
              <a:t>ve</a:t>
            </a:r>
            <a:r>
              <a:rPr lang="en-US" dirty="0"/>
              <a:t> bacilli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918253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i="1" dirty="0"/>
              <a:t>Clostridium </a:t>
            </a:r>
            <a:r>
              <a:rPr lang="en-US" b="1" i="1" dirty="0" err="1"/>
              <a:t>tetani</a:t>
            </a:r>
            <a:r>
              <a:rPr lang="en-US" b="1" dirty="0"/>
              <a:t> </a:t>
            </a:r>
            <a:r>
              <a:rPr lang="fi-FI" dirty="0" smtClean="0"/>
              <a:t>on </a:t>
            </a:r>
            <a:r>
              <a:rPr lang="fi-FI" dirty="0"/>
              <a:t>B.A </a:t>
            </a:r>
            <a:endParaRPr lang="fi-FI" dirty="0" smtClean="0"/>
          </a:p>
          <a:p>
            <a:r>
              <a:rPr lang="fi-FI" dirty="0" smtClean="0"/>
              <a:t>Note </a:t>
            </a:r>
            <a:r>
              <a:rPr lang="fi-FI" dirty="0"/>
              <a:t>swarming</a:t>
            </a:r>
            <a:endParaRPr lang="en-GB" dirty="0"/>
          </a:p>
        </p:txBody>
      </p:sp>
      <p:pic>
        <p:nvPicPr>
          <p:cNvPr id="8" name="Picture 2" descr="E:\Bachelor of Medicine And Bachelor of Surgery (MBChB)  Year  2\MEDICAL MICROBIOLOGY\5. MICROBIOLOGY PRACTICALS AND DEMONSTRATIONS\Tests\cl tetani on B.A Note swarmin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003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83776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Bachelor of Medicine And Bachelor of Surgery (MBChB)  Year  2\MEDICAL MICROBIOLOGY\6. MICROBIOLOGY GALLERY\Clostridia\Cl.Tetani\2005_1104Image00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30579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Bachelor of Medicine And Bachelor of Surgery (MBChB)  Year  2\MEDICAL MICROBIOLOGY\6. MICROBIOLOGY GALLERY\Clostridia\Cl.Tetani\Cl.tetani on 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" y="466344"/>
            <a:ext cx="7900416" cy="592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25883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404664"/>
            <a:ext cx="8892480" cy="6336704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en-GB" dirty="0"/>
              <a:t>CULTURE </a:t>
            </a:r>
            <a:r>
              <a:rPr lang="en-GB" dirty="0" smtClean="0"/>
              <a:t>MEDIA FOR M. tuberculosis</a:t>
            </a:r>
          </a:p>
          <a:p>
            <a:pPr lvl="0"/>
            <a:r>
              <a:rPr lang="en-US" dirty="0" smtClean="0"/>
              <a:t>Requires </a:t>
            </a:r>
            <a:r>
              <a:rPr lang="en-US" dirty="0"/>
              <a:t>enriched culture media</a:t>
            </a:r>
            <a:endParaRPr lang="en-GB" dirty="0"/>
          </a:p>
          <a:p>
            <a:pPr lvl="1"/>
            <a:r>
              <a:rPr lang="en-US" dirty="0" smtClean="0"/>
              <a:t>Lowenstein-Jensen </a:t>
            </a:r>
            <a:r>
              <a:rPr lang="en-US" dirty="0"/>
              <a:t>(LJ) </a:t>
            </a:r>
            <a:r>
              <a:rPr lang="en-US" dirty="0" smtClean="0"/>
              <a:t>medium; </a:t>
            </a:r>
            <a:r>
              <a:rPr lang="en-GB" dirty="0"/>
              <a:t>selective media for </a:t>
            </a:r>
            <a:r>
              <a:rPr lang="en-GB" dirty="0" err="1"/>
              <a:t>Mycobactria</a:t>
            </a:r>
            <a:r>
              <a:rPr lang="en-GB" dirty="0"/>
              <a:t> </a:t>
            </a:r>
            <a:r>
              <a:rPr lang="en-GB" dirty="0" smtClean="0"/>
              <a:t>tuberculosis. Contains</a:t>
            </a:r>
            <a:endParaRPr lang="en-GB" dirty="0"/>
          </a:p>
          <a:p>
            <a:pPr lvl="2"/>
            <a:r>
              <a:rPr lang="en-US" dirty="0"/>
              <a:t>Malachite green - inhibits growth of contaminants</a:t>
            </a:r>
            <a:endParaRPr lang="en-GB" dirty="0"/>
          </a:p>
          <a:p>
            <a:pPr lvl="2"/>
            <a:r>
              <a:rPr lang="en-GB" dirty="0"/>
              <a:t>Glycerol (source of carbon</a:t>
            </a:r>
            <a:r>
              <a:rPr lang="en-GB" dirty="0" smtClean="0"/>
              <a:t>)</a:t>
            </a:r>
          </a:p>
          <a:p>
            <a:pPr lvl="2"/>
            <a:r>
              <a:rPr lang="en-US" dirty="0" smtClean="0"/>
              <a:t>Egg </a:t>
            </a:r>
            <a:r>
              <a:rPr lang="en-US" dirty="0"/>
              <a:t>yolk, serum, tissue extracts, </a:t>
            </a:r>
            <a:r>
              <a:rPr lang="en-US" dirty="0" smtClean="0"/>
              <a:t>citrate, potato starch</a:t>
            </a:r>
          </a:p>
          <a:p>
            <a:pPr lvl="2"/>
            <a:r>
              <a:rPr lang="en-GB" dirty="0" err="1" smtClean="0"/>
              <a:t>Asperagine</a:t>
            </a:r>
            <a:r>
              <a:rPr lang="en-GB" dirty="0" smtClean="0"/>
              <a:t> </a:t>
            </a:r>
            <a:r>
              <a:rPr lang="en-GB" dirty="0"/>
              <a:t>(nitrogen source</a:t>
            </a:r>
            <a:r>
              <a:rPr lang="en-GB" dirty="0" smtClean="0"/>
              <a:t>)- Enhance growth</a:t>
            </a:r>
          </a:p>
          <a:p>
            <a:pPr lvl="2"/>
            <a:r>
              <a:rPr lang="en-GB" dirty="0"/>
              <a:t>Mineral Salt Solution- Potassium </a:t>
            </a:r>
            <a:r>
              <a:rPr lang="en-GB" dirty="0" err="1"/>
              <a:t>dihydrogen</a:t>
            </a:r>
            <a:r>
              <a:rPr lang="en-GB" dirty="0"/>
              <a:t> phosphate, Magnesium </a:t>
            </a:r>
            <a:r>
              <a:rPr lang="en-GB" dirty="0" err="1"/>
              <a:t>sulfate</a:t>
            </a:r>
            <a:r>
              <a:rPr lang="en-GB" dirty="0"/>
              <a:t>, Sodium </a:t>
            </a:r>
            <a:r>
              <a:rPr lang="en-GB" dirty="0" smtClean="0"/>
              <a:t>citrate</a:t>
            </a:r>
          </a:p>
          <a:p>
            <a:pPr lvl="2"/>
            <a:r>
              <a:rPr lang="en-GB" dirty="0"/>
              <a:t>Penicillin and </a:t>
            </a:r>
            <a:r>
              <a:rPr lang="en-GB" dirty="0" err="1"/>
              <a:t>nalidixic</a:t>
            </a:r>
            <a:r>
              <a:rPr lang="en-GB" dirty="0"/>
              <a:t> acid to inhibit growth of other </a:t>
            </a:r>
            <a:r>
              <a:rPr lang="en-GB" dirty="0" err="1"/>
              <a:t>G+ve</a:t>
            </a:r>
            <a:r>
              <a:rPr lang="en-GB" dirty="0"/>
              <a:t> and G-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smtClean="0"/>
              <a:t>bacteria</a:t>
            </a:r>
          </a:p>
          <a:p>
            <a:pPr lvl="2"/>
            <a:r>
              <a:rPr lang="en-GB" dirty="0"/>
              <a:t>Disinfected and solidified by </a:t>
            </a:r>
            <a:r>
              <a:rPr lang="en-GB" dirty="0" smtClean="0"/>
              <a:t>inspissation</a:t>
            </a:r>
            <a:endParaRPr lang="en-GB" dirty="0"/>
          </a:p>
          <a:p>
            <a:pPr lvl="1"/>
            <a:r>
              <a:rPr lang="en-US" dirty="0"/>
              <a:t>Agar based media or broth - enriched with bovine serum albumin - automated culture </a:t>
            </a:r>
            <a:r>
              <a:rPr lang="en-US" dirty="0" smtClean="0"/>
              <a:t>system</a:t>
            </a:r>
            <a:endParaRPr lang="en-GB" dirty="0"/>
          </a:p>
          <a:p>
            <a:r>
              <a:rPr lang="en-US" dirty="0"/>
              <a:t>Gold standard in TB </a:t>
            </a:r>
            <a:r>
              <a:rPr lang="en-US" dirty="0" smtClean="0"/>
              <a:t>diagnosis/ Primary isolation on </a:t>
            </a:r>
            <a:r>
              <a:rPr lang="en-US" dirty="0"/>
              <a:t>a solid culture medium may take 6-8 </a:t>
            </a:r>
            <a:r>
              <a:rPr lang="en-US" dirty="0" smtClean="0"/>
              <a:t>weeks incubation</a:t>
            </a:r>
          </a:p>
          <a:p>
            <a:r>
              <a:rPr lang="en-US" dirty="0" smtClean="0"/>
              <a:t>Obligate aerobe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0507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2" descr="E:\Bachelor of Medicine And Bachelor of Surgery (MBChB)  Year  2\MEDICAL MICROBIOLOGY\5. MICROBIOLOGY PRACTICALS AND DEMONSTRATIONS\Laboratry Pictures\19th practicals 2011\IMG_20111019_0920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003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60243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Phone Drives BackUp\New folder\Camera\IMG_20130705_1132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 descr="LJ medium Left has growt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0"/>
            <a:ext cx="4396724" cy="3573016"/>
          </a:xfrm>
          <a:prstGeom prst="rect">
            <a:avLst/>
          </a:prstGeom>
        </p:spPr>
      </p:pic>
      <p:pic>
        <p:nvPicPr>
          <p:cNvPr id="2" name="Picture 2" descr="E:\Bachelor of Medicine And Bachelor of Surgery (MBChB)  Year  2\MEDICAL MICROBIOLOGY\5. MICROBIOLOGY PRACTICALS AND DEMONSTRATIONS\Laboratry Pictures\19th practicals 2011\IMG_20111019_1022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7905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61825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914400"/>
          </a:xfrm>
        </p:spPr>
        <p:txBody>
          <a:bodyPr/>
          <a:lstStyle/>
          <a:p>
            <a:r>
              <a:rPr lang="en-GB" dirty="0" smtClean="0"/>
              <a:t>Bacillus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5181600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dirty="0" smtClean="0">
                <a:effectLst/>
              </a:rPr>
              <a:t>Specimen </a:t>
            </a:r>
          </a:p>
          <a:p>
            <a:pPr lvl="1"/>
            <a:r>
              <a:rPr lang="en-US" dirty="0" smtClean="0">
                <a:effectLst/>
              </a:rPr>
              <a:t>From </a:t>
            </a:r>
            <a:r>
              <a:rPr lang="en-US" dirty="0">
                <a:effectLst/>
              </a:rPr>
              <a:t>cutaneous lesions, blood, sputum or pleural fluid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The specimens are categorized as those of higher risk</a:t>
            </a:r>
            <a:endParaRPr lang="en-GB" dirty="0">
              <a:effectLst/>
            </a:endParaRPr>
          </a:p>
          <a:p>
            <a:pPr lvl="0"/>
            <a:r>
              <a:rPr lang="en-US" dirty="0" smtClean="0">
                <a:effectLst/>
              </a:rPr>
              <a:t>Gram stain- Gram </a:t>
            </a:r>
            <a:r>
              <a:rPr lang="en-US" dirty="0">
                <a:effectLst/>
              </a:rPr>
              <a:t>positive bacilli 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Polychrome methylene blue </a:t>
            </a:r>
            <a:r>
              <a:rPr lang="en-US" dirty="0" smtClean="0">
                <a:effectLst/>
              </a:rPr>
              <a:t>stain on capsular </a:t>
            </a:r>
            <a:r>
              <a:rPr lang="en-US" dirty="0">
                <a:effectLst/>
              </a:rPr>
              <a:t>material 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(</a:t>
            </a:r>
            <a:r>
              <a:rPr lang="en-US" dirty="0" err="1">
                <a:effectLst/>
              </a:rPr>
              <a:t>McFadyean’s</a:t>
            </a:r>
            <a:r>
              <a:rPr lang="en-US" dirty="0">
                <a:effectLst/>
              </a:rPr>
              <a:t> reaction) diffuse purple btw blue stained bacilli.</a:t>
            </a:r>
          </a:p>
          <a:p>
            <a:pPr lvl="0"/>
            <a:r>
              <a:rPr lang="en-US" dirty="0" smtClean="0">
                <a:effectLst/>
              </a:rPr>
              <a:t>Ascoli Test - </a:t>
            </a:r>
            <a:r>
              <a:rPr lang="en-GB" dirty="0">
                <a:effectLst/>
              </a:rPr>
              <a:t>test-extracts from infected tissues mixed with immune </a:t>
            </a:r>
            <a:r>
              <a:rPr lang="en-GB" dirty="0" smtClean="0">
                <a:effectLst/>
              </a:rPr>
              <a:t>serum . There’s an </a:t>
            </a:r>
            <a:r>
              <a:rPr lang="en-US" dirty="0" smtClean="0">
                <a:effectLst/>
              </a:rPr>
              <a:t>antigen antibody reaction forming precipitates</a:t>
            </a:r>
            <a:endParaRPr lang="en-GB" dirty="0" smtClean="0">
              <a:effectLst/>
            </a:endParaRPr>
          </a:p>
          <a:p>
            <a:pPr lvl="0"/>
            <a:r>
              <a:rPr lang="en-US" dirty="0" smtClean="0">
                <a:effectLst/>
              </a:rPr>
              <a:t>Culturing; </a:t>
            </a:r>
            <a:r>
              <a:rPr lang="en-US" dirty="0">
                <a:effectLst/>
              </a:rPr>
              <a:t>blood agar is used and also the nutrient agar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Have a wavy margin with small projections hence is called a </a:t>
            </a:r>
            <a:r>
              <a:rPr lang="en-US" b="1" dirty="0">
                <a:effectLst/>
              </a:rPr>
              <a:t>medusa</a:t>
            </a:r>
            <a:r>
              <a:rPr lang="en-US" dirty="0">
                <a:effectLst/>
              </a:rPr>
              <a:t> head colony </a:t>
            </a:r>
            <a:r>
              <a:rPr lang="en-GB" dirty="0" err="1">
                <a:effectLst/>
              </a:rPr>
              <a:t>grayish</a:t>
            </a:r>
            <a:r>
              <a:rPr lang="en-GB" dirty="0">
                <a:effectLst/>
              </a:rPr>
              <a:t> white </a:t>
            </a:r>
          </a:p>
          <a:p>
            <a:pPr lvl="1"/>
            <a:r>
              <a:rPr lang="en-US" dirty="0">
                <a:effectLst/>
              </a:rPr>
              <a:t>Does not produce hemolytic colonies</a:t>
            </a:r>
            <a:endParaRPr lang="en-GB" dirty="0">
              <a:effectLst/>
            </a:endParaRPr>
          </a:p>
          <a:p>
            <a:pPr lvl="0"/>
            <a:r>
              <a:rPr lang="en-US" dirty="0" smtClean="0">
                <a:effectLst/>
              </a:rPr>
              <a:t>Is aerobic</a:t>
            </a:r>
            <a:endParaRPr lang="en-GB" dirty="0" smtClean="0">
              <a:effectLst/>
            </a:endParaRPr>
          </a:p>
          <a:p>
            <a:pPr lvl="0"/>
            <a:r>
              <a:rPr lang="en-US" dirty="0" smtClean="0">
                <a:effectLst/>
              </a:rPr>
              <a:t>Temperatures </a:t>
            </a:r>
            <a:r>
              <a:rPr lang="en-US" dirty="0">
                <a:effectLst/>
              </a:rPr>
              <a:t>between 35 – 37</a:t>
            </a:r>
            <a:r>
              <a:rPr lang="en-US" baseline="30000" dirty="0">
                <a:effectLst/>
              </a:rPr>
              <a:t>o</a:t>
            </a:r>
            <a:r>
              <a:rPr lang="en-US" dirty="0">
                <a:effectLst/>
              </a:rPr>
              <a:t>C is </a:t>
            </a:r>
            <a:r>
              <a:rPr lang="en-US" dirty="0" smtClean="0">
                <a:effectLst/>
              </a:rPr>
              <a:t>optimum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9063329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Bachelor of Medicine And Bachelor of Surgery (MBChB)  Year  2\MEDICAL MICROBIOLOGY\Others\Bacteriology\Anthracoi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26" y="0"/>
            <a:ext cx="86045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1905000" y="6096000"/>
            <a:ext cx="5486400" cy="566738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9pPr>
          </a:lstStyle>
          <a:p>
            <a:r>
              <a:rPr lang="en-GB" sz="3200" dirty="0" err="1" smtClean="0"/>
              <a:t>Anthracoides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01564887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905000" y="6096000"/>
            <a:ext cx="5486400" cy="566738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9pPr>
          </a:lstStyle>
          <a:p>
            <a:r>
              <a:rPr lang="en-GB" sz="3200" dirty="0" smtClean="0"/>
              <a:t>B. </a:t>
            </a:r>
            <a:r>
              <a:rPr lang="en-GB" sz="3200" dirty="0" err="1" smtClean="0"/>
              <a:t>Anthracis</a:t>
            </a:r>
            <a:r>
              <a:rPr lang="en-GB" sz="3200" dirty="0" smtClean="0"/>
              <a:t> </a:t>
            </a:r>
            <a:r>
              <a:rPr lang="en-US" sz="3200" dirty="0"/>
              <a:t>Gram </a:t>
            </a:r>
            <a:r>
              <a:rPr lang="en-US" sz="3200" dirty="0" smtClean="0"/>
              <a:t>Stain POSITIVE</a:t>
            </a:r>
            <a:endParaRPr lang="en-GB" sz="3200" dirty="0"/>
          </a:p>
        </p:txBody>
      </p:sp>
      <p:pic>
        <p:nvPicPr>
          <p:cNvPr id="3074" name="Picture 2" descr="E:\Bachelor of Medicine And Bachelor of Surgery (MBChB)  Year  2\MEDICAL MICROBIOLOGY\Others\Bacteriology\B. Anthrac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144000" cy="613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57344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achelor of Medicine And Bachelor of Surgery (MBChB)  Year  2\MEDICAL MICROBIOLOGY\Others\Bacteria\Bacteria-1 Bacillus anthracoides haemolysis 2 Bacillus anthracis on B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98" b="36601"/>
          <a:stretch/>
        </p:blipFill>
        <p:spPr bwMode="auto">
          <a:xfrm>
            <a:off x="179512" y="0"/>
            <a:ext cx="8777763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104" y="3573016"/>
            <a:ext cx="3377163" cy="566738"/>
          </a:xfrm>
        </p:spPr>
        <p:txBody>
          <a:bodyPr/>
          <a:lstStyle/>
          <a:p>
            <a:r>
              <a:rPr lang="en-US" sz="2800" dirty="0" smtClean="0"/>
              <a:t>B anthracis on BA</a:t>
            </a:r>
            <a:endParaRPr lang="en-US" sz="28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72054" y="3298973"/>
            <a:ext cx="4536504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9pPr>
          </a:lstStyle>
          <a:p>
            <a:r>
              <a:rPr lang="en-US" sz="2800" dirty="0" smtClean="0"/>
              <a:t>B </a:t>
            </a:r>
            <a:r>
              <a:rPr lang="en-US" sz="2800" dirty="0" err="1" smtClean="0"/>
              <a:t>anthracoides</a:t>
            </a:r>
            <a:r>
              <a:rPr lang="en-US" sz="2800" dirty="0" smtClean="0"/>
              <a:t> </a:t>
            </a:r>
            <a:r>
              <a:rPr lang="en-US" sz="2800" dirty="0" err="1" smtClean="0"/>
              <a:t>haemolysis</a:t>
            </a:r>
            <a:endParaRPr lang="en-US" sz="2800" dirty="0"/>
          </a:p>
        </p:txBody>
      </p:sp>
      <p:pic>
        <p:nvPicPr>
          <p:cNvPr id="1027" name="Picture 3" descr="E:\Bachelor of Medicine And Bachelor of Surgery (MBChB)  Year  2\MEDICAL MICROBIOLOGY\Others\Bacteriology\Anthracoides bacillus on B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153575"/>
            <a:ext cx="2729091" cy="269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Bachelor of Medicine And Bachelor of Surgery (MBChB)  Year  2\MEDICAL MICROBIOLOGY\Others\B.anthracis(B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9829"/>
            <a:ext cx="3923928" cy="294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17296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Bachelor of Medicine And Bachelor of Surgery (MBChB)  Year  2\MEDICAL MICROBIOLOGY\leo 31st may Microbio\IMG_20130222_1112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4824536" cy="1143000"/>
          </a:xfrm>
        </p:spPr>
        <p:txBody>
          <a:bodyPr/>
          <a:lstStyle/>
          <a:p>
            <a:r>
              <a:rPr lang="en-GB" sz="2800" dirty="0" err="1" smtClean="0"/>
              <a:t>Anthracoides</a:t>
            </a:r>
            <a:r>
              <a:rPr lang="en-GB" sz="2800" dirty="0" smtClean="0"/>
              <a:t> bacillus on NA</a:t>
            </a:r>
            <a:endParaRPr lang="en-GB" sz="2800" dirty="0"/>
          </a:p>
        </p:txBody>
      </p:sp>
      <p:pic>
        <p:nvPicPr>
          <p:cNvPr id="7" name="Picture 2" descr="E:\Bachelor of Medicine And Bachelor of Surgery (MBChB)  Year  2\MEDICAL MICROBIOLOGY\Others\Bacteriology\Anthracoides bacillus on N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3810000" cy="36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Bachelor of Medicine And Bachelor of Surgery (MBChB)  Year  2\MEDICAL MICROBIOLOGY\Others\Bacteriology\Anthracoides bacillus on NA 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419284"/>
            <a:ext cx="3203848" cy="343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36117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864096"/>
          </a:xfrm>
        </p:spPr>
        <p:txBody>
          <a:bodyPr/>
          <a:lstStyle/>
          <a:p>
            <a:r>
              <a:rPr lang="en-US" dirty="0" err="1"/>
              <a:t>Haemophilus</a:t>
            </a:r>
            <a:r>
              <a:rPr lang="en-US" dirty="0"/>
              <a:t>	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5328592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D</a:t>
            </a:r>
            <a:r>
              <a:rPr lang="en-GB" dirty="0" smtClean="0"/>
              <a:t>oes </a:t>
            </a:r>
            <a:r>
              <a:rPr lang="en-GB" dirty="0"/>
              <a:t>not retain viability for long time in specimens left at room temperatures.</a:t>
            </a:r>
          </a:p>
          <a:p>
            <a:r>
              <a:rPr lang="en-GB" dirty="0" smtClean="0"/>
              <a:t>Is </a:t>
            </a:r>
            <a:r>
              <a:rPr lang="en-GB" dirty="0"/>
              <a:t>sensitive to cold temperatures</a:t>
            </a:r>
          </a:p>
          <a:p>
            <a:r>
              <a:rPr lang="en-GB" dirty="0"/>
              <a:t>E</a:t>
            </a:r>
            <a:r>
              <a:rPr lang="en-GB" dirty="0" smtClean="0"/>
              <a:t>asily </a:t>
            </a:r>
            <a:r>
              <a:rPr lang="en-GB" dirty="0"/>
              <a:t>becomes non viable if kept at 00c – 40c</a:t>
            </a:r>
          </a:p>
          <a:p>
            <a:r>
              <a:rPr lang="en-GB" dirty="0" smtClean="0"/>
              <a:t>laboratory </a:t>
            </a:r>
            <a:r>
              <a:rPr lang="en-GB" dirty="0"/>
              <a:t>examinations is performed as soon as possible after collecting the specimen </a:t>
            </a:r>
            <a:r>
              <a:rPr lang="en-GB" dirty="0" smtClean="0"/>
              <a:t>for meaningful </a:t>
            </a:r>
            <a:r>
              <a:rPr lang="en-GB" dirty="0"/>
              <a:t>results.</a:t>
            </a:r>
          </a:p>
          <a:p>
            <a:r>
              <a:rPr lang="en-GB" dirty="0" smtClean="0"/>
              <a:t>Specimens</a:t>
            </a:r>
            <a:endParaRPr lang="en-GB" dirty="0"/>
          </a:p>
          <a:p>
            <a:pPr lvl="1"/>
            <a:r>
              <a:rPr lang="en-GB" dirty="0" smtClean="0"/>
              <a:t> </a:t>
            </a:r>
            <a:r>
              <a:rPr lang="en-GB" dirty="0"/>
              <a:t>CSF, blood for </a:t>
            </a:r>
            <a:r>
              <a:rPr lang="en-GB" dirty="0" smtClean="0"/>
              <a:t>culture, pus </a:t>
            </a:r>
            <a:r>
              <a:rPr lang="en-GB" dirty="0"/>
              <a:t>swabs, sputum</a:t>
            </a:r>
          </a:p>
          <a:p>
            <a:r>
              <a:rPr lang="en-GB" dirty="0" smtClean="0"/>
              <a:t>Gram </a:t>
            </a:r>
            <a:r>
              <a:rPr lang="en-GB" dirty="0"/>
              <a:t>stain of smears of various specimen – where applicable and microscopic examinations </a:t>
            </a:r>
            <a:r>
              <a:rPr lang="en-GB" dirty="0" smtClean="0"/>
              <a:t>for the </a:t>
            </a:r>
            <a:r>
              <a:rPr lang="en-GB" dirty="0"/>
              <a:t>gram -</a:t>
            </a:r>
            <a:r>
              <a:rPr lang="en-GB" dirty="0" err="1"/>
              <a:t>ve</a:t>
            </a:r>
            <a:r>
              <a:rPr lang="en-GB" dirty="0"/>
              <a:t> bacilli</a:t>
            </a:r>
          </a:p>
          <a:p>
            <a:r>
              <a:rPr lang="en-GB" dirty="0" smtClean="0"/>
              <a:t>Culture </a:t>
            </a:r>
            <a:r>
              <a:rPr lang="en-GB" dirty="0"/>
              <a:t>– all specimens including blood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043384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32656"/>
            <a:ext cx="8568952" cy="6264696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Media:</a:t>
            </a:r>
          </a:p>
          <a:p>
            <a:pPr lvl="1"/>
            <a:r>
              <a:rPr lang="en-GB" dirty="0" smtClean="0"/>
              <a:t>SBA </a:t>
            </a:r>
            <a:r>
              <a:rPr lang="en-GB" dirty="0"/>
              <a:t>alone does not yield good growth – only x factor is readily available</a:t>
            </a:r>
          </a:p>
          <a:p>
            <a:pPr lvl="1"/>
            <a:r>
              <a:rPr lang="en-GB" dirty="0"/>
              <a:t>H</a:t>
            </a:r>
            <a:r>
              <a:rPr lang="en-GB" dirty="0" smtClean="0"/>
              <a:t>eated </a:t>
            </a:r>
            <a:r>
              <a:rPr lang="en-GB" dirty="0"/>
              <a:t>blood </a:t>
            </a:r>
            <a:r>
              <a:rPr lang="en-GB" dirty="0" smtClean="0"/>
              <a:t>agar/ chocolate </a:t>
            </a:r>
            <a:r>
              <a:rPr lang="en-GB" dirty="0"/>
              <a:t>blood </a:t>
            </a:r>
            <a:r>
              <a:rPr lang="en-GB" dirty="0" smtClean="0"/>
              <a:t>agar </a:t>
            </a:r>
            <a:r>
              <a:rPr lang="en-US" dirty="0" smtClean="0"/>
              <a:t>prepared </a:t>
            </a:r>
            <a:r>
              <a:rPr lang="en-US" dirty="0"/>
              <a:t>by adding blood to an agar base at 80 degrees. The heat releases X(</a:t>
            </a:r>
            <a:r>
              <a:rPr lang="en-US" dirty="0" err="1"/>
              <a:t>Haematin</a:t>
            </a:r>
            <a:r>
              <a:rPr lang="en-US" dirty="0"/>
              <a:t>) and V(NAD) </a:t>
            </a:r>
            <a:r>
              <a:rPr lang="en-US" dirty="0" smtClean="0"/>
              <a:t>factors from </a:t>
            </a:r>
            <a:r>
              <a:rPr lang="en-US" dirty="0"/>
              <a:t>the RBCs and turns the medium a chocolate brown </a:t>
            </a:r>
            <a:r>
              <a:rPr lang="en-US" dirty="0" smtClean="0"/>
              <a:t>color.</a:t>
            </a:r>
            <a:r>
              <a:rPr lang="en-GB" dirty="0" smtClean="0"/>
              <a:t> Suitable and used </a:t>
            </a:r>
            <a:r>
              <a:rPr lang="en-GB" dirty="0"/>
              <a:t>for the isolation of H. </a:t>
            </a:r>
            <a:r>
              <a:rPr lang="en-GB" dirty="0" err="1"/>
              <a:t>influenzae</a:t>
            </a:r>
            <a:r>
              <a:rPr lang="en-GB" dirty="0"/>
              <a:t> from specimens. Smells like </a:t>
            </a:r>
            <a:r>
              <a:rPr lang="en-GB" dirty="0" smtClean="0"/>
              <a:t>semen.</a:t>
            </a:r>
          </a:p>
          <a:p>
            <a:pPr lvl="1"/>
            <a:r>
              <a:rPr lang="en-GB" dirty="0" smtClean="0"/>
              <a:t>Atmosphere </a:t>
            </a:r>
            <a:r>
              <a:rPr lang="en-GB" dirty="0"/>
              <a:t>- aerobic or facultative anaerobes growth enhanced by additional 5-20% co2</a:t>
            </a:r>
          </a:p>
          <a:p>
            <a:pPr lvl="1"/>
            <a:r>
              <a:rPr lang="en-GB" dirty="0"/>
              <a:t>T</a:t>
            </a:r>
            <a:r>
              <a:rPr lang="en-GB" dirty="0" smtClean="0"/>
              <a:t>emperatures </a:t>
            </a:r>
            <a:r>
              <a:rPr lang="en-GB" dirty="0"/>
              <a:t>– for incubation 36-37 0c; 18 -24 hrs.</a:t>
            </a:r>
          </a:p>
          <a:p>
            <a:r>
              <a:rPr lang="en-GB" dirty="0" smtClean="0"/>
              <a:t>Colonies</a:t>
            </a:r>
          </a:p>
          <a:p>
            <a:pPr lvl="1"/>
            <a:r>
              <a:rPr lang="en-GB" dirty="0"/>
              <a:t>P</a:t>
            </a:r>
            <a:r>
              <a:rPr lang="en-GB" dirty="0" smtClean="0"/>
              <a:t>inpoint </a:t>
            </a:r>
            <a:r>
              <a:rPr lang="en-GB" dirty="0"/>
              <a:t>to 1-3 mm diameter – translucent</a:t>
            </a:r>
          </a:p>
          <a:p>
            <a:r>
              <a:rPr lang="en-GB" dirty="0"/>
              <a:t>G</a:t>
            </a:r>
            <a:r>
              <a:rPr lang="en-GB" dirty="0" smtClean="0"/>
              <a:t>ram's </a:t>
            </a:r>
            <a:r>
              <a:rPr lang="en-GB" dirty="0"/>
              <a:t>stain to confirm gram -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 smtClean="0"/>
              <a:t>coccobacilli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424974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264696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F</a:t>
            </a:r>
            <a:r>
              <a:rPr lang="en-GB" dirty="0" smtClean="0"/>
              <a:t>urther </a:t>
            </a:r>
            <a:r>
              <a:rPr lang="en-GB" dirty="0"/>
              <a:t>identification</a:t>
            </a:r>
          </a:p>
          <a:p>
            <a:r>
              <a:rPr lang="en-GB" dirty="0"/>
              <a:t>D</a:t>
            </a:r>
            <a:r>
              <a:rPr lang="en-GB" dirty="0" smtClean="0"/>
              <a:t>emonstration </a:t>
            </a:r>
            <a:r>
              <a:rPr lang="en-GB" dirty="0"/>
              <a:t>of growth </a:t>
            </a:r>
            <a:r>
              <a:rPr lang="en-GB" dirty="0" smtClean="0"/>
              <a:t>factor requirement</a:t>
            </a:r>
            <a:endParaRPr lang="en-GB" dirty="0"/>
          </a:p>
          <a:p>
            <a:pPr lvl="1"/>
            <a:r>
              <a:rPr lang="en-GB" dirty="0"/>
              <a:t>B</a:t>
            </a:r>
            <a:r>
              <a:rPr lang="en-GB" dirty="0" smtClean="0"/>
              <a:t>ased </a:t>
            </a:r>
            <a:r>
              <a:rPr lang="en-GB" dirty="0"/>
              <a:t>on commercially prepared factors on Nutrient agar</a:t>
            </a:r>
          </a:p>
          <a:p>
            <a:pPr lvl="1"/>
            <a:r>
              <a:rPr lang="en-GB" dirty="0" err="1"/>
              <a:t>S</a:t>
            </a:r>
            <a:r>
              <a:rPr lang="en-GB" dirty="0" err="1" smtClean="0"/>
              <a:t>atellitism</a:t>
            </a:r>
            <a:r>
              <a:rPr lang="en-GB" dirty="0" smtClean="0"/>
              <a:t> </a:t>
            </a:r>
            <a:r>
              <a:rPr lang="en-GB" dirty="0"/>
              <a:t>(satellite test</a:t>
            </a:r>
            <a:r>
              <a:rPr lang="en-GB" dirty="0" smtClean="0"/>
              <a:t>)- </a:t>
            </a:r>
            <a:r>
              <a:rPr lang="en-GB" i="1" dirty="0" smtClean="0"/>
              <a:t>S. </a:t>
            </a:r>
            <a:r>
              <a:rPr lang="en-GB" i="1" dirty="0" err="1" smtClean="0"/>
              <a:t>aureus</a:t>
            </a:r>
            <a:r>
              <a:rPr lang="en-GB" i="1" dirty="0" smtClean="0"/>
              <a:t> </a:t>
            </a:r>
            <a:r>
              <a:rPr lang="en-GB" dirty="0" smtClean="0"/>
              <a:t>produces factor v if culture on a blood agar with </a:t>
            </a:r>
            <a:r>
              <a:rPr lang="en-GB" i="1" dirty="0" smtClean="0"/>
              <a:t>H. </a:t>
            </a:r>
            <a:r>
              <a:rPr lang="en-GB" i="1" dirty="0" err="1" smtClean="0"/>
              <a:t>influenzae</a:t>
            </a:r>
            <a:r>
              <a:rPr lang="en-GB" i="1" dirty="0" smtClean="0"/>
              <a:t> , </a:t>
            </a:r>
            <a:r>
              <a:rPr lang="en-GB" dirty="0" smtClean="0"/>
              <a:t>the factor V and haemin released by staphylococcus haemolysins help the growth of </a:t>
            </a:r>
            <a:r>
              <a:rPr lang="en-GB" i="1" dirty="0" smtClean="0"/>
              <a:t>H. </a:t>
            </a:r>
            <a:r>
              <a:rPr lang="en-GB" i="1" dirty="0" err="1" smtClean="0"/>
              <a:t>influenzae</a:t>
            </a:r>
            <a:r>
              <a:rPr lang="en-GB" i="1" dirty="0" smtClean="0"/>
              <a:t>. </a:t>
            </a:r>
          </a:p>
          <a:p>
            <a:r>
              <a:rPr lang="en-GB" dirty="0" smtClean="0"/>
              <a:t>Biochemical </a:t>
            </a:r>
            <a:r>
              <a:rPr lang="en-GB" dirty="0"/>
              <a:t>tests </a:t>
            </a:r>
            <a:endParaRPr lang="en-GB" dirty="0" smtClean="0"/>
          </a:p>
          <a:p>
            <a:pPr lvl="1"/>
            <a:r>
              <a:rPr lang="en-GB" dirty="0" smtClean="0"/>
              <a:t>API systems</a:t>
            </a:r>
            <a:endParaRPr lang="en-GB" dirty="0"/>
          </a:p>
          <a:p>
            <a:pPr marL="342900" lvl="1" indent="-342900">
              <a:buClr>
                <a:schemeClr val="tx2"/>
              </a:buClr>
            </a:pPr>
            <a:r>
              <a:rPr lang="en-GB" dirty="0" smtClean="0"/>
              <a:t>Catalase and oxidase tests are positive</a:t>
            </a:r>
          </a:p>
          <a:p>
            <a:pPr marL="342900" lvl="1" indent="-342900">
              <a:buClr>
                <a:schemeClr val="tx2"/>
              </a:buClr>
            </a:pPr>
            <a:r>
              <a:rPr lang="en-GB" dirty="0" smtClean="0"/>
              <a:t>Serotyping </a:t>
            </a:r>
          </a:p>
          <a:p>
            <a:pPr marL="742950" lvl="2" indent="-342900">
              <a:buClr>
                <a:schemeClr val="tx2"/>
              </a:buClr>
            </a:pPr>
            <a:r>
              <a:rPr lang="en-GB" dirty="0" smtClean="0"/>
              <a:t>Immunological detection of specific polysaccharide H. </a:t>
            </a:r>
            <a:r>
              <a:rPr lang="en-GB" dirty="0" err="1" smtClean="0"/>
              <a:t>influenzae</a:t>
            </a:r>
            <a:r>
              <a:rPr lang="en-GB" dirty="0" smtClean="0"/>
              <a:t> antigen – latex agglutination</a:t>
            </a:r>
          </a:p>
          <a:p>
            <a:pPr marL="742950" lvl="2" indent="-342900">
              <a:buClr>
                <a:schemeClr val="tx2"/>
              </a:buClr>
            </a:pPr>
            <a:r>
              <a:rPr lang="en-GB" dirty="0" smtClean="0"/>
              <a:t>Serotyping for </a:t>
            </a:r>
            <a:r>
              <a:rPr lang="en-GB" dirty="0"/>
              <a:t>capsulated </a:t>
            </a:r>
            <a:r>
              <a:rPr lang="en-GB" dirty="0" smtClean="0"/>
              <a:t>strains – </a:t>
            </a:r>
            <a:r>
              <a:rPr lang="en-GB" dirty="0" err="1" smtClean="0"/>
              <a:t>Quellung</a:t>
            </a:r>
            <a:r>
              <a:rPr lang="en-GB" dirty="0" smtClean="0"/>
              <a:t> reaction</a:t>
            </a:r>
          </a:p>
          <a:p>
            <a:pPr marL="342900" lvl="1" indent="-342900">
              <a:buClr>
                <a:schemeClr val="tx2"/>
              </a:buClr>
            </a:pPr>
            <a:r>
              <a:rPr lang="en-US" dirty="0" err="1"/>
              <a:t>Porphyrin</a:t>
            </a:r>
            <a:r>
              <a:rPr lang="en-US" dirty="0"/>
              <a:t> production tests to differentiate between H </a:t>
            </a:r>
            <a:r>
              <a:rPr lang="en-US" dirty="0" err="1"/>
              <a:t>influenzae</a:t>
            </a:r>
            <a:r>
              <a:rPr lang="en-US" dirty="0"/>
              <a:t> and H </a:t>
            </a:r>
            <a:r>
              <a:rPr lang="en-US" dirty="0" err="1" smtClean="0"/>
              <a:t>parainfluenzae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515316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Winnie\Desktop\Henry\After bac cat\15th June...bordatella,hemophilus etc\PICT0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525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Bachelor of Medicine And Bachelor of Surgery\MBChB  Year  2\MEDICAL MICROBIOLOGY\VIROLOGY\New folder\IMG_20130515_09052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24723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Winnie\Desktop\Henry\After bac cat\15th June...bordatella,hemophilus etc\PICT02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Bachelor of Medicine And Bachelor of Surgery (MBChB)  Year  2\MEDICAL MICROBIOLOGY\5. MICROBIOLOGY PRACTICALS AND DEMONSTRATIONS\Tests\Satellitism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3716372" cy="346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16995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Bachelor of Medicine And Bachelor of Surgery (MBChB)  Year  2\MEDICAL MICROBIOLOGY\5. MICROBIOLOGY PRACTICALS AND DEMONSTRATIONS\Tests\Satelliti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4" y="1188720"/>
            <a:ext cx="7754112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10484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achelor of Medicine And Bachelor of Surgery (MBChB)  Year  2\MEDICAL MICROBIOLOGY\5. MICROBIOLOGY PRACTICALS AND DEMONSTRATIONS\microbiology bacteriology\H.INfluenza on CBA &amp; satelliti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406640" cy="341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Bachelor of Medicine And Bachelor of Surgery (MBChB)  Year  2\MEDICAL MICROBIOLOGY\7. MICROBIOLOGY BOOKS\WebMicrobes\images\H_influenzae_Satellitism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32" y="32004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Bachelor of Medicine And Bachelor of Surgery (MBChB)  Year  2\MEDICAL MICROBIOLOGY\7. MICROBIOLOGY BOOKS\WebMicrobes\images\H_influenzae_Satellitism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4" y="4005064"/>
            <a:ext cx="3727715" cy="279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06787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ChangeArrowheads="1"/>
          </p:cNvSpPr>
          <p:nvPr/>
        </p:nvSpPr>
        <p:spPr bwMode="auto">
          <a:xfrm>
            <a:off x="685800" y="4648200"/>
            <a:ext cx="7748588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  </a:t>
            </a:r>
            <a:r>
              <a:rPr lang="en-US" sz="7800">
                <a:solidFill>
                  <a:srgbClr val="FFFFFF"/>
                </a:solidFill>
              </a:rPr>
              <a:t> </a:t>
            </a:r>
            <a:r>
              <a:rPr lang="en-US">
                <a:solidFill>
                  <a:srgbClr val="FFFFFF"/>
                </a:solidFill>
              </a:rPr>
              <a:t>                           </a:t>
            </a:r>
            <a:br>
              <a:rPr lang="en-US">
                <a:solidFill>
                  <a:srgbClr val="FFFFFF"/>
                </a:solidFill>
              </a:rPr>
            </a:br>
            <a:r>
              <a:rPr lang="en-US" sz="2400" b="1">
                <a:solidFill>
                  <a:srgbClr val="18605A"/>
                </a:solidFill>
              </a:rPr>
              <a:t>Gram stain of </a:t>
            </a:r>
            <a:r>
              <a:rPr lang="en-US" sz="2400" b="1" i="1">
                <a:solidFill>
                  <a:srgbClr val="18605A"/>
                </a:solidFill>
              </a:rPr>
              <a:t>Haemophilus influenzae </a:t>
            </a:r>
            <a:r>
              <a:rPr lang="en-US" sz="2400" b="1">
                <a:solidFill>
                  <a:srgbClr val="18605A"/>
                </a:solidFill>
              </a:rPr>
              <a:t>from sputum</a:t>
            </a:r>
            <a:r>
              <a:rPr lang="en-US" sz="240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202755" name="Picture 3" descr="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05"/>
            <a:ext cx="2820988" cy="18732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479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GB" dirty="0" smtClean="0"/>
              <a:t>MYCOLOGY SECTION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346372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07504" y="1844824"/>
            <a:ext cx="4040188" cy="639762"/>
          </a:xfrm>
        </p:spPr>
        <p:txBody>
          <a:bodyPr/>
          <a:lstStyle/>
          <a:p>
            <a:r>
              <a:rPr lang="en-US" dirty="0">
                <a:effectLst/>
              </a:rPr>
              <a:t>C</a:t>
            </a:r>
            <a:r>
              <a:rPr lang="en-US" dirty="0" smtClean="0">
                <a:effectLst/>
              </a:rPr>
              <a:t>. </a:t>
            </a:r>
            <a:r>
              <a:rPr lang="en-US" dirty="0" err="1" smtClean="0">
                <a:effectLst/>
              </a:rPr>
              <a:t>neoformans</a:t>
            </a:r>
            <a:r>
              <a:rPr lang="en-US" dirty="0" smtClean="0">
                <a:effectLst/>
              </a:rPr>
              <a:t> - Gram </a:t>
            </a:r>
            <a:r>
              <a:rPr lang="en-US" dirty="0">
                <a:effectLst/>
              </a:rPr>
              <a:t>positive</a:t>
            </a:r>
            <a:endParaRPr lang="en-GB" dirty="0"/>
          </a:p>
        </p:txBody>
      </p:sp>
      <p:pic>
        <p:nvPicPr>
          <p:cNvPr id="10" name="Picture 2" descr="E:\Bachelor of Medicine And Bachelor of Surgery (MBChB)  Year  2\MEDICAL MICROBIOLOGY\4. MYCOLOGY\Mycology PICS\C.neoformans G-stai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E:\Bachelor of Medicine And Bachelor of Surgery (MBChB)  Year  2\MEDICAL MICROBIOLOGY\4. MYCOLOGY\Mycology PICS\C.neoformans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417566"/>
            <a:ext cx="4041775" cy="346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25791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Cryptococcus </a:t>
            </a:r>
            <a:r>
              <a:rPr lang="en-GB" dirty="0" err="1"/>
              <a:t>neoforman</a:t>
            </a:r>
            <a:r>
              <a:rPr lang="en-GB" dirty="0"/>
              <a:t> on SDA</a:t>
            </a:r>
          </a:p>
          <a:p>
            <a:endParaRPr lang="en-GB" dirty="0"/>
          </a:p>
        </p:txBody>
      </p:sp>
      <p:pic>
        <p:nvPicPr>
          <p:cNvPr id="7" name="Picture 2" descr="E:\Bachelor of Medicine And Bachelor of Surgery (MBChB)  Year  2\MEDICAL MICROBIOLOGY\4. MYCOLOGY\Mycology PICS\C.neoformans on SD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00049"/>
            <a:ext cx="3810000" cy="2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86973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Cryptococcus </a:t>
            </a:r>
            <a:r>
              <a:rPr lang="en-GB" dirty="0" err="1"/>
              <a:t>neoformans</a:t>
            </a:r>
            <a:r>
              <a:rPr lang="en-GB" dirty="0"/>
              <a:t> using a light India ink staining preparation</a:t>
            </a:r>
          </a:p>
          <a:p>
            <a:endParaRPr lang="en-GB" dirty="0"/>
          </a:p>
        </p:txBody>
      </p:sp>
      <p:pic>
        <p:nvPicPr>
          <p:cNvPr id="7" name="Picture 2" descr="E:\Bachelor of Medicine And Bachelor of Surgery (MBChB)  Year  2\MEDICAL MICROBIOLOGY\5. MICROBIOLOGY PRACTICALS AND DEMONSTRATIONS\Virtual Laboratory 1.0\Mycology\Cryptococcus_neoformans_using_a_light_India_ink_staining_preparation_PHIL_3771_lore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297" y="754139"/>
            <a:ext cx="4208016" cy="281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Bachelor of Medicine And Bachelor of Surgery (MBChB)  Year  2\MEDICAL MICROBIOLOGY\4. MYCOLOGY\Mycology PICS\cryptococcus neoforma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297" y="3573016"/>
            <a:ext cx="4208016" cy="315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913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Bachelor of Medicine And Bachelor of Surgery (MBChB)  Year  2\MEDICAL MICROBIOLOGY\6. MICROBIOLOGY GALLERY\Virology Pictures\Retrovirus replic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466725"/>
            <a:ext cx="7900987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905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pic>
        <p:nvPicPr>
          <p:cNvPr id="4100" name="Picture 2" descr="E:\Bachelor of Medicine And Bachelor of Surgery (MBChB)  Year  2\MEDICAL MICROBIOLOGY\5. MICROBIOLOGY PRACTICALS AND DEMONSTRATIONS\Laboratry Pictures\19th practicals 2011\IMG_20111019_0923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434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GB" dirty="0" smtClean="0"/>
              <a:t>PARASITOLOGY SECTION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0647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:\Bachelor of Medicine And Bachelor of Surgery (MBChB)  Year  2\MEDICAL MICROBIOLOGY\2. PARASITOLOGY\PARA\Female hookwor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594" y="3520333"/>
            <a:ext cx="4618102" cy="333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7259" y="6151136"/>
            <a:ext cx="335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Adult Female hookworm</a:t>
            </a:r>
            <a:endParaRPr lang="en-GB" dirty="0"/>
          </a:p>
        </p:txBody>
      </p:sp>
      <p:pic>
        <p:nvPicPr>
          <p:cNvPr id="6" name="Picture 4" descr="E:\Bachelor of Medicine And Bachelor of Surgery (MBChB)  Year  2\MEDICAL MICROBIOLOGY\2. PARASITOLOGY\PARA\Adult male hookwor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" y="3520333"/>
            <a:ext cx="4471113" cy="335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381" y="6488668"/>
            <a:ext cx="2934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Adult Male hookworm</a:t>
            </a:r>
            <a:endParaRPr lang="en-GB" dirty="0"/>
          </a:p>
        </p:txBody>
      </p:sp>
      <p:pic>
        <p:nvPicPr>
          <p:cNvPr id="18434" name="Picture 2" descr="E:\Bachelor of Medicine And Bachelor of Surgery (MBChB)  Year  2\MEDICAL MICROBIOLOGY\2. PARASITOLOGY\PARA\Hookworm female ad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594" y="-6781"/>
            <a:ext cx="4569464" cy="322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E:\Bachelor of Medicine And Bachelor of Surgery (MBChB)  Year  2\MEDICAL MICROBIOLOGY\2. PARASITOLOGY\PARA\Hookworm male ad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9" y="-17156"/>
            <a:ext cx="4446915" cy="344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E:\Bachelor of Medicine And Bachelor of Surgery (MBChB)  Year  2\MEDICAL MICROBIOLOGY\2. PARASITOLOGY\PARA\Male hookwor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8" y="-29910"/>
            <a:ext cx="1856736" cy="139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396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Malaria </a:t>
            </a:r>
            <a:r>
              <a:rPr lang="en-GB" dirty="0" smtClean="0"/>
              <a:t>pigmentation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Malaria </a:t>
            </a:r>
            <a:r>
              <a:rPr lang="en-GB" dirty="0" smtClean="0"/>
              <a:t>pigmentation</a:t>
            </a:r>
            <a:endParaRPr lang="en-GB" dirty="0"/>
          </a:p>
        </p:txBody>
      </p:sp>
      <p:pic>
        <p:nvPicPr>
          <p:cNvPr id="57346" name="Picture 2" descr="E:\Bachelor of Medicine And Bachelor of Surgery (MBChB)  Year  2\MEDICAL MICROBIOLOGY\5. MICROBIOLOGY PRACTICALS AND DEMONSTRATIONS\Laboratry Pictures\Malaria\Malaria pigment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3" descr="E:\Bachelor of Medicine And Bachelor of Surgery (MBChB)  Year  2\MEDICAL MICROBIOLOGY\5. MICROBIOLOGY PRACTICALS AND DEMONSTRATIONS\Laboratry Pictures\Malaria\Malaria pigment 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180306"/>
            <a:ext cx="4041775" cy="394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390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Malaria </a:t>
            </a:r>
            <a:r>
              <a:rPr lang="en-GB" dirty="0" smtClean="0"/>
              <a:t>pigmentation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Malaria </a:t>
            </a:r>
            <a:r>
              <a:rPr lang="en-GB" dirty="0" smtClean="0"/>
              <a:t>pigmentation</a:t>
            </a:r>
            <a:endParaRPr lang="en-GB" dirty="0"/>
          </a:p>
        </p:txBody>
      </p:sp>
      <p:pic>
        <p:nvPicPr>
          <p:cNvPr id="58370" name="Picture 2" descr="E:\Bachelor of Medicine And Bachelor of Surgery (MBChB)  Year  2\MEDICAL MICROBIOLOGY\5. MICROBIOLOGY PRACTICALS AND DEMONSTRATIONS\Laboratry Pictures\Malaria\Malaria pigmentatio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3" descr="E:\Bachelor of Medicine And Bachelor of Surgery (MBChB)  Year  2\MEDICAL MICROBIOLOGY\5. MICROBIOLOGY PRACTICALS AND DEMONSTRATIONS\Laboratry Pictures\Malaria\Malaria pigment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533809"/>
            <a:ext cx="4041775" cy="323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455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Malaria </a:t>
            </a:r>
            <a:r>
              <a:rPr lang="en-GB" dirty="0" smtClean="0"/>
              <a:t>pigmentation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Malaria </a:t>
            </a:r>
            <a:r>
              <a:rPr lang="en-GB" dirty="0" smtClean="0"/>
              <a:t>pigmentation</a:t>
            </a:r>
            <a:endParaRPr lang="en-GB" dirty="0"/>
          </a:p>
        </p:txBody>
      </p:sp>
      <p:pic>
        <p:nvPicPr>
          <p:cNvPr id="59394" name="Picture 2" descr="E:\Bachelor of Medicine And Bachelor of Surgery (MBChB)  Year  2\MEDICAL MICROBIOLOGY\5. MICROBIOLOGY PRACTICALS AND DEMONSTRATIONS\Laboratry Pictures\Malaria\malaria pigment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5" name="Picture 3" descr="E:\Bachelor of Medicine And Bachelor of Surgery (MBChB)  Year  2\MEDICAL MICROBIOLOGY\5. MICROBIOLOGY PRACTICALS AND DEMONSTRATIONS\Laboratry Pictures\Malaria\malaria pigment (2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109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GB" dirty="0" smtClean="0"/>
              <a:t>VIROLOGY SECTION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1086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04800" y="1143000"/>
            <a:ext cx="4192588" cy="1031875"/>
          </a:xfrm>
        </p:spPr>
        <p:txBody>
          <a:bodyPr/>
          <a:lstStyle/>
          <a:p>
            <a:r>
              <a:rPr lang="de-DE" dirty="0"/>
              <a:t>Pl. Oocysts in mosquito gut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Protozoa-Malaria </a:t>
            </a:r>
            <a:r>
              <a:rPr lang="en-GB" dirty="0" err="1"/>
              <a:t>Oocyst</a:t>
            </a:r>
            <a:endParaRPr lang="en-GB" dirty="0"/>
          </a:p>
        </p:txBody>
      </p:sp>
      <p:pic>
        <p:nvPicPr>
          <p:cNvPr id="46082" name="Picture 2" descr="E:\Bachelor of Medicine And Bachelor of Surgery (MBChB)  Year  2\MEDICAL MICROBIOLOGY\5. MICROBIOLOGY PRACTICALS AND DEMONSTRATIONS\Laboratry Pictures\Malaria\Pl. Oocysts in mosquito gu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E:\Bachelor of Medicine And Bachelor of Surgery (MBChB)  Year  2\MEDICAL MICROBIOLOGY\5. MICROBIOLOGY PRACTICALS AND DEMONSTRATIONS\Laboratry Pictures\Malaria\Protozoa-Malaria Oocyst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176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P. Falciparum gametocyte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P. Falciparum gametocyte</a:t>
            </a:r>
          </a:p>
        </p:txBody>
      </p:sp>
      <p:pic>
        <p:nvPicPr>
          <p:cNvPr id="12" name="Picture 3" descr="E:\Bachelor of Medicine And Bachelor of Surgery (MBChB)  Year  2\MEDICAL MICROBIOLOGY\5. MICROBIOLOGY PRACTICALS AND DEMONSTRATIONS\Laboratry Pictures\Malaria\P. Falciparum gametocyt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Bachelor of Medicine And Bachelor of Surgery (MBChB)  Year  2\MEDICAL MICROBIOLOGY\5. MICROBIOLOGY PRACTICALS AND DEMONSTRATIONS\Laboratry Pictures\Malaria\P falciparum gametocyte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623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Tphozoites</a:t>
            </a:r>
            <a:r>
              <a:rPr lang="en-GB" dirty="0"/>
              <a:t> </a:t>
            </a:r>
            <a:r>
              <a:rPr lang="en-GB" dirty="0" err="1"/>
              <a:t>P.falciparum</a:t>
            </a:r>
            <a:r>
              <a:rPr lang="en-GB" dirty="0"/>
              <a:t>  blood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err="1"/>
              <a:t>Tphozoite</a:t>
            </a:r>
            <a:r>
              <a:rPr lang="en-GB" dirty="0"/>
              <a:t> of </a:t>
            </a:r>
            <a:r>
              <a:rPr lang="en-GB" dirty="0" err="1"/>
              <a:t>P.ovale</a:t>
            </a:r>
            <a:endParaRPr lang="en-GB" dirty="0"/>
          </a:p>
        </p:txBody>
      </p:sp>
      <p:pic>
        <p:nvPicPr>
          <p:cNvPr id="70658" name="Picture 2" descr="E:\Bachelor of Medicine And Bachelor of Surgery (MBChB)  Year  2\MEDICAL MICROBIOLOGY\5. MICROBIOLOGY PRACTICALS AND DEMONSTRATIONS\Laboratry Pictures\Malaria\Tphozoites P.falciparum  blood 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 descr="E:\Bachelor of Medicine And Bachelor of Surgery (MBChB)  Year  2\MEDICAL MICROBIOLOGY\5. MICROBIOLOGY PRACTICALS AND DEMONSTRATIONS\Laboratry Pictures\Malaria\Tphozoite of P.ovale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204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Band form </a:t>
            </a:r>
            <a:r>
              <a:rPr lang="en-GB" dirty="0" err="1" smtClean="0"/>
              <a:t>P.malariae</a:t>
            </a:r>
            <a:endParaRPr lang="en-GB" dirty="0"/>
          </a:p>
        </p:txBody>
      </p:sp>
      <p:pic>
        <p:nvPicPr>
          <p:cNvPr id="55298" name="Picture 2" descr="E:\Bachelor of Medicine And Bachelor of Surgery (MBChB)  Year  2\MEDICAL MICROBIOLOGY\5. MICROBIOLOGY PRACTICALS AND DEMONSTRATIONS\Laboratry Pictures\Malaria\Band form P.malaria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3" descr="E:\Bachelor of Medicine And Bachelor of Surgery (MBChB)  Year  2\MEDICAL MICROBIOLOGY\5. MICROBIOLOGY PRACTICALS AND DEMONSTRATIONS\Laboratry Pictures\Malaria\band Form Of P.Malaria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8959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Band form </a:t>
            </a:r>
            <a:r>
              <a:rPr lang="en-GB" dirty="0" err="1" smtClean="0"/>
              <a:t>P.malariae</a:t>
            </a:r>
            <a:endParaRPr lang="en-GB" dirty="0"/>
          </a:p>
        </p:txBody>
      </p:sp>
      <p:pic>
        <p:nvPicPr>
          <p:cNvPr id="56322" name="Picture 2" descr="E:\Bachelor of Medicine And Bachelor of Surgery (MBChB)  Year  2\MEDICAL MICROBIOLOGY\5. MICROBIOLOGY PRACTICALS AND DEMONSTRATIONS\Laboratry Pictures\Malaria\band form of P.malariae (2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3" descr="E:\Bachelor of Medicine And Bachelor of Surgery (MBChB)  Year  2\MEDICAL MICROBIOLOGY\5. MICROBIOLOGY PRACTICALS AND DEMONSTRATIONS\Laboratry Pictures\Malaria\p.malariae band form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922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Cerebral Malaria</a:t>
            </a:r>
            <a:endParaRPr lang="en-GB" dirty="0"/>
          </a:p>
        </p:txBody>
      </p:sp>
      <p:pic>
        <p:nvPicPr>
          <p:cNvPr id="6" name="Picture 2" descr="E:\Bachelor of Medicine And Bachelor of Surgery (MBChB)  Year  2\MEDICAL MICROBIOLOGY\5. MICROBIOLOGY PRACTICALS AND DEMONSTRATIONS\Laboratry Pictures\Malaria\Cerebral Mal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Bachelor of Medicine And Bachelor of Surgery (MBChB)  Year  2\MEDICAL MICROBIOLOGY\5. MICROBIOLOGY PRACTICALS AND DEMONSTRATIONS\Laboratry Pictures\Malaria\Cerebral malaria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390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1849438"/>
            <a:ext cx="5824537" cy="315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70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1870075"/>
            <a:ext cx="5824537" cy="311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2143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60648"/>
            <a:ext cx="8206680" cy="5835352"/>
          </a:xfrm>
        </p:spPr>
        <p:txBody>
          <a:bodyPr/>
          <a:lstStyle/>
          <a:p>
            <a:pPr marL="0" indent="0">
              <a:buNone/>
            </a:pPr>
            <a:r>
              <a:rPr lang="en-US" altLang="zh-CN" b="1" dirty="0" smtClean="0"/>
              <a:t>Eggs of Hookworm specie</a:t>
            </a:r>
            <a:endParaRPr lang="en-US" altLang="zh-CN" dirty="0" smtClean="0"/>
          </a:p>
          <a:p>
            <a:r>
              <a:rPr lang="en-US" dirty="0"/>
              <a:t>60-75 µm by 35-40 </a:t>
            </a:r>
            <a:r>
              <a:rPr lang="en-US" dirty="0" smtClean="0"/>
              <a:t>µm </a:t>
            </a:r>
            <a:r>
              <a:rPr lang="en-US" altLang="zh-CN" dirty="0" smtClean="0">
                <a:cs typeface="Tahoma" pitchFamily="34" charset="0"/>
              </a:rPr>
              <a:t>in size</a:t>
            </a:r>
          </a:p>
          <a:p>
            <a:r>
              <a:rPr lang="en-US" altLang="zh-CN" dirty="0" smtClean="0">
                <a:cs typeface="Tahoma" pitchFamily="34" charset="0"/>
              </a:rPr>
              <a:t>Oval </a:t>
            </a:r>
            <a:r>
              <a:rPr lang="en-US" altLang="zh-CN" dirty="0">
                <a:cs typeface="Tahoma" pitchFamily="34" charset="0"/>
              </a:rPr>
              <a:t>in </a:t>
            </a:r>
            <a:r>
              <a:rPr lang="en-US" altLang="zh-CN" dirty="0" smtClean="0">
                <a:cs typeface="Tahoma" pitchFamily="34" charset="0"/>
              </a:rPr>
              <a:t>shape</a:t>
            </a:r>
          </a:p>
          <a:p>
            <a:r>
              <a:rPr lang="en-US" altLang="zh-CN" dirty="0" smtClean="0">
                <a:cs typeface="Tahoma" pitchFamily="34" charset="0"/>
              </a:rPr>
              <a:t>Shell </a:t>
            </a:r>
            <a:r>
              <a:rPr lang="en-US" altLang="zh-CN" dirty="0">
                <a:cs typeface="Tahoma" pitchFamily="34" charset="0"/>
              </a:rPr>
              <a:t>is thin and colorless. Content is </a:t>
            </a:r>
            <a:r>
              <a:rPr lang="en-US" altLang="zh-CN" dirty="0" smtClean="0">
                <a:cs typeface="Tahoma" pitchFamily="34" charset="0"/>
              </a:rPr>
              <a:t>2-8cells.</a:t>
            </a:r>
          </a:p>
          <a:p>
            <a:r>
              <a:rPr lang="en-US" dirty="0"/>
              <a:t>The eggs of </a:t>
            </a:r>
            <a:r>
              <a:rPr lang="en-US" i="1" dirty="0" err="1"/>
              <a:t>Ancylostoma</a:t>
            </a:r>
            <a:r>
              <a:rPr lang="en-US" dirty="0"/>
              <a:t> and </a:t>
            </a:r>
            <a:r>
              <a:rPr lang="en-US" i="1" dirty="0" err="1"/>
              <a:t>Necator</a:t>
            </a:r>
            <a:r>
              <a:rPr lang="en-US" dirty="0"/>
              <a:t> cannot be differentiated microscopically</a:t>
            </a:r>
            <a:endParaRPr lang="en-US" altLang="zh-CN" dirty="0" smtClean="0">
              <a:cs typeface="Tahoma" pitchFamily="34" charset="0"/>
            </a:endParaRPr>
          </a:p>
        </p:txBody>
      </p:sp>
      <p:pic>
        <p:nvPicPr>
          <p:cNvPr id="4" name="Picture 7" descr="http://www.biosci.ohio-state.edu/~parasite/pictures/hookworm_egg_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039" y="4005064"/>
            <a:ext cx="3552479" cy="285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ookworm eg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06" y="4005064"/>
            <a:ext cx="2259538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960" y="49530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21163" y="-26609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437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E:\Bachelor of Medicine And Bachelor of Surgery (MBChB)  Year  2\MEDICAL MICROBIOLOGY\Others\Parasitology\Ova of asc lumb(ferti) maml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718" y="13855"/>
            <a:ext cx="2130282" cy="164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8640"/>
            <a:ext cx="8856984" cy="6552728"/>
          </a:xfrm>
        </p:spPr>
        <p:txBody>
          <a:bodyPr/>
          <a:lstStyle/>
          <a:p>
            <a:pPr lvl="0"/>
            <a:r>
              <a:rPr lang="en-US" dirty="0" smtClean="0"/>
              <a:t>Fertilized eggs of </a:t>
            </a:r>
            <a:r>
              <a:rPr lang="en-US" dirty="0" err="1" smtClean="0"/>
              <a:t>Ascaris</a:t>
            </a:r>
            <a:r>
              <a:rPr lang="en-US" dirty="0" smtClean="0"/>
              <a:t> </a:t>
            </a:r>
            <a:r>
              <a:rPr lang="en-US" dirty="0" err="1" smtClean="0"/>
              <a:t>lumbricoides</a:t>
            </a:r>
            <a:endParaRPr lang="en-GB" dirty="0"/>
          </a:p>
          <a:p>
            <a:pPr lvl="1"/>
            <a:r>
              <a:rPr lang="en-US" dirty="0"/>
              <a:t>More round than the unfertilized </a:t>
            </a:r>
            <a:r>
              <a:rPr lang="en-US" dirty="0" smtClean="0"/>
              <a:t>egg, </a:t>
            </a:r>
          </a:p>
          <a:p>
            <a:pPr lvl="1"/>
            <a:r>
              <a:rPr lang="en-GB" dirty="0" smtClean="0"/>
              <a:t>Brown </a:t>
            </a:r>
            <a:r>
              <a:rPr lang="en-GB" dirty="0"/>
              <a:t>in </a:t>
            </a:r>
            <a:r>
              <a:rPr lang="en-GB" dirty="0" err="1"/>
              <a:t>color</a:t>
            </a:r>
            <a:r>
              <a:rPr lang="en-GB" dirty="0"/>
              <a:t>, </a:t>
            </a:r>
            <a:r>
              <a:rPr lang="en-GB" dirty="0" smtClean="0"/>
              <a:t>average size  </a:t>
            </a:r>
            <a:r>
              <a:rPr lang="en-GB" dirty="0"/>
              <a:t>60× 45µm. </a:t>
            </a:r>
          </a:p>
          <a:p>
            <a:pPr lvl="1"/>
            <a:r>
              <a:rPr lang="en-US" dirty="0"/>
              <a:t>Underdeveloped unicellular embryo</a:t>
            </a:r>
            <a:endParaRPr lang="en-GB" dirty="0"/>
          </a:p>
          <a:p>
            <a:pPr lvl="1"/>
            <a:r>
              <a:rPr lang="en-US" dirty="0"/>
              <a:t>Thick shell (made of chitin)</a:t>
            </a:r>
            <a:endParaRPr lang="en-GB" dirty="0"/>
          </a:p>
          <a:p>
            <a:pPr lvl="1"/>
            <a:r>
              <a:rPr lang="en-US" dirty="0"/>
              <a:t>May be corticated or </a:t>
            </a:r>
            <a:r>
              <a:rPr lang="en-US" dirty="0" smtClean="0"/>
              <a:t>decorticated</a:t>
            </a:r>
          </a:p>
          <a:p>
            <a:pPr lvl="1"/>
            <a:r>
              <a:rPr lang="en-US" dirty="0" smtClean="0"/>
              <a:t>Has </a:t>
            </a:r>
            <a:r>
              <a:rPr lang="en-US" dirty="0"/>
              <a:t>c</a:t>
            </a:r>
            <a:r>
              <a:rPr lang="en-US" dirty="0" smtClean="0"/>
              <a:t>entrally </a:t>
            </a:r>
            <a:r>
              <a:rPr lang="en-US" dirty="0"/>
              <a:t>located embryo</a:t>
            </a:r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15" name="Picture 3" descr="A. lumbricoides fertilized eg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760686"/>
            <a:ext cx="22733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. lumbricoides fertilized egg with embryo development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74248"/>
            <a:ext cx="3275856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A. lumbricoides fertilized egg with embryo development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9872" y="4373876"/>
            <a:ext cx="2304256" cy="226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E:\Bachelor of Medicine And Bachelor of Surgery (MBChB)  Year  2\MEDICAL MICROBIOLOGY\Others\Parasitology\Ova of asc lumb(fertilized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53547"/>
            <a:ext cx="2987824" cy="212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Bachelor of Medicine And Bachelor of Surgery (MBChB)  Year  2\MEDICAL MICROBIOLOGY\Others\Parasitology\Ova A.Lumbricoides - ftlis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18" y="3974248"/>
            <a:ext cx="1301687" cy="99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88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2" descr="E:\Bachelor of Medicine And Bachelor of Surgery (MBChB)  Year  2\MEDICAL MICROBIOLOGY\New folder\Genital herpes (HSV 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00049"/>
            <a:ext cx="3810000" cy="2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272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Schisto 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9556" y="2857501"/>
            <a:ext cx="5514204" cy="4000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 descr="S. haematobium eg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133350"/>
            <a:ext cx="31432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. haematobium eg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500" y="0"/>
            <a:ext cx="5143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796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" y="0"/>
            <a:ext cx="9110136" cy="674136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2057" name="Picture 9" descr="E:\Bachelor of Medicine And Bachelor of Surgery (MBChB)  Year  2\MEDICAL MICROBIOLOGY\Others\Microbiology cdc pics\Diphyllobothriumeg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8" y="3861048"/>
            <a:ext cx="2316148" cy="172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675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1219200"/>
            <a:ext cx="5824537" cy="44180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47254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1273175"/>
            <a:ext cx="5824537" cy="431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36097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s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720" y="2789684"/>
            <a:ext cx="5829300" cy="4057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 descr="S. mansoni eg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79912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. mansoni eg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2608" y="44624"/>
            <a:ext cx="3707904" cy="345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. mansoni eggs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973438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23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8640"/>
            <a:ext cx="8856984" cy="6480720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/>
              <a:t>EGGS</a:t>
            </a:r>
          </a:p>
          <a:p>
            <a:r>
              <a:rPr lang="en-GB" i="1" dirty="0" err="1" smtClean="0"/>
              <a:t>Trichuris</a:t>
            </a:r>
            <a:r>
              <a:rPr lang="en-GB" i="1" dirty="0" smtClean="0"/>
              <a:t> </a:t>
            </a:r>
            <a:r>
              <a:rPr lang="en-GB" i="1" dirty="0" err="1"/>
              <a:t>trichiura</a:t>
            </a:r>
            <a:r>
              <a:rPr lang="en-GB" dirty="0"/>
              <a:t> eggs are 50-55 </a:t>
            </a:r>
            <a:r>
              <a:rPr lang="en-GB" dirty="0" err="1"/>
              <a:t>micrometers</a:t>
            </a:r>
            <a:r>
              <a:rPr lang="en-GB" dirty="0"/>
              <a:t> by 20-25 </a:t>
            </a:r>
            <a:r>
              <a:rPr lang="en-GB" dirty="0" err="1"/>
              <a:t>micrometers</a:t>
            </a:r>
            <a:r>
              <a:rPr lang="en-GB" dirty="0"/>
              <a:t>. </a:t>
            </a:r>
            <a:endParaRPr lang="en-GB" dirty="0" smtClean="0"/>
          </a:p>
          <a:p>
            <a:r>
              <a:rPr lang="en-GB" dirty="0" smtClean="0"/>
              <a:t>They </a:t>
            </a:r>
            <a:r>
              <a:rPr lang="en-GB" dirty="0"/>
              <a:t>are </a:t>
            </a:r>
            <a:r>
              <a:rPr lang="en-GB" dirty="0" smtClean="0"/>
              <a:t>oval, thick-shelled, brownish</a:t>
            </a:r>
          </a:p>
          <a:p>
            <a:pPr lvl="0"/>
            <a:r>
              <a:rPr lang="en-US" dirty="0" smtClean="0"/>
              <a:t>White </a:t>
            </a:r>
            <a:r>
              <a:rPr lang="en-US" dirty="0"/>
              <a:t>polar plugs on both ends</a:t>
            </a:r>
            <a:endParaRPr lang="en-GB" dirty="0"/>
          </a:p>
          <a:p>
            <a:r>
              <a:rPr lang="en-GB" dirty="0" smtClean="0"/>
              <a:t>Eggs </a:t>
            </a:r>
            <a:r>
              <a:rPr lang="en-GB" dirty="0"/>
              <a:t>are passed </a:t>
            </a:r>
            <a:r>
              <a:rPr lang="en-GB" dirty="0" err="1"/>
              <a:t>unembryonated</a:t>
            </a:r>
            <a:r>
              <a:rPr lang="en-GB" dirty="0"/>
              <a:t> in stool.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933056"/>
            <a:ext cx="2865437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730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2857500"/>
            <a:ext cx="5328592" cy="1143000"/>
          </a:xfrm>
        </p:spPr>
        <p:txBody>
          <a:bodyPr/>
          <a:lstStyle/>
          <a:p>
            <a:r>
              <a:rPr lang="en-GB" smtClean="0"/>
              <a:t>Harada Mori</a:t>
            </a:r>
            <a:endParaRPr lang="en-GB"/>
          </a:p>
        </p:txBody>
      </p:sp>
      <p:pic>
        <p:nvPicPr>
          <p:cNvPr id="8" name="Picture 2" descr="E:\Bachelor of Medicine And Bachelor of Surgery (MBChB)  Year  2\MEDICAL MICROBIOLOGY\5. MICROBIOLOGY PRACTICALS AND DEMONSTRATIONS\Laboratry Pictures\Microbiology cdc pics\Laboratory Techniques\harada mori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7924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Bachelor of Medicine And Bachelor of Surgery (MBChB)  Year  2\MEDICAL MICROBIOLOGY\5. MICROBIOLOGY PRACTICALS AND DEMONSTRATIONS\Laboratry Pictures\Tests\H Mor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913" y="0"/>
            <a:ext cx="37572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Bachelor of Medicine And Bachelor of Surgery (MBChB)  Year  2\MEDICAL MICROBIOLOGY\5. MICROBIOLOGY PRACTICALS AND DEMONSTRATIONS\Laboratry Pictures\Microbiology cdc pics\microbiology parasitology 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2" y="2287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71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achelor of Medicine And Bachelor of Surgery (MBChB)  Year  2\MEDICAL MICROBIOLOGY\5. MICROBIOLOGY PRACTICALS AND DEMONSTRATIONS\Laboratry Pictures\Apparatus &amp; Sterilants etc\Kato techniq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08"/>
            <a:ext cx="9100036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6141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oocysts</a:t>
            </a:r>
            <a:r>
              <a:rPr lang="en-GB" dirty="0"/>
              <a:t> of cryptosporidium </a:t>
            </a:r>
            <a:r>
              <a:rPr lang="en-GB" dirty="0" err="1"/>
              <a:t>parvum</a:t>
            </a:r>
            <a:endParaRPr lang="en-GB" dirty="0"/>
          </a:p>
        </p:txBody>
      </p:sp>
      <p:pic>
        <p:nvPicPr>
          <p:cNvPr id="5" name="Picture 2" descr="E:\Bachelor of Medicine And Bachelor of Surgery (MBChB)  Year  2\MEDICAL MICROBIOLOGY\8. MICROBIOLOGY BOOKS\WebMicrobes\images\oocysts of cryptosporidium parvu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2017713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0233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11" y="0"/>
            <a:ext cx="9201237" cy="6858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9529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2" descr="E:\Bachelor of Medicine And Bachelor of Surgery (MBChB)  Year  2\MEDICAL MICROBIOLOGY\New folder\Poliomyelitis 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00049"/>
            <a:ext cx="3810000" cy="2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0290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 </a:t>
            </a:r>
            <a:r>
              <a:rPr lang="en-GB" dirty="0" err="1"/>
              <a:t>histolytica</a:t>
            </a:r>
            <a:r>
              <a:rPr lang="en-GB" dirty="0"/>
              <a:t> cyst-nucleolus visible with chromatin edge</a:t>
            </a:r>
          </a:p>
        </p:txBody>
      </p:sp>
      <p:pic>
        <p:nvPicPr>
          <p:cNvPr id="10" name="Picture 2" descr="E:\Bachelor of Medicine And Bachelor of Surgery (MBChB)  Year  2\MEDICAL MICROBIOLOGY\5. MICROBIOLOGY PRACTICALS AND DEMONSTRATIONS\Laboratry Pictures\Microbiology cdc pics\E histolytica cyst-nucleolus visible with chromatin ed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812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2509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GB" dirty="0"/>
              <a:t>Cyst of E. Coli</a:t>
            </a:r>
          </a:p>
        </p:txBody>
      </p:sp>
      <p:pic>
        <p:nvPicPr>
          <p:cNvPr id="7170" name="Picture 2" descr="E:\Bachelor of Medicine And Bachelor of Surgery (MBChB)  Year  2\MEDICAL MICROBIOLOGY\5. MICROBIOLOGY PRACTICALS AND DEMONSTRATIONS\Laboratry Pictures\Protozoology\Cyst of E. Coli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388" y="1600200"/>
            <a:ext cx="2344223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Bachelor of Medicine And Bachelor of Surgery (MBChB)  Year  2\MEDICAL MICROBIOLOGY\5. MICROBIOLOGY PRACTICALS AND DEMONSTRATIONS\Laboratry Pictures\Protozoology\Cyst of E. Coli 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072" y="1600200"/>
            <a:ext cx="2202855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Bachelor of Medicine And Bachelor of Surgery (MBChB)  Year  2\MEDICAL MICROBIOLOGY\5. MICROBIOLOGY PRACTICALS AND DEMONSTRATIONS\Laboratry Pictures\Protozoology\Cysts E.Coli &amp; E.Nana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71" y="3938588"/>
            <a:ext cx="2812257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E:\Bachelor of Medicine And Bachelor of Surgery (MBChB)  Year  2\MEDICAL MICROBIOLOGY\5. MICROBIOLOGY PRACTICALS AND DEMONSTRATIONS\Laboratry Pictures\Protozoology\Cysts E.Coli &amp; E.Nana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371" y="3938588"/>
            <a:ext cx="2812257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292080" y="6084004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Cysts </a:t>
            </a:r>
            <a:r>
              <a:rPr lang="en-GB" dirty="0" err="1"/>
              <a:t>E.Coli</a:t>
            </a:r>
            <a:r>
              <a:rPr lang="en-GB" dirty="0"/>
              <a:t> &amp; </a:t>
            </a:r>
            <a:r>
              <a:rPr lang="en-GB" dirty="0" err="1"/>
              <a:t>E.Nana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18674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Cysts of </a:t>
            </a:r>
            <a:r>
              <a:rPr lang="en-GB" dirty="0" err="1"/>
              <a:t>G.lamblia</a:t>
            </a:r>
            <a:endParaRPr lang="en-GB" dirty="0"/>
          </a:p>
        </p:txBody>
      </p:sp>
      <p:pic>
        <p:nvPicPr>
          <p:cNvPr id="2050" name="Picture 2" descr="E:\Bachelor of Medicine And Bachelor of Surgery (MBChB)  Year  2\MEDICAL MICROBIOLOGY\5. MICROBIOLOGY PRACTICALS AND DEMONSTRATIONS\Laboratry Pictures\Protozoology\G. Lambli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74698"/>
            <a:ext cx="3810000" cy="312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Bachelor of Medicine And Bachelor of Surgery (MBChB)  Year  2\MEDICAL MICROBIOLOGY\5. MICROBIOLOGY PRACTICALS AND DEMONSTRATIONS\Laboratry Pictures\Microbiology cdc pics\giardialambliacys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304" y="2708920"/>
            <a:ext cx="3855696" cy="315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3283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achelor of Medicine And Bachelor of Surgery (MBChB)  Year  2\MEDICAL MICROBIOLOGY\5. MICROBIOLOGY PRACTICALS AND DEMONSTRATIONS\Laboratry Pictures\Microbiology cdc pics\Metazoa\Strongyloides stercoralis - lar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99592" y="6107668"/>
            <a:ext cx="4506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Strongyloides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stercoralis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– </a:t>
            </a:r>
            <a:r>
              <a:rPr lang="en-GB" dirty="0" err="1" smtClean="0">
                <a:solidFill>
                  <a:srgbClr val="FF0000"/>
                </a:solidFill>
              </a:rPr>
              <a:t>Rhabditiform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flarva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7594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3848" y="6488668"/>
            <a:ext cx="1773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Trypamastigotes</a:t>
            </a:r>
            <a:r>
              <a:rPr lang="en-GB" dirty="0"/>
              <a:t> </a:t>
            </a:r>
          </a:p>
        </p:txBody>
      </p:sp>
      <p:pic>
        <p:nvPicPr>
          <p:cNvPr id="2050" name="Picture 2" descr="E:\Bachelor of Medicine And Bachelor of Surgery (MBChB)  Year  2\MEDICAL MICROBIOLOGY\5. MICROBIOLOGY PRACTICALS AND DEMONSTRATIONS\Laboratry Pictures\Protozoology\Trypamastigotes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466725"/>
            <a:ext cx="7900987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6210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3848" y="6488668"/>
            <a:ext cx="1773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Trypamastigotes</a:t>
            </a:r>
            <a:r>
              <a:rPr lang="en-GB" dirty="0"/>
              <a:t> </a:t>
            </a:r>
          </a:p>
        </p:txBody>
      </p:sp>
      <p:pic>
        <p:nvPicPr>
          <p:cNvPr id="4098" name="Picture 2" descr="E:\Bachelor of Medicine And Bachelor of Surgery (MBChB)  Year  2\MEDICAL MICROBIOLOGY\5. MICROBIOLOGY PRACTICALS AND DEMONSTRATIONS\Laboratry Pictures\Protozoology\Trypomastigot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466725"/>
            <a:ext cx="733107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068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Bachelor of Medicine And Bachelor of Surgery (MBChB)  Year  2\MEDICAL MICROBIOLOGY\5. MICROBIOLOGY PRACTICALS AND DEMONSTRATIONS\Laboratry Pictures\Protozoology\Promastigotes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6" y="-29716"/>
            <a:ext cx="5187686" cy="389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Bachelor of Medicine And Bachelor of Surgery (MBChB)  Year  2\MEDICAL MICROBIOLOGY\5. MICROBIOLOGY PRACTICALS AND DEMONSTRATIONS\Virtual Laboratory 1.0\Palsoft Solutions\images\Leishmania_Promastigo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568" y="27434"/>
            <a:ext cx="4631432" cy="347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123" y="3501008"/>
            <a:ext cx="2537874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GB" dirty="0" err="1"/>
              <a:t>leishmania</a:t>
            </a:r>
            <a:r>
              <a:rPr lang="en-GB" dirty="0"/>
              <a:t> </a:t>
            </a:r>
            <a:r>
              <a:rPr lang="en-GB" dirty="0" err="1"/>
              <a:t>promastigotes</a:t>
            </a:r>
            <a:endParaRPr lang="en-GB" dirty="0"/>
          </a:p>
        </p:txBody>
      </p:sp>
      <p:pic>
        <p:nvPicPr>
          <p:cNvPr id="5124" name="Picture 4" descr="E:\Bachelor of Medicine And Bachelor of Surgery (MBChB)  Year  2\MEDICAL MICROBIOLOGY\5. MICROBIOLOGY PRACTICALS AND DEMONSTRATIONS\Laboratry Pictures\Protozoology\Promastigotes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840" y="3453317"/>
            <a:ext cx="3971918" cy="340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Bachelor of Medicine And Bachelor of Surgery (MBChB)  Year  2\MEDICAL MICROBIOLOGY\5. MICROBIOLOGY PRACTICALS AND DEMONSTRATIONS\Laboratry Pictures\Protozoology\Promastigotes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7" y="3870340"/>
            <a:ext cx="3696153" cy="298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0871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achelor of Medicine And Bachelor of Surgery (MBChB)  Year  2\MEDICAL MICROBIOLOGY\5. MICROBIOLOGY PRACTICALS AND DEMONSTRATIONS\Laboratry Pictures\Malaria\1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9457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Bachelor of Medicine And Bachelor of Surgery (MBChB)  Year  2\MEDICAL MICROBIOLOGY\5. MICROBIOLOGY PRACTICALS AND DEMONSTRATIONS\Laboratry Pictures\Protozoology\Promastigotes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6" y="-29716"/>
            <a:ext cx="5187686" cy="389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Bachelor of Medicine And Bachelor of Surgery (MBChB)  Year  2\MEDICAL MICROBIOLOGY\5. MICROBIOLOGY PRACTICALS AND DEMONSTRATIONS\Virtual Laboratory 1.0\Palsoft Solutions\images\Leishmania_Promastigo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568" y="27434"/>
            <a:ext cx="4631432" cy="347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123" y="3501008"/>
            <a:ext cx="2537874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GB" dirty="0" err="1"/>
              <a:t>leishmania</a:t>
            </a:r>
            <a:r>
              <a:rPr lang="en-GB" dirty="0"/>
              <a:t> </a:t>
            </a:r>
            <a:r>
              <a:rPr lang="en-GB" dirty="0" err="1"/>
              <a:t>promastigotes</a:t>
            </a:r>
            <a:endParaRPr lang="en-GB" dirty="0"/>
          </a:p>
        </p:txBody>
      </p:sp>
      <p:pic>
        <p:nvPicPr>
          <p:cNvPr id="5124" name="Picture 4" descr="E:\Bachelor of Medicine And Bachelor of Surgery (MBChB)  Year  2\MEDICAL MICROBIOLOGY\5. MICROBIOLOGY PRACTICALS AND DEMONSTRATIONS\Laboratry Pictures\Protozoology\Promastigotes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840" y="3453317"/>
            <a:ext cx="3971918" cy="340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Bachelor of Medicine And Bachelor of Surgery (MBChB)  Year  2\MEDICAL MICROBIOLOGY\5. MICROBIOLOGY PRACTICALS AND DEMONSTRATIONS\Laboratry Pictures\Protozoology\Promastigotes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7" y="3870340"/>
            <a:ext cx="3696153" cy="298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699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achelor of Medicine And Bachelor of Surgery (MBChB)  Year  2\MEDICAL MICROBIOLOGY\5. MICROBIOLOGY PRACTICALS AND DEMONSTRATIONS\Laboratry Pictures\Protozoology\Tpozoites of T.Vaginali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09151"/>
            <a:ext cx="4038600" cy="350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Bachelor of Medicine And Bachelor of Surgery (MBChB)  Year  2\MEDICAL MICROBIOLOGY\5. MICROBIOLOGY PRACTICALS AND DEMONSTRATIONS\Laboratry Pictures\Protozoology\Trichomonas spp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95424"/>
            <a:ext cx="4038600" cy="353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GB" dirty="0" err="1" smtClean="0"/>
              <a:t>Trophozoites</a:t>
            </a:r>
            <a:r>
              <a:rPr lang="en-GB" dirty="0" smtClean="0"/>
              <a:t> </a:t>
            </a:r>
            <a:r>
              <a:rPr lang="en-GB" dirty="0" err="1" smtClean="0"/>
              <a:t>T.vaginalis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1538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2" descr="E:\Bachelor of Medicine And Bachelor of Surgery (MBChB)  Year  2\MEDICAL MICROBIOLOGY\New folder\Conjuctivitis(measles vir infx( 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51601"/>
            <a:ext cx="3810000" cy="335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2444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Morphology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4582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Amastigotes</a:t>
            </a:r>
            <a:r>
              <a:rPr lang="en-US" dirty="0" smtClean="0"/>
              <a:t> </a:t>
            </a:r>
            <a:r>
              <a:rPr lang="en-GB" dirty="0" smtClean="0"/>
              <a:t>(</a:t>
            </a:r>
            <a:r>
              <a:rPr lang="en-GB" dirty="0"/>
              <a:t>pathogenic stage)</a:t>
            </a:r>
            <a:endParaRPr lang="en-US" dirty="0" smtClean="0"/>
          </a:p>
          <a:p>
            <a:pPr lvl="1"/>
            <a:r>
              <a:rPr lang="en-US" dirty="0" smtClean="0"/>
              <a:t>Spherical </a:t>
            </a:r>
            <a:r>
              <a:rPr lang="en-US" dirty="0"/>
              <a:t>to ovoid and measure 1-5 µm long by 1-2 µm wide.  </a:t>
            </a:r>
            <a:endParaRPr lang="en-US" dirty="0" smtClean="0"/>
          </a:p>
          <a:p>
            <a:pPr lvl="1"/>
            <a:r>
              <a:rPr lang="en-US" dirty="0" smtClean="0"/>
              <a:t>They </a:t>
            </a:r>
            <a:r>
              <a:rPr lang="en-US" dirty="0"/>
              <a:t>possess a large </a:t>
            </a:r>
            <a:r>
              <a:rPr lang="en-US" dirty="0" smtClean="0"/>
              <a:t>nucleus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prominent </a:t>
            </a:r>
            <a:r>
              <a:rPr lang="en-US" dirty="0" err="1"/>
              <a:t>kinetoplast</a:t>
            </a:r>
            <a:r>
              <a:rPr lang="en-US" dirty="0"/>
              <a:t>, and a short </a:t>
            </a:r>
            <a:r>
              <a:rPr lang="en-US" dirty="0" err="1" smtClean="0"/>
              <a:t>axoneme</a:t>
            </a:r>
            <a:r>
              <a:rPr lang="en-US" dirty="0"/>
              <a:t>.</a:t>
            </a:r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dirty="0"/>
              <a:t>organisms reside in macrophages of the host and can be found throughout the body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Promastigotes</a:t>
            </a:r>
            <a:r>
              <a:rPr lang="en-US" dirty="0" smtClean="0"/>
              <a:t> (</a:t>
            </a:r>
            <a:r>
              <a:rPr lang="en-GB" dirty="0"/>
              <a:t>infective stage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Oval</a:t>
            </a:r>
          </a:p>
          <a:p>
            <a:pPr lvl="1"/>
            <a:r>
              <a:rPr lang="en-US" dirty="0" smtClean="0"/>
              <a:t>Nucleus</a:t>
            </a:r>
          </a:p>
          <a:p>
            <a:pPr lvl="1"/>
            <a:r>
              <a:rPr lang="en-US" dirty="0" err="1" smtClean="0"/>
              <a:t>Kinetoplast</a:t>
            </a:r>
            <a:endParaRPr lang="en-US" dirty="0" smtClean="0"/>
          </a:p>
          <a:p>
            <a:pPr lvl="1"/>
            <a:r>
              <a:rPr lang="en-US" dirty="0" smtClean="0"/>
              <a:t>Flagellum</a:t>
            </a:r>
          </a:p>
        </p:txBody>
      </p:sp>
    </p:spTree>
    <p:extLst>
      <p:ext uri="{BB962C8B-B14F-4D97-AF65-F5344CB8AC3E}">
        <p14:creationId xmlns:p14="http://schemas.microsoft.com/office/powerpoint/2010/main" val="34303106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Bachelor of Medicine And Bachelor of Surgery (MBChB)  Year  2\MEDICAL MICROBIOLOGY\5. MICROBIOLOGY PRACTICALS AND DEMONSTRATIONS\Laboratry Pictures\Protozoology\Amastigotes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" y="466344"/>
            <a:ext cx="7900416" cy="592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6960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achelor of Medicine And Bachelor of Surgery (MBChB)  Year  2\MEDICAL MICROBIOLOGY\5. MICROBIOLOGY PRACTICALS AND DEMONSTRATIONS\Laboratry Pictures\Malaria\1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2651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Bachelor of Medicine And Bachelor of Surgery (MBChB)  Year  2\MEDICAL MICROBIOLOGY\5. MICROBIOLOGY PRACTICALS AND DEMONSTRATIONS\Laboratry Pictures\Protozoology\Promastigotes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6" y="-29716"/>
            <a:ext cx="5187686" cy="389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Bachelor of Medicine And Bachelor of Surgery (MBChB)  Year  2\MEDICAL MICROBIOLOGY\5. MICROBIOLOGY PRACTICALS AND DEMONSTRATIONS\Virtual Laboratory 1.0\Palsoft Solutions\images\Leishmania_Promastigo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568" y="27434"/>
            <a:ext cx="4631432" cy="347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122" y="3501008"/>
            <a:ext cx="2866694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dirty="0" err="1"/>
              <a:t>leishmania</a:t>
            </a:r>
            <a:r>
              <a:rPr lang="en-GB" dirty="0"/>
              <a:t> </a:t>
            </a:r>
            <a:r>
              <a:rPr lang="en-GB" dirty="0" err="1"/>
              <a:t>promastigotes</a:t>
            </a:r>
            <a:endParaRPr lang="en-GB" dirty="0"/>
          </a:p>
        </p:txBody>
      </p:sp>
      <p:pic>
        <p:nvPicPr>
          <p:cNvPr id="5124" name="Picture 4" descr="E:\Bachelor of Medicine And Bachelor of Surgery (MBChB)  Year  2\MEDICAL MICROBIOLOGY\5. MICROBIOLOGY PRACTICALS AND DEMONSTRATIONS\Laboratry Pictures\Protozoology\Promastigotes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840" y="3453317"/>
            <a:ext cx="3971918" cy="340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Bachelor of Medicine And Bachelor of Surgery (MBChB)  Year  2\MEDICAL MICROBIOLOGY\5. MICROBIOLOGY PRACTICALS AND DEMONSTRATIONS\Laboratry Pictures\Protozoology\Promastigotes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7" y="3870340"/>
            <a:ext cx="3696153" cy="298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0651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Tachyzoites</a:t>
            </a:r>
            <a:r>
              <a:rPr lang="en-GB" dirty="0" smtClean="0"/>
              <a:t> of t. </a:t>
            </a:r>
            <a:r>
              <a:rPr lang="en-GB" dirty="0" err="1" smtClean="0"/>
              <a:t>gondii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9456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Encysted Larvae of T. </a:t>
            </a:r>
            <a:r>
              <a:rPr lang="en-GB" dirty="0" err="1"/>
              <a:t>Spiralis</a:t>
            </a:r>
            <a:endParaRPr lang="en-GB" dirty="0"/>
          </a:p>
        </p:txBody>
      </p:sp>
      <p:pic>
        <p:nvPicPr>
          <p:cNvPr id="5" name="Picture 2" descr="E:\Bachelor of Medicine And Bachelor of Surgery (MBChB)  Year  2\MEDICAL MICROBIOLOGY\6. MICROBIOLOGY GALLERY\Parasitology\Encysted Larvae of T. Spirali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771650"/>
            <a:ext cx="51435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5630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08"/>
            <a:ext cx="4513474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678" y="72008"/>
            <a:ext cx="4643322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7288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Adult </a:t>
            </a:r>
            <a:r>
              <a:rPr lang="en-GB" dirty="0" err="1" smtClean="0"/>
              <a:t>schistosomes</a:t>
            </a:r>
            <a:endParaRPr lang="en-GB" dirty="0"/>
          </a:p>
        </p:txBody>
      </p:sp>
      <p:pic>
        <p:nvPicPr>
          <p:cNvPr id="5" name="Picture 2" descr="E:\Bachelor of Medicine And Bachelor of Surgery (MBChB)  Year  2\MEDICAL MICROBIOLOGY\6. MICROBIOLOGY GALLERY\Parasitology\schistosomes - adult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7165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6174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Fasciola</a:t>
            </a:r>
            <a:r>
              <a:rPr lang="en-GB" dirty="0" smtClean="0"/>
              <a:t> hepatica</a:t>
            </a:r>
            <a:endParaRPr lang="en-GB" dirty="0"/>
          </a:p>
        </p:txBody>
      </p:sp>
      <p:pic>
        <p:nvPicPr>
          <p:cNvPr id="5" name="Picture 2" descr="E:\Bachelor of Medicine And Bachelor of Surgery (MBChB)  Year  2\MEDICAL MICROBIOLOGY\6. MICROBIOLOGY GALLERY\Parasitology\fasciolahep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119312"/>
            <a:ext cx="19050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1371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Paragonimus</a:t>
            </a:r>
            <a:r>
              <a:rPr lang="en-GB" dirty="0" smtClean="0"/>
              <a:t> </a:t>
            </a:r>
            <a:r>
              <a:rPr lang="en-GB" dirty="0" err="1" smtClean="0"/>
              <a:t>westermani</a:t>
            </a:r>
            <a:endParaRPr lang="en-GB" dirty="0"/>
          </a:p>
        </p:txBody>
      </p:sp>
      <p:pic>
        <p:nvPicPr>
          <p:cNvPr id="5" name="Picture 2" descr="E:\Bachelor of Medicine And Bachelor of Surgery (MBChB)  Year  2\MEDICAL MICROBIOLOGY\6. MICROBIOLOGY GALLERY\Parasitology\paragonimuswes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119312"/>
            <a:ext cx="49149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082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ELISA for HIV antibody</a:t>
            </a:r>
          </a:p>
          <a:p>
            <a:pPr lvl="1"/>
            <a:r>
              <a:rPr lang="en-US" altLang="zh-TW" dirty="0" err="1" smtClean="0"/>
              <a:t>Microplate</a:t>
            </a:r>
            <a:r>
              <a:rPr lang="en-US" altLang="zh-TW" dirty="0" smtClean="0"/>
              <a:t> ELISA for HIV antibody: </a:t>
            </a:r>
            <a:r>
              <a:rPr lang="en-US" altLang="zh-TW" dirty="0" err="1" smtClean="0"/>
              <a:t>coloured</a:t>
            </a:r>
            <a:r>
              <a:rPr lang="en-US" altLang="zh-TW" dirty="0" smtClean="0"/>
              <a:t> wells indicate reactivity</a:t>
            </a:r>
            <a:endParaRPr lang="en-US" altLang="zh-TW" dirty="0" smtClean="0"/>
          </a:p>
        </p:txBody>
      </p:sp>
      <p:graphicFrame>
        <p:nvGraphicFramePr>
          <p:cNvPr id="3" name="Content Placeholder 2"/>
          <p:cNvGraphicFramePr>
            <a:graphicFrameLocks noGrp="1" noChangeAspect="1"/>
          </p:cNvGraphicFramePr>
          <p:nvPr>
            <p:ph sz="half" idx="2"/>
          </p:nvPr>
        </p:nvGraphicFramePr>
        <p:xfrm>
          <a:off x="4695825" y="2562225"/>
          <a:ext cx="3714750" cy="253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PhotoSuite Image" r:id="rId3" imgW="3714750" imgH="2533650" progId="PhotoSuite.Image">
                  <p:embed/>
                </p:oleObj>
              </mc:Choice>
              <mc:Fallback>
                <p:oleObj name="PhotoSuite Image" r:id="rId3" imgW="3714750" imgH="2533650" progId="PhotoSuite.Image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5825" y="2562225"/>
                        <a:ext cx="3714750" cy="2533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639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290" name="Picture 2" descr="E:\Bachelor of Medicine And Bachelor of Surgery (MBChB)  Year  2\MEDICAL MICROBIOLOGY\6. MICROBIOLOGY GALLERY\Parasitology\paragonimus westerma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427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00050"/>
            <a:ext cx="8278688" cy="1143000"/>
          </a:xfrm>
        </p:spPr>
        <p:txBody>
          <a:bodyPr/>
          <a:lstStyle/>
          <a:p>
            <a:r>
              <a:rPr lang="en-GB" sz="2800" dirty="0" err="1"/>
              <a:t>Chrysops</a:t>
            </a:r>
            <a:r>
              <a:rPr lang="en-GB" sz="2800" dirty="0"/>
              <a:t> </a:t>
            </a:r>
            <a:r>
              <a:rPr lang="en-GB" sz="2800" dirty="0" smtClean="0"/>
              <a:t>fly- </a:t>
            </a:r>
            <a:r>
              <a:rPr lang="en-GB" sz="2800" dirty="0"/>
              <a:t>vector for Loa </a:t>
            </a:r>
            <a:r>
              <a:rPr lang="en-GB" sz="2800" dirty="0" err="1"/>
              <a:t>loa</a:t>
            </a:r>
            <a:r>
              <a:rPr lang="en-GB" sz="2800" dirty="0"/>
              <a:t> (</a:t>
            </a:r>
            <a:r>
              <a:rPr lang="en-GB" sz="2800" dirty="0" err="1" smtClean="0"/>
              <a:t>Calabar</a:t>
            </a:r>
            <a:r>
              <a:rPr lang="en-GB" sz="2800" dirty="0" smtClean="0"/>
              <a:t> fugitive </a:t>
            </a:r>
            <a:r>
              <a:rPr lang="en-GB" sz="2800" dirty="0"/>
              <a:t>swellings around the eye)</a:t>
            </a:r>
          </a:p>
        </p:txBody>
      </p:sp>
      <p:pic>
        <p:nvPicPr>
          <p:cNvPr id="5" name="Picture 2" descr="E:\Bachelor of Medicine And Bachelor of Surgery (MBChB)  Year  2\MEDICAL MICROBIOLOGY\6. MICROBIOLOGY GALLERY\Parasitology\Chrysop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7165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2401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achelor of Medicine And Bachelor of Surgery (MBChB)  Year  2\MEDICAL MICROBIOLOGY\6. MICROBIOLOGY GALLERY\Parasitology\Chrysops (vector for Loa loa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7432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Bachelor of Medicine And Bachelor of Surgery (MBChB)  Year  2\MEDICAL MICROBIOLOGY\6. MICROBIOLOGY GALLERY\Parasitology\Chrysops - vector for Loa loa (Calabar_fugitive swellings around the eye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5" y="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8036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hatchet cell on the wing of tsetse </a:t>
            </a:r>
            <a:r>
              <a:rPr lang="en-GB" dirty="0" smtClean="0"/>
              <a:t>fly/ </a:t>
            </a:r>
            <a:r>
              <a:rPr lang="en-GB" dirty="0" err="1" smtClean="0"/>
              <a:t>glossina</a:t>
            </a:r>
            <a:r>
              <a:rPr lang="en-GB" dirty="0" smtClean="0"/>
              <a:t> species</a:t>
            </a:r>
            <a:endParaRPr lang="en-GB" dirty="0"/>
          </a:p>
        </p:txBody>
      </p:sp>
      <p:pic>
        <p:nvPicPr>
          <p:cNvPr id="5" name="Picture 2" descr="E:\Bachelor of Medicine And Bachelor of Surgery (MBChB)  Year  2\MEDICAL MICROBIOLOGY\6. MICROBIOLOGY GALLERY\Parasitology\Hatchet cell (glossina spp.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7165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5175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218" name="Picture 2" descr="E:\Bachelor of Medicine And Bachelor of Surgery (MBChB)  Year  2\MEDICAL MICROBIOLOGY\6. MICROBIOLOGY GALLERY\Parasitology\Hatchet cell.gloss.w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" y="466344"/>
            <a:ext cx="7900416" cy="592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3137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Spiracles of </a:t>
            </a:r>
            <a:r>
              <a:rPr lang="en-GB" dirty="0" err="1"/>
              <a:t>Myiasis</a:t>
            </a:r>
            <a:r>
              <a:rPr lang="en-GB" dirty="0"/>
              <a:t> </a:t>
            </a:r>
          </a:p>
        </p:txBody>
      </p:sp>
      <p:pic>
        <p:nvPicPr>
          <p:cNvPr id="8" name="Picture 2" descr="E:\Bachelor of Medicine And Bachelor of Surgery (MBChB)  Year  2\MEDICAL MICROBIOLOGY\6. MICROBIOLOGY GALLERY\Parasitology\Spiracles of myiasis csng fli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723" y="1771650"/>
            <a:ext cx="595255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2788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Bachelor of Medicine And Bachelor of Surgery (MBChB)  Year  2\MEDICAL MICROBIOLOGY\6. MICROBIOLOGY GALLERY\Parasitology\Spiracles of Myiasis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466725"/>
            <a:ext cx="7900987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1556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Soft Tick- </a:t>
            </a:r>
            <a:r>
              <a:rPr lang="en-GB" dirty="0" err="1" smtClean="0"/>
              <a:t>Argasidae</a:t>
            </a:r>
            <a:endParaRPr lang="en-GB" dirty="0"/>
          </a:p>
        </p:txBody>
      </p:sp>
      <p:pic>
        <p:nvPicPr>
          <p:cNvPr id="5" name="Picture 2" descr="E:\Bachelor of Medicine And Bachelor of Surgery (MBChB)  Year  2\MEDICAL MICROBIOLOGY\5. MICROBIOLOGY PRACTICALS AND DEMONSTRATIONS\Laboratry Pictures\Microbiology cdc pics\Ectoparasites and Vectors\tick - soft tick - not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3" y="1861964"/>
            <a:ext cx="4837179" cy="362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Bachelor of Medicine And Bachelor of Surgery (MBChB)  Year  2\MEDICAL MICROBIOLOGY\5. MICROBIOLOGY PRACTICALS AND DEMONSTRATIONS\Laboratry Pictures\Microbiology cdc pics\soft tic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724" y="2348880"/>
            <a:ext cx="4187957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1685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Hard Tick- </a:t>
            </a:r>
            <a:r>
              <a:rPr lang="en-GB" dirty="0" err="1" smtClean="0"/>
              <a:t>Ixodidae</a:t>
            </a:r>
            <a:endParaRPr lang="en-GB" dirty="0"/>
          </a:p>
        </p:txBody>
      </p:sp>
      <p:pic>
        <p:nvPicPr>
          <p:cNvPr id="5" name="Picture 2" descr="E:\Bachelor of Medicine And Bachelor of Surgery (MBChB)  Year  2\MEDICAL MICROBIOLOGY\5. MICROBIOLOGY PRACTICALS AND DEMONSTRATIONS\Laboratry Pictures\Microbiology cdc pics\Ectoparasites and Vectors\tick - hard tick - Ixodida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812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2784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Xenopsylla cheopis</a:t>
            </a:r>
            <a:r>
              <a:rPr lang="en-US"/>
              <a:t> - oriental rat flea</a:t>
            </a:r>
          </a:p>
        </p:txBody>
      </p:sp>
      <p:pic>
        <p:nvPicPr>
          <p:cNvPr id="7" name="Picture 2" descr="E:\Bachelor of Medicine And Bachelor of Surgery (MBChB)  Year  2\MEDICAL MICROBIOLOGY\5. MICROBIOLOGY PRACTICALS AND DEMONSTRATIONS\Laboratry Pictures\Parasitology\Flea Xenopsylla spp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911"/>
            <a:ext cx="4579157" cy="428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Bachelor of Medicine And Bachelor of Surgery (MBChB)  Year  2\MEDICAL MICROBIOLOGY\5. MICROBIOLOGY PRACTICALS AND DEMONSTRATIONS\Laboratry Pictures\Parasitology\Flea Xenopsylla spp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36912"/>
            <a:ext cx="4346798" cy="399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420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2" descr="E:\Bachelor of Medicine And Bachelor of Surgery (MBChB)  Year  2\MEDICAL MICROBIOLOGY\5. MICROBIOLOGY PRACTICALS AND DEMONSTRATIONS\Laboratry Pictures\19th practicals 2011\IMG_20111019_0919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32856"/>
            <a:ext cx="4731973" cy="354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1584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Pthirus pubis</a:t>
            </a:r>
            <a:r>
              <a:rPr lang="en-US"/>
              <a:t> - Pubic or Crab Louse</a:t>
            </a:r>
          </a:p>
        </p:txBody>
      </p:sp>
      <p:pic>
        <p:nvPicPr>
          <p:cNvPr id="89092" name="Picture 4" descr="phthirus-pubi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43200"/>
            <a:ext cx="3581400" cy="249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3" name="Picture 5" descr="Pubic louse #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438400"/>
            <a:ext cx="4324350" cy="298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908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Culicoides</a:t>
            </a:r>
            <a:r>
              <a:rPr lang="en-GB" dirty="0" smtClean="0"/>
              <a:t>/ biting midges </a:t>
            </a:r>
            <a:r>
              <a:rPr lang="en-GB" dirty="0" err="1" smtClean="0"/>
              <a:t>vect</a:t>
            </a:r>
            <a:r>
              <a:rPr lang="en-GB" dirty="0" smtClean="0"/>
              <a:t> for </a:t>
            </a:r>
            <a:r>
              <a:rPr lang="en-GB" dirty="0" err="1" smtClean="0"/>
              <a:t>mansonella</a:t>
            </a:r>
            <a:r>
              <a:rPr lang="en-GB" dirty="0" smtClean="0"/>
              <a:t> </a:t>
            </a:r>
            <a:r>
              <a:rPr lang="en-GB" dirty="0" err="1" smtClean="0"/>
              <a:t>perstans</a:t>
            </a:r>
            <a:endParaRPr lang="en-GB" dirty="0"/>
          </a:p>
        </p:txBody>
      </p:sp>
      <p:pic>
        <p:nvPicPr>
          <p:cNvPr id="13314" name="Picture 2" descr="E:\Bachelor of Medicine And Bachelor of Surgery (MBChB)  Year  2\MEDICAL MICROBIOLOGY\6. MICROBIOLOGY GALLERY\Parasitology\Culicoides (midges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004" y="2021586"/>
            <a:ext cx="5269992" cy="361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3856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Bachelor of Medicine And Bachelor of Surgery (MBChB)  Year  2\MEDICAL MICROBIOLOGY\6. MICROBIOLOGY GALLERY\Parasitology\Culicoides vect for maus per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57" y="1600200"/>
            <a:ext cx="2732485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E:\Bachelor of Medicine And Bachelor of Surgery (MBChB)  Year  2\MEDICAL MICROBIOLOGY\6. MICROBIOLOGY GALLERY\Parasitology\Culicoides (midges) (2)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1600200"/>
            <a:ext cx="2914650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E:\Bachelor of Medicine And Bachelor of Surgery (MBChB)  Year  2\MEDICAL MICROBIOLOGY\6. MICROBIOLOGY GALLERY\Parasitology\Culicoides 1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7" y="3938588"/>
            <a:ext cx="2916766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E:\Bachelor of Medicine And Bachelor of Surgery (MBChB)  Year  2\MEDICAL MICROBIOLOGY\6. MICROBIOLOGY GALLERY\Parasitology\Culicoides 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17" y="3938588"/>
            <a:ext cx="2916766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7494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Microfilaria of </a:t>
            </a:r>
            <a:r>
              <a:rPr lang="en-GB" dirty="0" err="1"/>
              <a:t>Onchocerca</a:t>
            </a:r>
            <a:r>
              <a:rPr lang="en-GB" dirty="0"/>
              <a:t> volvulus</a:t>
            </a:r>
          </a:p>
        </p:txBody>
      </p:sp>
      <p:pic>
        <p:nvPicPr>
          <p:cNvPr id="9" name="Picture 2" descr="E:\Bachelor of Medicine And Bachelor of Surgery (MBChB)  Year  2\MEDICAL MICROBIOLOGY\6. MICROBIOLOGY GALLERY\Parasitology\microfilari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7165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3745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Microfilaria of </a:t>
            </a:r>
            <a:r>
              <a:rPr lang="en-GB" dirty="0" err="1" smtClean="0"/>
              <a:t>mansonella</a:t>
            </a:r>
            <a:r>
              <a:rPr lang="en-GB" dirty="0" smtClean="0"/>
              <a:t> </a:t>
            </a:r>
            <a:r>
              <a:rPr lang="en-GB" dirty="0" err="1"/>
              <a:t>perstans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5874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5616624" cy="1203920"/>
          </a:xfrm>
        </p:spPr>
        <p:txBody>
          <a:bodyPr/>
          <a:lstStyle/>
          <a:p>
            <a:r>
              <a:rPr lang="en-US" i="1" dirty="0" err="1"/>
              <a:t>Phlebotomus</a:t>
            </a:r>
            <a:r>
              <a:rPr lang="en-US" i="1" dirty="0"/>
              <a:t> </a:t>
            </a:r>
            <a:r>
              <a:rPr lang="en-US" dirty="0">
                <a:solidFill>
                  <a:srgbClr val="57066B"/>
                </a:solidFill>
              </a:rPr>
              <a:t>sand fly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335" y="1818467"/>
            <a:ext cx="7772400" cy="1951856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Leishmaniasis</a:t>
            </a:r>
            <a:r>
              <a:rPr lang="en-US" dirty="0" smtClean="0"/>
              <a:t> </a:t>
            </a:r>
            <a:r>
              <a:rPr lang="en-US" dirty="0"/>
              <a:t>is a vector-borne disease that is transmitted by infected female </a:t>
            </a:r>
            <a:r>
              <a:rPr lang="en-US" i="1" dirty="0" err="1"/>
              <a:t>Phlebotomus</a:t>
            </a:r>
            <a:r>
              <a:rPr lang="en-US" i="1" dirty="0"/>
              <a:t> </a:t>
            </a:r>
            <a:r>
              <a:rPr lang="en-US" dirty="0">
                <a:solidFill>
                  <a:srgbClr val="57066B"/>
                </a:solidFill>
              </a:rPr>
              <a:t>sand fly</a:t>
            </a:r>
            <a:r>
              <a:rPr lang="en-GB" dirty="0"/>
              <a:t> </a:t>
            </a:r>
            <a:r>
              <a:rPr lang="en-GB" dirty="0" smtClean="0"/>
              <a:t> </a:t>
            </a:r>
            <a:r>
              <a:rPr lang="en-US" dirty="0" smtClean="0"/>
              <a:t>and </a:t>
            </a:r>
            <a:r>
              <a:rPr lang="en-US" dirty="0"/>
              <a:t>caused by obligate intracellular protozoa of the genus </a:t>
            </a:r>
            <a:r>
              <a:rPr lang="en-US" i="1" dirty="0" err="1"/>
              <a:t>Leishmania</a:t>
            </a:r>
            <a:r>
              <a:rPr lang="en-US" dirty="0"/>
              <a:t>. </a:t>
            </a:r>
            <a:endParaRPr lang="en-US" dirty="0" smtClean="0"/>
          </a:p>
        </p:txBody>
      </p:sp>
      <p:pic>
        <p:nvPicPr>
          <p:cNvPr id="5" name="Picture 4" descr="med206_112252sand fly 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67200"/>
            <a:ext cx="2590799" cy="2590800"/>
          </a:xfrm>
          <a:prstGeom prst="rect">
            <a:avLst/>
          </a:prstGeom>
        </p:spPr>
      </p:pic>
      <p:pic>
        <p:nvPicPr>
          <p:cNvPr id="6" name="Picture 4" descr="sandf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267199"/>
            <a:ext cx="1686610" cy="257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sand f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437112"/>
            <a:ext cx="1905000" cy="19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Toshiba\Pictures\sandfly_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0"/>
            <a:ext cx="3352800" cy="18184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57581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07" y="1981200"/>
            <a:ext cx="609798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67544" y="18864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err="1"/>
              <a:t>Phlebotomus</a:t>
            </a:r>
            <a:r>
              <a:rPr lang="en-GB" dirty="0"/>
              <a:t> (sand fly):</a:t>
            </a:r>
          </a:p>
          <a:p>
            <a:r>
              <a:rPr lang="en-GB" dirty="0"/>
              <a:t>- Hairy body</a:t>
            </a:r>
          </a:p>
          <a:p>
            <a:r>
              <a:rPr lang="en-GB" dirty="0"/>
              <a:t>- Long legs</a:t>
            </a:r>
          </a:p>
          <a:p>
            <a:r>
              <a:rPr lang="en-GB" dirty="0"/>
              <a:t>- Wings are erect</a:t>
            </a:r>
          </a:p>
        </p:txBody>
      </p:sp>
    </p:spTree>
    <p:extLst>
      <p:ext uri="{BB962C8B-B14F-4D97-AF65-F5344CB8AC3E}">
        <p14:creationId xmlns:p14="http://schemas.microsoft.com/office/powerpoint/2010/main" val="37898745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GB" dirty="0" smtClean="0"/>
              <a:t>BACTERIOLOGY SECTION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64771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ASOT TEST***</a:t>
            </a:r>
            <a:endParaRPr lang="en-GB" dirty="0"/>
          </a:p>
        </p:txBody>
      </p:sp>
      <p:pic>
        <p:nvPicPr>
          <p:cNvPr id="5" name="Picture 2" descr="E:\Bachelor of Medicine And Bachelor of Surgery (MBChB)  Year  2\MEDICAL MICROBIOLOGY\8. MICROBIOLOGY BOOKS\WebMicrobes\images\aso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0025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953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408712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Biochemical </a:t>
            </a:r>
            <a:r>
              <a:rPr lang="en-GB" dirty="0" smtClean="0"/>
              <a:t>tests FOR STREPTOCOCCUS</a:t>
            </a:r>
            <a:endParaRPr lang="en-GB" dirty="0"/>
          </a:p>
          <a:p>
            <a:pPr lvl="1"/>
            <a:r>
              <a:rPr lang="en-US" dirty="0">
                <a:effectLst/>
              </a:rPr>
              <a:t>Do a catalase test; they are catalase negative</a:t>
            </a:r>
            <a:endParaRPr lang="en-GB" dirty="0">
              <a:effectLst/>
            </a:endParaRPr>
          </a:p>
          <a:p>
            <a:pPr lvl="1"/>
            <a:r>
              <a:rPr lang="en-US" dirty="0"/>
              <a:t>Bacitracin sensitivity -differentiate between GAS(sensitive) and GBS(resistant)</a:t>
            </a:r>
          </a:p>
          <a:p>
            <a:pPr lvl="1"/>
            <a:r>
              <a:rPr lang="en-US" dirty="0" err="1"/>
              <a:t>Aesculin</a:t>
            </a:r>
            <a:r>
              <a:rPr lang="en-US" dirty="0"/>
              <a:t>-differentiate between GBS(No hydrolysis) and Enterococcus(Hydrolysis)	</a:t>
            </a:r>
          </a:p>
          <a:p>
            <a:pPr lvl="1"/>
            <a:r>
              <a:rPr lang="en-US" dirty="0"/>
              <a:t>CAMP factor production by GBS</a:t>
            </a:r>
          </a:p>
          <a:p>
            <a:pPr lvl="1"/>
            <a:r>
              <a:rPr lang="en-US" dirty="0"/>
              <a:t>Sodium </a:t>
            </a:r>
            <a:r>
              <a:rPr lang="en-US" dirty="0" err="1"/>
              <a:t>Hippurate</a:t>
            </a:r>
            <a:r>
              <a:rPr lang="en-US" dirty="0"/>
              <a:t> hydrolysis-GBS and </a:t>
            </a:r>
            <a:r>
              <a:rPr lang="en-US" dirty="0" err="1"/>
              <a:t>Gadnerella</a:t>
            </a:r>
            <a:r>
              <a:rPr lang="en-US" dirty="0"/>
              <a:t> </a:t>
            </a:r>
            <a:r>
              <a:rPr lang="en-US" dirty="0" err="1"/>
              <a:t>hydrolyse</a:t>
            </a:r>
            <a:endParaRPr lang="en-US" dirty="0"/>
          </a:p>
          <a:p>
            <a:pPr lvl="1"/>
            <a:r>
              <a:rPr lang="en-US" dirty="0" err="1"/>
              <a:t>Optochin</a:t>
            </a:r>
            <a:r>
              <a:rPr lang="en-US" dirty="0"/>
              <a:t> Test-Differentiate between alpha hemolytic streptococci, S </a:t>
            </a:r>
            <a:r>
              <a:rPr lang="en-US" dirty="0" err="1"/>
              <a:t>pneumoniae</a:t>
            </a:r>
            <a:r>
              <a:rPr lang="en-US" dirty="0"/>
              <a:t>(Susceptible) and </a:t>
            </a:r>
            <a:r>
              <a:rPr lang="en-US" dirty="0" err="1"/>
              <a:t>Viridans</a:t>
            </a:r>
            <a:r>
              <a:rPr lang="en-US" dirty="0"/>
              <a:t> </a:t>
            </a:r>
            <a:r>
              <a:rPr lang="en-US" dirty="0" err="1"/>
              <a:t>sreptococci</a:t>
            </a:r>
            <a:r>
              <a:rPr lang="en-US" dirty="0"/>
              <a:t>(Resistant)</a:t>
            </a:r>
          </a:p>
          <a:p>
            <a:pPr lvl="1"/>
            <a:r>
              <a:rPr lang="en-US" dirty="0"/>
              <a:t>Bile </a:t>
            </a:r>
            <a:r>
              <a:rPr lang="en-US" dirty="0" err="1"/>
              <a:t>Lysis</a:t>
            </a:r>
            <a:r>
              <a:rPr lang="en-US" dirty="0"/>
              <a:t>-Differentiate between S </a:t>
            </a:r>
            <a:r>
              <a:rPr lang="en-US" dirty="0" err="1"/>
              <a:t>pneumoniae</a:t>
            </a:r>
            <a:r>
              <a:rPr lang="en-US" dirty="0"/>
              <a:t>(Susceptible) and </a:t>
            </a:r>
            <a:r>
              <a:rPr lang="en-US" dirty="0" err="1"/>
              <a:t>Viridans</a:t>
            </a:r>
            <a:r>
              <a:rPr lang="en-US" dirty="0"/>
              <a:t> streptococci and E </a:t>
            </a:r>
            <a:r>
              <a:rPr lang="en-US" dirty="0" err="1"/>
              <a:t>faecalis</a:t>
            </a:r>
            <a:r>
              <a:rPr lang="en-US" dirty="0"/>
              <a:t> (Both are resistant)</a:t>
            </a:r>
          </a:p>
          <a:p>
            <a:pPr lvl="1"/>
            <a:r>
              <a:rPr lang="en-US" dirty="0" err="1"/>
              <a:t>Pyrrolidonyaryl</a:t>
            </a:r>
            <a:r>
              <a:rPr lang="en-US" dirty="0"/>
              <a:t> </a:t>
            </a:r>
            <a:r>
              <a:rPr lang="en-US" dirty="0" err="1"/>
              <a:t>amidase</a:t>
            </a:r>
            <a:r>
              <a:rPr lang="en-US" dirty="0"/>
              <a:t> (PYR) test-E  </a:t>
            </a:r>
            <a:r>
              <a:rPr lang="en-US" dirty="0" err="1"/>
              <a:t>faecalis</a:t>
            </a:r>
            <a:r>
              <a:rPr lang="en-US" dirty="0"/>
              <a:t> hydrolyses PYR</a:t>
            </a:r>
          </a:p>
          <a:p>
            <a:pPr lvl="1"/>
            <a:endParaRPr lang="en-US" dirty="0"/>
          </a:p>
          <a:p>
            <a:pPr lvl="1"/>
            <a:r>
              <a:rPr lang="en-US" b="1" dirty="0">
                <a:effectLst/>
              </a:rPr>
              <a:t>Serological Diagnosis</a:t>
            </a:r>
            <a:r>
              <a:rPr lang="en-GB" dirty="0">
                <a:effectLst/>
              </a:rPr>
              <a:t>- </a:t>
            </a:r>
            <a:r>
              <a:rPr lang="en-US" dirty="0">
                <a:effectLst/>
              </a:rPr>
              <a:t>Group A </a:t>
            </a:r>
            <a:r>
              <a:rPr lang="en-US" dirty="0" err="1">
                <a:effectLst/>
              </a:rPr>
              <a:t>streps</a:t>
            </a:r>
            <a:r>
              <a:rPr lang="en-US" dirty="0">
                <a:effectLst/>
              </a:rPr>
              <a:t> infection may give antibody </a:t>
            </a:r>
            <a:r>
              <a:rPr lang="en-US" dirty="0" err="1">
                <a:effectLst/>
              </a:rPr>
              <a:t>titre</a:t>
            </a:r>
            <a:r>
              <a:rPr lang="en-US" dirty="0">
                <a:effectLst/>
              </a:rPr>
              <a:t> rise with ASOT/anti </a:t>
            </a:r>
            <a:r>
              <a:rPr lang="en-US" dirty="0" err="1">
                <a:effectLst/>
              </a:rPr>
              <a:t>DNase</a:t>
            </a:r>
            <a:r>
              <a:rPr lang="en-US" dirty="0">
                <a:effectLst/>
              </a:rPr>
              <a:t> for ARF and AGN (post strep disease)</a:t>
            </a:r>
            <a:endParaRPr lang="en-GB" dirty="0">
              <a:effectLst/>
            </a:endParaRPr>
          </a:p>
          <a:p>
            <a:pPr lvl="2"/>
            <a:r>
              <a:rPr lang="en-US" dirty="0"/>
              <a:t>ASOT test for GAS-(skin </a:t>
            </a:r>
            <a:r>
              <a:rPr lang="en-US" dirty="0" err="1"/>
              <a:t>infx</a:t>
            </a:r>
            <a:r>
              <a:rPr lang="en-US" dirty="0"/>
              <a:t> doesn't elicit ASO)-to </a:t>
            </a:r>
            <a:r>
              <a:rPr lang="en-US" dirty="0" err="1"/>
              <a:t>det</a:t>
            </a:r>
            <a:r>
              <a:rPr lang="en-US" dirty="0"/>
              <a:t> </a:t>
            </a:r>
            <a:r>
              <a:rPr lang="en-US" dirty="0" err="1"/>
              <a:t>Rheumatogenic</a:t>
            </a:r>
            <a:r>
              <a:rPr lang="en-US" dirty="0"/>
              <a:t> </a:t>
            </a:r>
            <a:r>
              <a:rPr lang="en-US" dirty="0" err="1"/>
              <a:t>Spp</a:t>
            </a:r>
            <a:r>
              <a:rPr lang="en-US" dirty="0"/>
              <a:t> (is raised in ARF)</a:t>
            </a:r>
          </a:p>
          <a:p>
            <a:pPr lvl="2"/>
            <a:r>
              <a:rPr lang="en-US" dirty="0"/>
              <a:t>Anti </a:t>
            </a:r>
            <a:r>
              <a:rPr lang="en-US" dirty="0" err="1"/>
              <a:t>DNAse</a:t>
            </a:r>
            <a:r>
              <a:rPr lang="en-US" dirty="0"/>
              <a:t> test for GAS in AGN</a:t>
            </a:r>
          </a:p>
          <a:p>
            <a:pPr lvl="1"/>
            <a:r>
              <a:rPr lang="en-US" dirty="0" err="1"/>
              <a:t>Quellung</a:t>
            </a:r>
            <a:r>
              <a:rPr lang="en-US" dirty="0"/>
              <a:t> Test for S </a:t>
            </a:r>
            <a:r>
              <a:rPr lang="en-US" dirty="0" err="1"/>
              <a:t>pnemoniae</a:t>
            </a:r>
            <a:r>
              <a:rPr lang="en-US" dirty="0"/>
              <a:t> polysaccharide capsule</a:t>
            </a:r>
          </a:p>
          <a:p>
            <a:pPr lvl="1"/>
            <a:r>
              <a:rPr lang="en-US" dirty="0"/>
              <a:t>Latex agglutination test- </a:t>
            </a:r>
            <a:r>
              <a:rPr lang="en-US" dirty="0" smtClean="0"/>
              <a:t>Serology</a:t>
            </a:r>
          </a:p>
          <a:p>
            <a:pPr marL="914400" lvl="2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2238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achelor of Medicine And Bachelor of Surgery (MBChB)  Year  2\MEDICAL MICROBIOLOGY\5. MICROBIOLOGY PRACTICALS AND DEMONSTRATIONS\Laboratry Pictures\19th practicals 2011\IMG_20111019_0919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7761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achelor of Medicine And Bachelor of Surgery (MBChB)  Year  2\MEDICAL MICROBIOLOGY\leo 31st may Microbio\IMG_20130208_1204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3656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VIRIDANS STREP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Gram stain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39556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Strp</a:t>
            </a:r>
            <a:r>
              <a:rPr lang="en-GB" dirty="0" smtClean="0"/>
              <a:t>. </a:t>
            </a:r>
            <a:r>
              <a:rPr lang="en-GB" dirty="0" err="1" smtClean="0"/>
              <a:t>Pneumonea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Gram stain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797836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936104"/>
          </a:xfrm>
        </p:spPr>
        <p:txBody>
          <a:bodyPr/>
          <a:lstStyle/>
          <a:p>
            <a:r>
              <a:rPr lang="en-GB" dirty="0" smtClean="0"/>
              <a:t>Neisseria gonococci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2776"/>
            <a:ext cx="8640960" cy="5256584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dirty="0" smtClean="0">
                <a:effectLst/>
              </a:rPr>
              <a:t>Specimen: </a:t>
            </a:r>
          </a:p>
          <a:p>
            <a:pPr lvl="1"/>
            <a:r>
              <a:rPr lang="en-US" dirty="0" smtClean="0">
                <a:effectLst/>
              </a:rPr>
              <a:t>Urethral or cervical discharge, urine (from male patients), rectal or eye swabs (when indicated)</a:t>
            </a:r>
          </a:p>
          <a:p>
            <a:pPr lvl="1"/>
            <a:r>
              <a:rPr lang="en-US" dirty="0" smtClean="0">
                <a:effectLst/>
              </a:rPr>
              <a:t>Stuart transport media used to carry swabs</a:t>
            </a:r>
            <a:endParaRPr lang="en-GB" dirty="0" smtClean="0">
              <a:effectLst/>
            </a:endParaRPr>
          </a:p>
          <a:p>
            <a:pPr lvl="0"/>
            <a:r>
              <a:rPr lang="en-US" dirty="0" smtClean="0">
                <a:effectLst/>
              </a:rPr>
              <a:t>Gram stain</a:t>
            </a:r>
          </a:p>
          <a:p>
            <a:pPr lvl="1"/>
            <a:r>
              <a:rPr lang="en-US" dirty="0" smtClean="0">
                <a:effectLst/>
              </a:rPr>
              <a:t>Intra </a:t>
            </a:r>
            <a:r>
              <a:rPr lang="en-US" dirty="0">
                <a:effectLst/>
              </a:rPr>
              <a:t>– and extracellular gram negative </a:t>
            </a:r>
            <a:r>
              <a:rPr lang="en-US" dirty="0" err="1" smtClean="0">
                <a:effectLst/>
              </a:rPr>
              <a:t>diplococci</a:t>
            </a:r>
            <a:r>
              <a:rPr lang="en-US" dirty="0">
                <a:effectLst/>
              </a:rPr>
              <a:t> </a:t>
            </a:r>
            <a:r>
              <a:rPr lang="en-GB" dirty="0" smtClean="0">
                <a:effectLst/>
              </a:rPr>
              <a:t>in </a:t>
            </a:r>
            <a:r>
              <a:rPr lang="en-GB" dirty="0">
                <a:effectLst/>
              </a:rPr>
              <a:t>PMN’s (gonococci –kidney shaped</a:t>
            </a:r>
          </a:p>
          <a:p>
            <a:pPr lvl="0"/>
            <a:r>
              <a:rPr lang="en-US" dirty="0">
                <a:effectLst/>
              </a:rPr>
              <a:t>Culture </a:t>
            </a:r>
            <a:endParaRPr lang="en-US" dirty="0" smtClean="0">
              <a:effectLst/>
            </a:endParaRPr>
          </a:p>
          <a:p>
            <a:pPr lvl="1"/>
            <a:r>
              <a:rPr lang="en-GB" dirty="0" smtClean="0">
                <a:effectLst/>
              </a:rPr>
              <a:t>CBA </a:t>
            </a:r>
            <a:r>
              <a:rPr lang="en-US" dirty="0"/>
              <a:t>(are inhibited by FA-funny that the fungi </a:t>
            </a:r>
            <a:r>
              <a:rPr lang="en-US" dirty="0" err="1"/>
              <a:t>Malassezia</a:t>
            </a:r>
            <a:r>
              <a:rPr lang="en-US" dirty="0"/>
              <a:t> furfur requires FA’s for growth-So to culture the to SDA one adds olive oil</a:t>
            </a:r>
            <a:r>
              <a:rPr lang="en-US" dirty="0" smtClean="0"/>
              <a:t>)</a:t>
            </a:r>
            <a:endParaRPr lang="en-GB" dirty="0" smtClean="0">
              <a:effectLst/>
            </a:endParaRPr>
          </a:p>
          <a:p>
            <a:pPr lvl="1"/>
            <a:r>
              <a:rPr lang="en-US" dirty="0" smtClean="0"/>
              <a:t>Thayer </a:t>
            </a:r>
            <a:r>
              <a:rPr lang="en-US" dirty="0"/>
              <a:t>Martin (TM) medium(has VCT-N: </a:t>
            </a:r>
            <a:r>
              <a:rPr lang="en-US" dirty="0" err="1"/>
              <a:t>vancomycin,colistin,trimethoprim</a:t>
            </a:r>
            <a:r>
              <a:rPr lang="en-US" dirty="0"/>
              <a:t> and </a:t>
            </a:r>
            <a:r>
              <a:rPr lang="en-US" dirty="0" err="1" smtClean="0"/>
              <a:t>nystatin</a:t>
            </a:r>
            <a:r>
              <a:rPr lang="en-US" dirty="0" smtClean="0"/>
              <a:t> to suppress normal flora</a:t>
            </a:r>
            <a:endParaRPr lang="en-GB" dirty="0">
              <a:effectLst/>
            </a:endParaRPr>
          </a:p>
          <a:p>
            <a:pPr lvl="1"/>
            <a:r>
              <a:rPr lang="en-GB" dirty="0">
                <a:effectLst/>
              </a:rPr>
              <a:t>Incubation </a:t>
            </a:r>
            <a:r>
              <a:rPr lang="en-GB" dirty="0" err="1">
                <a:effectLst/>
              </a:rPr>
              <a:t>temerature</a:t>
            </a:r>
            <a:r>
              <a:rPr lang="en-GB" dirty="0">
                <a:effectLst/>
              </a:rPr>
              <a:t> 35-37</a:t>
            </a:r>
            <a:r>
              <a:rPr lang="en-GB" baseline="30000" dirty="0">
                <a:effectLst/>
              </a:rPr>
              <a:t>0</a:t>
            </a:r>
            <a:r>
              <a:rPr lang="en-GB" dirty="0">
                <a:effectLst/>
              </a:rPr>
              <a:t>C. Duration 18-24 hours, Increased CO</a:t>
            </a:r>
            <a:r>
              <a:rPr lang="en-GB" baseline="-25000" dirty="0">
                <a:effectLst/>
              </a:rPr>
              <a:t>2 </a:t>
            </a:r>
            <a:r>
              <a:rPr lang="en-GB" dirty="0">
                <a:effectLst/>
              </a:rPr>
              <a:t>(5-10%) </a:t>
            </a:r>
            <a:r>
              <a:rPr lang="en-GB" dirty="0" smtClean="0">
                <a:effectLst/>
              </a:rPr>
              <a:t>–</a:t>
            </a:r>
            <a:r>
              <a:rPr lang="en-GB" dirty="0" err="1" smtClean="0">
                <a:effectLst/>
              </a:rPr>
              <a:t>Carbondioxide</a:t>
            </a:r>
            <a:r>
              <a:rPr lang="en-GB" dirty="0" smtClean="0">
                <a:effectLst/>
              </a:rPr>
              <a:t> Incubation Jar with a Candle</a:t>
            </a:r>
            <a:endParaRPr lang="en-US" baseline="-25000" dirty="0">
              <a:effectLst/>
            </a:endParaRPr>
          </a:p>
          <a:p>
            <a:pPr lvl="0"/>
            <a:r>
              <a:rPr lang="en-US" dirty="0" smtClean="0">
                <a:effectLst/>
              </a:rPr>
              <a:t>Colonial morphology</a:t>
            </a:r>
          </a:p>
          <a:p>
            <a:pPr lvl="1"/>
            <a:r>
              <a:rPr lang="en-US" dirty="0" smtClean="0">
                <a:effectLst/>
              </a:rPr>
              <a:t>Small raised gray translucent colonies on CBA</a:t>
            </a:r>
          </a:p>
        </p:txBody>
      </p:sp>
    </p:spTree>
    <p:extLst>
      <p:ext uri="{BB962C8B-B14F-4D97-AF65-F5344CB8AC3E}">
        <p14:creationId xmlns:p14="http://schemas.microsoft.com/office/powerpoint/2010/main" val="358522217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achelor of Medicine And Bachelor of Surgery (MBChB)  Year  2\MEDICAL MICROBIOLOGY\5. MICROBIOLOGY PRACTICALS AND DEMONSTRATIONS\Laboratry Pictures\MICRO GONORHE\IMG_20130215_1201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4341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achelor of Medicine And Bachelor of Surgery (MBChB)  Year  2\MEDICAL MICROBIOLOGY\5. MICROBIOLOGY PRACTICALS AND DEMONSTRATIONS\Laboratry Pictures\MICRO GONORHE\IMG_20130215_1202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90301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Bachelor of Medicine And Bachelor of Surgery (MBChB)  Year  2\MEDICAL MICROBIOLOGY\5. MICROBIOLOGY PRACTICALS AND DEMONSTRATIONS\Apparatus &amp; Sterilants etc\Calgi swab femal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8" y="33908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Bachelor of Medicine And Bachelor of Surgery (MBChB)  Year  2\MEDICAL MICROBIOLOGY\5. MICROBIOLOGY PRACTICALS AND DEMONSTRATIONS\Apparatus &amp; Sterilants etc\Calgi swab mal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714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:\Bachelor of Medicine And Bachelor of Surgery (MBChB)  Year  2\MEDICAL MICROBIOLOGY\5. MICROBIOLOGY PRACTICALS AND DEMONSTRATIONS\Tests\Bacteria-Stuatrts Transport Mediu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Bachelor of Medicine And Bachelor of Surgery (MBChB)  Year  2\MEDICAL MICROBIOLOGY\5. MICROBIOLOGY PRACTICALS AND DEMONSTRATIONS\Laboratry Pictures\MICRO GONORHE\IMG_20130215_1206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21" y="3573016"/>
            <a:ext cx="4379979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72145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Bachelor of Medicine And Bachelor of Surgery (MBChB)  Year  2\MEDICAL MICROBIOLOGY\5. MICROBIOLOGY PRACTICALS AND DEMONSTRATIONS\Laboratry Pictures\MICRO GONORHE\IMG_20130215_1207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20524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Bachelor of Medicine And Bachelor of Surgery (MBChB)  Year  2\MEDICAL MICROBIOLOGY\5. MICROBIOLOGY PRACTICALS AND DEMONSTRATIONS\Laboratry Pictures\MICRO GONORHE\IMG_20130215_1203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30278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8640"/>
            <a:ext cx="8712968" cy="6480720"/>
          </a:xfrm>
        </p:spPr>
        <p:txBody>
          <a:bodyPr/>
          <a:lstStyle/>
          <a:p>
            <a:pPr lvl="0"/>
            <a:r>
              <a:rPr lang="en-US" dirty="0">
                <a:effectLst/>
              </a:rPr>
              <a:t>Gram stain of colony</a:t>
            </a:r>
          </a:p>
          <a:p>
            <a:pPr lvl="1"/>
            <a:r>
              <a:rPr lang="en-US" dirty="0">
                <a:effectLst/>
              </a:rPr>
              <a:t>Gram negative </a:t>
            </a:r>
            <a:r>
              <a:rPr lang="en-US" dirty="0" err="1">
                <a:effectLst/>
              </a:rPr>
              <a:t>diplococci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Biochemical tests</a:t>
            </a:r>
          </a:p>
          <a:p>
            <a:pPr lvl="1"/>
            <a:r>
              <a:rPr lang="en-US" dirty="0">
                <a:effectLst/>
              </a:rPr>
              <a:t>Positive oxidase test</a:t>
            </a:r>
          </a:p>
          <a:p>
            <a:pPr lvl="1"/>
            <a:r>
              <a:rPr lang="en-US" dirty="0">
                <a:effectLst/>
              </a:rPr>
              <a:t>Catalase positive</a:t>
            </a:r>
          </a:p>
          <a:p>
            <a:pPr lvl="1"/>
            <a:r>
              <a:rPr lang="en-GB" dirty="0" smtClean="0">
                <a:effectLst/>
              </a:rPr>
              <a:t>Carbohydrate </a:t>
            </a:r>
            <a:r>
              <a:rPr lang="en-GB" dirty="0">
                <a:effectLst/>
              </a:rPr>
              <a:t>utilization tests indicate </a:t>
            </a:r>
            <a:r>
              <a:rPr lang="en-US" dirty="0">
                <a:effectLst/>
              </a:rPr>
              <a:t>fermentation of </a:t>
            </a:r>
            <a:r>
              <a:rPr lang="en-US" dirty="0" smtClean="0">
                <a:effectLst/>
              </a:rPr>
              <a:t>only glucose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Rapid test</a:t>
            </a:r>
          </a:p>
          <a:p>
            <a:pPr lvl="1"/>
            <a:r>
              <a:rPr lang="en-US" dirty="0">
                <a:effectLst/>
              </a:rPr>
              <a:t>ELISA test – detects </a:t>
            </a:r>
            <a:r>
              <a:rPr lang="en-US" dirty="0" err="1">
                <a:effectLst/>
              </a:rPr>
              <a:t>gonococcal</a:t>
            </a:r>
            <a:r>
              <a:rPr lang="en-US" dirty="0">
                <a:effectLst/>
              </a:rPr>
              <a:t> antigens</a:t>
            </a:r>
            <a:endParaRPr lang="en-GB" dirty="0"/>
          </a:p>
          <a:p>
            <a:pPr lvl="1"/>
            <a:r>
              <a:rPr lang="en-GB" dirty="0">
                <a:effectLst/>
              </a:rPr>
              <a:t>DNA probe assay to detect </a:t>
            </a:r>
            <a:r>
              <a:rPr lang="en-GB" dirty="0" err="1">
                <a:effectLst/>
              </a:rPr>
              <a:t>gonococcal</a:t>
            </a:r>
            <a:r>
              <a:rPr lang="en-GB" dirty="0">
                <a:effectLst/>
              </a:rPr>
              <a:t> ribosomal genes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2506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2" descr="E:\Bachelor of Medicine And Bachelor of Surgery (MBChB)  Year  2\MEDICAL MICROBIOLOGY\3. VIROLOGY\Virology PIC\Viral warts (HPV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00049"/>
            <a:ext cx="3810000" cy="2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21901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Neisseria Cultures</a:t>
            </a:r>
            <a:endParaRPr lang="en-US" dirty="0"/>
          </a:p>
        </p:txBody>
      </p:sp>
      <p:pic>
        <p:nvPicPr>
          <p:cNvPr id="4" name="Content Placeholder 3" descr="N gonorrhoeae on CBA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2500" r="12500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 smtClean="0"/>
              <a:t>ON  CBA</a:t>
            </a:r>
            <a:endParaRPr lang="en-US" b="1" dirty="0"/>
          </a:p>
        </p:txBody>
      </p:sp>
      <p:pic>
        <p:nvPicPr>
          <p:cNvPr id="5" name="Picture 4" descr="Neisseriaceae on Thayer Martin Mediu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1066800"/>
            <a:ext cx="3378200" cy="441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19672" y="5934670"/>
            <a:ext cx="4572000" cy="923330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r>
              <a:rPr lang="en-US" dirty="0"/>
              <a:t>Diff btw </a:t>
            </a:r>
            <a:r>
              <a:rPr lang="en-US" dirty="0" err="1"/>
              <a:t>meningococci</a:t>
            </a:r>
            <a:r>
              <a:rPr lang="en-US" dirty="0"/>
              <a:t> and gonococci: Meningococci ferment both Maltose and </a:t>
            </a:r>
            <a:r>
              <a:rPr lang="en-US" dirty="0" err="1"/>
              <a:t>Glc</a:t>
            </a:r>
            <a:r>
              <a:rPr lang="en-US" dirty="0"/>
              <a:t> gonococci ferment only </a:t>
            </a:r>
            <a:r>
              <a:rPr lang="en-US" dirty="0" err="1"/>
              <a:t>Glc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91637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Bachelor of Medicine And Bachelor of Surgery (MBChB)  Year  2\MEDICAL MICROBIOLOGY\5. MICROBIOLOGY PRACTICALS AND DEMONSTRATIONS\Laboratry Pictures\MICRO GONORHE\IMG_20130215_12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32282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achelor of Medicine And Bachelor of Surgery (MBChB)  Year  2\MEDICAL MICROBIOLOGY\5. MICROBIOLOGY PRACTICALS AND DEMONSTRATIONS\Laboratry Pictures\MICRO GONORHE\IMG_20130215_1212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2588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E:\Bachelor of Medicine And Bachelor of Surgery (MBChB)  Year  2\MEDICAL MICROBIOLOGY\5. MICROBIOLOGY PRACTICALS AND DEMONSTRATIONS\Tests\Nitrocefin Test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164"/>
            <a:ext cx="7900416" cy="592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Bachelor of Medicine And Bachelor of Surgery (MBChB)  Year  2\MEDICAL MICROBIOLOGY\5. MICROBIOLOGY PRACTICALS AND DEMONSTRATIONS\Tests\Nitrocefin Test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052"/>
            <a:ext cx="5652120" cy="42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Bachelor of Medicine And Bachelor of Surgery (MBChB)  Year  2\MEDICAL MICROBIOLOGY\5. MICROBIOLOGY PRACTICALS AND DEMONSTRATIONS\Tests\Nitrocefin test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010" y="3706479"/>
            <a:ext cx="4729990" cy="311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59512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Neisseria</a:t>
            </a:r>
            <a:r>
              <a:rPr lang="en-US" dirty="0"/>
              <a:t> </a:t>
            </a:r>
            <a:r>
              <a:rPr lang="en-US" dirty="0" err="1"/>
              <a:t>meningococci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56792"/>
            <a:ext cx="8568952" cy="504056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 smtClean="0">
                <a:effectLst/>
              </a:rPr>
              <a:t>Specimen collection and transport : </a:t>
            </a:r>
            <a:r>
              <a:rPr lang="en-US" dirty="0">
                <a:effectLst/>
              </a:rPr>
              <a:t>CSF, blood</a:t>
            </a:r>
            <a:endParaRPr lang="en-GB" dirty="0">
              <a:effectLst/>
            </a:endParaRPr>
          </a:p>
          <a:p>
            <a:r>
              <a:rPr lang="en-US" dirty="0">
                <a:effectLst/>
              </a:rPr>
              <a:t>Direct gram stain smear of centrifuged deposit of spinal fluid: Gram negative </a:t>
            </a:r>
            <a:r>
              <a:rPr lang="en-US" dirty="0" err="1">
                <a:effectLst/>
              </a:rPr>
              <a:t>diplococci</a:t>
            </a:r>
            <a:r>
              <a:rPr lang="en-US" dirty="0">
                <a:effectLst/>
              </a:rPr>
              <a:t> in PMNS(gonococci –kidney shaped</a:t>
            </a:r>
            <a:r>
              <a:rPr lang="en-US" dirty="0" smtClean="0">
                <a:effectLst/>
              </a:rPr>
              <a:t>)</a:t>
            </a:r>
          </a:p>
          <a:p>
            <a:r>
              <a:rPr lang="en-US" dirty="0" smtClean="0">
                <a:effectLst/>
              </a:rPr>
              <a:t>Culture</a:t>
            </a:r>
          </a:p>
          <a:p>
            <a:pPr lvl="1"/>
            <a:r>
              <a:rPr lang="en-GB" dirty="0">
                <a:effectLst/>
              </a:rPr>
              <a:t>Blood in blood culture </a:t>
            </a:r>
            <a:r>
              <a:rPr lang="en-GB" dirty="0" err="1">
                <a:effectLst/>
              </a:rPr>
              <a:t>e.g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Castenada</a:t>
            </a:r>
            <a:endParaRPr lang="en-GB" dirty="0">
              <a:effectLst/>
            </a:endParaRPr>
          </a:p>
          <a:p>
            <a:pPr lvl="1"/>
            <a:r>
              <a:rPr lang="en-GB" dirty="0">
                <a:effectLst/>
              </a:rPr>
              <a:t>After growth on solid phase, organism is </a:t>
            </a:r>
            <a:r>
              <a:rPr lang="en-GB" dirty="0" err="1">
                <a:effectLst/>
              </a:rPr>
              <a:t>subcultured</a:t>
            </a:r>
            <a:r>
              <a:rPr lang="en-GB" dirty="0">
                <a:effectLst/>
              </a:rPr>
              <a:t> to  </a:t>
            </a:r>
            <a:r>
              <a:rPr lang="en-GB" dirty="0" smtClean="0">
                <a:effectLst/>
              </a:rPr>
              <a:t>CBA</a:t>
            </a:r>
          </a:p>
          <a:p>
            <a:pPr lvl="1"/>
            <a:r>
              <a:rPr lang="en-GB" dirty="0" smtClean="0">
                <a:effectLst/>
              </a:rPr>
              <a:t>Incubation </a:t>
            </a:r>
            <a:r>
              <a:rPr lang="en-GB" dirty="0" err="1" smtClean="0">
                <a:effectLst/>
              </a:rPr>
              <a:t>temerature</a:t>
            </a:r>
            <a:r>
              <a:rPr lang="en-GB" dirty="0" smtClean="0">
                <a:effectLst/>
              </a:rPr>
              <a:t> 35-37</a:t>
            </a:r>
            <a:r>
              <a:rPr lang="en-GB" baseline="30000" dirty="0" smtClean="0">
                <a:effectLst/>
              </a:rPr>
              <a:t>0</a:t>
            </a:r>
            <a:r>
              <a:rPr lang="en-GB" dirty="0" smtClean="0">
                <a:effectLst/>
              </a:rPr>
              <a:t>C. Duration 18-24 hours, </a:t>
            </a:r>
            <a:r>
              <a:rPr lang="en-GB" dirty="0">
                <a:effectLst/>
              </a:rPr>
              <a:t>Increased </a:t>
            </a:r>
            <a:r>
              <a:rPr lang="en-GB" dirty="0" smtClean="0">
                <a:effectLst/>
              </a:rPr>
              <a:t>CO</a:t>
            </a:r>
            <a:r>
              <a:rPr lang="en-GB" baseline="-25000" dirty="0" smtClean="0">
                <a:effectLst/>
              </a:rPr>
              <a:t>2 </a:t>
            </a:r>
            <a:r>
              <a:rPr lang="en-GB" dirty="0" smtClean="0">
                <a:effectLst/>
              </a:rPr>
              <a:t>(</a:t>
            </a:r>
            <a:r>
              <a:rPr lang="en-GB" dirty="0">
                <a:effectLst/>
              </a:rPr>
              <a:t>5-10%) </a:t>
            </a:r>
            <a:endParaRPr lang="en-US" baseline="-25000" dirty="0" smtClean="0">
              <a:effectLst/>
            </a:endParaRPr>
          </a:p>
          <a:p>
            <a:pPr lvl="0"/>
            <a:r>
              <a:rPr lang="en-US" dirty="0" smtClean="0">
                <a:effectLst/>
              </a:rPr>
              <a:t>Colonial morphology</a:t>
            </a:r>
          </a:p>
          <a:p>
            <a:pPr lvl="1"/>
            <a:r>
              <a:rPr lang="en-GB" dirty="0">
                <a:effectLst/>
              </a:rPr>
              <a:t>Small translucent </a:t>
            </a:r>
            <a:r>
              <a:rPr lang="en-GB" dirty="0" err="1">
                <a:effectLst/>
              </a:rPr>
              <a:t>gray</a:t>
            </a:r>
            <a:r>
              <a:rPr lang="en-GB" dirty="0">
                <a:effectLst/>
              </a:rPr>
              <a:t> colonies on CBA (pathogenic Neisseria </a:t>
            </a:r>
            <a:r>
              <a:rPr lang="en-GB" dirty="0" err="1">
                <a:effectLst/>
              </a:rPr>
              <a:t>xtic</a:t>
            </a:r>
            <a:r>
              <a:rPr lang="en-GB" dirty="0">
                <a:effectLst/>
              </a:rPr>
              <a:t> colony </a:t>
            </a:r>
            <a:r>
              <a:rPr lang="en-GB" dirty="0" err="1">
                <a:effectLst/>
              </a:rPr>
              <a:t>color</a:t>
            </a:r>
            <a:r>
              <a:rPr lang="en-GB" dirty="0" smtClean="0">
                <a:effectLst/>
              </a:rPr>
              <a:t>)</a:t>
            </a:r>
          </a:p>
          <a:p>
            <a:r>
              <a:rPr lang="en-GB" dirty="0" smtClean="0">
                <a:effectLst/>
              </a:rPr>
              <a:t>Gram </a:t>
            </a:r>
            <a:r>
              <a:rPr lang="en-GB" dirty="0">
                <a:effectLst/>
              </a:rPr>
              <a:t>s</a:t>
            </a:r>
            <a:r>
              <a:rPr lang="en-GB" dirty="0" smtClean="0">
                <a:effectLst/>
              </a:rPr>
              <a:t>tain of colonies</a:t>
            </a:r>
          </a:p>
          <a:p>
            <a:pPr lvl="1"/>
            <a:r>
              <a:rPr lang="en-US" dirty="0">
                <a:effectLst/>
              </a:rPr>
              <a:t>G</a:t>
            </a:r>
            <a:r>
              <a:rPr lang="en-US" dirty="0" smtClean="0">
                <a:effectLst/>
              </a:rPr>
              <a:t>ram </a:t>
            </a:r>
            <a:r>
              <a:rPr lang="en-US" dirty="0">
                <a:effectLst/>
              </a:rPr>
              <a:t>negative </a:t>
            </a:r>
            <a:r>
              <a:rPr lang="en-US" dirty="0" err="1">
                <a:effectLst/>
              </a:rPr>
              <a:t>diplococci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3061478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achelor of Medicine And Bachelor of Surgery (MBChB)  Year  2\MEDICAL MICROBIOLOGY\5. MICROBIOLOGY PRACTICALS AND DEMONSTRATIONS\Laboratry Pictures\19th practicals 2011\IMG_20111019_1017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Castenada</a:t>
            </a:r>
            <a:r>
              <a:rPr lang="en-US" dirty="0" smtClean="0"/>
              <a:t> medium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2650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48072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Biochemical tests </a:t>
            </a:r>
          </a:p>
          <a:p>
            <a:pPr lvl="1"/>
            <a:r>
              <a:rPr lang="en-US" dirty="0"/>
              <a:t>Positive oxidase test</a:t>
            </a:r>
          </a:p>
          <a:p>
            <a:pPr lvl="1"/>
            <a:r>
              <a:rPr lang="en-US" dirty="0"/>
              <a:t>Catalase positive</a:t>
            </a:r>
          </a:p>
          <a:p>
            <a:pPr lvl="1"/>
            <a:r>
              <a:rPr lang="en-US" dirty="0" smtClean="0"/>
              <a:t>Sugar </a:t>
            </a:r>
            <a:r>
              <a:rPr lang="en-US" dirty="0"/>
              <a:t>fermentation test; ferments glucose and maltose</a:t>
            </a:r>
          </a:p>
          <a:p>
            <a:r>
              <a:rPr lang="en-US" dirty="0" smtClean="0"/>
              <a:t>Other </a:t>
            </a:r>
            <a:r>
              <a:rPr lang="en-US" dirty="0"/>
              <a:t>test to demonstrate capsular polysaccharide in CSF</a:t>
            </a:r>
          </a:p>
          <a:p>
            <a:pPr lvl="1"/>
            <a:r>
              <a:rPr lang="en-US" dirty="0"/>
              <a:t>Counter current </a:t>
            </a:r>
            <a:r>
              <a:rPr lang="en-US" dirty="0" err="1"/>
              <a:t>electrophorensis</a:t>
            </a:r>
            <a:endParaRPr lang="en-US" dirty="0"/>
          </a:p>
          <a:p>
            <a:pPr lvl="1"/>
            <a:r>
              <a:rPr lang="en-US" dirty="0"/>
              <a:t>Latex agglutination test</a:t>
            </a:r>
          </a:p>
          <a:p>
            <a:pPr lvl="1"/>
            <a:r>
              <a:rPr lang="en-US" dirty="0"/>
              <a:t>PCR </a:t>
            </a:r>
          </a:p>
          <a:p>
            <a:r>
              <a:rPr lang="en-US" dirty="0"/>
              <a:t>Antibiotic susceptibility test</a:t>
            </a:r>
          </a:p>
          <a:p>
            <a:r>
              <a:rPr lang="en-US" dirty="0" smtClean="0"/>
              <a:t>Diff btw </a:t>
            </a:r>
            <a:r>
              <a:rPr lang="en-US" dirty="0" err="1" smtClean="0"/>
              <a:t>meningococci</a:t>
            </a:r>
            <a:r>
              <a:rPr lang="en-US" dirty="0" smtClean="0"/>
              <a:t> and gonococci:</a:t>
            </a:r>
          </a:p>
          <a:p>
            <a:pPr lvl="1"/>
            <a:r>
              <a:rPr lang="en-US" dirty="0" smtClean="0"/>
              <a:t>Meningococci ferment both Maltose and Glc gonococci ferment only Glucose</a:t>
            </a:r>
          </a:p>
        </p:txBody>
      </p:sp>
    </p:spTree>
    <p:extLst>
      <p:ext uri="{BB962C8B-B14F-4D97-AF65-F5344CB8AC3E}">
        <p14:creationId xmlns:p14="http://schemas.microsoft.com/office/powerpoint/2010/main" val="11656298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91" y="4077072"/>
            <a:ext cx="5486400" cy="566738"/>
          </a:xfrm>
        </p:spPr>
        <p:txBody>
          <a:bodyPr/>
          <a:lstStyle/>
          <a:p>
            <a:r>
              <a:rPr lang="en-US" dirty="0" smtClean="0"/>
              <a:t>Neisseria Cultures</a:t>
            </a:r>
            <a:endParaRPr lang="en-US" dirty="0"/>
          </a:p>
        </p:txBody>
      </p:sp>
      <p:pic>
        <p:nvPicPr>
          <p:cNvPr id="4" name="Content Placeholder 3" descr="N gonorrhoeae on CBA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2500" r="12500"/>
          <a:stretch>
            <a:fillRect/>
          </a:stretch>
        </p:blipFill>
        <p:spPr>
          <a:xfrm>
            <a:off x="-7707" y="0"/>
            <a:ext cx="5486400" cy="4114800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79512" y="4669061"/>
            <a:ext cx="5486400" cy="804862"/>
          </a:xfrm>
        </p:spPr>
        <p:txBody>
          <a:bodyPr/>
          <a:lstStyle/>
          <a:p>
            <a:r>
              <a:rPr lang="en-US" b="1" dirty="0" smtClean="0"/>
              <a:t>ON  CBA</a:t>
            </a:r>
            <a:endParaRPr lang="en-US" b="1" dirty="0"/>
          </a:p>
        </p:txBody>
      </p:sp>
      <p:pic>
        <p:nvPicPr>
          <p:cNvPr id="5" name="Picture 4" descr="Neisseriaceae on Thayer Martin Mediu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2351" y="3284984"/>
            <a:ext cx="5220173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9726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Bachelor of Medicine And Bachelor of Surgery (MBChB)  Year  2\MEDICAL MICROBIOLOGY\leo 31st may Microbio\IMG_20130215_1242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61196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Bachelor of Medicine And Bachelor of Surgery (MBChB)  Year  2\MEDICAL MICROBIOLOGY\5. MICROBIOLOGY PRACTICALS AND DEMONSTRATIONS\microbiology bacteriology\Serum sugars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" y="466344"/>
            <a:ext cx="7900416" cy="592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292746"/>
      </p:ext>
    </p:extLst>
  </p:cSld>
  <p:clrMapOvr>
    <a:masterClrMapping/>
  </p:clrMapOvr>
</p:sld>
</file>

<file path=ppt/theme/theme1.xml><?xml version="1.0" encoding="utf-8"?>
<a:theme xmlns:a="http://schemas.openxmlformats.org/drawingml/2006/main" name="1_TS001069040">
  <a:themeElements>
    <a:clrScheme name="Office Theme 1">
      <a:dk1>
        <a:srgbClr val="000000"/>
      </a:dk1>
      <a:lt1>
        <a:srgbClr val="FFFFFF"/>
      </a:lt1>
      <a:dk2>
        <a:srgbClr val="7F00FF"/>
      </a:dk2>
      <a:lt2>
        <a:srgbClr val="FAFD00"/>
      </a:lt2>
      <a:accent1>
        <a:srgbClr val="B50069"/>
      </a:accent1>
      <a:accent2>
        <a:srgbClr val="FF7F00"/>
      </a:accent2>
      <a:accent3>
        <a:srgbClr val="C0AAFF"/>
      </a:accent3>
      <a:accent4>
        <a:srgbClr val="DADADA"/>
      </a:accent4>
      <a:accent5>
        <a:srgbClr val="D7AAB9"/>
      </a:accent5>
      <a:accent6>
        <a:srgbClr val="E77200"/>
      </a:accent6>
      <a:hlink>
        <a:srgbClr val="FF00FF"/>
      </a:hlink>
      <a:folHlink>
        <a:srgbClr val="B760F9"/>
      </a:folHlink>
    </a:clrScheme>
    <a:fontScheme name="Office Theme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7F00FF"/>
        </a:dk2>
        <a:lt2>
          <a:srgbClr val="FAFD00"/>
        </a:lt2>
        <a:accent1>
          <a:srgbClr val="B50069"/>
        </a:accent1>
        <a:accent2>
          <a:srgbClr val="FF7F00"/>
        </a:accent2>
        <a:accent3>
          <a:srgbClr val="C0AAFF"/>
        </a:accent3>
        <a:accent4>
          <a:srgbClr val="DADADA"/>
        </a:accent4>
        <a:accent5>
          <a:srgbClr val="D7AAB9"/>
        </a:accent5>
        <a:accent6>
          <a:srgbClr val="E77200"/>
        </a:accent6>
        <a:hlink>
          <a:srgbClr val="FF00FF"/>
        </a:hlink>
        <a:folHlink>
          <a:srgbClr val="B760F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B760F9"/>
        </a:lt1>
        <a:dk2>
          <a:srgbClr val="7B00E4"/>
        </a:dk2>
        <a:lt2>
          <a:srgbClr val="280049"/>
        </a:lt2>
        <a:accent1>
          <a:srgbClr val="FFFFFF"/>
        </a:accent1>
        <a:accent2>
          <a:srgbClr val="FFFF00"/>
        </a:accent2>
        <a:accent3>
          <a:srgbClr val="D8B6FB"/>
        </a:accent3>
        <a:accent4>
          <a:srgbClr val="000000"/>
        </a:accent4>
        <a:accent5>
          <a:srgbClr val="FFFFFF"/>
        </a:accent5>
        <a:accent6>
          <a:srgbClr val="E7E700"/>
        </a:accent6>
        <a:hlink>
          <a:srgbClr val="FF00FF"/>
        </a:hlink>
        <a:folHlink>
          <a:srgbClr val="DFB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DADADA"/>
        </a:lt2>
        <a:accent1>
          <a:srgbClr val="F2F2F2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F7F7F7"/>
        </a:accent5>
        <a:accent6>
          <a:srgbClr val="838383"/>
        </a:accent6>
        <a:hlink>
          <a:srgbClr val="DADADA"/>
        </a:hlink>
        <a:folHlink>
          <a:srgbClr val="6767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1367</Words>
  <Application>Microsoft Office PowerPoint</Application>
  <PresentationFormat>On-screen Show (4:3)</PresentationFormat>
  <Paragraphs>250</Paragraphs>
  <Slides>127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127</vt:i4>
      </vt:variant>
    </vt:vector>
  </HeadingPairs>
  <TitlesOfParts>
    <vt:vector size="129" baseType="lpstr">
      <vt:lpstr>1_TS001069040</vt:lpstr>
      <vt:lpstr>PhotoSuite Image</vt:lpstr>
      <vt:lpstr>END OF YEAR TAG REVISION</vt:lpstr>
      <vt:lpstr>VIROLOGY SECTION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PARASITOLOGY SECTION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Band form P.malariae</vt:lpstr>
      <vt:lpstr>Band form P.malariae</vt:lpstr>
      <vt:lpstr>Cerebral Malaria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Harada Mori</vt:lpstr>
      <vt:lpstr>PowerPoint Presentation</vt:lpstr>
      <vt:lpstr>oocysts of cryptosporidium parvum</vt:lpstr>
      <vt:lpstr>PowerPoint Presentation</vt:lpstr>
      <vt:lpstr>E histolytica cyst-nucleolus visible with chromatin edge</vt:lpstr>
      <vt:lpstr>Cyst of E. Coli</vt:lpstr>
      <vt:lpstr>Cysts of G.lamblia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Trophozoites T.vaginalis</vt:lpstr>
      <vt:lpstr>Morphology</vt:lpstr>
      <vt:lpstr>PowerPoint Presentation</vt:lpstr>
      <vt:lpstr>PowerPoint Presentation</vt:lpstr>
      <vt:lpstr>PowerPoint Presentation</vt:lpstr>
      <vt:lpstr>Tachyzoites of t. gondii</vt:lpstr>
      <vt:lpstr>Encysted Larvae of T. Spiralis</vt:lpstr>
      <vt:lpstr>PowerPoint Presentation</vt:lpstr>
      <vt:lpstr>Adult schistosomes</vt:lpstr>
      <vt:lpstr>Fasciola hepatica</vt:lpstr>
      <vt:lpstr>Paragonimus westermani</vt:lpstr>
      <vt:lpstr>PowerPoint Presentation</vt:lpstr>
      <vt:lpstr>Chrysops fly- vector for Loa loa (Calabar fugitive swellings around the eye)</vt:lpstr>
      <vt:lpstr>PowerPoint Presentation</vt:lpstr>
      <vt:lpstr>hatchet cell on the wing of tsetse fly/ glossina species</vt:lpstr>
      <vt:lpstr>PowerPoint Presentation</vt:lpstr>
      <vt:lpstr>Spiracles of Myiasis </vt:lpstr>
      <vt:lpstr>PowerPoint Presentation</vt:lpstr>
      <vt:lpstr>Soft Tick- Argasidae</vt:lpstr>
      <vt:lpstr>Hard Tick- Ixodidae</vt:lpstr>
      <vt:lpstr>Xenopsylla cheopis - oriental rat flea</vt:lpstr>
      <vt:lpstr>Pthirus pubis - Pubic or Crab Louse</vt:lpstr>
      <vt:lpstr>Culicoides/ biting midges vect for mansonella perstans</vt:lpstr>
      <vt:lpstr>PowerPoint Presentation</vt:lpstr>
      <vt:lpstr>Microfilaria of Onchocerca volvulus</vt:lpstr>
      <vt:lpstr>Microfilaria of mansonella perstans</vt:lpstr>
      <vt:lpstr>Phlebotomus sand fly</vt:lpstr>
      <vt:lpstr>PowerPoint Presentation</vt:lpstr>
      <vt:lpstr>BACTERIOLOGY SECTION</vt:lpstr>
      <vt:lpstr>ASOT TEST***</vt:lpstr>
      <vt:lpstr>PowerPoint Presentation</vt:lpstr>
      <vt:lpstr>PowerPoint Presentation</vt:lpstr>
      <vt:lpstr>VIRIDANS STREP</vt:lpstr>
      <vt:lpstr>Strp. Pneumonea</vt:lpstr>
      <vt:lpstr>Neisseria gonococci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Neisseria Cultures</vt:lpstr>
      <vt:lpstr>PowerPoint Presentation</vt:lpstr>
      <vt:lpstr>PowerPoint Presentation</vt:lpstr>
      <vt:lpstr>PowerPoint Presentation</vt:lpstr>
      <vt:lpstr>Neisseria meningococci </vt:lpstr>
      <vt:lpstr>Castenada medium</vt:lpstr>
      <vt:lpstr>PowerPoint Presentation</vt:lpstr>
      <vt:lpstr>Neisseria Cultures</vt:lpstr>
      <vt:lpstr>PowerPoint Presentation</vt:lpstr>
      <vt:lpstr>PowerPoint Presentation</vt:lpstr>
      <vt:lpstr>PowerPoint Presentation</vt:lpstr>
      <vt:lpstr>C diphtheriae on Potassium Tellurite agar-Black colonies</vt:lpstr>
      <vt:lpstr>Albert's Stain</vt:lpstr>
      <vt:lpstr>Loeffler’s Medium/ Slope</vt:lpstr>
      <vt:lpstr>C tetani-The drumsticks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Bacillus</vt:lpstr>
      <vt:lpstr>PowerPoint Presentation</vt:lpstr>
      <vt:lpstr>PowerPoint Presentation</vt:lpstr>
      <vt:lpstr>B anthracis on BA</vt:lpstr>
      <vt:lpstr>Anthracoides bacillus on NA</vt:lpstr>
      <vt:lpstr>Haemophilus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MYCOLOGY SECTION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 OF YEAR TAG REVISION</dc:title>
  <dc:creator>Dr. Kimaiga H.O. MBChB (UoN)</dc:creator>
  <cp:lastModifiedBy>Dr. Kimaiga H.O. MBChB (UoN)</cp:lastModifiedBy>
  <cp:revision>23</cp:revision>
  <dcterms:created xsi:type="dcterms:W3CDTF">2013-10-30T12:15:05Z</dcterms:created>
  <dcterms:modified xsi:type="dcterms:W3CDTF">2013-11-12T18:09:43Z</dcterms:modified>
</cp:coreProperties>
</file>