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78" r:id="rId4"/>
    <p:sldId id="287" r:id="rId5"/>
    <p:sldId id="258" r:id="rId6"/>
    <p:sldId id="259" r:id="rId7"/>
    <p:sldId id="260" r:id="rId8"/>
    <p:sldId id="289" r:id="rId9"/>
    <p:sldId id="261" r:id="rId10"/>
    <p:sldId id="262" r:id="rId11"/>
    <p:sldId id="263" r:id="rId12"/>
    <p:sldId id="279" r:id="rId13"/>
    <p:sldId id="277" r:id="rId14"/>
    <p:sldId id="264" r:id="rId15"/>
    <p:sldId id="265" r:id="rId16"/>
    <p:sldId id="280" r:id="rId17"/>
    <p:sldId id="266" r:id="rId18"/>
    <p:sldId id="267" r:id="rId19"/>
    <p:sldId id="268" r:id="rId20"/>
    <p:sldId id="269" r:id="rId21"/>
    <p:sldId id="282" r:id="rId22"/>
    <p:sldId id="270" r:id="rId23"/>
    <p:sldId id="288" r:id="rId24"/>
    <p:sldId id="284" r:id="rId25"/>
    <p:sldId id="285" r:id="rId26"/>
    <p:sldId id="286" r:id="rId27"/>
    <p:sldId id="283" r:id="rId28"/>
    <p:sldId id="272" r:id="rId29"/>
    <p:sldId id="273" r:id="rId30"/>
    <p:sldId id="274" r:id="rId31"/>
    <p:sldId id="276" r:id="rId32"/>
    <p:sldId id="290" r:id="rId33"/>
    <p:sldId id="291" r:id="rId34"/>
    <p:sldId id="29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90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4CCA7-0433-435E-A7B7-DE86A5910A58}" type="datetimeFigureOut">
              <a:rPr lang="en-GB" smtClean="0"/>
              <a:t>21/01/2014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EE8D4-F5BC-45FD-8BB7-1FF2C58A1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64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AEABA-5598-408A-9C56-6EF17564B9ED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AEABA-5598-408A-9C56-6EF17564B9ED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AEABA-5598-408A-9C56-6EF17564B9ED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AEABA-5598-408A-9C56-6EF17564B9ED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EE8D4-F5BC-45FD-8BB7-1FF2C58A1C13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21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AEABA-5598-408A-9C56-6EF17564B9ED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AEABA-5598-408A-9C56-6EF17564B9ED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AEABA-5598-408A-9C56-6EF17564B9ED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9ACBEC-3908-4732-A91B-787B7E989474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AEABA-5598-408A-9C56-6EF17564B9ED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AEABA-5598-408A-9C56-6EF17564B9ED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AEABA-5598-408A-9C56-6EF17564B9ED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AEABA-5598-408A-9C56-6EF17564B9ED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61AA2-1026-43E7-8561-2DF2841F989C}" type="datetimeFigureOut">
              <a:rPr lang="en-GB" smtClean="0"/>
              <a:t>21/01/2014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B035-59FA-4827-958C-FB5CC05F9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99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61AA2-1026-43E7-8561-2DF2841F989C}" type="datetimeFigureOut">
              <a:rPr lang="en-GB" smtClean="0"/>
              <a:t>21/01/2014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B035-59FA-4827-958C-FB5CC05F9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307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61AA2-1026-43E7-8561-2DF2841F989C}" type="datetimeFigureOut">
              <a:rPr lang="en-GB" smtClean="0"/>
              <a:t>21/01/2014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B035-59FA-4827-958C-FB5CC05F9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365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61AA2-1026-43E7-8561-2DF2841F989C}" type="datetimeFigureOut">
              <a:rPr lang="en-GB" smtClean="0"/>
              <a:t>21/01/2014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B035-59FA-4827-958C-FB5CC05F9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319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61AA2-1026-43E7-8561-2DF2841F989C}" type="datetimeFigureOut">
              <a:rPr lang="en-GB" smtClean="0"/>
              <a:t>21/01/2014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B035-59FA-4827-958C-FB5CC05F9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748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61AA2-1026-43E7-8561-2DF2841F989C}" type="datetimeFigureOut">
              <a:rPr lang="en-GB" smtClean="0"/>
              <a:t>21/01/2014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B035-59FA-4827-958C-FB5CC05F9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117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61AA2-1026-43E7-8561-2DF2841F989C}" type="datetimeFigureOut">
              <a:rPr lang="en-GB" smtClean="0"/>
              <a:t>21/01/2014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B035-59FA-4827-958C-FB5CC05F9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07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61AA2-1026-43E7-8561-2DF2841F989C}" type="datetimeFigureOut">
              <a:rPr lang="en-GB" smtClean="0"/>
              <a:t>21/01/2014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B035-59FA-4827-958C-FB5CC05F9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058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61AA2-1026-43E7-8561-2DF2841F989C}" type="datetimeFigureOut">
              <a:rPr lang="en-GB" smtClean="0"/>
              <a:t>21/01/2014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B035-59FA-4827-958C-FB5CC05F9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510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61AA2-1026-43E7-8561-2DF2841F989C}" type="datetimeFigureOut">
              <a:rPr lang="en-GB" smtClean="0"/>
              <a:t>21/01/2014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B035-59FA-4827-958C-FB5CC05F9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349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61AA2-1026-43E7-8561-2DF2841F989C}" type="datetimeFigureOut">
              <a:rPr lang="en-GB" smtClean="0"/>
              <a:t>21/01/2014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B035-59FA-4827-958C-FB5CC05F9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26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61AA2-1026-43E7-8561-2DF2841F989C}" type="datetimeFigureOut">
              <a:rPr lang="en-GB" smtClean="0"/>
              <a:t>21/01/2014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CB035-59FA-4827-958C-FB5CC05F9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04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MYCOLOGY SPOT TEST </a:t>
            </a:r>
            <a:r>
              <a:rPr lang="en-GB" b="1" dirty="0" smtClean="0"/>
              <a:t>REVISION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/>
              <a:t>Answered by KIMAIGA H.O </a:t>
            </a:r>
          </a:p>
          <a:p>
            <a:r>
              <a:rPr lang="en-GB" b="1"/>
              <a:t>MBChB (University of Nairobi)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51600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116632"/>
            <a:ext cx="3960440" cy="563662"/>
          </a:xfrm>
        </p:spPr>
        <p:txBody>
          <a:bodyPr>
            <a:normAutofit/>
          </a:bodyPr>
          <a:lstStyle/>
          <a:p>
            <a:r>
              <a:rPr lang="en-GB" dirty="0" smtClean="0"/>
              <a:t>Isolated from an AIDS patient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07504" y="908720"/>
            <a:ext cx="4392488" cy="5400600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eriod"/>
            </a:pPr>
            <a:r>
              <a:rPr lang="en-GB" sz="1800" dirty="0" smtClean="0"/>
              <a:t>List 2  features of the causative organism?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1800" dirty="0" err="1" smtClean="0">
                <a:solidFill>
                  <a:srgbClr val="FF0000"/>
                </a:solidFill>
              </a:rPr>
              <a:t>Pseudohyphae</a:t>
            </a:r>
            <a:r>
              <a:rPr lang="en-GB" sz="1800" dirty="0" smtClean="0">
                <a:solidFill>
                  <a:srgbClr val="FF0000"/>
                </a:solidFill>
              </a:rPr>
              <a:t> </a:t>
            </a:r>
            <a:r>
              <a:rPr lang="en-GB" sz="1800" dirty="0">
                <a:solidFill>
                  <a:srgbClr val="FF0000"/>
                </a:solidFill>
              </a:rPr>
              <a:t>and </a:t>
            </a:r>
            <a:r>
              <a:rPr lang="en-GB" sz="1800" dirty="0" err="1">
                <a:solidFill>
                  <a:srgbClr val="FF0000"/>
                </a:solidFill>
              </a:rPr>
              <a:t>chylamydospores</a:t>
            </a:r>
            <a:r>
              <a:rPr lang="en-GB" sz="1800" dirty="0" smtClean="0">
                <a:solidFill>
                  <a:srgbClr val="FF0000"/>
                </a:solidFill>
              </a:rPr>
              <a:t>. on cornmeal agar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1800" dirty="0" smtClean="0">
                <a:solidFill>
                  <a:srgbClr val="FF0000"/>
                </a:solidFill>
              </a:rPr>
              <a:t>Dimorphic fungi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1800" dirty="0" smtClean="0">
                <a:solidFill>
                  <a:srgbClr val="FF0000"/>
                </a:solidFill>
              </a:rPr>
              <a:t>Germ tubes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1800" dirty="0" smtClean="0">
                <a:solidFill>
                  <a:srgbClr val="FF0000"/>
                </a:solidFill>
              </a:rPr>
              <a:t>Gram positive cells</a:t>
            </a:r>
          </a:p>
          <a:p>
            <a:pPr marL="457200" indent="-457200">
              <a:buAutoNum type="arabicPeriod"/>
            </a:pPr>
            <a:r>
              <a:rPr lang="en-GB" sz="1800" dirty="0" smtClean="0"/>
              <a:t>List 2 lab test to distinguish it from the other species in its genus.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FF0000"/>
                </a:solidFill>
              </a:rPr>
              <a:t>Germ tube tests (+</a:t>
            </a:r>
            <a:r>
              <a:rPr lang="en-US" sz="1800" dirty="0" err="1">
                <a:solidFill>
                  <a:srgbClr val="FF0000"/>
                </a:solidFill>
              </a:rPr>
              <a:t>ve</a:t>
            </a:r>
            <a:r>
              <a:rPr lang="en-US" sz="1800" dirty="0" smtClean="0">
                <a:solidFill>
                  <a:srgbClr val="FF0000"/>
                </a:solidFill>
              </a:rPr>
              <a:t>)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1800" dirty="0" smtClean="0">
                <a:solidFill>
                  <a:srgbClr val="FF0000"/>
                </a:solidFill>
              </a:rPr>
              <a:t>Carbohydrate assimilation </a:t>
            </a:r>
            <a:r>
              <a:rPr lang="en-GB" sz="1800" dirty="0">
                <a:solidFill>
                  <a:srgbClr val="FF0000"/>
                </a:solidFill>
              </a:rPr>
              <a:t>and fermentation </a:t>
            </a:r>
            <a:endParaRPr lang="en-GB" sz="1800" dirty="0" smtClean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r>
              <a:rPr lang="en-GB" sz="1800" dirty="0" smtClean="0"/>
              <a:t>List 2 pre-disposing factors to getting the above infection.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FF0000"/>
                </a:solidFill>
              </a:rPr>
              <a:t>Immunosuppressive </a:t>
            </a:r>
            <a:r>
              <a:rPr lang="en-US" sz="1800" dirty="0">
                <a:solidFill>
                  <a:srgbClr val="FF0000"/>
                </a:solidFill>
              </a:rPr>
              <a:t>conditions – HIV, steroids, pregnancy </a:t>
            </a:r>
            <a:r>
              <a:rPr lang="en-US" sz="1800" dirty="0" smtClean="0">
                <a:solidFill>
                  <a:srgbClr val="FF0000"/>
                </a:solidFill>
              </a:rPr>
              <a:t>e.t.c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1800" dirty="0">
                <a:solidFill>
                  <a:srgbClr val="FF0000"/>
                </a:solidFill>
              </a:rPr>
              <a:t>Broad spectrum antibiotics </a:t>
            </a:r>
            <a:endParaRPr lang="en-GB" sz="1800" dirty="0" smtClean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r>
              <a:rPr lang="en-GB" sz="1800" dirty="0" smtClean="0"/>
              <a:t>Which is the main immunity involved?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FF0000"/>
                </a:solidFill>
              </a:rPr>
              <a:t>Cell </a:t>
            </a:r>
            <a:r>
              <a:rPr lang="en-US" sz="1800" dirty="0">
                <a:solidFill>
                  <a:srgbClr val="FF0000"/>
                </a:solidFill>
              </a:rPr>
              <a:t>mediated </a:t>
            </a:r>
            <a:r>
              <a:rPr lang="en-US" sz="1800" dirty="0" smtClean="0">
                <a:solidFill>
                  <a:srgbClr val="FF0000"/>
                </a:solidFill>
              </a:rPr>
              <a:t>immunity</a:t>
            </a:r>
            <a:endParaRPr lang="en-GB" sz="1800" dirty="0" smtClean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3520" y="2218662"/>
            <a:ext cx="4320480" cy="255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9785" y="4799184"/>
            <a:ext cx="4320480" cy="203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4" descr="Onchocerca volvulus - adul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75656" cy="1640929"/>
          </a:xfrm>
          <a:prstGeom prst="rect">
            <a:avLst/>
          </a:prstGeom>
        </p:spPr>
      </p:pic>
      <p:pic>
        <p:nvPicPr>
          <p:cNvPr id="8" name="Content Placeholder 5" descr="calb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-17481"/>
            <a:ext cx="3096344" cy="222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48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51520" y="3140968"/>
            <a:ext cx="8424936" cy="3456384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Name the feature shown below and the causative org</a:t>
            </a:r>
            <a:r>
              <a:rPr lang="en-US" sz="2400" dirty="0" smtClean="0"/>
              <a:t>.?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200" dirty="0" err="1" smtClean="0"/>
              <a:t>Chlamydospore</a:t>
            </a:r>
            <a:r>
              <a:rPr lang="en-US" sz="2200" dirty="0"/>
              <a:t>, </a:t>
            </a:r>
            <a:endParaRPr lang="en-US" sz="2200" dirty="0" smtClean="0"/>
          </a:p>
          <a:p>
            <a:pPr marL="457200" indent="-457200">
              <a:buAutoNum type="arabicPeriod"/>
            </a:pPr>
            <a:r>
              <a:rPr lang="en-GB" sz="2400" dirty="0" smtClean="0"/>
              <a:t>This </a:t>
            </a:r>
            <a:r>
              <a:rPr lang="en-GB" sz="2400" dirty="0" smtClean="0"/>
              <a:t>type of spore is characteristic of which fungi?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2000" dirty="0" smtClean="0">
                <a:solidFill>
                  <a:srgbClr val="FF0000"/>
                </a:solidFill>
              </a:rPr>
              <a:t>Candida </a:t>
            </a:r>
            <a:r>
              <a:rPr lang="en-GB" sz="2000" dirty="0" err="1" smtClean="0">
                <a:solidFill>
                  <a:srgbClr val="FF0000"/>
                </a:solidFill>
              </a:rPr>
              <a:t>albicans</a:t>
            </a:r>
            <a:endParaRPr lang="en-GB" sz="2000" dirty="0" smtClean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r>
              <a:rPr lang="en-GB" sz="2400" dirty="0" smtClean="0"/>
              <a:t>What is the </a:t>
            </a:r>
            <a:r>
              <a:rPr lang="en-GB" sz="2400" dirty="0" err="1" smtClean="0"/>
              <a:t>pathogenisis</a:t>
            </a:r>
            <a:r>
              <a:rPr lang="en-GB" sz="2400" dirty="0" smtClean="0"/>
              <a:t> of the disease caused by the above organism?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FF0000"/>
                </a:solidFill>
              </a:rPr>
              <a:t>Colonization of mucosa </a:t>
            </a:r>
            <a:r>
              <a:rPr lang="en-US" sz="2000" dirty="0" err="1">
                <a:solidFill>
                  <a:srgbClr val="FF0000"/>
                </a:solidFill>
              </a:rPr>
              <a:t>e.g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UT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FF0000"/>
                </a:solidFill>
              </a:rPr>
              <a:t>Adhesion to mucosal cells using </a:t>
            </a:r>
            <a:r>
              <a:rPr lang="en-US" sz="2000" dirty="0" err="1" smtClean="0">
                <a:solidFill>
                  <a:srgbClr val="FF0000"/>
                </a:solidFill>
              </a:rPr>
              <a:t>mannoproteins</a:t>
            </a:r>
            <a:r>
              <a:rPr lang="en-US" sz="2000" dirty="0" smtClean="0">
                <a:solidFill>
                  <a:srgbClr val="FF0000"/>
                </a:solidFill>
              </a:rPr>
              <a:t> and </a:t>
            </a:r>
            <a:r>
              <a:rPr lang="en-US" sz="2000" dirty="0" err="1" smtClean="0">
                <a:solidFill>
                  <a:srgbClr val="FF0000"/>
                </a:solidFill>
              </a:rPr>
              <a:t>fibronectin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FF0000"/>
                </a:solidFill>
              </a:rPr>
              <a:t>Penetration of mucosal barriers using hyphae. </a:t>
            </a:r>
            <a:endParaRPr lang="en-GB" sz="2000" dirty="0" smtClean="0">
              <a:solidFill>
                <a:srgbClr val="FF0000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2000" dirty="0" err="1" smtClean="0">
                <a:solidFill>
                  <a:srgbClr val="FF0000"/>
                </a:solidFill>
              </a:rPr>
              <a:t>Etracellular</a:t>
            </a:r>
            <a:r>
              <a:rPr lang="en-GB" sz="2000" dirty="0" smtClean="0">
                <a:solidFill>
                  <a:srgbClr val="FF0000"/>
                </a:solidFill>
              </a:rPr>
              <a:t> enzymes like proteases and </a:t>
            </a:r>
            <a:r>
              <a:rPr lang="en-GB" sz="2000" dirty="0" err="1" smtClean="0">
                <a:solidFill>
                  <a:srgbClr val="FF0000"/>
                </a:solidFill>
              </a:rPr>
              <a:t>elastases,phospholipases</a:t>
            </a:r>
            <a:r>
              <a:rPr lang="en-GB" sz="2000" dirty="0" smtClean="0">
                <a:solidFill>
                  <a:srgbClr val="FF0000"/>
                </a:solidFill>
              </a:rPr>
              <a:t> digest epithelia cells and facilitate invasiveness</a:t>
            </a:r>
          </a:p>
        </p:txBody>
      </p:sp>
      <p:pic>
        <p:nvPicPr>
          <p:cNvPr id="5" name="Content Placeholder 3" descr="quiz 35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2656"/>
            <a:ext cx="5832648" cy="2652929"/>
          </a:xfrm>
        </p:spPr>
      </p:pic>
    </p:spTree>
    <p:extLst>
      <p:ext uri="{BB962C8B-B14F-4D97-AF65-F5344CB8AC3E}">
        <p14:creationId xmlns:p14="http://schemas.microsoft.com/office/powerpoint/2010/main" val="209943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23528" y="404664"/>
            <a:ext cx="4172272" cy="5721499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Identify the media?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FF0000"/>
                </a:solidFill>
              </a:rPr>
              <a:t>SDA (</a:t>
            </a:r>
            <a:r>
              <a:rPr lang="en-GB" dirty="0" err="1" smtClean="0">
                <a:solidFill>
                  <a:srgbClr val="FF0000"/>
                </a:solidFill>
              </a:rPr>
              <a:t>Saboraud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dextrose Agar</a:t>
            </a:r>
            <a:r>
              <a:rPr lang="en-GB" dirty="0" smtClean="0">
                <a:solidFill>
                  <a:srgbClr val="FF0000"/>
                </a:solidFill>
              </a:rPr>
              <a:t>)</a:t>
            </a:r>
            <a:endParaRPr lang="en-GB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</a:t>
            </a:r>
            <a:r>
              <a:rPr lang="en-GB" dirty="0"/>
              <a:t>are the </a:t>
            </a:r>
            <a:r>
              <a:rPr lang="en-GB" dirty="0" smtClean="0"/>
              <a:t>constituents of the media?</a:t>
            </a:r>
          </a:p>
          <a:p>
            <a:pPr marL="914400" lvl="1" indent="-5143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Chloramphenicol</a:t>
            </a:r>
            <a:r>
              <a:rPr lang="en-US" dirty="0">
                <a:solidFill>
                  <a:srgbClr val="FF0000"/>
                </a:solidFill>
              </a:rPr>
              <a:t>, to reduce bacterial </a:t>
            </a:r>
            <a:r>
              <a:rPr lang="en-US" dirty="0" smtClean="0">
                <a:solidFill>
                  <a:srgbClr val="FF0000"/>
                </a:solidFill>
              </a:rPr>
              <a:t>contamination</a:t>
            </a:r>
            <a:endParaRPr lang="en-GB" dirty="0" smtClean="0">
              <a:solidFill>
                <a:srgbClr val="FF0000"/>
              </a:solidFill>
            </a:endParaRPr>
          </a:p>
          <a:p>
            <a:pPr marL="914400" lvl="1" indent="-514350">
              <a:buFont typeface="Wingdings" panose="05000000000000000000" pitchFamily="2" charset="2"/>
              <a:buChar char="ü"/>
            </a:pPr>
            <a:r>
              <a:rPr lang="en-US" dirty="0" err="1" smtClean="0">
                <a:solidFill>
                  <a:srgbClr val="FF0000"/>
                </a:solidFill>
              </a:rPr>
              <a:t>Cycloheximide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reduce contamination by saprophytic </a:t>
            </a:r>
            <a:r>
              <a:rPr lang="en-US" dirty="0" smtClean="0">
                <a:solidFill>
                  <a:srgbClr val="FF0000"/>
                </a:solidFill>
              </a:rPr>
              <a:t>fungi</a:t>
            </a:r>
            <a:endParaRPr lang="en-GB" dirty="0">
              <a:solidFill>
                <a:srgbClr val="FF0000"/>
              </a:solidFill>
            </a:endParaRPr>
          </a:p>
          <a:p>
            <a:pPr marL="914400" lvl="1" indent="-51435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FF0000"/>
                </a:solidFill>
              </a:rPr>
              <a:t>Dextrose</a:t>
            </a:r>
          </a:p>
          <a:p>
            <a:pPr marL="914400" lvl="1" indent="-51435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FF0000"/>
                </a:solidFill>
              </a:rPr>
              <a:t>Peptone</a:t>
            </a:r>
          </a:p>
          <a:p>
            <a:pPr marL="914400" lvl="1" indent="-51435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FF0000"/>
                </a:solidFill>
              </a:rPr>
              <a:t>Agar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State the transport media for fungal </a:t>
            </a:r>
            <a:r>
              <a:rPr lang="en-US" altLang="en-US" dirty="0" smtClean="0"/>
              <a:t>specimens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764704"/>
            <a:ext cx="2016224" cy="508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17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3501008"/>
            <a:ext cx="8291264" cy="2625155"/>
          </a:xfrm>
        </p:spPr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is the importance of the above in fungal isolation from specimen?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Transport of </a:t>
            </a:r>
            <a:r>
              <a:rPr lang="en-GB" dirty="0">
                <a:solidFill>
                  <a:srgbClr val="FF0000"/>
                </a:solidFill>
              </a:rPr>
              <a:t>fungal specimens </a:t>
            </a:r>
            <a:r>
              <a:rPr lang="en-GB" dirty="0" err="1">
                <a:solidFill>
                  <a:srgbClr val="FF0000"/>
                </a:solidFill>
              </a:rPr>
              <a:t>e.g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biopsy</a:t>
            </a:r>
            <a:endParaRPr lang="en-US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8194" name="Picture 2" descr="F:\MBChB 2\medicine 2nd year\microbiology\Microbiology pics\week34\prac34\SAM_684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23"/>
          <a:stretch/>
        </p:blipFill>
        <p:spPr bwMode="auto">
          <a:xfrm>
            <a:off x="1115616" y="188640"/>
            <a:ext cx="6672661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61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60000">
        <p14:pan dir="u"/>
        <p:sndAc>
          <p:stSnd>
            <p:snd r:embed="rId2" name="arrow.wav"/>
          </p:stSnd>
        </p:sndAc>
      </p:transition>
    </mc:Choice>
    <mc:Fallback xmlns="">
      <p:transition spd="slow" advClick="0" advTm="60000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79512" y="188640"/>
            <a:ext cx="3456384" cy="648072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en-GB" sz="2000" dirty="0" smtClean="0"/>
              <a:t>What organism is being tested for?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1800" dirty="0">
                <a:solidFill>
                  <a:srgbClr val="FF0000"/>
                </a:solidFill>
              </a:rPr>
              <a:t>Cryptococcus </a:t>
            </a:r>
            <a:r>
              <a:rPr lang="en-GB" sz="1800" dirty="0" err="1">
                <a:solidFill>
                  <a:srgbClr val="FF0000"/>
                </a:solidFill>
              </a:rPr>
              <a:t>neoforman</a:t>
            </a:r>
            <a:endParaRPr lang="en-GB" sz="1800" dirty="0" smtClean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r>
              <a:rPr lang="en-GB" sz="2000" dirty="0" smtClean="0"/>
              <a:t>Pathogenesis?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FF0000"/>
                </a:solidFill>
              </a:rPr>
              <a:t>Enzyme </a:t>
            </a:r>
            <a:r>
              <a:rPr lang="en-US" sz="1800" dirty="0" err="1" smtClean="0">
                <a:solidFill>
                  <a:srgbClr val="FF0000"/>
                </a:solidFill>
              </a:rPr>
              <a:t>laccase</a:t>
            </a:r>
            <a:r>
              <a:rPr lang="en-US" sz="1800" dirty="0" smtClean="0">
                <a:solidFill>
                  <a:srgbClr val="FF0000"/>
                </a:solidFill>
              </a:rPr>
              <a:t> that converts </a:t>
            </a:r>
            <a:r>
              <a:rPr lang="en-US" sz="1800" dirty="0" err="1" smtClean="0">
                <a:solidFill>
                  <a:srgbClr val="FF0000"/>
                </a:solidFill>
              </a:rPr>
              <a:t>catecholamines</a:t>
            </a:r>
            <a:r>
              <a:rPr lang="en-US" sz="1800" dirty="0" smtClean="0">
                <a:solidFill>
                  <a:srgbClr val="FF0000"/>
                </a:solidFill>
              </a:rPr>
              <a:t> to </a:t>
            </a:r>
            <a:r>
              <a:rPr lang="en-US" sz="1800" dirty="0" err="1" smtClean="0">
                <a:solidFill>
                  <a:srgbClr val="FF0000"/>
                </a:solidFill>
              </a:rPr>
              <a:t>melanine</a:t>
            </a:r>
            <a:r>
              <a:rPr lang="en-US" sz="1800" dirty="0" smtClean="0">
                <a:solidFill>
                  <a:srgbClr val="FF0000"/>
                </a:solidFill>
              </a:rPr>
              <a:t> preventing oxidative killing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FF0000"/>
                </a:solidFill>
              </a:rPr>
              <a:t>Transmission </a:t>
            </a:r>
            <a:r>
              <a:rPr lang="en-US" sz="1800" dirty="0">
                <a:solidFill>
                  <a:srgbClr val="FF0000"/>
                </a:solidFill>
              </a:rPr>
              <a:t>is by inhalation of yeast from an environmental source</a:t>
            </a:r>
            <a:endParaRPr lang="en-GB" sz="1800" dirty="0">
              <a:solidFill>
                <a:srgbClr val="FF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FF0000"/>
                </a:solidFill>
              </a:rPr>
              <a:t>Yeast is engulfed by lung macrophages and retained in them</a:t>
            </a:r>
            <a:endParaRPr lang="en-GB" sz="1800" dirty="0">
              <a:solidFill>
                <a:srgbClr val="FF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FF0000"/>
                </a:solidFill>
              </a:rPr>
              <a:t>Circulates to other body parts in the macrophages, particular attraction to CNS, where they lodge and multiply</a:t>
            </a:r>
            <a:endParaRPr lang="en-GB" sz="1800" dirty="0">
              <a:solidFill>
                <a:srgbClr val="FF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FF0000"/>
                </a:solidFill>
              </a:rPr>
              <a:t>Appear in CSF and blood</a:t>
            </a:r>
            <a:endParaRPr lang="en-GB" sz="1800" dirty="0">
              <a:solidFill>
                <a:srgbClr val="FF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FF0000"/>
                </a:solidFill>
              </a:rPr>
              <a:t>Extreme immunosuppression – can cause disease in other organs</a:t>
            </a:r>
            <a:r>
              <a:rPr lang="en-US" sz="1800" dirty="0" smtClean="0">
                <a:solidFill>
                  <a:srgbClr val="FF0000"/>
                </a:solidFill>
              </a:rPr>
              <a:t>.</a:t>
            </a:r>
            <a:endParaRPr lang="en-GB" sz="18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jessie wachera\Favorites\Desktop\2nd year\Microbiology &amp; Immunology\microb pix\enterobactericae\IMG_007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88641"/>
            <a:ext cx="5111750" cy="2880320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212976"/>
            <a:ext cx="518457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66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20" y="3429000"/>
            <a:ext cx="8640960" cy="3240360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GB" sz="3200" dirty="0" smtClean="0"/>
              <a:t>What type of staining is </a:t>
            </a:r>
            <a:r>
              <a:rPr lang="en-GB" sz="3200" dirty="0" err="1" smtClean="0"/>
              <a:t>demonstarted</a:t>
            </a:r>
            <a:r>
              <a:rPr lang="en-GB" sz="3200" dirty="0" smtClean="0"/>
              <a:t>?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2800" dirty="0" smtClean="0">
                <a:solidFill>
                  <a:srgbClr val="FF0000"/>
                </a:solidFill>
              </a:rPr>
              <a:t>Light </a:t>
            </a:r>
            <a:r>
              <a:rPr lang="en-GB" sz="2800" dirty="0">
                <a:solidFill>
                  <a:srgbClr val="FF0000"/>
                </a:solidFill>
              </a:rPr>
              <a:t>India ink </a:t>
            </a:r>
            <a:r>
              <a:rPr lang="en-GB" sz="2800" dirty="0" smtClean="0">
                <a:solidFill>
                  <a:srgbClr val="FF0000"/>
                </a:solidFill>
              </a:rPr>
              <a:t>staining</a:t>
            </a:r>
          </a:p>
          <a:p>
            <a:pPr marL="457200" indent="-457200">
              <a:buAutoNum type="arabicPeriod"/>
            </a:pPr>
            <a:r>
              <a:rPr lang="en-GB" sz="3200" dirty="0" smtClean="0"/>
              <a:t>What selective medium is used for C</a:t>
            </a:r>
            <a:r>
              <a:rPr lang="en-GB" sz="3200" dirty="0"/>
              <a:t>. </a:t>
            </a:r>
            <a:r>
              <a:rPr lang="en-GB" sz="3200" dirty="0" err="1" smtClean="0"/>
              <a:t>Neoformans</a:t>
            </a:r>
            <a:r>
              <a:rPr lang="en-GB" sz="3200" dirty="0"/>
              <a:t> </a:t>
            </a:r>
            <a:r>
              <a:rPr lang="en-GB" sz="3200" dirty="0" smtClean="0"/>
              <a:t>and why?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FF0000"/>
                </a:solidFill>
              </a:rPr>
              <a:t>Birdseed agar </a:t>
            </a:r>
            <a:r>
              <a:rPr lang="en-GB" sz="2800" dirty="0" smtClean="0">
                <a:solidFill>
                  <a:srgbClr val="FF0000"/>
                </a:solidFill>
              </a:rPr>
              <a:t>- </a:t>
            </a:r>
            <a:r>
              <a:rPr lang="en-US" sz="2800" dirty="0" smtClean="0">
                <a:solidFill>
                  <a:srgbClr val="FF0000"/>
                </a:solidFill>
              </a:rPr>
              <a:t>Melanin production hence brown colonies</a:t>
            </a:r>
            <a:endParaRPr lang="en-GB" sz="2800" dirty="0" smtClean="0">
              <a:solidFill>
                <a:srgbClr val="FF0000"/>
              </a:solidFill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32656"/>
            <a:ext cx="556266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8594581"/>
      </p:ext>
    </p:extLst>
  </p:cSld>
  <p:clrMapOvr>
    <a:masterClrMapping/>
  </p:clrMapOvr>
  <p:transition advClick="0" advTm="12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23528" y="836712"/>
            <a:ext cx="3888432" cy="528945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Identify what is shown below ?</a:t>
            </a:r>
            <a:r>
              <a:rPr lang="en-US" dirty="0" err="1"/>
              <a:t>arthrospores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Name two characteristics of the </a:t>
            </a:r>
            <a:r>
              <a:rPr lang="en-US" dirty="0" err="1"/>
              <a:t>representetative</a:t>
            </a:r>
            <a:r>
              <a:rPr lang="en-US" dirty="0"/>
              <a:t> </a:t>
            </a:r>
            <a:r>
              <a:rPr lang="en-US" dirty="0" err="1"/>
              <a:t>org.?asexual</a:t>
            </a:r>
            <a:r>
              <a:rPr lang="en-US" dirty="0"/>
              <a:t> reproduction, branching filaments,</a:t>
            </a:r>
            <a:br>
              <a:rPr lang="en-US" dirty="0"/>
            </a:br>
            <a:r>
              <a:rPr lang="en-US" dirty="0"/>
              <a:t>mode of trans </a:t>
            </a:r>
            <a:r>
              <a:rPr lang="en-US" dirty="0" err="1"/>
              <a:t>ofcoccidioides</a:t>
            </a:r>
            <a:r>
              <a:rPr lang="en-US" dirty="0"/>
              <a:t> </a:t>
            </a:r>
            <a:r>
              <a:rPr lang="en-US" dirty="0" err="1"/>
              <a:t>imitis</a:t>
            </a:r>
            <a:r>
              <a:rPr lang="en-US" dirty="0"/>
              <a:t> </a:t>
            </a:r>
            <a:br>
              <a:rPr lang="en-US" dirty="0"/>
            </a:br>
            <a:endParaRPr lang="en-GB" dirty="0"/>
          </a:p>
          <a:p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The </a:t>
            </a:r>
            <a:r>
              <a:rPr lang="en-GB" dirty="0"/>
              <a:t>spore formation demonstrated below is characteristic of which fungi</a:t>
            </a:r>
            <a:r>
              <a:rPr lang="en-GB" dirty="0" smtClean="0"/>
              <a:t>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 err="1" smtClean="0"/>
              <a:t>Dermatophyte</a:t>
            </a:r>
            <a:r>
              <a:rPr lang="en-GB" dirty="0" smtClean="0"/>
              <a:t>- </a:t>
            </a:r>
            <a:r>
              <a:rPr lang="en-GB" dirty="0" err="1" smtClean="0"/>
              <a:t>Coccidioides</a:t>
            </a:r>
            <a:r>
              <a:rPr lang="en-GB" dirty="0" smtClean="0"/>
              <a:t> </a:t>
            </a:r>
            <a:r>
              <a:rPr lang="en-GB" dirty="0" err="1" smtClean="0"/>
              <a:t>immitis</a:t>
            </a:r>
            <a:endParaRPr lang="en-GB" dirty="0"/>
          </a:p>
        </p:txBody>
      </p:sp>
      <p:pic>
        <p:nvPicPr>
          <p:cNvPr id="8" name="Picture 5" descr="C:\Users\jessie wachera\Favorites\Desktop\2nd year\Microbiology &amp; Immunology\microb pix\Mycology\IMG_099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772816"/>
            <a:ext cx="4810995" cy="4104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38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3456384" cy="720080"/>
          </a:xfrm>
        </p:spPr>
        <p:txBody>
          <a:bodyPr/>
          <a:lstStyle/>
          <a:p>
            <a:r>
              <a:rPr lang="en-GB" dirty="0" smtClean="0"/>
              <a:t>Isolated from sputum of a post pulmonary tuberculosis case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512" y="1052736"/>
            <a:ext cx="4968552" cy="5544616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GB" sz="2000" dirty="0" smtClean="0"/>
              <a:t>Identify the fungi? Why?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1800" dirty="0" err="1" smtClean="0">
                <a:solidFill>
                  <a:srgbClr val="FF0000"/>
                </a:solidFill>
              </a:rPr>
              <a:t>Aspergillus</a:t>
            </a:r>
            <a:endParaRPr lang="en-GB" sz="1800" dirty="0" smtClean="0">
              <a:solidFill>
                <a:srgbClr val="FF0000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1800" dirty="0" err="1" smtClean="0">
                <a:solidFill>
                  <a:srgbClr val="FF0000"/>
                </a:solidFill>
              </a:rPr>
              <a:t>Conidopheres</a:t>
            </a:r>
            <a:r>
              <a:rPr lang="en-GB" sz="1800" dirty="0" smtClean="0">
                <a:solidFill>
                  <a:srgbClr val="FF0000"/>
                </a:solidFill>
              </a:rPr>
              <a:t> terminating as vesicle with </a:t>
            </a:r>
            <a:r>
              <a:rPr lang="en-GB" sz="1800" dirty="0" err="1" smtClean="0">
                <a:solidFill>
                  <a:srgbClr val="FF0000"/>
                </a:solidFill>
              </a:rPr>
              <a:t>codia</a:t>
            </a:r>
            <a:r>
              <a:rPr lang="en-GB" sz="1800" dirty="0" smtClean="0">
                <a:solidFill>
                  <a:srgbClr val="FF0000"/>
                </a:solidFill>
              </a:rPr>
              <a:t> and </a:t>
            </a:r>
            <a:r>
              <a:rPr lang="en-GB" sz="1800" dirty="0" err="1" smtClean="0">
                <a:solidFill>
                  <a:srgbClr val="FF0000"/>
                </a:solidFill>
              </a:rPr>
              <a:t>basocatenate</a:t>
            </a:r>
            <a:r>
              <a:rPr lang="en-GB" sz="1800" dirty="0" smtClean="0">
                <a:solidFill>
                  <a:srgbClr val="FF0000"/>
                </a:solidFill>
              </a:rPr>
              <a:t>.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1800" dirty="0" smtClean="0">
                <a:solidFill>
                  <a:srgbClr val="FF0000"/>
                </a:solidFill>
              </a:rPr>
              <a:t>SDA </a:t>
            </a:r>
            <a:r>
              <a:rPr lang="en-GB" sz="1800" dirty="0">
                <a:solidFill>
                  <a:srgbClr val="FF0000"/>
                </a:solidFill>
              </a:rPr>
              <a:t>colony  </a:t>
            </a:r>
            <a:r>
              <a:rPr lang="en-GB" sz="1800" dirty="0" err="1">
                <a:solidFill>
                  <a:srgbClr val="FF0000"/>
                </a:solidFill>
              </a:rPr>
              <a:t>color</a:t>
            </a:r>
            <a:r>
              <a:rPr lang="en-GB" sz="1800" dirty="0">
                <a:solidFill>
                  <a:srgbClr val="FF0000"/>
                </a:solidFill>
              </a:rPr>
              <a:t>; </a:t>
            </a:r>
            <a:r>
              <a:rPr lang="en-GB" sz="1800" dirty="0" smtClean="0">
                <a:solidFill>
                  <a:srgbClr val="FF0000"/>
                </a:solidFill>
              </a:rPr>
              <a:t>Front: White</a:t>
            </a:r>
            <a:r>
              <a:rPr lang="en-GB" sz="1800" dirty="0">
                <a:solidFill>
                  <a:srgbClr val="FF0000"/>
                </a:solidFill>
              </a:rPr>
              <a:t>, yellow</a:t>
            </a:r>
            <a:r>
              <a:rPr lang="en-GB" sz="1800" dirty="0" smtClean="0">
                <a:solidFill>
                  <a:srgbClr val="FF0000"/>
                </a:solidFill>
              </a:rPr>
              <a:t>, </a:t>
            </a:r>
            <a:r>
              <a:rPr lang="en-GB" sz="1800" dirty="0">
                <a:solidFill>
                  <a:srgbClr val="FF0000"/>
                </a:solidFill>
              </a:rPr>
              <a:t>brown to </a:t>
            </a:r>
            <a:r>
              <a:rPr lang="en-GB" sz="1800" dirty="0" smtClean="0">
                <a:solidFill>
                  <a:srgbClr val="FF0000"/>
                </a:solidFill>
              </a:rPr>
              <a:t>black shades </a:t>
            </a:r>
            <a:endParaRPr lang="en-GB" sz="2000" dirty="0" smtClean="0"/>
          </a:p>
          <a:p>
            <a:pPr marL="457200" indent="-457200">
              <a:buAutoNum type="arabicPeriod"/>
            </a:pPr>
            <a:r>
              <a:rPr lang="en-GB" sz="2000" dirty="0" smtClean="0"/>
              <a:t>What is the clinical manifestation ?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1800" dirty="0" smtClean="0">
                <a:solidFill>
                  <a:srgbClr val="FF0000"/>
                </a:solidFill>
              </a:rPr>
              <a:t>Fungus </a:t>
            </a:r>
            <a:r>
              <a:rPr lang="en-GB" sz="1800" dirty="0">
                <a:solidFill>
                  <a:srgbClr val="FF0000"/>
                </a:solidFill>
              </a:rPr>
              <a:t>grows as a </a:t>
            </a:r>
            <a:r>
              <a:rPr lang="en-GB" sz="1800" dirty="0" err="1">
                <a:solidFill>
                  <a:srgbClr val="FF0000"/>
                </a:solidFill>
              </a:rPr>
              <a:t>mycelial</a:t>
            </a:r>
            <a:r>
              <a:rPr lang="en-GB" sz="1800" dirty="0">
                <a:solidFill>
                  <a:srgbClr val="FF0000"/>
                </a:solidFill>
              </a:rPr>
              <a:t> mass – fungus ball or </a:t>
            </a:r>
            <a:r>
              <a:rPr lang="en-GB" sz="1800" dirty="0" err="1" smtClean="0">
                <a:solidFill>
                  <a:srgbClr val="FF0000"/>
                </a:solidFill>
              </a:rPr>
              <a:t>aspergilloma</a:t>
            </a:r>
            <a:r>
              <a:rPr lang="en-GB" sz="1800" dirty="0" smtClean="0">
                <a:solidFill>
                  <a:srgbClr val="FF0000"/>
                </a:solidFill>
              </a:rPr>
              <a:t>  due to Colonizing </a:t>
            </a:r>
            <a:r>
              <a:rPr lang="en-GB" sz="1800" dirty="0" err="1">
                <a:solidFill>
                  <a:srgbClr val="FF0000"/>
                </a:solidFill>
              </a:rPr>
              <a:t>aspergillosis</a:t>
            </a:r>
            <a:r>
              <a:rPr lang="en-GB" sz="1800" dirty="0">
                <a:solidFill>
                  <a:srgbClr val="FF0000"/>
                </a:solidFill>
              </a:rPr>
              <a:t> – colonization of the pre-existing cavity - post-pulmonary TB </a:t>
            </a:r>
            <a:endParaRPr lang="en-GB" sz="1800" dirty="0" smtClean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r>
              <a:rPr lang="en-GB" sz="2000" dirty="0" smtClean="0"/>
              <a:t>What serological tests can be carried out to confirm the presence of the organism?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1800" dirty="0" smtClean="0">
                <a:solidFill>
                  <a:srgbClr val="FF0000"/>
                </a:solidFill>
              </a:rPr>
              <a:t>Serologic test for circulating cell wall </a:t>
            </a:r>
            <a:r>
              <a:rPr lang="en-GB" sz="1800" dirty="0" err="1" smtClean="0">
                <a:solidFill>
                  <a:srgbClr val="FF0000"/>
                </a:solidFill>
              </a:rPr>
              <a:t>galactomannan</a:t>
            </a:r>
            <a:r>
              <a:rPr lang="en-GB" sz="1800" dirty="0" smtClean="0">
                <a:solidFill>
                  <a:srgbClr val="FF0000"/>
                </a:solidFill>
              </a:rPr>
              <a:t> antigen </a:t>
            </a:r>
            <a:r>
              <a:rPr lang="en-GB" sz="1800" dirty="0">
                <a:solidFill>
                  <a:srgbClr val="FF0000"/>
                </a:solidFill>
              </a:rPr>
              <a:t>in serum</a:t>
            </a:r>
            <a:r>
              <a:rPr lang="en-GB" sz="1800" dirty="0" smtClean="0">
                <a:solidFill>
                  <a:srgbClr val="FF0000"/>
                </a:solidFill>
              </a:rPr>
              <a:t>.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1800" dirty="0" err="1" smtClean="0">
                <a:solidFill>
                  <a:srgbClr val="FF0000"/>
                </a:solidFill>
              </a:rPr>
              <a:t>IgE</a:t>
            </a:r>
            <a:r>
              <a:rPr lang="en-GB" sz="1800" dirty="0" smtClean="0">
                <a:solidFill>
                  <a:srgbClr val="FF0000"/>
                </a:solidFill>
              </a:rPr>
              <a:t> specific for </a:t>
            </a:r>
            <a:r>
              <a:rPr lang="en-GB" sz="1800" dirty="0" err="1" smtClean="0">
                <a:solidFill>
                  <a:srgbClr val="FF0000"/>
                </a:solidFill>
              </a:rPr>
              <a:t>aspegillus</a:t>
            </a:r>
            <a:r>
              <a:rPr lang="en-GB" sz="1800" dirty="0" smtClean="0">
                <a:solidFill>
                  <a:srgbClr val="FF0000"/>
                </a:solidFill>
              </a:rPr>
              <a:t> antigens</a:t>
            </a:r>
            <a:endParaRPr lang="en-GB" sz="18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l="29879"/>
          <a:stretch/>
        </p:blipFill>
        <p:spPr bwMode="auto">
          <a:xfrm>
            <a:off x="5314950" y="188640"/>
            <a:ext cx="343351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jessie wachera\Favorites\Desktop\2nd year\Microbiology &amp; Immunology\microb pix\Mycology\IMG_0960.JPG"/>
          <p:cNvPicPr>
            <a:picLocks noChangeAspect="1" noChangeArrowheads="1"/>
          </p:cNvPicPr>
          <p:nvPr/>
        </p:nvPicPr>
        <p:blipFill rotWithShape="1">
          <a:blip r:embed="rId4" cstate="print"/>
          <a:srcRect l="31245"/>
          <a:stretch/>
        </p:blipFill>
        <p:spPr bwMode="auto">
          <a:xfrm>
            <a:off x="5505450" y="2996952"/>
            <a:ext cx="3638550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339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20" y="980728"/>
            <a:ext cx="4320480" cy="5544616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GB" sz="2800" dirty="0" smtClean="0"/>
              <a:t>This mode of reproduction is characteristic of which organism?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2400" dirty="0" err="1" smtClean="0">
                <a:solidFill>
                  <a:srgbClr val="FF0000"/>
                </a:solidFill>
              </a:rPr>
              <a:t>Coccidioides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</a:rPr>
              <a:t>immitis</a:t>
            </a:r>
            <a:endParaRPr lang="en-GB" sz="2400" dirty="0" smtClean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r>
              <a:rPr lang="en-GB" sz="2800" dirty="0" smtClean="0"/>
              <a:t>How is it transmitted?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2400" dirty="0" smtClean="0">
                <a:solidFill>
                  <a:srgbClr val="FF0000"/>
                </a:solidFill>
              </a:rPr>
              <a:t>Inhalation of spores</a:t>
            </a:r>
          </a:p>
          <a:p>
            <a:pPr marL="457200" indent="-457200">
              <a:buAutoNum type="arabicPeriod"/>
            </a:pPr>
            <a:r>
              <a:rPr lang="en-GB" sz="2800" dirty="0" smtClean="0"/>
              <a:t>List 2 complications of the disseminated disease.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2400" dirty="0" err="1" smtClean="0">
                <a:solidFill>
                  <a:srgbClr val="FF0000"/>
                </a:solidFill>
              </a:rPr>
              <a:t>Erythrema</a:t>
            </a:r>
            <a:r>
              <a:rPr lang="en-GB" sz="2400" dirty="0" smtClean="0">
                <a:solidFill>
                  <a:srgbClr val="FF0000"/>
                </a:solidFill>
              </a:rPr>
              <a:t> multiform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2400" dirty="0" smtClean="0">
                <a:solidFill>
                  <a:srgbClr val="FF0000"/>
                </a:solidFill>
              </a:rPr>
              <a:t>Meningitis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2400" dirty="0" smtClean="0">
                <a:solidFill>
                  <a:srgbClr val="FF0000"/>
                </a:solidFill>
              </a:rPr>
              <a:t>Skin lesions</a:t>
            </a:r>
          </a:p>
          <a:p>
            <a:pPr marL="457200" indent="-457200">
              <a:buAutoNum type="arabicPeriod"/>
            </a:pPr>
            <a:endParaRPr lang="en-GB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l="16750"/>
          <a:stretch/>
        </p:blipFill>
        <p:spPr bwMode="auto">
          <a:xfrm>
            <a:off x="4762500" y="908720"/>
            <a:ext cx="441424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7704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6984" y="3733800"/>
            <a:ext cx="8698470" cy="293556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</a:t>
            </a:r>
            <a:r>
              <a:rPr lang="en-US" dirty="0"/>
              <a:t>the organism </a:t>
            </a:r>
            <a:r>
              <a:rPr lang="en-US" dirty="0" smtClean="0"/>
              <a:t>above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 smtClean="0">
                <a:solidFill>
                  <a:srgbClr val="FF0000"/>
                </a:solidFill>
              </a:rPr>
              <a:t>Trichophyton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mentagrophytes</a:t>
            </a: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Give </a:t>
            </a:r>
            <a:r>
              <a:rPr lang="en-US" dirty="0"/>
              <a:t>the microscopic and macroscopic </a:t>
            </a:r>
            <a:r>
              <a:rPr lang="en-US" dirty="0" smtClean="0"/>
              <a:t>features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FF0000"/>
                </a:solidFill>
              </a:rPr>
              <a:t>SDA colony </a:t>
            </a:r>
            <a:r>
              <a:rPr lang="en-GB" dirty="0" smtClean="0">
                <a:solidFill>
                  <a:srgbClr val="FF0000"/>
                </a:solidFill>
              </a:rPr>
              <a:t>texture- Flat, Some </a:t>
            </a:r>
            <a:r>
              <a:rPr lang="en-GB" dirty="0">
                <a:solidFill>
                  <a:srgbClr val="FF0000"/>
                </a:solidFill>
              </a:rPr>
              <a:t>have central folding or develop raised central tufts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 err="1" smtClean="0">
                <a:solidFill>
                  <a:srgbClr val="FF0000"/>
                </a:solidFill>
              </a:rPr>
              <a:t>Color</a:t>
            </a:r>
            <a:r>
              <a:rPr lang="en-GB" dirty="0" smtClean="0">
                <a:solidFill>
                  <a:srgbClr val="FF0000"/>
                </a:solidFill>
              </a:rPr>
              <a:t>; Front</a:t>
            </a:r>
            <a:r>
              <a:rPr lang="en-GB" dirty="0">
                <a:solidFill>
                  <a:srgbClr val="FF0000"/>
                </a:solidFill>
              </a:rPr>
              <a:t>: white to </a:t>
            </a:r>
            <a:r>
              <a:rPr lang="en-GB" dirty="0" smtClean="0">
                <a:solidFill>
                  <a:srgbClr val="FF0000"/>
                </a:solidFill>
              </a:rPr>
              <a:t>cream,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 smtClean="0">
                <a:solidFill>
                  <a:srgbClr val="FF0000"/>
                </a:solidFill>
              </a:rPr>
              <a:t>Lactophenol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cotton blue </a:t>
            </a:r>
            <a:r>
              <a:rPr lang="en-US" dirty="0" smtClean="0">
                <a:solidFill>
                  <a:srgbClr val="FF0000"/>
                </a:solidFill>
              </a:rPr>
              <a:t>staining- </a:t>
            </a:r>
            <a:r>
              <a:rPr lang="en-US" dirty="0">
                <a:solidFill>
                  <a:srgbClr val="FF0000"/>
                </a:solidFill>
              </a:rPr>
              <a:t>Spiral </a:t>
            </a:r>
            <a:r>
              <a:rPr lang="en-US" dirty="0" smtClean="0">
                <a:solidFill>
                  <a:srgbClr val="FF0000"/>
                </a:solidFill>
              </a:rPr>
              <a:t>hyphae, Smooth </a:t>
            </a:r>
            <a:r>
              <a:rPr lang="en-US" dirty="0" err="1" smtClean="0">
                <a:solidFill>
                  <a:srgbClr val="FF0000"/>
                </a:solidFill>
              </a:rPr>
              <a:t>multicelled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macroconidia</a:t>
            </a:r>
            <a:r>
              <a:rPr lang="en-GB" dirty="0" smtClean="0">
                <a:solidFill>
                  <a:srgbClr val="FF0000"/>
                </a:solidFill>
              </a:rPr>
              <a:t> , numerous </a:t>
            </a:r>
            <a:r>
              <a:rPr lang="en-GB" dirty="0" err="1" smtClean="0">
                <a:solidFill>
                  <a:srgbClr val="FF0000"/>
                </a:solidFill>
              </a:rPr>
              <a:t>microconidia</a:t>
            </a:r>
            <a:endParaRPr lang="en-GB" dirty="0">
              <a:solidFill>
                <a:srgbClr val="FF0000"/>
              </a:solidFill>
            </a:endParaRPr>
          </a:p>
          <a:p>
            <a:pPr marL="400050" lvl="1" indent="0">
              <a:buNone/>
            </a:pPr>
            <a:endParaRPr lang="en-US" dirty="0"/>
          </a:p>
        </p:txBody>
      </p:sp>
      <p:pic>
        <p:nvPicPr>
          <p:cNvPr id="1026" name="Picture 2" descr="F:\MBChB 2\medicine 2nd year\microbiology\Microbiology pics\week34\prac34\SAM_69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25986"/>
            <a:ext cx="4738254" cy="330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MBChB 2\medicine 2nd year\microbiology\Microbiology pics\week34\prac34\SAM_691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4429" r="14110"/>
          <a:stretch/>
        </p:blipFill>
        <p:spPr bwMode="auto">
          <a:xfrm>
            <a:off x="306984" y="337210"/>
            <a:ext cx="3806328" cy="330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8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0">
        <p14:vortex dir="r"/>
        <p:sndAc>
          <p:stSnd>
            <p:snd r:embed="rId2" name="arrow.wav"/>
          </p:stSnd>
        </p:sndAc>
      </p:transition>
    </mc:Choice>
    <mc:Fallback xmlns="">
      <p:transition spd="slow" advClick="0" advTm="60000">
        <p:fade/>
        <p:sndAc>
          <p:stSnd>
            <p:snd r:embed="rId5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35896" y="188640"/>
            <a:ext cx="4752528" cy="3855464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51520" y="3645024"/>
            <a:ext cx="8784976" cy="2952328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1.What condition is this?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err="1" smtClean="0">
                <a:solidFill>
                  <a:srgbClr val="FF0000"/>
                </a:solidFill>
              </a:rPr>
              <a:t>Tinea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pedis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2. The severe erosion with green discolouration could be due to?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FF0000"/>
                </a:solidFill>
              </a:rPr>
              <a:t>Pseudomonas probably </a:t>
            </a:r>
            <a:r>
              <a:rPr lang="en-GB" dirty="0" err="1" smtClean="0">
                <a:solidFill>
                  <a:srgbClr val="FF0000"/>
                </a:solidFill>
              </a:rPr>
              <a:t>Pseudomona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aeruginosa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3. What is the treatment and method of prevention?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FF0000"/>
                </a:solidFill>
              </a:rPr>
              <a:t>Treatment-Topical antifungal e.g. </a:t>
            </a:r>
            <a:r>
              <a:rPr lang="en-GB" dirty="0" err="1" smtClean="0">
                <a:solidFill>
                  <a:srgbClr val="FF0000"/>
                </a:solidFill>
              </a:rPr>
              <a:t>Clotrimazole</a:t>
            </a:r>
            <a:r>
              <a:rPr lang="en-GB" dirty="0" smtClean="0">
                <a:solidFill>
                  <a:srgbClr val="FF0000"/>
                </a:solidFill>
              </a:rPr>
              <a:t>, Oral  antifungals e.g. Fluconazole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FF0000"/>
                </a:solidFill>
              </a:rPr>
              <a:t>Prevention-  Minimize transmission from infected individuals and from contaminated items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820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faculty.clintoncc.suny.edu/faculty/michael.gregory/files/bio%20102/bio%20102%20lectures/fungi/rhizopus_zygotes_zygospores_X_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2636912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23528" y="1556792"/>
            <a:ext cx="4320480" cy="4597971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dirty="0" smtClean="0"/>
              <a:t>Identify </a:t>
            </a:r>
            <a:r>
              <a:rPr lang="en-US" dirty="0"/>
              <a:t>the structure giving two examples of fungi with </a:t>
            </a:r>
            <a:r>
              <a:rPr lang="en-US" dirty="0" smtClean="0"/>
              <a:t>the presentation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 smtClean="0">
                <a:solidFill>
                  <a:srgbClr val="FF0000"/>
                </a:solidFill>
              </a:rPr>
              <a:t>Zygospores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Mucor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Rhizopus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23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0">
        <p14:shred/>
        <p:sndAc>
          <p:stSnd>
            <p:snd r:embed="rId2" name="arrow.wav"/>
          </p:stSnd>
        </p:sndAc>
      </p:transition>
    </mc:Choice>
    <mc:Fallback xmlns="">
      <p:transition spd="slow" advClick="0" advTm="60000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8297422"/>
              </p:ext>
            </p:extLst>
          </p:nvPr>
        </p:nvGraphicFramePr>
        <p:xfrm>
          <a:off x="467544" y="1196752"/>
          <a:ext cx="8352929" cy="4992624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592288"/>
                <a:gridCol w="2880320"/>
                <a:gridCol w="2880321"/>
              </a:tblGrid>
              <a:tr h="290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FF0000"/>
                          </a:solidFill>
                          <a:effectLst/>
                        </a:rPr>
                        <a:t>FEATURE</a:t>
                      </a: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FF0000"/>
                          </a:solidFill>
                          <a:effectLst/>
                        </a:rPr>
                        <a:t>FUNGI</a:t>
                      </a:r>
                      <a:endParaRPr lang="en-GB" sz="2400">
                        <a:solidFill>
                          <a:srgbClr val="FF0000"/>
                        </a:solidFill>
                        <a:effectLst/>
                        <a:latin typeface="Calibri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FF0000"/>
                          </a:solidFill>
                          <a:effectLst/>
                        </a:rPr>
                        <a:t>BACTERIA</a:t>
                      </a:r>
                      <a:endParaRPr lang="en-GB" sz="2400">
                        <a:solidFill>
                          <a:srgbClr val="FF0000"/>
                        </a:solidFill>
                        <a:effectLst/>
                        <a:latin typeface="Calibri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90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</a:rPr>
                        <a:t>Cell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type/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</a:rPr>
                        <a:t>Nucleus</a:t>
                      </a: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</a:rPr>
                        <a:t>Eukaryotic</a:t>
                      </a: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</a:rPr>
                        <a:t>Prokaryotic</a:t>
                      </a: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802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FF0000"/>
                          </a:solidFill>
                          <a:effectLst/>
                        </a:rPr>
                        <a:t>Cytoplasm</a:t>
                      </a: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FF0000"/>
                          </a:solidFill>
                          <a:effectLst/>
                        </a:rPr>
                        <a:t>Mitochondria, ER present</a:t>
                      </a: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FF0000"/>
                          </a:solidFill>
                          <a:effectLst/>
                        </a:rPr>
                        <a:t>Both absent</a:t>
                      </a:r>
                      <a:endParaRPr lang="en-GB" sz="2400">
                        <a:solidFill>
                          <a:srgbClr val="FF0000"/>
                        </a:solidFill>
                        <a:effectLst/>
                        <a:latin typeface="Calibri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802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FF0000"/>
                          </a:solidFill>
                          <a:effectLst/>
                        </a:rPr>
                        <a:t>Cell membrane</a:t>
                      </a: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FF0000"/>
                          </a:solidFill>
                          <a:effectLst/>
                        </a:rPr>
                        <a:t>sterols</a:t>
                      </a: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FF0000"/>
                          </a:solidFill>
                          <a:effectLst/>
                        </a:rPr>
                        <a:t>Not there except mycoplasma</a:t>
                      </a:r>
                      <a:endParaRPr lang="en-GB" sz="2400">
                        <a:solidFill>
                          <a:srgbClr val="FF0000"/>
                        </a:solidFill>
                        <a:effectLst/>
                        <a:latin typeface="Calibri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802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</a:rPr>
                        <a:t>Cell wall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</a:rPr>
                        <a:t>structure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</a:rPr>
                        <a:t>components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</a:rPr>
                        <a:t>Chitin,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cellulose, hemicellulose </a:t>
                      </a: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FF0000"/>
                          </a:solidFill>
                          <a:effectLst/>
                        </a:rPr>
                        <a:t>Peptidoglycan</a:t>
                      </a:r>
                      <a:endParaRPr lang="en-GB" sz="2400">
                        <a:solidFill>
                          <a:srgbClr val="FF0000"/>
                        </a:solidFill>
                        <a:effectLst/>
                        <a:latin typeface="Calibri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90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FF0000"/>
                          </a:solidFill>
                          <a:effectLst/>
                        </a:rPr>
                        <a:t>Spores</a:t>
                      </a: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FF0000"/>
                          </a:solidFill>
                          <a:effectLst/>
                        </a:rPr>
                        <a:t>For reproduction</a:t>
                      </a:r>
                      <a:endParaRPr lang="en-GB" sz="2400">
                        <a:solidFill>
                          <a:srgbClr val="FF0000"/>
                        </a:solidFill>
                        <a:effectLst/>
                        <a:latin typeface="Calibri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FF0000"/>
                          </a:solidFill>
                          <a:effectLst/>
                        </a:rPr>
                        <a:t>For survival</a:t>
                      </a:r>
                      <a:endParaRPr lang="en-GB" sz="2400">
                        <a:solidFill>
                          <a:srgbClr val="FF0000"/>
                        </a:solidFill>
                        <a:effectLst/>
                        <a:latin typeface="Calibri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90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FF0000"/>
                          </a:solidFill>
                          <a:effectLst/>
                        </a:rPr>
                        <a:t>Thermal dimorphism</a:t>
                      </a: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FF0000"/>
                          </a:solidFill>
                          <a:effectLst/>
                        </a:rPr>
                        <a:t>Yes(some)</a:t>
                      </a:r>
                      <a:endParaRPr lang="en-GB" sz="2400">
                        <a:solidFill>
                          <a:srgbClr val="FF0000"/>
                        </a:solidFill>
                        <a:effectLst/>
                        <a:latin typeface="Calibri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51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Oxygen requirement </a:t>
                      </a: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Strictly aerobic (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moulds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Facultative (some yeasts) </a:t>
                      </a: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Aerobic to anaerobic</a:t>
                      </a:r>
                    </a:p>
                  </a:txBody>
                  <a:tcPr marT="45726" marB="45726" horzOverflow="overflow"/>
                </a:tc>
              </a:tr>
              <a:tr h="5077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Carbon requirement/ Metabolism</a:t>
                      </a:r>
                    </a:p>
                  </a:txBody>
                  <a:tcPr marL="86360" marR="86360"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Require organic Carbon </a:t>
                      </a:r>
                    </a:p>
                  </a:txBody>
                  <a:tcPr marL="86360" marR="86360"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Require Inorganic and/ or organic carbon</a:t>
                      </a:r>
                    </a:p>
                  </a:txBody>
                  <a:tcPr marL="86360" marR="86360" marT="45714" marB="45714" horzOverflow="overflow"/>
                </a:tc>
              </a:tr>
            </a:tbl>
          </a:graphicData>
        </a:graphic>
      </p:graphicFrame>
      <p:sp>
        <p:nvSpPr>
          <p:cNvPr id="3" name="Content Placeholder 2"/>
          <p:cNvSpPr txBox="1">
            <a:spLocks/>
          </p:cNvSpPr>
          <p:nvPr/>
        </p:nvSpPr>
        <p:spPr>
          <a:xfrm>
            <a:off x="251520" y="260648"/>
            <a:ext cx="8075240" cy="748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Give the differences between fungi and bacteria in terms of nutrition and cell wall structure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34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657600"/>
            <a:ext cx="8496944" cy="2939752"/>
          </a:xfrm>
        </p:spPr>
        <p:txBody>
          <a:bodyPr>
            <a:normAutofit fontScale="92500" lnSpcReduction="20000"/>
          </a:bodyPr>
          <a:lstStyle/>
          <a:p>
            <a:pPr>
              <a:buFont typeface="+mj-lt"/>
              <a:buAutoNum type="arabicPeriod"/>
            </a:pPr>
            <a:r>
              <a:rPr lang="en-US" dirty="0" smtClean="0"/>
              <a:t>Describe </a:t>
            </a:r>
            <a:r>
              <a:rPr lang="en-US" dirty="0"/>
              <a:t>the mechanism behind the </a:t>
            </a:r>
            <a:r>
              <a:rPr lang="en-US" dirty="0" smtClean="0"/>
              <a:t>test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FF0000"/>
                </a:solidFill>
              </a:rPr>
              <a:t>When </a:t>
            </a:r>
            <a:r>
              <a:rPr lang="en-GB" dirty="0">
                <a:solidFill>
                  <a:srgbClr val="FF0000"/>
                </a:solidFill>
              </a:rPr>
              <a:t>placed in serum for 3 hours at </a:t>
            </a:r>
            <a:r>
              <a:rPr lang="en-US" dirty="0" smtClean="0">
                <a:solidFill>
                  <a:srgbClr val="FF0000"/>
                </a:solidFill>
              </a:rPr>
              <a:t>37°C,  </a:t>
            </a:r>
            <a:r>
              <a:rPr lang="en-GB" i="1" dirty="0">
                <a:solidFill>
                  <a:srgbClr val="FF0000"/>
                </a:solidFill>
              </a:rPr>
              <a:t>C </a:t>
            </a:r>
            <a:r>
              <a:rPr lang="en-GB" i="1" dirty="0" err="1">
                <a:solidFill>
                  <a:srgbClr val="FF0000"/>
                </a:solidFill>
              </a:rPr>
              <a:t>albicans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 forms </a:t>
            </a:r>
            <a:r>
              <a:rPr lang="en-US" dirty="0">
                <a:solidFill>
                  <a:srgbClr val="FF000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erm tubes or </a:t>
            </a:r>
            <a:r>
              <a:rPr lang="en-GB" dirty="0">
                <a:solidFill>
                  <a:srgbClr val="FF0000"/>
                </a:solidFill>
              </a:rPr>
              <a:t>true hyphae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How </a:t>
            </a:r>
            <a:r>
              <a:rPr lang="en-US" dirty="0"/>
              <a:t>does the feature above enhance virulence</a:t>
            </a:r>
            <a:r>
              <a:rPr lang="en-US" dirty="0" smtClean="0"/>
              <a:t>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Hyphae enhance adhesion and penetration of mucosal epithelium. </a:t>
            </a:r>
            <a:r>
              <a:rPr lang="en-US" dirty="0" err="1" smtClean="0">
                <a:solidFill>
                  <a:srgbClr val="FF0000"/>
                </a:solidFill>
              </a:rPr>
              <a:t>Hyphal</a:t>
            </a:r>
            <a:r>
              <a:rPr lang="en-US" dirty="0" smtClean="0">
                <a:solidFill>
                  <a:srgbClr val="FF0000"/>
                </a:solidFill>
              </a:rPr>
              <a:t> wall protein on germinal tubes mediate binding. Hyphae also resist phagocytosis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 descr="F:\MBChB 2\medicine 2nd year\microbiology\Microbiology pics\week34\prac34\SAM_69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257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90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60000">
        <p:checker/>
        <p:sndAc>
          <p:stSnd>
            <p:snd r:embed="rId2" name="arrow.wav"/>
          </p:stSnd>
        </p:sndAc>
      </p:transition>
    </mc:Choice>
    <mc:Fallback xmlns="">
      <p:transition spd="slow" advClick="0" advTm="60000">
        <p:checker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/>
              <a:t>Name the distinctive feature shown and the organism ass. Germ tube</a:t>
            </a:r>
          </a:p>
          <a:p>
            <a:r>
              <a:rPr lang="en-US" altLang="en-US" dirty="0"/>
              <a:t>State two dx caused by the organism. Cut, </a:t>
            </a:r>
            <a:r>
              <a:rPr lang="en-US" altLang="en-US" dirty="0" err="1"/>
              <a:t>mucocut</a:t>
            </a:r>
            <a:r>
              <a:rPr lang="en-US" altLang="en-US" dirty="0"/>
              <a:t>, systemic</a:t>
            </a:r>
            <a:endParaRPr lang="en-GB" altLang="en-US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Content Placeholder 4" descr="candid4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60648"/>
            <a:ext cx="4038600" cy="2884714"/>
          </a:xfrm>
        </p:spPr>
      </p:pic>
      <p:pic>
        <p:nvPicPr>
          <p:cNvPr id="8" name="Content Placeholder 5" descr="germtub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6096" y="3898090"/>
            <a:ext cx="3527425" cy="294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48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31"/>
          <a:stretch/>
        </p:blipFill>
        <p:spPr bwMode="auto">
          <a:xfrm>
            <a:off x="179512" y="950332"/>
            <a:ext cx="6624736" cy="492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04248" y="1208941"/>
            <a:ext cx="23397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Asexual spores. </a:t>
            </a:r>
            <a:endParaRPr lang="en-GB" dirty="0" smtClean="0"/>
          </a:p>
          <a:p>
            <a:r>
              <a:rPr lang="en-GB" b="1" dirty="0" smtClean="0"/>
              <a:t>A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Blastoconidia</a:t>
            </a:r>
            <a:r>
              <a:rPr lang="en-GB" dirty="0"/>
              <a:t> and </a:t>
            </a:r>
            <a:r>
              <a:rPr lang="en-GB" dirty="0" err="1"/>
              <a:t>pseudohyphae</a:t>
            </a:r>
            <a:r>
              <a:rPr lang="en-GB" dirty="0"/>
              <a:t> (</a:t>
            </a:r>
            <a:r>
              <a:rPr lang="en-GB" i="1" dirty="0"/>
              <a:t>Candida</a:t>
            </a:r>
            <a:r>
              <a:rPr lang="en-GB" dirty="0"/>
              <a:t>). </a:t>
            </a:r>
            <a:endParaRPr lang="en-GB" dirty="0" smtClean="0"/>
          </a:p>
          <a:p>
            <a:r>
              <a:rPr lang="en-GB" b="1" dirty="0" smtClean="0"/>
              <a:t>B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Chlamydospores</a:t>
            </a:r>
            <a:r>
              <a:rPr lang="en-GB" dirty="0"/>
              <a:t> (</a:t>
            </a:r>
            <a:r>
              <a:rPr lang="en-GB" i="1" dirty="0"/>
              <a:t>Candida</a:t>
            </a:r>
            <a:r>
              <a:rPr lang="en-GB" dirty="0"/>
              <a:t>). </a:t>
            </a:r>
            <a:endParaRPr lang="en-GB" dirty="0" smtClean="0"/>
          </a:p>
          <a:p>
            <a:r>
              <a:rPr lang="en-GB" b="1" dirty="0" smtClean="0"/>
              <a:t>C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Arthrospores</a:t>
            </a:r>
            <a:r>
              <a:rPr lang="en-GB" dirty="0"/>
              <a:t> (</a:t>
            </a:r>
            <a:r>
              <a:rPr lang="en-GB" i="1" dirty="0" err="1"/>
              <a:t>Coccidioides</a:t>
            </a:r>
            <a:r>
              <a:rPr lang="en-GB" dirty="0"/>
              <a:t>). </a:t>
            </a:r>
            <a:endParaRPr lang="en-GB" dirty="0" smtClean="0"/>
          </a:p>
          <a:p>
            <a:r>
              <a:rPr lang="en-GB" b="1" dirty="0" smtClean="0"/>
              <a:t>D</a:t>
            </a:r>
            <a:r>
              <a:rPr lang="en-GB" b="1" dirty="0"/>
              <a:t>:</a:t>
            </a:r>
            <a:r>
              <a:rPr lang="en-GB" dirty="0"/>
              <a:t> Sporangia and </a:t>
            </a:r>
            <a:r>
              <a:rPr lang="en-GB" dirty="0" err="1"/>
              <a:t>sporangiospores</a:t>
            </a:r>
            <a:r>
              <a:rPr lang="en-GB" dirty="0"/>
              <a:t> (</a:t>
            </a:r>
            <a:r>
              <a:rPr lang="en-GB" i="1" dirty="0" err="1"/>
              <a:t>Mucor</a:t>
            </a:r>
            <a:r>
              <a:rPr lang="en-GB" dirty="0"/>
              <a:t>). </a:t>
            </a:r>
            <a:endParaRPr lang="en-GB" dirty="0" smtClean="0"/>
          </a:p>
          <a:p>
            <a:r>
              <a:rPr lang="en-GB" b="1" dirty="0" smtClean="0"/>
              <a:t>E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Microconidia</a:t>
            </a:r>
            <a:r>
              <a:rPr lang="en-GB" dirty="0"/>
              <a:t> (</a:t>
            </a:r>
            <a:r>
              <a:rPr lang="en-GB" i="1" dirty="0" err="1"/>
              <a:t>Aspergillus</a:t>
            </a:r>
            <a:r>
              <a:rPr lang="en-GB" dirty="0"/>
              <a:t>). </a:t>
            </a:r>
            <a:endParaRPr lang="en-GB" dirty="0" smtClean="0"/>
          </a:p>
          <a:p>
            <a:r>
              <a:rPr lang="en-GB" b="1" dirty="0" smtClean="0"/>
              <a:t>F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Microconidia</a:t>
            </a:r>
            <a:r>
              <a:rPr lang="en-GB" dirty="0"/>
              <a:t> and </a:t>
            </a:r>
            <a:r>
              <a:rPr lang="en-GB" dirty="0" err="1"/>
              <a:t>macroconidia</a:t>
            </a:r>
            <a:r>
              <a:rPr lang="en-GB" dirty="0"/>
              <a:t> (</a:t>
            </a:r>
            <a:r>
              <a:rPr lang="en-GB" i="1" dirty="0" err="1"/>
              <a:t>Microsporum</a:t>
            </a:r>
            <a:r>
              <a:rPr lang="en-GB" dirty="0"/>
              <a:t>).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512" y="188640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Identify the various </a:t>
            </a:r>
            <a:r>
              <a:rPr lang="en-US" sz="2800" dirty="0" smtClean="0">
                <a:solidFill>
                  <a:prstClr val="black"/>
                </a:solidFill>
              </a:rPr>
              <a:t>structures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93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Gichuki Albert\Pictures\mycology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" r="13376"/>
          <a:stretch/>
        </p:blipFill>
        <p:spPr bwMode="auto">
          <a:xfrm>
            <a:off x="179512" y="33536"/>
            <a:ext cx="8424936" cy="669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28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76672"/>
            <a:ext cx="8363272" cy="5649491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Sexual </a:t>
            </a:r>
            <a:r>
              <a:rPr lang="en-US" dirty="0"/>
              <a:t>reproduction in fungi</a:t>
            </a:r>
            <a:r>
              <a:rPr lang="en-US" dirty="0" smtClean="0"/>
              <a:t>.</a:t>
            </a:r>
            <a:endParaRPr lang="en-GB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err="1" smtClean="0">
                <a:solidFill>
                  <a:srgbClr val="FF0000"/>
                </a:solidFill>
              </a:rPr>
              <a:t>Zygospores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- large, thick-walled spores formed when the tips of sexually compatible hyphae of certain fungi fuse together.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FF0000"/>
                </a:solidFill>
              </a:rPr>
              <a:t>Oospores - spores formed within a special female structure, the </a:t>
            </a:r>
            <a:r>
              <a:rPr lang="en-GB" dirty="0" err="1">
                <a:solidFill>
                  <a:srgbClr val="FF0000"/>
                </a:solidFill>
              </a:rPr>
              <a:t>oogonium</a:t>
            </a:r>
            <a:r>
              <a:rPr lang="en-GB" dirty="0">
                <a:solidFill>
                  <a:srgbClr val="FF0000"/>
                </a:solidFill>
              </a:rPr>
              <a:t>.  Fertilization of the eggs or </a:t>
            </a:r>
            <a:r>
              <a:rPr lang="en-GB" dirty="0" err="1">
                <a:solidFill>
                  <a:srgbClr val="FF0000"/>
                </a:solidFill>
              </a:rPr>
              <a:t>oospheres</a:t>
            </a:r>
            <a:r>
              <a:rPr lang="en-GB" dirty="0">
                <a:solidFill>
                  <a:srgbClr val="FF0000"/>
                </a:solidFill>
              </a:rPr>
              <a:t> by the male gametes formed in an antheridium gives rise to oospores</a:t>
            </a:r>
            <a:r>
              <a:rPr lang="en-GB" dirty="0" smtClean="0">
                <a:solidFill>
                  <a:srgbClr val="FF0000"/>
                </a:solidFill>
              </a:rPr>
              <a:t>.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err="1" smtClean="0">
                <a:solidFill>
                  <a:srgbClr val="FF0000"/>
                </a:solidFill>
              </a:rPr>
              <a:t>Basidiospores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- single-celled spores borne on a club-shaped structure called </a:t>
            </a:r>
            <a:r>
              <a:rPr lang="en-GB" dirty="0" err="1">
                <a:solidFill>
                  <a:srgbClr val="FF0000"/>
                </a:solidFill>
              </a:rPr>
              <a:t>basidium</a:t>
            </a:r>
            <a:r>
              <a:rPr lang="en-GB" dirty="0" smtClean="0">
                <a:solidFill>
                  <a:srgbClr val="FF0000"/>
                </a:solidFill>
              </a:rPr>
              <a:t>.</a:t>
            </a:r>
            <a:r>
              <a:rPr lang="en-GB" dirty="0">
                <a:solidFill>
                  <a:srgbClr val="FF0000"/>
                </a:solidFill>
              </a:rPr>
              <a:t> </a:t>
            </a:r>
            <a:endParaRPr lang="en-GB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err="1" smtClean="0">
                <a:solidFill>
                  <a:srgbClr val="FF0000"/>
                </a:solidFill>
              </a:rPr>
              <a:t>Ascospores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- single-celled spores produced in a sac called </a:t>
            </a:r>
            <a:r>
              <a:rPr lang="en-GB" dirty="0" err="1">
                <a:solidFill>
                  <a:srgbClr val="FF0000"/>
                </a:solidFill>
              </a:rPr>
              <a:t>ascus</a:t>
            </a:r>
            <a:r>
              <a:rPr lang="en-GB" dirty="0">
                <a:solidFill>
                  <a:srgbClr val="FF0000"/>
                </a:solidFill>
              </a:rPr>
              <a:t>; there are usually 8 </a:t>
            </a:r>
            <a:r>
              <a:rPr lang="en-GB" dirty="0" err="1">
                <a:solidFill>
                  <a:srgbClr val="FF0000"/>
                </a:solidFill>
              </a:rPr>
              <a:t>ascospores</a:t>
            </a:r>
            <a:r>
              <a:rPr lang="en-GB" dirty="0">
                <a:solidFill>
                  <a:srgbClr val="FF0000"/>
                </a:solidFill>
              </a:rPr>
              <a:t> in each </a:t>
            </a:r>
            <a:r>
              <a:rPr lang="en-GB" dirty="0" err="1">
                <a:solidFill>
                  <a:srgbClr val="FF0000"/>
                </a:solidFill>
              </a:rPr>
              <a:t>ascus</a:t>
            </a:r>
            <a:endParaRPr lang="en-GB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16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285750"/>
            <a:ext cx="8401050" cy="584041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Briefly </a:t>
            </a:r>
            <a:r>
              <a:rPr lang="en-US" dirty="0"/>
              <a:t>indicate the laboratory identification of </a:t>
            </a:r>
            <a:r>
              <a:rPr lang="en-US" u="sng" dirty="0"/>
              <a:t>Cryptosporidium sp</a:t>
            </a:r>
            <a:r>
              <a:rPr lang="en-US" u="sng" dirty="0" smtClean="0"/>
              <a:t>.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dirty="0">
                <a:solidFill>
                  <a:srgbClr val="FF0000"/>
                </a:solidFill>
              </a:rPr>
              <a:t>Diagnosis of cryptosporidiosis is made by examination of stool samples. 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dirty="0" smtClean="0">
                <a:solidFill>
                  <a:srgbClr val="FF0000"/>
                </a:solidFill>
              </a:rPr>
              <a:t>Most </a:t>
            </a:r>
            <a:r>
              <a:rPr lang="en-US" altLang="en-US" dirty="0">
                <a:solidFill>
                  <a:srgbClr val="FF0000"/>
                </a:solidFill>
              </a:rPr>
              <a:t>often, stool specimens are examined microscopically using different techniques (e.g., acid-fast staining, direct fluorescent antibody [DFA] , and/or enzyme immunoassays for detection of </a:t>
            </a:r>
            <a:r>
              <a:rPr lang="en-US" altLang="en-US" i="1" dirty="0">
                <a:solidFill>
                  <a:srgbClr val="FF0000"/>
                </a:solidFill>
              </a:rPr>
              <a:t>Cryptosporidium</a:t>
            </a:r>
            <a:r>
              <a:rPr lang="en-US" altLang="en-US" dirty="0">
                <a:solidFill>
                  <a:srgbClr val="FF0000"/>
                </a:solidFill>
              </a:rPr>
              <a:t> sp. antigens). 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dirty="0">
                <a:solidFill>
                  <a:srgbClr val="FF0000"/>
                </a:solidFill>
              </a:rPr>
              <a:t>Molecular methods (e.g., polymerase chain reaction – PCR</a:t>
            </a:r>
            <a:r>
              <a:rPr lang="en-US" altLang="en-US" dirty="0" smtClean="0">
                <a:solidFill>
                  <a:srgbClr val="FF0000"/>
                </a:solidFill>
              </a:rPr>
              <a:t>)</a:t>
            </a:r>
            <a:endParaRPr lang="en-US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47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3429000"/>
            <a:ext cx="8568952" cy="316835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State </a:t>
            </a:r>
            <a:r>
              <a:rPr lang="en-US" dirty="0"/>
              <a:t>the clinical manifestations of infection with the above </a:t>
            </a:r>
            <a:r>
              <a:rPr lang="en-US" dirty="0" smtClean="0"/>
              <a:t>organism</a:t>
            </a:r>
          </a:p>
          <a:p>
            <a:pPr marL="914400" lvl="1" indent="-5143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FF0000"/>
                </a:solidFill>
              </a:rPr>
              <a:t>Pseudallescheria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boydii</a:t>
            </a: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Management </a:t>
            </a:r>
            <a:r>
              <a:rPr lang="en-US" dirty="0"/>
              <a:t>of the </a:t>
            </a:r>
            <a:r>
              <a:rPr lang="en-US" dirty="0" smtClean="0"/>
              <a:t>condition</a:t>
            </a:r>
          </a:p>
          <a:p>
            <a:endParaRPr lang="en-US" dirty="0"/>
          </a:p>
          <a:p>
            <a:endParaRPr lang="en-GB" dirty="0"/>
          </a:p>
        </p:txBody>
      </p:sp>
      <p:pic>
        <p:nvPicPr>
          <p:cNvPr id="4098" name="Picture 2" descr="F:\MBChB 2\medicine 2nd year\microbiology\Microbiology pics\week34\prac34\SAM_695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7" t="24538"/>
          <a:stretch/>
        </p:blipFill>
        <p:spPr bwMode="auto">
          <a:xfrm>
            <a:off x="1475656" y="13320"/>
            <a:ext cx="53340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53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60000">
        <p14:honeycomb/>
        <p:sndAc>
          <p:stSnd>
            <p:snd r:embed="rId2" name="arrow.wav"/>
          </p:stSnd>
        </p:sndAc>
      </p:transition>
    </mc:Choice>
    <mc:Fallback xmlns="">
      <p:transition spd="slow" advClick="0" advTm="60000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 0.001 0.042 0.009 0.052 0.021 L 0.075 0.049 C 0.08 0.055 0.088 0.058 0.098 0.058 C 0.112 0.058 0.124 0.05 0.125 0.038 C 0.124 0.028 0.112 0.019 0.098 0.019 C 0.088 0.019 0.08 0.023 0.075 0.028 L 0.052 0.056 C 0.042 0.068 0.023 0.076 0 0.077 C -0.023 0.076 -0.042 0.068 -0.052 0.056 L -0.075 0.028 C -0.08 0.023 -0.088 0.019 -0.098 0.019 C -0.112 0.019 -0.124 0.028 -0.125 0.038 C -0.124 0.05 -0.112 0.058 -0.098 0.058 C -0.088 0.058 -0.08 0.055 -0.075 0.049 L -0.052 0.021 C -0.042 0.009 -0.023 0.001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9512" y="3450431"/>
            <a:ext cx="8640960" cy="3407569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</a:t>
            </a:r>
            <a:r>
              <a:rPr lang="en-US" dirty="0"/>
              <a:t>the organism giving a </a:t>
            </a:r>
            <a:r>
              <a:rPr lang="en-US" dirty="0" smtClean="0"/>
              <a:t>reason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 smtClean="0">
                <a:solidFill>
                  <a:srgbClr val="FF0000"/>
                </a:solidFill>
              </a:rPr>
              <a:t>Aspergillus</a:t>
            </a:r>
            <a:r>
              <a:rPr lang="en-US" dirty="0" smtClean="0">
                <a:solidFill>
                  <a:srgbClr val="FF0000"/>
                </a:solidFill>
              </a:rPr>
              <a:t>- </a:t>
            </a: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Virulence </a:t>
            </a:r>
            <a:r>
              <a:rPr lang="en-US" dirty="0"/>
              <a:t>factors of </a:t>
            </a:r>
            <a:r>
              <a:rPr lang="en-US" u="sng" dirty="0"/>
              <a:t>Candida sp</a:t>
            </a:r>
            <a:r>
              <a:rPr lang="en-US" u="sng" dirty="0" smtClean="0"/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Surface molecules that permit adhesion to mucosal cells. </a:t>
            </a:r>
            <a:r>
              <a:rPr lang="en-US" dirty="0" err="1" smtClean="0">
                <a:solidFill>
                  <a:srgbClr val="FF0000"/>
                </a:solidFill>
              </a:rPr>
              <a:t>Mannoprotein</a:t>
            </a:r>
            <a:r>
              <a:rPr lang="en-US" dirty="0" smtClean="0">
                <a:solidFill>
                  <a:srgbClr val="FF0000"/>
                </a:solidFill>
              </a:rPr>
              <a:t> in outer </a:t>
            </a:r>
            <a:r>
              <a:rPr lang="en-US" dirty="0" err="1" smtClean="0">
                <a:solidFill>
                  <a:srgbClr val="FF0000"/>
                </a:solidFill>
              </a:rPr>
              <a:t>fibrillar</a:t>
            </a:r>
            <a:r>
              <a:rPr lang="en-US" dirty="0" smtClean="0">
                <a:solidFill>
                  <a:srgbClr val="FF0000"/>
                </a:solidFill>
              </a:rPr>
              <a:t> layer-</a:t>
            </a:r>
            <a:r>
              <a:rPr lang="en-US" dirty="0" err="1" smtClean="0">
                <a:solidFill>
                  <a:srgbClr val="FF0000"/>
                </a:solidFill>
              </a:rPr>
              <a:t>adhesins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 err="1" smtClean="0">
                <a:solidFill>
                  <a:srgbClr val="FF0000"/>
                </a:solidFill>
              </a:rPr>
              <a:t>Fibronection</a:t>
            </a:r>
            <a:r>
              <a:rPr lang="en-US" dirty="0" smtClean="0">
                <a:solidFill>
                  <a:srgbClr val="FF0000"/>
                </a:solidFill>
              </a:rPr>
              <a:t> and outer components of extracellular matrix- receptors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Ability to convert to </a:t>
            </a:r>
            <a:r>
              <a:rPr lang="en-US" dirty="0" err="1" smtClean="0">
                <a:solidFill>
                  <a:srgbClr val="FF0000"/>
                </a:solidFill>
              </a:rPr>
              <a:t>hyphal</a:t>
            </a:r>
            <a:r>
              <a:rPr lang="en-US" dirty="0" smtClean="0">
                <a:solidFill>
                  <a:srgbClr val="FF0000"/>
                </a:solidFill>
              </a:rPr>
              <a:t> forms enable  adhesion , invasion and spread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 smtClean="0">
                <a:solidFill>
                  <a:srgbClr val="FF0000"/>
                </a:solidFill>
              </a:rPr>
              <a:t>Exracellular</a:t>
            </a:r>
            <a:r>
              <a:rPr lang="en-US" dirty="0" smtClean="0">
                <a:solidFill>
                  <a:srgbClr val="FF0000"/>
                </a:solidFill>
              </a:rPr>
              <a:t> enzymes- proteases, </a:t>
            </a:r>
            <a:r>
              <a:rPr lang="en-US" dirty="0" err="1" smtClean="0">
                <a:solidFill>
                  <a:srgbClr val="FF0000"/>
                </a:solidFill>
              </a:rPr>
              <a:t>elastases</a:t>
            </a:r>
            <a:r>
              <a:rPr lang="en-US" dirty="0" smtClean="0">
                <a:solidFill>
                  <a:srgbClr val="FF0000"/>
                </a:solidFill>
              </a:rPr>
              <a:t>, for invasion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Hyphae have surface proteins that enable evasion of phagocytosis</a:t>
            </a: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pic>
        <p:nvPicPr>
          <p:cNvPr id="5122" name="Picture 2" descr="F:\MBChB 2\medicine 2nd year\microbiology\Microbiology pics\week34\prac34\SAM_69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0577"/>
            <a:ext cx="4206240" cy="34504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2594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60000">
        <p:blinds dir="vert"/>
        <p:sndAc>
          <p:stSnd>
            <p:snd r:embed="rId2" name="arrow.wav"/>
          </p:stSnd>
        </p:sndAc>
      </p:transition>
    </mc:Choice>
    <mc:Fallback xmlns="">
      <p:transition spd="slow" advClick="0" advTm="60000">
        <p:blinds dir="vert"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79512" y="836712"/>
            <a:ext cx="4464496" cy="5760640"/>
          </a:xfrm>
        </p:spPr>
        <p:txBody>
          <a:bodyPr>
            <a:normAutofit fontScale="92500"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GB" dirty="0" smtClean="0"/>
              <a:t>What </a:t>
            </a:r>
            <a:r>
              <a:rPr lang="en-GB" dirty="0"/>
              <a:t>condition is </a:t>
            </a:r>
            <a:r>
              <a:rPr lang="en-GB" dirty="0" smtClean="0"/>
              <a:t>this?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GB" dirty="0" err="1" smtClean="0">
                <a:solidFill>
                  <a:srgbClr val="FF0000"/>
                </a:solidFill>
              </a:rPr>
              <a:t>Tinea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versicolor</a:t>
            </a:r>
            <a:endParaRPr lang="en-GB" dirty="0" smtClean="0">
              <a:solidFill>
                <a:srgbClr val="FF0000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GB" dirty="0" smtClean="0"/>
              <a:t>What </a:t>
            </a:r>
            <a:r>
              <a:rPr lang="en-GB" dirty="0"/>
              <a:t>organism causes </a:t>
            </a:r>
            <a:r>
              <a:rPr lang="en-GB" dirty="0" smtClean="0"/>
              <a:t>it?</a:t>
            </a:r>
          </a:p>
          <a:p>
            <a:pPr marL="914400" lvl="1" indent="-514350" algn="just">
              <a:buFont typeface="Wingdings" panose="05000000000000000000" pitchFamily="2" charset="2"/>
              <a:buChar char="ü"/>
            </a:pPr>
            <a:r>
              <a:rPr lang="en-GB" dirty="0" err="1" smtClean="0">
                <a:solidFill>
                  <a:srgbClr val="FF0000"/>
                </a:solidFill>
              </a:rPr>
              <a:t>Malassezia</a:t>
            </a:r>
            <a:r>
              <a:rPr lang="en-GB" dirty="0" smtClean="0">
                <a:solidFill>
                  <a:srgbClr val="FF0000"/>
                </a:solidFill>
              </a:rPr>
              <a:t> furfur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dirty="0" smtClean="0"/>
              <a:t>Pathogenesis?</a:t>
            </a:r>
          </a:p>
          <a:p>
            <a:pPr marL="914400" lvl="1" indent="-514350" algn="just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FF0000"/>
                </a:solidFill>
              </a:rPr>
              <a:t>Constant exposure to sun and sweat </a:t>
            </a:r>
            <a:r>
              <a:rPr lang="en-GB" dirty="0" err="1" smtClean="0">
                <a:solidFill>
                  <a:srgbClr val="FF0000"/>
                </a:solidFill>
              </a:rPr>
              <a:t>inhance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s</a:t>
            </a:r>
            <a:r>
              <a:rPr lang="en-GB" dirty="0" smtClean="0">
                <a:solidFill>
                  <a:srgbClr val="FF0000"/>
                </a:solidFill>
              </a:rPr>
              <a:t>uperficial infection of keratinized cells hence </a:t>
            </a:r>
            <a:r>
              <a:rPr lang="en-GB" dirty="0" err="1" smtClean="0">
                <a:solidFill>
                  <a:srgbClr val="FF0000"/>
                </a:solidFill>
              </a:rPr>
              <a:t>hypopigmented</a:t>
            </a:r>
            <a:r>
              <a:rPr lang="en-GB" dirty="0" smtClean="0">
                <a:solidFill>
                  <a:srgbClr val="FF0000"/>
                </a:solidFill>
              </a:rPr>
              <a:t> spots on chest and back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dirty="0" smtClean="0"/>
              <a:t>Diagnosis?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FF0000"/>
                </a:solidFill>
              </a:rPr>
              <a:t>KOH mount of skin scales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FF0000"/>
                </a:solidFill>
              </a:rPr>
              <a:t>Orange fluorescence under wood lamp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FF0000"/>
                </a:solidFill>
              </a:rPr>
              <a:t>Culture on SDA  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7512"/>
            <a:ext cx="3635896" cy="41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F:\MBChB 2\medicine 2nd year\microbiology\Microbiology pics\week34\prac34\SAM_698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7" t="3839" r="44764" b="49850"/>
          <a:stretch/>
        </p:blipFill>
        <p:spPr bwMode="auto">
          <a:xfrm>
            <a:off x="6588225" y="3724840"/>
            <a:ext cx="2555776" cy="313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31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764705"/>
            <a:ext cx="5256584" cy="568863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</a:t>
            </a:r>
            <a:r>
              <a:rPr lang="en-US" dirty="0"/>
              <a:t>organisms with </a:t>
            </a:r>
            <a:r>
              <a:rPr lang="en-US" dirty="0" smtClean="0"/>
              <a:t>this structure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err="1" smtClean="0">
                <a:solidFill>
                  <a:srgbClr val="FF0000"/>
                </a:solidFill>
              </a:rPr>
              <a:t>Fusarium</a:t>
            </a:r>
            <a:r>
              <a:rPr lang="en-GB" dirty="0" smtClean="0">
                <a:solidFill>
                  <a:srgbClr val="FF0000"/>
                </a:solidFill>
              </a:rPr>
              <a:t> species</a:t>
            </a:r>
            <a:endParaRPr lang="en-US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2" name="Picture 8" descr="http://smma.argenson.free.fr/IMG/jpg/Nectria_pseudopeziza_ascospo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454" y="1412776"/>
            <a:ext cx="4266074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4394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0">
        <p14:ripple/>
        <p:sndAc>
          <p:stSnd>
            <p:snd r:embed="rId2" name="arrow.wav"/>
          </p:stSnd>
        </p:sndAc>
      </p:transition>
    </mc:Choice>
    <mc:Fallback xmlns="">
      <p:transition spd="slow" advClick="0" advTm="60000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476672"/>
            <a:ext cx="5040560" cy="583264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Explain </a:t>
            </a:r>
            <a:r>
              <a:rPr lang="en-US" dirty="0"/>
              <a:t>immune response to the above </a:t>
            </a:r>
            <a:r>
              <a:rPr lang="en-US" dirty="0" smtClean="0"/>
              <a:t>infection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FF0000"/>
                </a:solidFill>
              </a:rPr>
              <a:t>Hypersensitivity </a:t>
            </a:r>
            <a:r>
              <a:rPr lang="en-GB" dirty="0">
                <a:solidFill>
                  <a:srgbClr val="FF0000"/>
                </a:solidFill>
              </a:rPr>
              <a:t>causes </a:t>
            </a:r>
            <a:r>
              <a:rPr lang="en-GB" b="1" dirty="0" err="1">
                <a:solidFill>
                  <a:srgbClr val="FF0000"/>
                </a:solidFill>
              </a:rPr>
              <a:t>dermatophytid</a:t>
            </a:r>
            <a:r>
              <a:rPr lang="en-GB" b="1" dirty="0">
                <a:solidFill>
                  <a:srgbClr val="FF0000"/>
                </a:solidFill>
              </a:rPr>
              <a:t> ("id")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reactions due to circulating fungal antigens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Scaly</a:t>
            </a:r>
            <a:r>
              <a:rPr lang="en-US" dirty="0">
                <a:solidFill>
                  <a:srgbClr val="FF0000"/>
                </a:solidFill>
              </a:rPr>
              <a:t>, itchy rash on trunk legs </a:t>
            </a:r>
            <a:r>
              <a:rPr lang="en-US" dirty="0" smtClean="0">
                <a:solidFill>
                  <a:srgbClr val="FF0000"/>
                </a:solidFill>
              </a:rPr>
              <a:t>arm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FF0000"/>
                </a:solidFill>
              </a:rPr>
              <a:t>Cell-mediated </a:t>
            </a:r>
            <a:r>
              <a:rPr lang="en-GB" dirty="0">
                <a:solidFill>
                  <a:srgbClr val="FF0000"/>
                </a:solidFill>
              </a:rPr>
              <a:t>immune responses to </a:t>
            </a:r>
            <a:r>
              <a:rPr lang="en-GB" dirty="0" err="1">
                <a:solidFill>
                  <a:srgbClr val="FF0000"/>
                </a:solidFill>
              </a:rPr>
              <a:t>dermatophyte</a:t>
            </a:r>
            <a:r>
              <a:rPr lang="en-GB" dirty="0">
                <a:solidFill>
                  <a:srgbClr val="FF0000"/>
                </a:solidFill>
              </a:rPr>
              <a:t> antigen</a:t>
            </a:r>
            <a:r>
              <a:rPr lang="en-GB" dirty="0" smtClean="0">
                <a:solidFill>
                  <a:srgbClr val="FF0000"/>
                </a:solidFill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How </a:t>
            </a:r>
            <a:r>
              <a:rPr lang="en-US" dirty="0"/>
              <a:t>would one identify the organism macroscopically</a:t>
            </a:r>
            <a:r>
              <a:rPr lang="en-US" dirty="0" smtClean="0"/>
              <a:t>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Detect </a:t>
            </a:r>
            <a:r>
              <a:rPr lang="en-US" dirty="0">
                <a:solidFill>
                  <a:srgbClr val="FF0000"/>
                </a:solidFill>
              </a:rPr>
              <a:t>fluorescence in infected </a:t>
            </a:r>
            <a:r>
              <a:rPr lang="en-US" dirty="0" smtClean="0">
                <a:solidFill>
                  <a:srgbClr val="FF0000"/>
                </a:solidFill>
              </a:rPr>
              <a:t>skin lesions using Wood’s lamp</a:t>
            </a:r>
            <a:endParaRPr lang="en-US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7170" name="Picture 2" descr="F:\MBChB 2\medicine 2nd year\microbiology\Microbiology pics\week34\prac34\SAM_699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52" t="-14975" r="-5467" b="32809"/>
          <a:stretch/>
        </p:blipFill>
        <p:spPr bwMode="auto">
          <a:xfrm>
            <a:off x="5292080" y="116632"/>
            <a:ext cx="4171145" cy="568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73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dirty="0">
                <a:latin typeface="Calibri" pitchFamily="34" charset="0"/>
              </a:rPr>
              <a:t>Name three superficial fungi associated with the condition shown?</a:t>
            </a:r>
          </a:p>
          <a:p>
            <a:r>
              <a:rPr lang="en-US" altLang="en-US" dirty="0">
                <a:latin typeface="Calibri" pitchFamily="34" charset="0"/>
              </a:rPr>
              <a:t>Identify the source of the specimen… </a:t>
            </a:r>
            <a:r>
              <a:rPr lang="en-US" altLang="en-US" dirty="0" err="1">
                <a:latin typeface="Calibri" pitchFamily="34" charset="0"/>
              </a:rPr>
              <a:t>microsporum</a:t>
            </a:r>
            <a:r>
              <a:rPr lang="en-US" altLang="en-US" dirty="0">
                <a:latin typeface="Calibri" pitchFamily="34" charset="0"/>
              </a:rPr>
              <a:t>, </a:t>
            </a:r>
            <a:r>
              <a:rPr lang="en-US" altLang="en-US" dirty="0" err="1">
                <a:latin typeface="Calibri" pitchFamily="34" charset="0"/>
              </a:rPr>
              <a:t>epidermophyton</a:t>
            </a:r>
            <a:r>
              <a:rPr lang="en-US" altLang="en-US" dirty="0">
                <a:latin typeface="Calibri" pitchFamily="34" charset="0"/>
              </a:rPr>
              <a:t> and </a:t>
            </a:r>
          </a:p>
          <a:p>
            <a:r>
              <a:rPr lang="en-US" altLang="en-US" dirty="0" err="1">
                <a:latin typeface="Calibri" pitchFamily="34" charset="0"/>
              </a:rPr>
              <a:t>Trichophyton</a:t>
            </a:r>
            <a:r>
              <a:rPr lang="en-US" altLang="en-US" dirty="0">
                <a:latin typeface="Calibri" pitchFamily="34" charset="0"/>
              </a:rPr>
              <a:t>.</a:t>
            </a:r>
          </a:p>
          <a:p>
            <a:endParaRPr lang="en-GB" altLang="en-US" dirty="0">
              <a:latin typeface="Calibri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" name="Picture 4" descr="Kiprotich ngetich005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282700"/>
            <a:ext cx="5111750" cy="383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8881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Name the condition and likely causative agent and mode of transmission.</a:t>
            </a:r>
            <a:endParaRPr lang="en-US" dirty="0"/>
          </a:p>
        </p:txBody>
      </p:sp>
      <p:pic>
        <p:nvPicPr>
          <p:cNvPr id="1026" name="Picture 2" descr="C:\Users\rosalia\Desktop\2nd year stuff\microbiology slides\#Others\Compilation\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924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Identify kingdom and genus of photo microscope.</a:t>
            </a:r>
          </a:p>
          <a:p>
            <a:r>
              <a:rPr lang="en-US" dirty="0" smtClean="0"/>
              <a:t>What is the mode of transmission </a:t>
            </a:r>
          </a:p>
          <a:p>
            <a:r>
              <a:rPr lang="en-US" dirty="0" smtClean="0"/>
              <a:t>State two clinical conditions it causes.</a:t>
            </a:r>
            <a:endParaRPr lang="en-US" dirty="0"/>
          </a:p>
        </p:txBody>
      </p:sp>
      <p:pic>
        <p:nvPicPr>
          <p:cNvPr id="64514" name="Picture 2" descr="C:\Users\rosalia\Desktop\2nd year notes\2nd Year\Mycology\Aspergillus fumigatu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17261"/>
            <a:ext cx="4038600" cy="3291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2548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Name the condition shown. What is the causative agent?</a:t>
            </a:r>
          </a:p>
          <a:p>
            <a:r>
              <a:rPr lang="en-US" dirty="0" smtClean="0"/>
              <a:t>Name two other conditions caused by agent </a:t>
            </a:r>
            <a:r>
              <a:rPr lang="en-US" dirty="0" err="1" smtClean="0"/>
              <a:t>above.FOLLICULITIS,DERMATITIS</a:t>
            </a:r>
            <a:r>
              <a:rPr lang="en-US" dirty="0" smtClean="0"/>
              <a:t> SEBORHEOICQQ11</a:t>
            </a:r>
          </a:p>
          <a:p>
            <a:r>
              <a:rPr lang="en-US" dirty="0" smtClean="0"/>
              <a:t>Name two predisposing factors.</a:t>
            </a:r>
            <a:endParaRPr lang="en-US" dirty="0"/>
          </a:p>
        </p:txBody>
      </p:sp>
      <p:pic>
        <p:nvPicPr>
          <p:cNvPr id="67588" name="Picture 4" descr="http://t3.gstatic.com/images?q=tbn:ANd9GcTHlgGGEgm7RS4hN8DeBXLThFC6bS-Zye-78zVqSTLjSt-Fjiw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15862"/>
            <a:ext cx="2286000" cy="2813538"/>
          </a:xfrm>
          <a:prstGeom prst="rect">
            <a:avLst/>
          </a:prstGeom>
          <a:noFill/>
        </p:spPr>
      </p:pic>
      <p:pic>
        <p:nvPicPr>
          <p:cNvPr id="67590" name="Picture 6" descr="http://www.umm.edu/graphics/images/en/24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71600"/>
            <a:ext cx="2914650" cy="2152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6233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</p:spPr>
        <p:txBody>
          <a:bodyPr/>
          <a:lstStyle/>
          <a:p>
            <a:r>
              <a:rPr lang="en-GB" dirty="0" smtClean="0"/>
              <a:t>The patient complained of  having an itchy scalp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79512" y="1124744"/>
            <a:ext cx="3672408" cy="5328592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GB" sz="2000" dirty="0" smtClean="0"/>
              <a:t>What condition is presented?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1800" dirty="0" err="1">
                <a:solidFill>
                  <a:srgbClr val="FF0000"/>
                </a:solidFill>
              </a:rPr>
              <a:t>Ectothrix</a:t>
            </a:r>
            <a:r>
              <a:rPr lang="en-GB" sz="1800" dirty="0">
                <a:solidFill>
                  <a:srgbClr val="FF0000"/>
                </a:solidFill>
              </a:rPr>
              <a:t> hair </a:t>
            </a:r>
            <a:r>
              <a:rPr lang="en-GB" sz="1800" dirty="0" smtClean="0">
                <a:solidFill>
                  <a:srgbClr val="FF0000"/>
                </a:solidFill>
              </a:rPr>
              <a:t>infection</a:t>
            </a:r>
          </a:p>
          <a:p>
            <a:pPr marL="457200" indent="-457200">
              <a:buAutoNum type="arabicPeriod" startAt="2"/>
            </a:pPr>
            <a:r>
              <a:rPr lang="en-GB" sz="2000" dirty="0" smtClean="0"/>
              <a:t>What is the mechanism of action of the following drugs?</a:t>
            </a:r>
          </a:p>
          <a:p>
            <a:pPr marL="457200" indent="-457200">
              <a:buAutoNum type="alphaLcParenR"/>
            </a:pPr>
            <a:r>
              <a:rPr lang="en-GB" sz="2000" dirty="0" smtClean="0"/>
              <a:t>Azole derivatives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1800" dirty="0">
                <a:solidFill>
                  <a:srgbClr val="FF0000"/>
                </a:solidFill>
              </a:rPr>
              <a:t>Antifungal- </a:t>
            </a:r>
            <a:r>
              <a:rPr lang="en-GB" sz="1800" dirty="0" smtClean="0">
                <a:solidFill>
                  <a:srgbClr val="FF0000"/>
                </a:solidFill>
              </a:rPr>
              <a:t>Inhibiting </a:t>
            </a:r>
            <a:r>
              <a:rPr lang="en-GB" sz="1800" dirty="0">
                <a:solidFill>
                  <a:srgbClr val="FF0000"/>
                </a:solidFill>
              </a:rPr>
              <a:t>the fungal enzyme 14α-</a:t>
            </a:r>
            <a:r>
              <a:rPr lang="en-GB" sz="1800" dirty="0" err="1">
                <a:solidFill>
                  <a:srgbClr val="FF0000"/>
                </a:solidFill>
              </a:rPr>
              <a:t>demethylase</a:t>
            </a:r>
            <a:r>
              <a:rPr lang="en-GB" sz="1800" dirty="0">
                <a:solidFill>
                  <a:srgbClr val="FF0000"/>
                </a:solidFill>
              </a:rPr>
              <a:t> which produces </a:t>
            </a:r>
            <a:r>
              <a:rPr lang="en-GB" sz="1800" dirty="0" err="1">
                <a:solidFill>
                  <a:srgbClr val="FF0000"/>
                </a:solidFill>
              </a:rPr>
              <a:t>ergosterol</a:t>
            </a:r>
            <a:r>
              <a:rPr lang="en-GB" sz="1800" dirty="0">
                <a:solidFill>
                  <a:srgbClr val="FF0000"/>
                </a:solidFill>
              </a:rPr>
              <a:t> </a:t>
            </a:r>
            <a:r>
              <a:rPr lang="en-GB" sz="1800" dirty="0" smtClean="0">
                <a:solidFill>
                  <a:srgbClr val="FF0000"/>
                </a:solidFill>
              </a:rPr>
              <a:t>.</a:t>
            </a:r>
            <a:endParaRPr lang="en-GB" sz="1800" dirty="0" smtClean="0"/>
          </a:p>
          <a:p>
            <a:pPr marL="457200" indent="-457200">
              <a:buAutoNum type="alphaLcParenR"/>
            </a:pPr>
            <a:r>
              <a:rPr lang="en-GB" sz="2000" dirty="0" err="1" smtClean="0"/>
              <a:t>Polyenes</a:t>
            </a:r>
            <a:r>
              <a:rPr lang="en-GB" sz="2000" dirty="0" smtClean="0"/>
              <a:t> (amphotericin B) 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1800" dirty="0" smtClean="0">
                <a:solidFill>
                  <a:srgbClr val="FF0000"/>
                </a:solidFill>
              </a:rPr>
              <a:t>Antifungal- Bind </a:t>
            </a:r>
            <a:r>
              <a:rPr lang="en-GB" sz="1800" dirty="0">
                <a:solidFill>
                  <a:srgbClr val="FF0000"/>
                </a:solidFill>
              </a:rPr>
              <a:t>to </a:t>
            </a:r>
            <a:r>
              <a:rPr lang="en-GB" sz="1800" dirty="0" err="1">
                <a:solidFill>
                  <a:srgbClr val="FF0000"/>
                </a:solidFill>
              </a:rPr>
              <a:t>ergosterol</a:t>
            </a:r>
            <a:r>
              <a:rPr lang="en-GB" sz="1800" dirty="0">
                <a:solidFill>
                  <a:srgbClr val="FF0000"/>
                </a:solidFill>
              </a:rPr>
              <a:t> in the fungal cell membrane and promote leakiness </a:t>
            </a:r>
            <a:r>
              <a:rPr lang="en-GB" sz="1800" dirty="0" smtClean="0">
                <a:solidFill>
                  <a:srgbClr val="FF0000"/>
                </a:solidFill>
              </a:rPr>
              <a:t>of ions and protons which </a:t>
            </a:r>
            <a:r>
              <a:rPr lang="en-GB" sz="1800" dirty="0">
                <a:solidFill>
                  <a:srgbClr val="FF0000"/>
                </a:solidFill>
              </a:rPr>
              <a:t>may contribute to fungal cell death.</a:t>
            </a:r>
          </a:p>
        </p:txBody>
      </p:sp>
      <p:sp>
        <p:nvSpPr>
          <p:cNvPr id="8" name="Rectangle 7"/>
          <p:cNvSpPr/>
          <p:nvPr/>
        </p:nvSpPr>
        <p:spPr>
          <a:xfrm>
            <a:off x="4067944" y="4581128"/>
            <a:ext cx="19442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Content Placeholder 4" descr="ecotrix hair infection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844" y="1772817"/>
            <a:ext cx="4823133" cy="317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26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51520" y="404664"/>
            <a:ext cx="4104456" cy="619268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en-GB" sz="2000" dirty="0" smtClean="0"/>
              <a:t>What genus of </a:t>
            </a:r>
            <a:r>
              <a:rPr lang="en-GB" sz="2000" dirty="0" err="1" smtClean="0"/>
              <a:t>dermatophytes</a:t>
            </a:r>
            <a:r>
              <a:rPr lang="en-GB" sz="2000" dirty="0" smtClean="0"/>
              <a:t> is this?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2000" dirty="0" smtClean="0">
                <a:solidFill>
                  <a:srgbClr val="FF0000"/>
                </a:solidFill>
              </a:rPr>
              <a:t>Genus- </a:t>
            </a:r>
            <a:r>
              <a:rPr lang="en-GB" sz="2000" u="sng" dirty="0" err="1" smtClean="0">
                <a:solidFill>
                  <a:srgbClr val="FF0000"/>
                </a:solidFill>
              </a:rPr>
              <a:t>Microsporum</a:t>
            </a:r>
            <a:endParaRPr lang="en-GB" sz="2000" u="sng" dirty="0" smtClean="0">
              <a:solidFill>
                <a:srgbClr val="FF0000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2000" dirty="0" smtClean="0">
                <a:solidFill>
                  <a:srgbClr val="FF0000"/>
                </a:solidFill>
              </a:rPr>
              <a:t>Species- </a:t>
            </a:r>
            <a:r>
              <a:rPr lang="en-GB" sz="2000" u="sng" dirty="0" err="1" smtClean="0">
                <a:solidFill>
                  <a:srgbClr val="FF0000"/>
                </a:solidFill>
              </a:rPr>
              <a:t>canis</a:t>
            </a:r>
            <a:endParaRPr lang="en-GB" sz="2000" u="sng" dirty="0" smtClean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r>
              <a:rPr lang="en-GB" sz="2000" dirty="0" smtClean="0"/>
              <a:t>What features have you identified  with?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rgbClr val="FF0000"/>
                </a:solidFill>
              </a:rPr>
              <a:t>SDA </a:t>
            </a:r>
            <a:r>
              <a:rPr lang="en-GB" sz="2000" dirty="0" smtClean="0">
                <a:solidFill>
                  <a:srgbClr val="FF0000"/>
                </a:solidFill>
              </a:rPr>
              <a:t>culture- Colony texture; </a:t>
            </a:r>
            <a:r>
              <a:rPr lang="en-GB" sz="2000" dirty="0" err="1" smtClean="0">
                <a:solidFill>
                  <a:srgbClr val="FF0000"/>
                </a:solidFill>
              </a:rPr>
              <a:t>Wolly</a:t>
            </a:r>
            <a:r>
              <a:rPr lang="en-GB" sz="2000" dirty="0" smtClean="0">
                <a:solidFill>
                  <a:srgbClr val="FF0000"/>
                </a:solidFill>
              </a:rPr>
              <a:t> to cottony, Flat </a:t>
            </a:r>
            <a:r>
              <a:rPr lang="en-GB" sz="2000" dirty="0">
                <a:solidFill>
                  <a:srgbClr val="FF0000"/>
                </a:solidFill>
              </a:rPr>
              <a:t>to sparsely </a:t>
            </a:r>
            <a:r>
              <a:rPr lang="en-GB" sz="2000" dirty="0" smtClean="0">
                <a:solidFill>
                  <a:srgbClr val="FF0000"/>
                </a:solidFill>
              </a:rPr>
              <a:t>grooved; Colony </a:t>
            </a:r>
            <a:r>
              <a:rPr lang="en-GB" sz="2000" dirty="0" err="1" smtClean="0">
                <a:solidFill>
                  <a:srgbClr val="FF0000"/>
                </a:solidFill>
              </a:rPr>
              <a:t>color</a:t>
            </a:r>
            <a:r>
              <a:rPr lang="en-GB" sz="2000" dirty="0" smtClean="0">
                <a:solidFill>
                  <a:srgbClr val="FF0000"/>
                </a:solidFill>
              </a:rPr>
              <a:t>- Reverse</a:t>
            </a:r>
            <a:r>
              <a:rPr lang="en-GB" sz="2000" dirty="0">
                <a:solidFill>
                  <a:srgbClr val="FF0000"/>
                </a:solidFill>
              </a:rPr>
              <a:t>: deep yellow to yellow-orange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2000" dirty="0" err="1" smtClean="0">
                <a:solidFill>
                  <a:srgbClr val="FF0000"/>
                </a:solidFill>
              </a:rPr>
              <a:t>Macroconidia</a:t>
            </a:r>
            <a:r>
              <a:rPr lang="en-GB" sz="2000" dirty="0" smtClean="0">
                <a:solidFill>
                  <a:srgbClr val="FF0000"/>
                </a:solidFill>
              </a:rPr>
              <a:t>- Spindle </a:t>
            </a:r>
            <a:r>
              <a:rPr lang="en-GB" sz="2000" dirty="0">
                <a:solidFill>
                  <a:srgbClr val="FF0000"/>
                </a:solidFill>
              </a:rPr>
              <a:t>shaped, asymmetrical terminal apical </a:t>
            </a:r>
            <a:r>
              <a:rPr lang="en-GB" sz="2000" dirty="0" smtClean="0">
                <a:solidFill>
                  <a:srgbClr val="FF0000"/>
                </a:solidFill>
              </a:rPr>
              <a:t>knob, 6-15 </a:t>
            </a:r>
            <a:r>
              <a:rPr lang="en-GB" sz="2000" dirty="0">
                <a:solidFill>
                  <a:srgbClr val="FF0000"/>
                </a:solidFill>
              </a:rPr>
              <a:t>celled; long, rough &amp; have thick outer cell walls. Rough cell </a:t>
            </a:r>
            <a:r>
              <a:rPr lang="en-GB" sz="2000" dirty="0" smtClean="0">
                <a:solidFill>
                  <a:srgbClr val="FF0000"/>
                </a:solidFill>
              </a:rPr>
              <a:t>wall. </a:t>
            </a:r>
            <a:r>
              <a:rPr lang="en-GB" sz="2000" dirty="0" err="1" smtClean="0">
                <a:solidFill>
                  <a:srgbClr val="FF0000"/>
                </a:solidFill>
              </a:rPr>
              <a:t>Septal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>
                <a:solidFill>
                  <a:srgbClr val="FF0000"/>
                </a:solidFill>
              </a:rPr>
              <a:t>walls are </a:t>
            </a:r>
            <a:r>
              <a:rPr lang="en-GB" sz="2000" dirty="0" smtClean="0">
                <a:solidFill>
                  <a:srgbClr val="FF0000"/>
                </a:solidFill>
              </a:rPr>
              <a:t>thin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2000" dirty="0" err="1" smtClean="0">
                <a:solidFill>
                  <a:srgbClr val="FF0000"/>
                </a:solidFill>
              </a:rPr>
              <a:t>Microconidia</a:t>
            </a:r>
            <a:r>
              <a:rPr lang="en-GB" sz="2000" dirty="0" smtClean="0">
                <a:solidFill>
                  <a:srgbClr val="FF0000"/>
                </a:solidFill>
              </a:rPr>
              <a:t> –Unicellular, </a:t>
            </a:r>
            <a:r>
              <a:rPr lang="en-GB" sz="2000" dirty="0" err="1" smtClean="0">
                <a:solidFill>
                  <a:srgbClr val="FF0000"/>
                </a:solidFill>
              </a:rPr>
              <a:t>pyriform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>
                <a:solidFill>
                  <a:srgbClr val="FF0000"/>
                </a:solidFill>
              </a:rPr>
              <a:t>in </a:t>
            </a:r>
            <a:r>
              <a:rPr lang="en-GB" sz="2000" dirty="0" smtClean="0">
                <a:solidFill>
                  <a:srgbClr val="FF0000"/>
                </a:solidFill>
              </a:rPr>
              <a:t>shape</a:t>
            </a:r>
          </a:p>
          <a:p>
            <a:pPr marL="457200" indent="-457200">
              <a:buAutoNum type="arabicPeriod"/>
            </a:pPr>
            <a:r>
              <a:rPr lang="en-GB" sz="2000" dirty="0" smtClean="0"/>
              <a:t>What are the possible clinical manifestations?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2000" dirty="0" err="1" smtClean="0">
                <a:solidFill>
                  <a:srgbClr val="FF0000"/>
                </a:solidFill>
              </a:rPr>
              <a:t>Tinea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err="1" smtClean="0">
                <a:solidFill>
                  <a:srgbClr val="FF0000"/>
                </a:solidFill>
              </a:rPr>
              <a:t>Capitis</a:t>
            </a:r>
            <a:endParaRPr lang="en-GB" sz="2000" dirty="0" smtClean="0">
              <a:solidFill>
                <a:srgbClr val="FF0000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2000" dirty="0" err="1" smtClean="0">
                <a:solidFill>
                  <a:srgbClr val="FF0000"/>
                </a:solidFill>
              </a:rPr>
              <a:t>Tinea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err="1" smtClean="0">
                <a:solidFill>
                  <a:srgbClr val="FF0000"/>
                </a:solidFill>
              </a:rPr>
              <a:t>Corporis</a:t>
            </a:r>
            <a:endParaRPr lang="en-GB" sz="20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jessie wachera\Favorites\Desktop\2nd year\Microbiology &amp; Immunology\microb pix\Mycology\IMG_099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b="35799"/>
          <a:stretch/>
        </p:blipFill>
        <p:spPr bwMode="auto">
          <a:xfrm>
            <a:off x="4483720" y="1268760"/>
            <a:ext cx="4660280" cy="3717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035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79512" y="692696"/>
            <a:ext cx="5040560" cy="5976664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GB" sz="2000" dirty="0" smtClean="0"/>
              <a:t>What genus is this fungi?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1800" dirty="0" smtClean="0">
                <a:solidFill>
                  <a:srgbClr val="FF0000"/>
                </a:solidFill>
              </a:rPr>
              <a:t>Genus- </a:t>
            </a:r>
            <a:r>
              <a:rPr lang="en-GB" sz="1800" dirty="0" err="1" smtClean="0">
                <a:solidFill>
                  <a:srgbClr val="FF0000"/>
                </a:solidFill>
              </a:rPr>
              <a:t>Trichophyton</a:t>
            </a:r>
            <a:r>
              <a:rPr lang="en-GB" sz="1800" dirty="0" smtClean="0">
                <a:solidFill>
                  <a:srgbClr val="FF0000"/>
                </a:solidFill>
              </a:rPr>
              <a:t>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1800" dirty="0" smtClean="0">
                <a:solidFill>
                  <a:srgbClr val="FF0000"/>
                </a:solidFill>
              </a:rPr>
              <a:t>Species- </a:t>
            </a:r>
            <a:r>
              <a:rPr lang="en-GB" sz="1800" dirty="0" err="1" smtClean="0">
                <a:solidFill>
                  <a:srgbClr val="FF0000"/>
                </a:solidFill>
              </a:rPr>
              <a:t>mentagrophytes</a:t>
            </a:r>
            <a:endParaRPr lang="en-GB" sz="1800" dirty="0" smtClean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r>
              <a:rPr lang="en-GB" sz="2000" dirty="0" smtClean="0"/>
              <a:t>What features have you identified with?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1800" dirty="0">
                <a:solidFill>
                  <a:srgbClr val="FF0000"/>
                </a:solidFill>
              </a:rPr>
              <a:t>SDA </a:t>
            </a:r>
            <a:r>
              <a:rPr lang="en-GB" sz="1800" dirty="0" smtClean="0">
                <a:solidFill>
                  <a:srgbClr val="FF0000"/>
                </a:solidFill>
              </a:rPr>
              <a:t>colony- Front</a:t>
            </a:r>
            <a:r>
              <a:rPr lang="en-GB" sz="1800" dirty="0">
                <a:solidFill>
                  <a:srgbClr val="FF0000"/>
                </a:solidFill>
              </a:rPr>
              <a:t>: white to </a:t>
            </a:r>
            <a:r>
              <a:rPr lang="en-GB" sz="1800" dirty="0" smtClean="0">
                <a:solidFill>
                  <a:srgbClr val="FF0000"/>
                </a:solidFill>
              </a:rPr>
              <a:t>cream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1800" dirty="0" err="1" smtClean="0">
                <a:solidFill>
                  <a:srgbClr val="FF0000"/>
                </a:solidFill>
              </a:rPr>
              <a:t>Macroconidia</a:t>
            </a:r>
            <a:r>
              <a:rPr lang="en-GB" sz="1800" dirty="0" smtClean="0">
                <a:solidFill>
                  <a:srgbClr val="FF0000"/>
                </a:solidFill>
              </a:rPr>
              <a:t> - Smooth</a:t>
            </a:r>
            <a:r>
              <a:rPr lang="en-GB" sz="1800" dirty="0">
                <a:solidFill>
                  <a:srgbClr val="FF0000"/>
                </a:solidFill>
              </a:rPr>
              <a:t>., </a:t>
            </a:r>
            <a:r>
              <a:rPr lang="en-GB" sz="1800" dirty="0" smtClean="0">
                <a:solidFill>
                  <a:srgbClr val="FF0000"/>
                </a:solidFill>
              </a:rPr>
              <a:t>Thin-walled. </a:t>
            </a:r>
            <a:r>
              <a:rPr lang="en-GB" sz="1800" dirty="0" err="1" smtClean="0">
                <a:solidFill>
                  <a:srgbClr val="FF0000"/>
                </a:solidFill>
              </a:rPr>
              <a:t>Clavate</a:t>
            </a:r>
            <a:r>
              <a:rPr lang="en-GB" sz="1800" dirty="0" smtClean="0">
                <a:solidFill>
                  <a:srgbClr val="FF0000"/>
                </a:solidFill>
              </a:rPr>
              <a:t> shaped</a:t>
            </a:r>
            <a:r>
              <a:rPr lang="en-GB" sz="1800" dirty="0">
                <a:solidFill>
                  <a:srgbClr val="FF0000"/>
                </a:solidFill>
              </a:rPr>
              <a:t>, </a:t>
            </a:r>
            <a:r>
              <a:rPr lang="en-GB" sz="1800" dirty="0" err="1" smtClean="0">
                <a:solidFill>
                  <a:srgbClr val="FF0000"/>
                </a:solidFill>
              </a:rPr>
              <a:t>Multicelled</a:t>
            </a:r>
            <a:endParaRPr lang="en-GB" sz="1800" dirty="0" smtClean="0">
              <a:solidFill>
                <a:srgbClr val="FF0000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1800" dirty="0" err="1" smtClean="0">
                <a:solidFill>
                  <a:srgbClr val="FF0000"/>
                </a:solidFill>
              </a:rPr>
              <a:t>Microconidia</a:t>
            </a:r>
            <a:r>
              <a:rPr lang="en-GB" sz="1800" dirty="0" smtClean="0">
                <a:solidFill>
                  <a:srgbClr val="FF0000"/>
                </a:solidFill>
              </a:rPr>
              <a:t>- Numerous, single celled in clusters, spherical </a:t>
            </a:r>
            <a:endParaRPr lang="en-GB" sz="1800" dirty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r>
              <a:rPr lang="en-GB" sz="2000" dirty="0" smtClean="0"/>
              <a:t>List 2 possible clinical manifestations?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1800" dirty="0" err="1" smtClean="0">
                <a:solidFill>
                  <a:srgbClr val="FF0000"/>
                </a:solidFill>
              </a:rPr>
              <a:t>Ectothrix</a:t>
            </a:r>
            <a:r>
              <a:rPr lang="en-GB" sz="1800" dirty="0" smtClean="0">
                <a:solidFill>
                  <a:srgbClr val="FF0000"/>
                </a:solidFill>
              </a:rPr>
              <a:t> infection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1800" dirty="0" err="1" smtClean="0">
                <a:solidFill>
                  <a:srgbClr val="FF0000"/>
                </a:solidFill>
              </a:rPr>
              <a:t>Tinea</a:t>
            </a:r>
            <a:r>
              <a:rPr lang="en-GB" sz="1800" dirty="0" smtClean="0">
                <a:solidFill>
                  <a:srgbClr val="FF0000"/>
                </a:solidFill>
              </a:rPr>
              <a:t> </a:t>
            </a:r>
            <a:r>
              <a:rPr lang="en-GB" sz="1800" dirty="0" err="1" smtClean="0">
                <a:solidFill>
                  <a:srgbClr val="FF0000"/>
                </a:solidFill>
              </a:rPr>
              <a:t>capitis</a:t>
            </a:r>
            <a:endParaRPr lang="en-GB" sz="1800" dirty="0">
              <a:solidFill>
                <a:srgbClr val="FF0000"/>
              </a:solidFill>
            </a:endParaRPr>
          </a:p>
        </p:txBody>
      </p:sp>
      <p:pic>
        <p:nvPicPr>
          <p:cNvPr id="6" name="Content Placeholder 3" descr="17092010620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572" y="548680"/>
            <a:ext cx="2835604" cy="575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6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9154" name="Content Placeholder 3" descr="17092010633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661" y="936466"/>
            <a:ext cx="2140527" cy="452628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Name three dx ass with the org </a:t>
            </a:r>
            <a:r>
              <a:rPr lang="en-US" dirty="0" err="1"/>
              <a:t>shown?penicillium</a:t>
            </a:r>
            <a:r>
              <a:rPr lang="en-US" dirty="0"/>
              <a:t> </a:t>
            </a:r>
            <a:r>
              <a:rPr lang="en-US" dirty="0" err="1"/>
              <a:t>notatum.opportunistic</a:t>
            </a:r>
            <a:r>
              <a:rPr lang="en-US" dirty="0"/>
              <a:t> infections</a:t>
            </a:r>
            <a:br>
              <a:rPr lang="en-US" dirty="0"/>
            </a:br>
            <a:r>
              <a:rPr lang="en-US" dirty="0"/>
              <a:t>skin infection, weight loss, abscess, skin lesion, lymphadenopathy.</a:t>
            </a:r>
            <a:br>
              <a:rPr lang="en-US" dirty="0"/>
            </a:b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1632139"/>
      </p:ext>
    </p:extLst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23528" y="3140968"/>
            <a:ext cx="8568952" cy="3528392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en-US" sz="1500" dirty="0"/>
              <a:t>Name the condition</a:t>
            </a:r>
            <a:r>
              <a:rPr lang="en-US" altLang="en-US" sz="1500" dirty="0" smtClean="0"/>
              <a:t>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en-US" sz="1500" dirty="0" smtClean="0">
                <a:solidFill>
                  <a:srgbClr val="FF0000"/>
                </a:solidFill>
              </a:rPr>
              <a:t>Madura foot</a:t>
            </a:r>
            <a:endParaRPr lang="en-US" altLang="en-US" sz="15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en-US" sz="1600" dirty="0"/>
              <a:t>Name 2 genera associated with the </a:t>
            </a:r>
            <a:r>
              <a:rPr lang="en-US" altLang="en-US" sz="1600" dirty="0" smtClean="0"/>
              <a:t>condition</a:t>
            </a:r>
          </a:p>
          <a:p>
            <a:r>
              <a:rPr lang="en-US" altLang="en-US" sz="1600" dirty="0"/>
              <a:t>Fungal…</a:t>
            </a:r>
            <a:r>
              <a:rPr lang="en-US" altLang="en-US" sz="1600" dirty="0" err="1"/>
              <a:t>madurella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mycetomi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madurella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grisea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acremonium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sp,pseudalescheria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boydii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leptospira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senegalensis</a:t>
            </a:r>
            <a:r>
              <a:rPr lang="en-US" altLang="en-US" sz="1600" dirty="0"/>
              <a:t>.</a:t>
            </a:r>
          </a:p>
          <a:p>
            <a:r>
              <a:rPr lang="en-GB" sz="1600" dirty="0" err="1"/>
              <a:t>Bact</a:t>
            </a:r>
            <a:r>
              <a:rPr lang="en-GB" sz="1600" dirty="0"/>
              <a:t>(</a:t>
            </a:r>
            <a:r>
              <a:rPr lang="en-GB" sz="1600" dirty="0" err="1"/>
              <a:t>norcadia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 err="1"/>
              <a:t>braziliensis</a:t>
            </a:r>
            <a:r>
              <a:rPr lang="en-GB" sz="1600" dirty="0"/>
              <a:t>,</a:t>
            </a:r>
            <a:br>
              <a:rPr lang="en-GB" sz="1600" dirty="0"/>
            </a:br>
            <a:r>
              <a:rPr lang="en-GB" sz="1600" dirty="0" err="1"/>
              <a:t>N.asteroides</a:t>
            </a:r>
            <a:r>
              <a:rPr lang="en-GB" sz="1600" dirty="0"/>
              <a:t>, </a:t>
            </a:r>
            <a:br>
              <a:rPr lang="en-GB" sz="1600" dirty="0"/>
            </a:br>
            <a:r>
              <a:rPr lang="en-GB" sz="1600" dirty="0" err="1"/>
              <a:t>N.cavie</a:t>
            </a:r>
            <a:endParaRPr lang="en-GB" altLang="en-US" sz="1600" dirty="0"/>
          </a:p>
          <a:p>
            <a:endParaRPr lang="en-US" altLang="en-US" sz="1600" dirty="0"/>
          </a:p>
          <a:p>
            <a:pPr marL="457200" indent="-457200">
              <a:buAutoNum type="arabicPeriod"/>
            </a:pPr>
            <a:r>
              <a:rPr lang="en-GB" sz="1600" dirty="0" smtClean="0"/>
              <a:t>What </a:t>
            </a:r>
            <a:r>
              <a:rPr lang="en-GB" sz="1600" dirty="0" smtClean="0"/>
              <a:t>are the clinical features of the above lesions?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1600" dirty="0" smtClean="0">
                <a:solidFill>
                  <a:srgbClr val="FF0000"/>
                </a:solidFill>
              </a:rPr>
              <a:t>(Madura Foot) –Tumefaction, Multiple draining sinuses, </a:t>
            </a:r>
            <a:r>
              <a:rPr lang="en-GB" sz="1600" dirty="0" err="1" smtClean="0">
                <a:solidFill>
                  <a:srgbClr val="FF0000"/>
                </a:solidFill>
              </a:rPr>
              <a:t>Sclerotia</a:t>
            </a:r>
            <a:r>
              <a:rPr lang="en-GB" sz="1600" dirty="0" smtClean="0">
                <a:solidFill>
                  <a:srgbClr val="FF0000"/>
                </a:solidFill>
              </a:rPr>
              <a:t>/granules in sinuses.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1600" dirty="0" smtClean="0">
                <a:solidFill>
                  <a:srgbClr val="FF0000"/>
                </a:solidFill>
              </a:rPr>
              <a:t>Deforming swollen lesions , Dissemination of fascia, muscles and bones, abscesses formation, </a:t>
            </a:r>
          </a:p>
          <a:p>
            <a:pPr marL="457200" indent="-457200">
              <a:buAutoNum type="arabicPeriod"/>
            </a:pPr>
            <a:r>
              <a:rPr lang="en-GB" sz="1600" dirty="0" smtClean="0"/>
              <a:t>What lab diagnosis will be carried out to distinguish if the causative organism is a fungi or a bacteria?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FF0000"/>
                </a:solidFill>
              </a:rPr>
              <a:t>Color of </a:t>
            </a:r>
            <a:r>
              <a:rPr lang="en-US" sz="1600" dirty="0" smtClean="0">
                <a:solidFill>
                  <a:srgbClr val="FF0000"/>
                </a:solidFill>
              </a:rPr>
              <a:t>granules- Black granules; fungal, Small red granules; Streptomyces, Whitish/yellow; Bacterial or fungal</a:t>
            </a:r>
            <a:endParaRPr lang="en-GB" sz="1600" dirty="0">
              <a:solidFill>
                <a:srgbClr val="FF0000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FF0000"/>
                </a:solidFill>
              </a:rPr>
              <a:t>Microscopy- KOH of granules; presence or absence of </a:t>
            </a:r>
            <a:r>
              <a:rPr lang="en-US" sz="1600" dirty="0" smtClean="0">
                <a:solidFill>
                  <a:srgbClr val="FF0000"/>
                </a:solidFill>
              </a:rPr>
              <a:t>hyphae</a:t>
            </a:r>
            <a:endParaRPr lang="en-GB" sz="1600" dirty="0" smtClean="0">
              <a:solidFill>
                <a:srgbClr val="FF0000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FF0000"/>
                </a:solidFill>
              </a:rPr>
              <a:t>Colonial appearance</a:t>
            </a:r>
            <a:endParaRPr lang="en-GB" sz="1600" dirty="0" smtClean="0">
              <a:solidFill>
                <a:srgbClr val="FF0000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FF0000"/>
                </a:solidFill>
              </a:rPr>
              <a:t>Growth rate</a:t>
            </a:r>
            <a:endParaRPr lang="en-GB" sz="1600" dirty="0" smtClean="0">
              <a:solidFill>
                <a:srgbClr val="FF0000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FF0000"/>
                </a:solidFill>
              </a:rPr>
              <a:t>Physiological reactions</a:t>
            </a:r>
            <a:endParaRPr lang="en-GB" sz="1600" dirty="0">
              <a:solidFill>
                <a:srgbClr val="FF0000"/>
              </a:solidFill>
            </a:endParaRPr>
          </a:p>
        </p:txBody>
      </p:sp>
      <p:pic>
        <p:nvPicPr>
          <p:cNvPr id="4099" name="Picture 3" descr="C:\Users\jessie wachera\Favorites\Desktop\2nd year\Microbiology &amp; Immunology\microb pix\Mycology\IMG_097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l="21968" t="11794" r="9088" b="33611"/>
          <a:stretch/>
        </p:blipFill>
        <p:spPr bwMode="auto">
          <a:xfrm>
            <a:off x="3347864" y="19860"/>
            <a:ext cx="3888432" cy="2963615"/>
          </a:xfrm>
          <a:prstGeom prst="rect">
            <a:avLst/>
          </a:prstGeom>
          <a:noFill/>
        </p:spPr>
      </p:pic>
      <p:pic>
        <p:nvPicPr>
          <p:cNvPr id="4" name="Picture 2" descr="093.jpg                                                        0000F2BDSTRESS                         ABA78158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02" y="13111"/>
            <a:ext cx="2987824" cy="292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7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1488</Words>
  <Application>Microsoft Office PowerPoint</Application>
  <PresentationFormat>On-screen Show (4:3)</PresentationFormat>
  <Paragraphs>239</Paragraphs>
  <Slides>34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MYCOLOGY SPOT TEST REVISION</vt:lpstr>
      <vt:lpstr>PowerPoint Presentation</vt:lpstr>
      <vt:lpstr>PowerPoint Presentation</vt:lpstr>
      <vt:lpstr>PowerPoint Presentation</vt:lpstr>
      <vt:lpstr>The patient complained of  having an itchy scalp</vt:lpstr>
      <vt:lpstr>PowerPoint Presentation</vt:lpstr>
      <vt:lpstr>PowerPoint Presentation</vt:lpstr>
      <vt:lpstr>PowerPoint Presentation</vt:lpstr>
      <vt:lpstr>PowerPoint Presentation</vt:lpstr>
      <vt:lpstr>Isolated from an AIDS patient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Isolated from sputum of a post pulmonary tuberculosis case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Name the condition and likely causative agent and mode of transmission.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MYCOLOGY SPOTS</dc:title>
  <dc:creator>Dr. Kimaiga H.O. MBChB (UoN)</dc:creator>
  <cp:lastModifiedBy>Dr. Kimaiga H.O. MBChB (UoN)</cp:lastModifiedBy>
  <cp:revision>42</cp:revision>
  <dcterms:created xsi:type="dcterms:W3CDTF">2013-10-28T14:00:07Z</dcterms:created>
  <dcterms:modified xsi:type="dcterms:W3CDTF">2014-01-21T05:03:47Z</dcterms:modified>
</cp:coreProperties>
</file>