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10" r:id="rId2"/>
    <p:sldId id="311" r:id="rId3"/>
    <p:sldId id="312" r:id="rId4"/>
    <p:sldId id="313" r:id="rId5"/>
    <p:sldId id="357" r:id="rId6"/>
    <p:sldId id="314" r:id="rId7"/>
    <p:sldId id="315" r:id="rId8"/>
    <p:sldId id="316" r:id="rId9"/>
    <p:sldId id="317" r:id="rId10"/>
    <p:sldId id="318" r:id="rId11"/>
    <p:sldId id="323" r:id="rId12"/>
    <p:sldId id="324" r:id="rId13"/>
    <p:sldId id="326" r:id="rId14"/>
    <p:sldId id="327" r:id="rId15"/>
    <p:sldId id="362" r:id="rId16"/>
    <p:sldId id="363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1" r:id="rId30"/>
    <p:sldId id="343" r:id="rId31"/>
    <p:sldId id="344" r:id="rId32"/>
    <p:sldId id="345" r:id="rId33"/>
    <p:sldId id="364" r:id="rId34"/>
    <p:sldId id="359" r:id="rId35"/>
    <p:sldId id="360" r:id="rId36"/>
    <p:sldId id="361" r:id="rId37"/>
    <p:sldId id="350" r:id="rId38"/>
    <p:sldId id="358" r:id="rId39"/>
    <p:sldId id="355" r:id="rId40"/>
    <p:sldId id="35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CA3A7-7D49-426B-9162-622072046E0D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106B1-BB4E-44AB-BDEE-F41208B84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2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4A4B6-0006-411D-91D7-240B2ABC719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1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2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0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0518D-F7FE-4C59-BA57-DB6349988FC7}" type="slidenum">
              <a:rPr lang="en-GB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4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5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5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5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0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8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5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2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2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/>
              <a:t>PARASITOLOGY SPOT TEST REVISION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Answered by KIMAIGA H.O </a:t>
            </a:r>
          </a:p>
          <a:p>
            <a:r>
              <a:rPr lang="en-GB" b="1" dirty="0" smtClean="0"/>
              <a:t>MBChB (University of Nairobi)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559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48150"/>
            <a:ext cx="8229600" cy="187801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Identify stage, genus and species of this parasite</a:t>
            </a:r>
          </a:p>
          <a:p>
            <a:r>
              <a:rPr lang="en-GB" dirty="0"/>
              <a:t>Name 2 drugs useful for treatment of infection</a:t>
            </a:r>
          </a:p>
          <a:p>
            <a:pPr eaLnBrk="1" hangingPunct="1"/>
            <a:r>
              <a:rPr lang="en-US" altLang="en-US" dirty="0" smtClean="0"/>
              <a:t>Name the organism shown above and state the anemia associated with it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Necator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americanus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altLang="en-US" dirty="0" smtClean="0">
                <a:solidFill>
                  <a:srgbClr val="FF0000"/>
                </a:solidFill>
              </a:rPr>
              <a:t>Hypochromic microcytic anaemia-Loss of iron</a:t>
            </a:r>
          </a:p>
          <a:p>
            <a:pPr lvl="1"/>
            <a:r>
              <a:rPr lang="en-GB" altLang="en-US" dirty="0" smtClean="0">
                <a:solidFill>
                  <a:srgbClr val="FF0000"/>
                </a:solidFill>
              </a:rPr>
              <a:t>Macrocytic anaemia- Loss of Vitamin B</a:t>
            </a:r>
            <a:r>
              <a:rPr lang="en-GB" altLang="en-US" baseline="-25000" dirty="0" smtClean="0">
                <a:solidFill>
                  <a:srgbClr val="FF0000"/>
                </a:solidFill>
              </a:rPr>
              <a:t>12</a:t>
            </a:r>
            <a:r>
              <a:rPr lang="en-GB" altLang="en-US" dirty="0" smtClean="0">
                <a:solidFill>
                  <a:srgbClr val="FF0000"/>
                </a:solidFill>
              </a:rPr>
              <a:t> and folic acid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pic>
        <p:nvPicPr>
          <p:cNvPr id="9220" name="Picture 5" descr="file:///C:/Documents%20and%20Settings/A/Desktop/webmicrobes%20vol1%20(D)/images/hookwormadultmouthp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8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3717032"/>
            <a:ext cx="8147248" cy="2409131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/>
              <a:t>Name the possible causative agent of the above clinical condition</a:t>
            </a: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Dracunculus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medinensis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Sate the mechanism of transmission of the above named organism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Ingestion of water containing copepod that have ingested the larvae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124"/>
            <a:ext cx="7211144" cy="34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3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936" y="476672"/>
            <a:ext cx="4824536" cy="6120680"/>
          </a:xfrm>
        </p:spPr>
        <p:txBody>
          <a:bodyPr>
            <a:normAutofit/>
          </a:bodyPr>
          <a:lstStyle/>
          <a:p>
            <a:r>
              <a:rPr lang="en-US" sz="2400" dirty="0"/>
              <a:t>Name the org shown </a:t>
            </a:r>
            <a:r>
              <a:rPr lang="en-US" sz="2400" dirty="0" smtClean="0"/>
              <a:t>below?</a:t>
            </a:r>
          </a:p>
          <a:p>
            <a:pPr lvl="1"/>
            <a:r>
              <a:rPr lang="en-US" sz="2000" dirty="0" err="1" smtClean="0"/>
              <a:t>Schistosome</a:t>
            </a:r>
            <a:endParaRPr lang="en-US" sz="2000" dirty="0" smtClean="0"/>
          </a:p>
          <a:p>
            <a:r>
              <a:rPr lang="en-US" sz="2400" dirty="0" smtClean="0"/>
              <a:t>Give </a:t>
            </a:r>
            <a:r>
              <a:rPr lang="en-US" sz="2400" dirty="0"/>
              <a:t>two reasons for your identification? </a:t>
            </a:r>
            <a:endParaRPr lang="en-US" sz="2400" dirty="0" smtClean="0"/>
          </a:p>
          <a:p>
            <a:pPr lvl="1"/>
            <a:r>
              <a:rPr lang="en-US" sz="2000" dirty="0" err="1" smtClean="0"/>
              <a:t>Gynecophoric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canal. Females are long and slender, held in </a:t>
            </a:r>
            <a:r>
              <a:rPr lang="en-US" sz="2000" dirty="0" err="1"/>
              <a:t>gynecophoric</a:t>
            </a:r>
            <a:r>
              <a:rPr lang="en-US" sz="2000" dirty="0"/>
              <a:t> canal.</a:t>
            </a:r>
            <a:endParaRPr lang="en-GB" sz="2000" dirty="0"/>
          </a:p>
          <a:p>
            <a:pPr eaLnBrk="1" hangingPunct="1"/>
            <a:r>
              <a:rPr lang="en-US" altLang="en-US" sz="2400" dirty="0" smtClean="0"/>
              <a:t>State four ways of management and control of the reservoir of this parasite</a:t>
            </a:r>
          </a:p>
          <a:p>
            <a:pPr lvl="1"/>
            <a:r>
              <a:rPr lang="en-US" altLang="en-US" sz="1800" dirty="0" smtClean="0">
                <a:solidFill>
                  <a:srgbClr val="FF0000"/>
                </a:solidFill>
              </a:rPr>
              <a:t>Use of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molluscicides</a:t>
            </a:r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eg</a:t>
            </a:r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niclosamide</a:t>
            </a:r>
            <a:endParaRPr lang="en-US" alt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1800" dirty="0" smtClean="0">
                <a:solidFill>
                  <a:srgbClr val="FF0000"/>
                </a:solidFill>
              </a:rPr>
              <a:t>Use of biological org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tht</a:t>
            </a:r>
            <a:r>
              <a:rPr lang="en-US" altLang="en-US" sz="1800" dirty="0" smtClean="0">
                <a:solidFill>
                  <a:srgbClr val="FF0000"/>
                </a:solidFill>
              </a:rPr>
              <a:t> feed on the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snailseg</a:t>
            </a:r>
            <a:r>
              <a:rPr lang="en-US" altLang="en-US" sz="1800" dirty="0" smtClean="0">
                <a:solidFill>
                  <a:srgbClr val="FF0000"/>
                </a:solidFill>
              </a:rPr>
              <a:t> other snails or predator fish</a:t>
            </a:r>
          </a:p>
          <a:p>
            <a:pPr lvl="1"/>
            <a:r>
              <a:rPr lang="en-US" altLang="en-US" sz="1800" dirty="0" smtClean="0">
                <a:solidFill>
                  <a:srgbClr val="FF0000"/>
                </a:solidFill>
              </a:rPr>
              <a:t>Clearing the infected water and bushes</a:t>
            </a:r>
          </a:p>
          <a:p>
            <a:pPr lvl="1"/>
            <a:r>
              <a:rPr lang="en-US" altLang="en-US" sz="1800" dirty="0" smtClean="0">
                <a:solidFill>
                  <a:srgbClr val="FF0000"/>
                </a:solidFill>
              </a:rPr>
              <a:t>Cementing of canal walls</a:t>
            </a:r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4" name="Content Placeholder 3" descr="Misc. adult fluk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3384376" cy="40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100210"/>
            <a:ext cx="8075240" cy="302595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above is a life cycle of a particular organism. State the organ/ organ system it is likely to be found and treatment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Liver- Hepatic system, bile ducts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Treatment -</a:t>
            </a:r>
            <a:r>
              <a:rPr lang="en-US" dirty="0" err="1" smtClean="0">
                <a:solidFill>
                  <a:srgbClr val="FF0000"/>
                </a:solidFill>
              </a:rPr>
              <a:t>Triclabendazole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pic>
        <p:nvPicPr>
          <p:cNvPr id="17412" name="Picture 5" descr="file:///C:/Documents%20and%20Settings/A/Desktop/webmicrobes%20vol1%20(D)/images/Fasciola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153891" cy="291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7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924944"/>
            <a:ext cx="8352928" cy="3672408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The organism shown is intracellular, state the particular tissue it has tropism for</a:t>
            </a:r>
          </a:p>
          <a:p>
            <a:pPr lvl="1"/>
            <a:r>
              <a:rPr lang="en-US" altLang="en-US" sz="2400" dirty="0" err="1" smtClean="0">
                <a:solidFill>
                  <a:srgbClr val="FF0000"/>
                </a:solidFill>
              </a:rPr>
              <a:t>Particualar</a:t>
            </a:r>
            <a:r>
              <a:rPr lang="en-US" altLang="en-US" sz="2400" dirty="0" smtClean="0">
                <a:solidFill>
                  <a:srgbClr val="FF0000"/>
                </a:solidFill>
              </a:rPr>
              <a:t> tissue-muscle</a:t>
            </a:r>
            <a:endParaRPr lang="en-US" altLang="en-US" sz="2400" dirty="0" smtClean="0"/>
          </a:p>
          <a:p>
            <a:pPr lvl="1"/>
            <a:endParaRPr lang="en-US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16632"/>
            <a:ext cx="6275040" cy="2695701"/>
          </a:xfrm>
          <a:noFill/>
        </p:spPr>
      </p:pic>
    </p:spTree>
    <p:extLst>
      <p:ext uri="{BB962C8B-B14F-4D97-AF65-F5344CB8AC3E}">
        <p14:creationId xmlns:p14="http://schemas.microsoft.com/office/powerpoint/2010/main" val="253821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Bachelor of Medicine And Bachelor of Surgery (MBChB)  Year  2\MEDICAL MICROBIOLOGY\7. MICROBIOLOGY REVISION\Microbiology Exam Slides\IMG_0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4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State the causative agent for visceral larva </a:t>
            </a:r>
            <a:r>
              <a:rPr lang="en-US" altLang="en-US" sz="2800" dirty="0" err="1"/>
              <a:t>migrans</a:t>
            </a:r>
            <a:r>
              <a:rPr lang="en-US" altLang="en-US" sz="2800" dirty="0"/>
              <a:t> and mode of treatment</a:t>
            </a:r>
          </a:p>
          <a:p>
            <a:pPr lvl="1"/>
            <a:r>
              <a:rPr lang="en-US" altLang="en-US" sz="2400" dirty="0" err="1">
                <a:solidFill>
                  <a:srgbClr val="FF0000"/>
                </a:solidFill>
              </a:rPr>
              <a:t>Toxocara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canii</a:t>
            </a:r>
            <a:r>
              <a:rPr lang="en-US" altLang="en-US" sz="2400" dirty="0">
                <a:solidFill>
                  <a:srgbClr val="FF0000"/>
                </a:solidFill>
              </a:rPr>
              <a:t> and </a:t>
            </a:r>
            <a:r>
              <a:rPr lang="en-US" altLang="en-US" sz="2400" dirty="0" err="1">
                <a:solidFill>
                  <a:srgbClr val="FF0000"/>
                </a:solidFill>
              </a:rPr>
              <a:t>toxocara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cati</a:t>
            </a:r>
            <a:r>
              <a:rPr lang="en-US" altLang="en-US" sz="2400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Treated with </a:t>
            </a:r>
            <a:r>
              <a:rPr lang="en-US" altLang="en-US" sz="2400" dirty="0" err="1">
                <a:solidFill>
                  <a:srgbClr val="FF0000"/>
                </a:solidFill>
              </a:rPr>
              <a:t>antiparasitic</a:t>
            </a:r>
            <a:r>
              <a:rPr lang="en-US" altLang="en-US" sz="2400" dirty="0">
                <a:solidFill>
                  <a:srgbClr val="FF0000"/>
                </a:solidFill>
              </a:rPr>
              <a:t> drugs, usually in combination with </a:t>
            </a:r>
            <a:r>
              <a:rPr lang="en-US" altLang="en-US" sz="2400" dirty="0" err="1">
                <a:solidFill>
                  <a:srgbClr val="FF0000"/>
                </a:solidFill>
              </a:rPr>
              <a:t>antiinflammatory</a:t>
            </a:r>
            <a:r>
              <a:rPr lang="en-US" altLang="en-US" sz="2400" dirty="0">
                <a:solidFill>
                  <a:srgbClr val="FF0000"/>
                </a:solidFill>
              </a:rPr>
              <a:t> medications. </a:t>
            </a:r>
          </a:p>
          <a:p>
            <a:pPr lvl="1"/>
            <a:r>
              <a:rPr lang="en-US" altLang="en-US" sz="2400" dirty="0" err="1">
                <a:solidFill>
                  <a:srgbClr val="FF0000"/>
                </a:solidFill>
              </a:rPr>
              <a:t>Diethylcarbamazine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Thiabendazole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Albendazole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Mebendazole</a:t>
            </a:r>
            <a:r>
              <a:rPr lang="en-US" altLang="en-US" sz="2400" dirty="0">
                <a:solidFill>
                  <a:srgbClr val="FF0000"/>
                </a:solidFill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3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489348"/>
            <a:ext cx="8291264" cy="30940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following organism is a hermaphroditic parasite state the organ it is likely to infect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liver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State the type of immune response one has to parasitic infestation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Adaptive immunity-production of th2 cells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5826348" cy="348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6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564904"/>
            <a:ext cx="8075240" cy="356125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/>
              <a:t>Name the intermediate host(s) associated with the parasite shown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Cow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 smtClean="0"/>
              <a:t>Give one difference between </a:t>
            </a:r>
            <a:r>
              <a:rPr lang="en-US" altLang="en-US" sz="2400" dirty="0" err="1" smtClean="0"/>
              <a:t>cyclophyllidae</a:t>
            </a:r>
            <a:r>
              <a:rPr lang="en-US" altLang="en-US" sz="2400" dirty="0" smtClean="0"/>
              <a:t> and </a:t>
            </a:r>
            <a:r>
              <a:rPr lang="en-US" altLang="en-US" sz="2400" dirty="0" err="1" smtClean="0"/>
              <a:t>pseudophyllidae</a:t>
            </a:r>
            <a:r>
              <a:rPr lang="en-US" altLang="en-US" sz="2400" dirty="0" smtClean="0"/>
              <a:t> families in </a:t>
            </a:r>
            <a:r>
              <a:rPr lang="en-US" altLang="en-US" sz="2400" dirty="0" err="1" smtClean="0"/>
              <a:t>cestodes</a:t>
            </a:r>
            <a:endParaRPr lang="en-US" altLang="en-US" sz="2400" dirty="0" smtClean="0"/>
          </a:p>
          <a:p>
            <a:pPr lvl="1"/>
            <a:r>
              <a:rPr lang="en-US" altLang="en-US" sz="2400" dirty="0" err="1" smtClean="0">
                <a:solidFill>
                  <a:srgbClr val="FF0000"/>
                </a:solidFill>
              </a:rPr>
              <a:t>Cyclophyllidae</a:t>
            </a:r>
            <a:r>
              <a:rPr lang="en-US" altLang="en-US" sz="2400" dirty="0" smtClean="0">
                <a:solidFill>
                  <a:srgbClr val="FF0000"/>
                </a:solidFill>
              </a:rPr>
              <a:t>-No uterine pore, Only the lateral genital pore, may or may not have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hooklets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400" dirty="0" err="1" smtClean="0">
                <a:solidFill>
                  <a:srgbClr val="FF0000"/>
                </a:solidFill>
              </a:rPr>
              <a:t>Pseudophilidae</a:t>
            </a:r>
            <a:r>
              <a:rPr lang="en-US" altLang="en-US" sz="2400" dirty="0" smtClean="0">
                <a:solidFill>
                  <a:srgbClr val="FF0000"/>
                </a:solidFill>
              </a:rPr>
              <a:t>-Has a uterine pore, has both lateral and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midial</a:t>
            </a:r>
            <a:r>
              <a:rPr lang="en-US" altLang="en-US" sz="2400" dirty="0" smtClean="0">
                <a:solidFill>
                  <a:srgbClr val="FF0000"/>
                </a:solidFill>
              </a:rPr>
              <a:t> genital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pore,has</a:t>
            </a:r>
            <a:r>
              <a:rPr lang="en-US" altLang="en-US" sz="2400" dirty="0" smtClean="0">
                <a:solidFill>
                  <a:srgbClr val="FF0000"/>
                </a:solidFill>
              </a:rPr>
              <a:t> no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hooklets</a:t>
            </a:r>
            <a:endParaRPr lang="en-US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111352" cy="231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0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764" y="3117273"/>
            <a:ext cx="8188036" cy="300889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Name the genus of the above parasite</a:t>
            </a: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Gastrodiscoides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altLang="en-US" dirty="0" smtClean="0"/>
              <a:t>Two medical importance of mites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Cause scabies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Allergic conditions</a:t>
            </a: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Dermatosis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675639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4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Name the larva form of the parasite </a:t>
            </a:r>
            <a:r>
              <a:rPr lang="en-US" altLang="en-US" dirty="0" smtClean="0"/>
              <a:t>shown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err="1" smtClean="0">
                <a:solidFill>
                  <a:srgbClr val="FF0000"/>
                </a:solidFill>
              </a:rPr>
              <a:t>Hydatid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cysts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State two methods of treatment for this helminthes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Surgery to remove the parasite mass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Use of drugs like </a:t>
            </a:r>
            <a:r>
              <a:rPr lang="en-US" altLang="en-US" dirty="0" err="1">
                <a:solidFill>
                  <a:srgbClr val="FF0000"/>
                </a:solidFill>
              </a:rPr>
              <a:t>albendazole,praziquantel</a:t>
            </a:r>
            <a:r>
              <a:rPr lang="en-US" altLang="en-US" dirty="0"/>
              <a:t>    </a:t>
            </a:r>
          </a:p>
          <a:p>
            <a:pPr>
              <a:lnSpc>
                <a:spcPct val="90000"/>
              </a:lnSpc>
            </a:pPr>
            <a:endParaRPr lang="en-US" altLang="en-US" sz="4400" dirty="0"/>
          </a:p>
          <a:p>
            <a:endParaRPr lang="en-GB" dirty="0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70" y="1600200"/>
            <a:ext cx="28678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7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047728" cy="328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3404128"/>
            <a:ext cx="8424936" cy="333724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Identify 2 parasites likely to cause the above </a:t>
            </a:r>
            <a:r>
              <a:rPr lang="en-US" altLang="en-US" dirty="0" smtClean="0"/>
              <a:t>lesion</a:t>
            </a: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Onchocerca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volvus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Loa </a:t>
            </a:r>
            <a:r>
              <a:rPr lang="en-US" altLang="en-US" dirty="0" err="1" smtClean="0">
                <a:solidFill>
                  <a:srgbClr val="FF0000"/>
                </a:solidFill>
              </a:rPr>
              <a:t>Loa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Name the serological test and 2 drugs to be used in one </a:t>
            </a:r>
            <a:r>
              <a:rPr lang="en-US" altLang="en-US" dirty="0" smtClean="0"/>
              <a:t>parasite </a:t>
            </a:r>
            <a:r>
              <a:rPr lang="en-US" altLang="en-US" dirty="0"/>
              <a:t>you have named above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Serological test- </a:t>
            </a:r>
            <a:r>
              <a:rPr lang="en-US" altLang="en-US" dirty="0" err="1" smtClean="0">
                <a:solidFill>
                  <a:srgbClr val="FF0000"/>
                </a:solidFill>
              </a:rPr>
              <a:t>ElISA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Diethyl </a:t>
            </a:r>
            <a:r>
              <a:rPr lang="en-US" dirty="0" err="1">
                <a:solidFill>
                  <a:srgbClr val="FF0000"/>
                </a:solidFill>
              </a:rPr>
              <a:t>carbamazine</a:t>
            </a:r>
            <a:r>
              <a:rPr lang="en-US" dirty="0">
                <a:solidFill>
                  <a:srgbClr val="FF0000"/>
                </a:solidFill>
              </a:rPr>
              <a:t> (DEC</a:t>
            </a:r>
            <a:r>
              <a:rPr lang="en-US" dirty="0" smtClean="0">
                <a:solidFill>
                  <a:srgbClr val="FF0000"/>
                </a:solidFill>
              </a:rPr>
              <a:t>) and </a:t>
            </a:r>
            <a:r>
              <a:rPr lang="en-US" dirty="0" err="1" smtClean="0">
                <a:solidFill>
                  <a:srgbClr val="FF0000"/>
                </a:solidFill>
              </a:rPr>
              <a:t>Ivermectin</a:t>
            </a:r>
            <a:endParaRPr lang="en-GB" dirty="0">
              <a:solidFill>
                <a:srgbClr val="FF0000"/>
              </a:solidFill>
            </a:endParaRPr>
          </a:p>
          <a:p>
            <a:endParaRPr lang="en-US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7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yiasi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417195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744913"/>
            <a:ext cx="8219256" cy="238125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Give 2 organisms that are likely to cause this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Auchmeronmyia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luteola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Dematobia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hominis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Classify </a:t>
            </a:r>
            <a:r>
              <a:rPr lang="en-US" altLang="en-US" dirty="0" err="1"/>
              <a:t>myiasis</a:t>
            </a:r>
            <a:r>
              <a:rPr lang="en-US" altLang="en-US" dirty="0"/>
              <a:t> causers into families and in each family give 2 genera</a:t>
            </a:r>
            <a:r>
              <a:rPr lang="en-US" altLang="en-US" dirty="0" smtClean="0"/>
              <a:t>.</a:t>
            </a:r>
          </a:p>
          <a:p>
            <a:pPr lvl="1" fontAlgn="ctr"/>
            <a:r>
              <a:rPr lang="en-US" dirty="0" err="1" smtClean="0">
                <a:solidFill>
                  <a:srgbClr val="FF0000"/>
                </a:solidFill>
              </a:rPr>
              <a:t>Calliphoridae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Chrysomya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cochliomyia</a:t>
            </a:r>
            <a:endParaRPr lang="en-US" dirty="0">
              <a:solidFill>
                <a:srgbClr val="FF0000"/>
              </a:solidFill>
            </a:endParaRPr>
          </a:p>
          <a:p>
            <a:pPr lvl="1" fontAlgn="ctr"/>
            <a:r>
              <a:rPr lang="en-US" dirty="0" err="1" smtClean="0">
                <a:solidFill>
                  <a:srgbClr val="FF0000"/>
                </a:solidFill>
              </a:rPr>
              <a:t>Sacrophagidae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Sarcophaga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wohlfahrtia</a:t>
            </a:r>
            <a:endParaRPr lang="en-GB" sz="2200" dirty="0">
              <a:solidFill>
                <a:srgbClr val="FF0000"/>
              </a:solidFill>
            </a:endParaRPr>
          </a:p>
          <a:p>
            <a:pPr lvl="1" fontAlgn="ctr"/>
            <a:r>
              <a:rPr lang="en-US" dirty="0" err="1">
                <a:solidFill>
                  <a:srgbClr val="FF0000"/>
                </a:solidFill>
              </a:rPr>
              <a:t>Oestridae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Dermatobia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Auchmeronmyia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3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SC037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16632"/>
            <a:ext cx="2736304" cy="290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501008"/>
            <a:ext cx="8424936" cy="3096344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Identify the likely species of flea and give a reason</a:t>
            </a:r>
            <a:r>
              <a:rPr lang="en-US" altLang="en-US" dirty="0" smtClean="0"/>
              <a:t>. 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Xenopsylla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cheopis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Give 2 medical importance of fleas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Plague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Murine Typhus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9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ule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4824536" cy="34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3829050"/>
            <a:ext cx="8416230" cy="276830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Name the fly shown giving a reason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Culex</a:t>
            </a:r>
            <a:r>
              <a:rPr lang="en-US" altLang="en-US" dirty="0" smtClean="0">
                <a:solidFill>
                  <a:srgbClr val="FF0000"/>
                </a:solidFill>
              </a:rPr>
              <a:t> Mosquito</a:t>
            </a:r>
          </a:p>
          <a:p>
            <a:r>
              <a:rPr lang="en-US" altLang="en-US" dirty="0" smtClean="0"/>
              <a:t>List </a:t>
            </a:r>
            <a:r>
              <a:rPr lang="en-US" altLang="en-US" dirty="0"/>
              <a:t>2 useful compounds suitable for its destruction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DDT</a:t>
            </a: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Permethrin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282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ary gikonyo(med buks)\microbiology slides\#Others\Parasitology\Glossina\Hatchet\DSC03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3888432" cy="317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356992"/>
            <a:ext cx="8136904" cy="3168352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 smtClean="0"/>
              <a:t>Name </a:t>
            </a:r>
            <a:r>
              <a:rPr lang="en-US" altLang="en-US" dirty="0"/>
              <a:t>the structure shown and the organism </a:t>
            </a:r>
            <a:r>
              <a:rPr lang="en-US" altLang="en-US" dirty="0" smtClean="0"/>
              <a:t>itself?</a:t>
            </a:r>
          </a:p>
          <a:p>
            <a:pPr lvl="1"/>
            <a:r>
              <a:rPr lang="en-US" altLang="en-US" dirty="0"/>
              <a:t>H</a:t>
            </a:r>
            <a:r>
              <a:rPr lang="en-US" altLang="en-US" dirty="0" smtClean="0"/>
              <a:t>atchet cell - </a:t>
            </a:r>
            <a:r>
              <a:rPr lang="en-US" altLang="en-US" dirty="0" err="1" smtClean="0">
                <a:solidFill>
                  <a:srgbClr val="FF0000"/>
                </a:solidFill>
              </a:rPr>
              <a:t>Glossina</a:t>
            </a:r>
            <a:r>
              <a:rPr lang="en-US" altLang="en-US" dirty="0" smtClean="0">
                <a:solidFill>
                  <a:srgbClr val="FF0000"/>
                </a:solidFill>
              </a:rPr>
              <a:t> species</a:t>
            </a:r>
            <a:endParaRPr lang="en-US" altLang="en-US" dirty="0"/>
          </a:p>
          <a:p>
            <a:r>
              <a:rPr lang="en-US" altLang="en-US" dirty="0"/>
              <a:t>Name the dx </a:t>
            </a:r>
            <a:r>
              <a:rPr lang="en-US" altLang="en-US" dirty="0" err="1"/>
              <a:t>tx</a:t>
            </a:r>
            <a:r>
              <a:rPr lang="en-US" altLang="en-US" dirty="0"/>
              <a:t> by the org. </a:t>
            </a:r>
            <a:r>
              <a:rPr lang="en-US" altLang="en-US" dirty="0" err="1"/>
              <a:t>trypanosomiasis</a:t>
            </a:r>
            <a:endParaRPr lang="en-US" altLang="en-US" dirty="0"/>
          </a:p>
          <a:p>
            <a:r>
              <a:rPr lang="en-US" altLang="en-US" dirty="0"/>
              <a:t>(</a:t>
            </a:r>
            <a:r>
              <a:rPr lang="en-US" altLang="en-US" dirty="0" err="1"/>
              <a:t>african</a:t>
            </a:r>
            <a:r>
              <a:rPr lang="en-US" altLang="en-US" dirty="0"/>
              <a:t>)</a:t>
            </a:r>
            <a:endParaRPr lang="en-GB" altLang="en-US" dirty="0"/>
          </a:p>
          <a:p>
            <a:r>
              <a:rPr lang="en-US" altLang="en-US" dirty="0" smtClean="0"/>
              <a:t>State </a:t>
            </a:r>
            <a:r>
              <a:rPr lang="en-US" altLang="en-US" dirty="0"/>
              <a:t>2 mechanisms of immune evasion of the parasite associated with this organism</a:t>
            </a:r>
            <a:r>
              <a:rPr lang="en-US" altLang="en-US" dirty="0" smtClean="0"/>
              <a:t>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Due to the surface coat of the parasite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Continuously changing the surface to escape host immune response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Perivascular </a:t>
            </a:r>
            <a:r>
              <a:rPr lang="en-US" dirty="0">
                <a:solidFill>
                  <a:srgbClr val="FF0000"/>
                </a:solidFill>
              </a:rPr>
              <a:t>cuffing (lining around the brain), choroid plexus attack in CNS (CSF production interrupted), </a:t>
            </a:r>
            <a:r>
              <a:rPr lang="en-US" dirty="0" err="1">
                <a:solidFill>
                  <a:srgbClr val="FF0000"/>
                </a:solidFill>
              </a:rPr>
              <a:t>meningoencephalitis</a:t>
            </a:r>
            <a:r>
              <a:rPr lang="en-US" dirty="0">
                <a:solidFill>
                  <a:srgbClr val="FF0000"/>
                </a:solidFill>
              </a:rPr>
              <a:t> (direct attack to meninges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731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446"/>
            <a:ext cx="3331096" cy="324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125"/>
            <a:ext cx="3761606" cy="32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83266"/>
            <a:ext cx="8659688" cy="3386094"/>
          </a:xfrm>
        </p:spPr>
        <p:txBody>
          <a:bodyPr>
            <a:normAutofit/>
          </a:bodyPr>
          <a:lstStyle/>
          <a:p>
            <a:r>
              <a:rPr lang="en-US" altLang="en-US" dirty="0"/>
              <a:t>The above are thin smears from a patient. Identify 2 parasites likely to be identified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Plasmodium falciparum and plasmodium </a:t>
            </a:r>
            <a:r>
              <a:rPr lang="en-US" altLang="en-US" dirty="0" err="1" smtClean="0">
                <a:solidFill>
                  <a:srgbClr val="FF0000"/>
                </a:solidFill>
              </a:rPr>
              <a:t>malariae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altLang="en-US" dirty="0" smtClean="0"/>
              <a:t> Which of the two is most likely to be identified. Give 2 reasons for your answer.</a:t>
            </a:r>
          </a:p>
          <a:p>
            <a:endParaRPr lang="en-US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516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4195936" cy="376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8424936" cy="2736304"/>
          </a:xfrm>
        </p:spPr>
        <p:txBody>
          <a:bodyPr/>
          <a:lstStyle/>
          <a:p>
            <a:r>
              <a:rPr lang="en-US" altLang="en-US" dirty="0"/>
              <a:t>Give 2 clinical manifestations of A.</a:t>
            </a:r>
          </a:p>
          <a:p>
            <a:r>
              <a:rPr lang="en-US" altLang="en-US" dirty="0"/>
              <a:t>List the types of malaria.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507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80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56864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717032"/>
            <a:ext cx="7859216" cy="2409131"/>
          </a:xfrm>
        </p:spPr>
        <p:txBody>
          <a:bodyPr/>
          <a:lstStyle/>
          <a:p>
            <a:r>
              <a:rPr lang="en-US" altLang="en-US" dirty="0"/>
              <a:t>Identify the parasite with the above life cycle.</a:t>
            </a:r>
          </a:p>
          <a:p>
            <a:r>
              <a:rPr lang="en-US" altLang="en-US" dirty="0"/>
              <a:t>Mount treatment for the patient.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996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1480"/>
            <a:ext cx="6408712" cy="430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97333"/>
            <a:ext cx="8219256" cy="152883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Identify the parasite above.</a:t>
            </a:r>
          </a:p>
          <a:p>
            <a:r>
              <a:rPr lang="en-US" altLang="en-US" dirty="0"/>
              <a:t>What is its natural habitat?</a:t>
            </a:r>
          </a:p>
          <a:p>
            <a:r>
              <a:rPr lang="en-US" altLang="en-US" dirty="0"/>
              <a:t>Give 2 differences between </a:t>
            </a:r>
            <a:r>
              <a:rPr lang="en-US" altLang="en-US" dirty="0" err="1"/>
              <a:t>Naegleria</a:t>
            </a:r>
            <a:r>
              <a:rPr lang="en-US" altLang="en-US" dirty="0"/>
              <a:t> and </a:t>
            </a:r>
            <a:r>
              <a:rPr lang="en-US" altLang="en-US" dirty="0" err="1"/>
              <a:t>Acanthamoeba</a:t>
            </a:r>
            <a:r>
              <a:rPr lang="en-US" altLang="en-US" dirty="0"/>
              <a:t> species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972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lancoli trophozo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3200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9" name="AutoShape 3"/>
          <p:cNvCxnSpPr>
            <a:cxnSpLocks noChangeShapeType="1"/>
          </p:cNvCxnSpPr>
          <p:nvPr/>
        </p:nvCxnSpPr>
        <p:spPr bwMode="auto">
          <a:xfrm>
            <a:off x="4800600" y="1219200"/>
            <a:ext cx="1400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0" name="AutoShape 3"/>
          <p:cNvCxnSpPr>
            <a:cxnSpLocks noChangeShapeType="1"/>
          </p:cNvCxnSpPr>
          <p:nvPr/>
        </p:nvCxnSpPr>
        <p:spPr bwMode="auto">
          <a:xfrm>
            <a:off x="4800600" y="1752600"/>
            <a:ext cx="1400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AutoShape 3"/>
          <p:cNvCxnSpPr>
            <a:cxnSpLocks noChangeShapeType="1"/>
          </p:cNvCxnSpPr>
          <p:nvPr/>
        </p:nvCxnSpPr>
        <p:spPr bwMode="auto">
          <a:xfrm>
            <a:off x="4572000" y="2514600"/>
            <a:ext cx="1400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AutoShape 3"/>
          <p:cNvCxnSpPr>
            <a:cxnSpLocks noChangeShapeType="1"/>
          </p:cNvCxnSpPr>
          <p:nvPr/>
        </p:nvCxnSpPr>
        <p:spPr bwMode="auto">
          <a:xfrm>
            <a:off x="2895600" y="3581400"/>
            <a:ext cx="213360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AutoShape 3"/>
          <p:cNvCxnSpPr>
            <a:cxnSpLocks noChangeShapeType="1"/>
          </p:cNvCxnSpPr>
          <p:nvPr/>
        </p:nvCxnSpPr>
        <p:spPr bwMode="auto">
          <a:xfrm>
            <a:off x="3276600" y="3200400"/>
            <a:ext cx="281940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6248400" y="1066800"/>
            <a:ext cx="547688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 altLang="en-US" sz="1100"/>
              <a:t>A</a:t>
            </a:r>
            <a:endParaRPr lang="en-US" altLang="en-US">
              <a:latin typeface="Arial" charset="0"/>
            </a:endParaRPr>
          </a:p>
        </p:txBody>
      </p:sp>
      <p:sp>
        <p:nvSpPr>
          <p:cNvPr id="9225" name="Text Box 5"/>
          <p:cNvSpPr txBox="1">
            <a:spLocks noChangeArrowheads="1"/>
          </p:cNvSpPr>
          <p:nvPr/>
        </p:nvSpPr>
        <p:spPr bwMode="auto">
          <a:xfrm>
            <a:off x="6248400" y="1676400"/>
            <a:ext cx="547688" cy="293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 altLang="en-US" sz="1100"/>
              <a:t>B</a:t>
            </a:r>
            <a:endParaRPr lang="en-US" altLang="en-US">
              <a:latin typeface="Arial" charset="0"/>
            </a:endParaRPr>
          </a:p>
        </p:txBody>
      </p:sp>
      <p:sp>
        <p:nvSpPr>
          <p:cNvPr id="9226" name="Text Box 6"/>
          <p:cNvSpPr txBox="1">
            <a:spLocks noChangeArrowheads="1"/>
          </p:cNvSpPr>
          <p:nvPr/>
        </p:nvSpPr>
        <p:spPr bwMode="auto">
          <a:xfrm>
            <a:off x="6019800" y="2362200"/>
            <a:ext cx="547688" cy="293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 altLang="en-US" sz="1100"/>
              <a:t>C</a:t>
            </a:r>
            <a:endParaRPr lang="en-US" altLang="en-US">
              <a:latin typeface="Arial" charset="0"/>
            </a:endParaRPr>
          </a:p>
        </p:txBody>
      </p:sp>
      <p:sp>
        <p:nvSpPr>
          <p:cNvPr id="9227" name="Text Box 7"/>
          <p:cNvSpPr txBox="1">
            <a:spLocks noChangeArrowheads="1"/>
          </p:cNvSpPr>
          <p:nvPr/>
        </p:nvSpPr>
        <p:spPr bwMode="auto">
          <a:xfrm>
            <a:off x="6096000" y="3200400"/>
            <a:ext cx="547688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 altLang="en-US" sz="1100"/>
              <a:t>D</a:t>
            </a:r>
            <a:endParaRPr lang="en-US" altLang="en-US">
              <a:latin typeface="Arial" charset="0"/>
            </a:endParaRPr>
          </a:p>
        </p:txBody>
      </p:sp>
      <p:sp>
        <p:nvSpPr>
          <p:cNvPr id="9228" name="Text Box 8"/>
          <p:cNvSpPr txBox="1">
            <a:spLocks noChangeArrowheads="1"/>
          </p:cNvSpPr>
          <p:nvPr/>
        </p:nvSpPr>
        <p:spPr bwMode="auto">
          <a:xfrm>
            <a:off x="5029200" y="4191000"/>
            <a:ext cx="547688" cy="293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 altLang="en-US" sz="1100"/>
              <a:t>E</a:t>
            </a:r>
            <a:endParaRPr lang="en-US" altLang="en-US">
              <a:latin typeface="Arial" charset="0"/>
            </a:endParaRPr>
          </a:p>
        </p:txBody>
      </p:sp>
      <p:sp>
        <p:nvSpPr>
          <p:cNvPr id="9229" name="TextBox 16"/>
          <p:cNvSpPr txBox="1">
            <a:spLocks noChangeArrowheads="1"/>
          </p:cNvSpPr>
          <p:nvPr/>
        </p:nvSpPr>
        <p:spPr bwMode="auto">
          <a:xfrm>
            <a:off x="533400" y="5181600"/>
            <a:ext cx="723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 smtClean="0"/>
              <a:t>Label the parts.</a:t>
            </a:r>
          </a:p>
          <a:p>
            <a:r>
              <a:rPr lang="en-US" altLang="en-US" dirty="0" smtClean="0"/>
              <a:t>Give 1 complication associated with the above parasite.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271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389040"/>
            <a:ext cx="8496944" cy="328032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/>
              <a:t>State the natural reservoir for this </a:t>
            </a:r>
            <a:r>
              <a:rPr lang="en-US" altLang="en-US" sz="2400" dirty="0" err="1" smtClean="0"/>
              <a:t>metazoa</a:t>
            </a:r>
            <a:r>
              <a:rPr lang="en-US" altLang="en-US" sz="2400" dirty="0" smtClean="0"/>
              <a:t> shown above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Cow.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Name two complications associated with the above named parasite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Weight loss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Edema due to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kwashiokor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PEM</a:t>
            </a:r>
          </a:p>
          <a:p>
            <a:pPr lvl="1"/>
            <a:r>
              <a:rPr lang="en-GB" altLang="en-US" sz="2400" dirty="0">
                <a:solidFill>
                  <a:srgbClr val="FF0000"/>
                </a:solidFill>
              </a:rPr>
              <a:t>A</a:t>
            </a:r>
            <a:r>
              <a:rPr lang="en-GB" altLang="en-US" sz="2400" dirty="0" smtClean="0">
                <a:solidFill>
                  <a:srgbClr val="FF0000"/>
                </a:solidFill>
              </a:rPr>
              <a:t>ppendicitis </a:t>
            </a:r>
            <a:r>
              <a:rPr lang="en-GB" altLang="en-US" sz="2400" dirty="0">
                <a:solidFill>
                  <a:srgbClr val="FF0000"/>
                </a:solidFill>
              </a:rPr>
              <a:t>or cholangitis </a:t>
            </a:r>
            <a:r>
              <a:rPr lang="en-GB" altLang="en-US" sz="2400" dirty="0" smtClean="0">
                <a:solidFill>
                  <a:srgbClr val="FF0000"/>
                </a:solidFill>
              </a:rPr>
              <a:t>from </a:t>
            </a:r>
            <a:r>
              <a:rPr lang="en-GB" altLang="en-US" sz="2400" dirty="0">
                <a:solidFill>
                  <a:srgbClr val="FF0000"/>
                </a:solidFill>
              </a:rPr>
              <a:t>migrating </a:t>
            </a:r>
            <a:r>
              <a:rPr lang="en-GB" altLang="en-US" sz="2400" dirty="0" err="1">
                <a:solidFill>
                  <a:srgbClr val="FF0000"/>
                </a:solidFill>
              </a:rPr>
              <a:t>proglottids</a:t>
            </a:r>
            <a:r>
              <a:rPr lang="en-GB" altLang="en-US" sz="2400" dirty="0">
                <a:solidFill>
                  <a:srgbClr val="FF0000"/>
                </a:solidFill>
              </a:rPr>
              <a:t>.  </a:t>
            </a:r>
          </a:p>
        </p:txBody>
      </p:sp>
      <p:pic>
        <p:nvPicPr>
          <p:cNvPr id="3076" name="Picture 5" descr="file:///C:/Documents%20and%20Settings/A/Desktop/webmicrobes%20vol1%20(D)/images/Taenia_saginat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1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79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-3026"/>
            <a:ext cx="55435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743200" y="44196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4191000" y="4343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5715000" y="4343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6629400" y="43434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/>
              <a:t>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528344"/>
            <a:ext cx="8136904" cy="2069008"/>
          </a:xfrm>
        </p:spPr>
        <p:txBody>
          <a:bodyPr>
            <a:normAutofit/>
          </a:bodyPr>
          <a:lstStyle/>
          <a:p>
            <a:r>
              <a:rPr lang="en-US" altLang="en-US" dirty="0"/>
              <a:t>Name the above species of amoebae.</a:t>
            </a:r>
          </a:p>
          <a:p>
            <a:r>
              <a:rPr lang="en-US" altLang="en-US" dirty="0"/>
              <a:t>Describe briefly the pathogenesis of </a:t>
            </a:r>
            <a:r>
              <a:rPr lang="en-US" altLang="en-US" dirty="0" err="1"/>
              <a:t>amoebiasis</a:t>
            </a:r>
            <a:r>
              <a:rPr lang="en-US" alt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8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74840"/>
            <a:ext cx="2952328" cy="328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789040"/>
            <a:ext cx="8280920" cy="2880320"/>
          </a:xfrm>
        </p:spPr>
        <p:txBody>
          <a:bodyPr>
            <a:normAutofit/>
          </a:bodyPr>
          <a:lstStyle/>
          <a:p>
            <a:r>
              <a:rPr lang="en-US" altLang="en-US" dirty="0"/>
              <a:t>Name the species of parasite likely to cause the above lesion</a:t>
            </a:r>
          </a:p>
          <a:p>
            <a:r>
              <a:rPr lang="en-US" altLang="en-US" dirty="0"/>
              <a:t>Name its media of growth.</a:t>
            </a:r>
          </a:p>
          <a:p>
            <a:r>
              <a:rPr lang="en-US" altLang="en-US" dirty="0"/>
              <a:t>Name 2 zoonotic protozoan diseases.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873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Identify the stage genus and species of the parasite</a:t>
            </a:r>
          </a:p>
          <a:p>
            <a:r>
              <a:rPr lang="en-GB" dirty="0" smtClean="0"/>
              <a:t>Name two complications associated with the infection of this parasite</a:t>
            </a:r>
          </a:p>
          <a:p>
            <a:pPr lvl="1"/>
            <a:r>
              <a:rPr lang="en-US" altLang="en-US" dirty="0" smtClean="0"/>
              <a:t>Asphyxia</a:t>
            </a:r>
            <a:r>
              <a:rPr lang="en-US" altLang="en-US" dirty="0"/>
              <a:t>, obstructive jaundice, pancreatitis.</a:t>
            </a:r>
          </a:p>
          <a:p>
            <a:r>
              <a:rPr lang="en-US" altLang="en-US" dirty="0"/>
              <a:t>State the method for control of the </a:t>
            </a:r>
            <a:r>
              <a:rPr lang="en-US" altLang="en-US" dirty="0" smtClean="0"/>
              <a:t>infection.</a:t>
            </a:r>
          </a:p>
          <a:p>
            <a:pPr lvl="1"/>
            <a:r>
              <a:rPr lang="en-US" altLang="en-US" dirty="0" smtClean="0"/>
              <a:t>Mass </a:t>
            </a:r>
            <a:r>
              <a:rPr lang="en-US" altLang="en-US" dirty="0"/>
              <a:t>deworming projects, health education, proper fecal oral disposal.</a:t>
            </a:r>
            <a:endParaRPr lang="en-GB" alt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 descr="蛔虫大体.jpg (25757 字节)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52"/>
          <a:stretch/>
        </p:blipFill>
        <p:spPr bwMode="auto">
          <a:xfrm>
            <a:off x="251520" y="1340768"/>
            <a:ext cx="361438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32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91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G</a:t>
            </a:r>
            <a:r>
              <a:rPr lang="en-US" sz="4000" dirty="0" smtClean="0"/>
              <a:t>ravid </a:t>
            </a:r>
            <a:r>
              <a:rPr lang="en-US" sz="4000" dirty="0" err="1" smtClean="0"/>
              <a:t>proglottids</a:t>
            </a:r>
            <a:endParaRPr lang="en-GB" sz="4000" dirty="0"/>
          </a:p>
        </p:txBody>
      </p:sp>
      <p:pic>
        <p:nvPicPr>
          <p:cNvPr id="3891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39900"/>
            <a:ext cx="1905000" cy="1906588"/>
          </a:xfrm>
          <a:noFill/>
        </p:spPr>
      </p:pic>
      <p:pic>
        <p:nvPicPr>
          <p:cNvPr id="3891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8759" y="4087813"/>
            <a:ext cx="2857500" cy="1905000"/>
          </a:xfrm>
          <a:noFill/>
        </p:spPr>
      </p:pic>
      <p:pic>
        <p:nvPicPr>
          <p:cNvPr id="38917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079875"/>
            <a:ext cx="1905000" cy="1905000"/>
          </a:xfrm>
          <a:noFill/>
        </p:spPr>
      </p:pic>
      <p:pic>
        <p:nvPicPr>
          <p:cNvPr id="38918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628775"/>
            <a:ext cx="2857500" cy="1905000"/>
          </a:xfrm>
          <a:noFill/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CEA37-6993-4467-84C1-591E79A127FE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38920" name="Text Box 17"/>
          <p:cNvSpPr txBox="1">
            <a:spLocks noChangeArrowheads="1"/>
          </p:cNvSpPr>
          <p:nvPr/>
        </p:nvSpPr>
        <p:spPr bwMode="auto">
          <a:xfrm>
            <a:off x="3903663" y="4673600"/>
            <a:ext cx="739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21" name="Text Box 18"/>
          <p:cNvSpPr txBox="1">
            <a:spLocks noChangeArrowheads="1"/>
          </p:cNvSpPr>
          <p:nvPr/>
        </p:nvSpPr>
        <p:spPr bwMode="auto">
          <a:xfrm>
            <a:off x="3708400" y="4652963"/>
            <a:ext cx="1008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i="1">
                <a:solidFill>
                  <a:schemeClr val="tx1"/>
                </a:solidFill>
                <a:latin typeface="Arial" charset="0"/>
              </a:rPr>
              <a:t>T. solium</a:t>
            </a:r>
            <a:endParaRPr lang="en-GB" altLang="en-US" sz="1200" b="1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22" name="Text Box 19"/>
          <p:cNvSpPr txBox="1">
            <a:spLocks noChangeArrowheads="1"/>
          </p:cNvSpPr>
          <p:nvPr/>
        </p:nvSpPr>
        <p:spPr bwMode="auto">
          <a:xfrm>
            <a:off x="3419475" y="2565400"/>
            <a:ext cx="12239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i="1">
                <a:solidFill>
                  <a:schemeClr val="tx1"/>
                </a:solidFill>
                <a:latin typeface="Arial" charset="0"/>
              </a:rPr>
              <a:t>T. saginata</a:t>
            </a:r>
            <a:endParaRPr lang="en-GB" altLang="en-US" sz="1200" b="1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7308304" y="1579752"/>
            <a:ext cx="15121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T </a:t>
            </a:r>
            <a:r>
              <a:rPr lang="en-US" sz="2000" b="1" dirty="0" err="1"/>
              <a:t>saginata</a:t>
            </a:r>
            <a:r>
              <a:rPr lang="en-US" sz="2000" b="1" dirty="0"/>
              <a:t> lateral branches of uterus 15-20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7468842" y="4111992"/>
            <a:ext cx="14401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T </a:t>
            </a:r>
            <a:r>
              <a:rPr lang="en-US" sz="2000" b="1" dirty="0" err="1"/>
              <a:t>solium</a:t>
            </a:r>
            <a:r>
              <a:rPr lang="en-US" sz="2000" b="1"/>
              <a:t> lateral branches of uterus 7-13</a:t>
            </a:r>
          </a:p>
        </p:txBody>
      </p:sp>
    </p:spTree>
    <p:extLst>
      <p:ext uri="{BB962C8B-B14F-4D97-AF65-F5344CB8AC3E}">
        <p14:creationId xmlns:p14="http://schemas.microsoft.com/office/powerpoint/2010/main" val="3936854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Identify genus and </a:t>
            </a:r>
            <a:r>
              <a:rPr lang="en-GB" dirty="0" smtClean="0"/>
              <a:t>species</a:t>
            </a:r>
          </a:p>
          <a:p>
            <a:pPr lvl="1"/>
            <a:r>
              <a:rPr lang="en-GB" i="1" dirty="0" err="1"/>
              <a:t>Enterobius</a:t>
            </a:r>
            <a:r>
              <a:rPr lang="en-GB" i="1" dirty="0"/>
              <a:t> </a:t>
            </a:r>
            <a:r>
              <a:rPr lang="en-GB" i="1" dirty="0" err="1"/>
              <a:t>vermicularis</a:t>
            </a:r>
            <a:endParaRPr lang="en-GB" dirty="0"/>
          </a:p>
          <a:p>
            <a:r>
              <a:rPr lang="en-GB" dirty="0"/>
              <a:t>Give </a:t>
            </a:r>
            <a:r>
              <a:rPr lang="en-GB" dirty="0" smtClean="0"/>
              <a:t>reasons</a:t>
            </a:r>
          </a:p>
          <a:p>
            <a:pPr lvl="1"/>
            <a:r>
              <a:rPr lang="en-CA" dirty="0" smtClean="0"/>
              <a:t>Eggs are in </a:t>
            </a:r>
            <a:r>
              <a:rPr lang="en-CA" dirty="0" err="1" smtClean="0"/>
              <a:t>planoconvex</a:t>
            </a:r>
            <a:r>
              <a:rPr lang="en-CA" dirty="0" smtClean="0"/>
              <a:t> </a:t>
            </a:r>
            <a:r>
              <a:rPr lang="en-CA" dirty="0"/>
              <a:t>in shape (like capital </a:t>
            </a:r>
            <a:r>
              <a:rPr lang="en-CA" dirty="0" smtClean="0"/>
              <a:t>D)</a:t>
            </a:r>
            <a:endParaRPr lang="en-GB" dirty="0"/>
          </a:p>
          <a:p>
            <a:pPr lvl="1"/>
            <a:r>
              <a:rPr lang="en-CA" dirty="0"/>
              <a:t>Usually are </a:t>
            </a:r>
            <a:r>
              <a:rPr lang="en-CA" dirty="0" err="1"/>
              <a:t>embryonated</a:t>
            </a:r>
            <a:r>
              <a:rPr lang="en-CA" dirty="0"/>
              <a:t> (larvae inside visible</a:t>
            </a:r>
            <a:r>
              <a:rPr lang="en-CA" dirty="0" smtClean="0"/>
              <a:t>)</a:t>
            </a:r>
            <a:endParaRPr lang="en-GB" dirty="0"/>
          </a:p>
        </p:txBody>
      </p:sp>
      <p:pic>
        <p:nvPicPr>
          <p:cNvPr id="5" name="Picture 5" descr="E:\Bachelor of Medicine And Bachelor of Surgery (MBChB)  Year  2\MEDICAL MICROBIOLOGY\2. PARASITOLOGY\New folder\enterobiusegg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8402"/>
            <a:ext cx="4038600" cy="296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04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54868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Identify genus and </a:t>
            </a:r>
            <a:r>
              <a:rPr lang="en-GB" dirty="0" smtClean="0"/>
              <a:t>species</a:t>
            </a:r>
          </a:p>
          <a:p>
            <a:pPr lvl="1"/>
            <a:r>
              <a:rPr lang="en-US" i="1" dirty="0" err="1"/>
              <a:t>Trichomonas</a:t>
            </a:r>
            <a:r>
              <a:rPr lang="en-US" i="1" dirty="0"/>
              <a:t> </a:t>
            </a:r>
            <a:r>
              <a:rPr lang="en-US" i="1" dirty="0" err="1"/>
              <a:t>vaginalis</a:t>
            </a:r>
            <a:r>
              <a:rPr lang="en-US" dirty="0"/>
              <a:t>,</a:t>
            </a:r>
            <a:endParaRPr lang="en-GB" dirty="0"/>
          </a:p>
          <a:p>
            <a:r>
              <a:rPr lang="en-GB" dirty="0" smtClean="0"/>
              <a:t>Name </a:t>
            </a:r>
            <a:r>
              <a:rPr lang="en-GB" dirty="0"/>
              <a:t>specimens you would collect to identify </a:t>
            </a:r>
            <a:r>
              <a:rPr lang="en-GB" dirty="0" smtClean="0"/>
              <a:t>parasite</a:t>
            </a:r>
          </a:p>
          <a:p>
            <a:pPr lvl="1"/>
            <a:r>
              <a:rPr lang="en-US" dirty="0" err="1" smtClean="0"/>
              <a:t>Sedimented</a:t>
            </a:r>
            <a:r>
              <a:rPr lang="en-US" dirty="0" smtClean="0"/>
              <a:t> urine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aginal </a:t>
            </a:r>
            <a:r>
              <a:rPr lang="en-US" dirty="0"/>
              <a:t>&amp; prostatic secretions &amp; </a:t>
            </a:r>
            <a:r>
              <a:rPr lang="en-US" dirty="0" smtClean="0"/>
              <a:t>scrapings</a:t>
            </a:r>
            <a:endParaRPr lang="en-GB" dirty="0"/>
          </a:p>
          <a:p>
            <a:r>
              <a:rPr lang="en-US" altLang="en-US" dirty="0"/>
              <a:t>Mount preventive and control measures for the parasite spread.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54" b="27922"/>
          <a:stretch/>
        </p:blipFill>
        <p:spPr bwMode="auto">
          <a:xfrm>
            <a:off x="539552" y="1628800"/>
            <a:ext cx="2861128" cy="32403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81062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402832" cy="507342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Identify slide</a:t>
            </a:r>
          </a:p>
          <a:p>
            <a:pPr lvl="1"/>
            <a:r>
              <a:rPr lang="en-GB" dirty="0" err="1" smtClean="0"/>
              <a:t>Trophozoites</a:t>
            </a:r>
            <a:r>
              <a:rPr lang="en-GB" dirty="0" smtClean="0"/>
              <a:t> </a:t>
            </a:r>
            <a:r>
              <a:rPr lang="en-GB" dirty="0" err="1" smtClean="0"/>
              <a:t>T.vaginalis</a:t>
            </a:r>
            <a:endParaRPr lang="en-GB" dirty="0" smtClean="0"/>
          </a:p>
          <a:p>
            <a:pPr lvl="0"/>
            <a:r>
              <a:rPr lang="en-US" dirty="0" smtClean="0"/>
              <a:t>Diagnosis</a:t>
            </a:r>
          </a:p>
          <a:p>
            <a:pPr lvl="1"/>
            <a:r>
              <a:rPr lang="en-US" dirty="0" err="1" smtClean="0"/>
              <a:t>Trophozoites</a:t>
            </a:r>
            <a:r>
              <a:rPr lang="en-US" dirty="0" smtClean="0"/>
              <a:t> </a:t>
            </a:r>
            <a:r>
              <a:rPr lang="en-US" dirty="0"/>
              <a:t>on a wet mount of </a:t>
            </a:r>
            <a:r>
              <a:rPr lang="en-US" dirty="0" err="1"/>
              <a:t>sedimented</a:t>
            </a:r>
            <a:r>
              <a:rPr lang="en-US" dirty="0"/>
              <a:t> urine, vaginal &amp; prostatic secretions &amp; scrapings by microscopy</a:t>
            </a:r>
            <a:endParaRPr lang="en-GB" dirty="0"/>
          </a:p>
          <a:p>
            <a:pPr lvl="1"/>
            <a:r>
              <a:rPr lang="en-US" dirty="0"/>
              <a:t>Fluorescent microscopy</a:t>
            </a:r>
            <a:endParaRPr lang="en-GB" dirty="0"/>
          </a:p>
          <a:p>
            <a:pPr lvl="1"/>
            <a:r>
              <a:rPr lang="en-US" dirty="0" smtClean="0"/>
              <a:t>Fixed </a:t>
            </a:r>
            <a:r>
              <a:rPr lang="en-US" dirty="0"/>
              <a:t>smears can be stained with </a:t>
            </a:r>
            <a:r>
              <a:rPr lang="en-US" dirty="0" err="1"/>
              <a:t>Papanicolau</a:t>
            </a:r>
            <a:r>
              <a:rPr lang="en-US" dirty="0"/>
              <a:t>, </a:t>
            </a:r>
            <a:r>
              <a:rPr lang="en-US" dirty="0" err="1"/>
              <a:t>Giemsa</a:t>
            </a:r>
            <a:r>
              <a:rPr lang="en-US" dirty="0"/>
              <a:t>, </a:t>
            </a:r>
            <a:r>
              <a:rPr lang="en-US" dirty="0" err="1"/>
              <a:t>Leishman</a:t>
            </a:r>
            <a:r>
              <a:rPr lang="en-US" dirty="0"/>
              <a:t> &amp; PAS</a:t>
            </a:r>
            <a:endParaRPr lang="en-GB" dirty="0"/>
          </a:p>
          <a:p>
            <a:pPr lvl="1"/>
            <a:r>
              <a:rPr lang="en-US" dirty="0"/>
              <a:t>Culture on </a:t>
            </a:r>
            <a:r>
              <a:rPr lang="en-US" dirty="0" err="1"/>
              <a:t>Trussel</a:t>
            </a:r>
            <a:r>
              <a:rPr lang="en-US" dirty="0"/>
              <a:t> &amp; Johnsons’ medium/simplified </a:t>
            </a:r>
            <a:r>
              <a:rPr lang="en-US" dirty="0" err="1"/>
              <a:t>trypticase</a:t>
            </a:r>
            <a:r>
              <a:rPr lang="en-US" dirty="0"/>
              <a:t> serum medium used to maintain bacteria free cultures of the flagellate</a:t>
            </a:r>
            <a:endParaRPr lang="en-GB" dirty="0"/>
          </a:p>
          <a:p>
            <a:pPr lvl="1"/>
            <a:r>
              <a:rPr lang="en-US" dirty="0"/>
              <a:t>Nucleic acid hybridization &amp; PCR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 descr="E:\Bachelor of Medicine And Bachelor of Surgery (MBChB)  Year  2\MEDICAL MICROBIOLOGY\5. MICROBIOLOGY PRACTICALS AND DEMONSTRATIONS\Laboratry Pictures\Protozoology\Tpozoites of T.Vaginal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10000" cy="33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08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Bachelor of Medicine And Bachelor of Surgery (MBChB)  Year  2\MEDICAL MICROBIOLOGY\7. MICROBIOLOGY REVISION\Microbiology Exam Slides\IMG_0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10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t="10072" r="23423" b="25876"/>
          <a:stretch/>
        </p:blipFill>
        <p:spPr bwMode="auto">
          <a:xfrm>
            <a:off x="1043608" y="235038"/>
            <a:ext cx="6504038" cy="36576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1560" y="4005064"/>
            <a:ext cx="8075240" cy="2121099"/>
          </a:xfrm>
        </p:spPr>
        <p:txBody>
          <a:bodyPr/>
          <a:lstStyle/>
          <a:p>
            <a:r>
              <a:rPr lang="en-GB" dirty="0"/>
              <a:t>Identify this arthropods</a:t>
            </a:r>
          </a:p>
          <a:p>
            <a:r>
              <a:rPr lang="en-GB" dirty="0"/>
              <a:t>Name two infections transmitted by this arthropods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249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Bachelor of Medicine And Bachelor of Surgery (MBChB)  Year  2\MEDICAL MICROBIOLOGY\7. MICROBIOLOGY REVISION\Microbiology Exam Slides\IMG_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2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 descr="file:///C:/Documents%20and%20Settings/A/Desktop/webmicrobes%20vol1%20(D)/images/bulin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8600"/>
            <a:ext cx="4546848" cy="18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348880"/>
            <a:ext cx="8496944" cy="432048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/>
              <a:t>State the drug used to treat the </a:t>
            </a:r>
            <a:r>
              <a:rPr lang="en-US" altLang="en-US" sz="2400" dirty="0" err="1" smtClean="0"/>
              <a:t>trematode</a:t>
            </a:r>
            <a:r>
              <a:rPr lang="en-US" altLang="en-US" sz="2400" dirty="0" smtClean="0"/>
              <a:t> transmitted by this snail</a:t>
            </a:r>
          </a:p>
          <a:p>
            <a:pPr lvl="1"/>
            <a:r>
              <a:rPr lang="en-US" altLang="en-US" sz="1800" dirty="0" err="1" smtClean="0">
                <a:solidFill>
                  <a:srgbClr val="FF0000"/>
                </a:solidFill>
              </a:rPr>
              <a:t>Praziquantel</a:t>
            </a:r>
            <a:endParaRPr lang="en-US" alt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1800" dirty="0" err="1" smtClean="0">
                <a:solidFill>
                  <a:srgbClr val="FF0000"/>
                </a:solidFill>
              </a:rPr>
              <a:t>metrifonate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Two methods of control and prevention for the above </a:t>
            </a:r>
            <a:r>
              <a:rPr lang="en-US" altLang="en-US" sz="2400" dirty="0" err="1" smtClean="0"/>
              <a:t>trematode</a:t>
            </a:r>
            <a:endParaRPr lang="en-US" altLang="en-US" sz="2400" dirty="0" smtClean="0"/>
          </a:p>
          <a:p>
            <a:pPr lvl="1"/>
            <a:r>
              <a:rPr lang="en-US" altLang="en-US" sz="1800" dirty="0" smtClean="0">
                <a:solidFill>
                  <a:srgbClr val="FF0000"/>
                </a:solidFill>
              </a:rPr>
              <a:t>At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resevoir</a:t>
            </a:r>
            <a:r>
              <a:rPr lang="en-US" altLang="en-US" sz="1800" dirty="0" smtClean="0">
                <a:solidFill>
                  <a:srgbClr val="FF0000"/>
                </a:solidFill>
              </a:rPr>
              <a:t> level-drain infested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water,treating</a:t>
            </a:r>
            <a:r>
              <a:rPr lang="en-US" altLang="en-US" sz="1800" dirty="0" smtClean="0">
                <a:solidFill>
                  <a:srgbClr val="FF0000"/>
                </a:solidFill>
              </a:rPr>
              <a:t> the water with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mulluscicides,using</a:t>
            </a:r>
            <a:r>
              <a:rPr lang="en-US" altLang="en-US" sz="1800" dirty="0" smtClean="0">
                <a:solidFill>
                  <a:srgbClr val="FF0000"/>
                </a:solidFill>
              </a:rPr>
              <a:t> biological organism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tht</a:t>
            </a:r>
            <a:r>
              <a:rPr lang="en-US" altLang="en-US" sz="1800" dirty="0" smtClean="0">
                <a:solidFill>
                  <a:srgbClr val="FF0000"/>
                </a:solidFill>
              </a:rPr>
              <a:t> fees on the snails</a:t>
            </a:r>
          </a:p>
          <a:p>
            <a:pPr lvl="1"/>
            <a:r>
              <a:rPr lang="en-US" altLang="en-US" sz="1800" dirty="0" smtClean="0">
                <a:solidFill>
                  <a:srgbClr val="FF0000"/>
                </a:solidFill>
              </a:rPr>
              <a:t>At host-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resevoir</a:t>
            </a:r>
            <a:r>
              <a:rPr lang="en-US" altLang="en-US" sz="1800" dirty="0" smtClean="0">
                <a:solidFill>
                  <a:srgbClr val="FF0000"/>
                </a:solidFill>
              </a:rPr>
              <a:t> level-building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bridges,putting</a:t>
            </a:r>
            <a:r>
              <a:rPr lang="en-US" altLang="en-US" sz="1800" dirty="0" smtClean="0">
                <a:solidFill>
                  <a:srgbClr val="FF0000"/>
                </a:solidFill>
              </a:rPr>
              <a:t> signs indicating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tht</a:t>
            </a:r>
            <a:r>
              <a:rPr lang="en-US" altLang="en-US" sz="1800" dirty="0" smtClean="0">
                <a:solidFill>
                  <a:srgbClr val="FF0000"/>
                </a:solidFill>
              </a:rPr>
              <a:t> the water is infected</a:t>
            </a:r>
          </a:p>
          <a:p>
            <a:pPr lvl="1"/>
            <a:r>
              <a:rPr lang="en-US" altLang="en-US" sz="1800" dirty="0" smtClean="0">
                <a:solidFill>
                  <a:srgbClr val="FF0000"/>
                </a:solidFill>
              </a:rPr>
              <a:t>At man level-health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education,proper</a:t>
            </a:r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sanitation,tx</a:t>
            </a:r>
            <a:r>
              <a:rPr lang="en-US" altLang="en-US" sz="1800" dirty="0" smtClean="0">
                <a:solidFill>
                  <a:srgbClr val="FF0000"/>
                </a:solidFill>
              </a:rPr>
              <a:t> with appropriate drugs.</a:t>
            </a:r>
          </a:p>
        </p:txBody>
      </p:sp>
    </p:spTree>
    <p:extLst>
      <p:ext uri="{BB962C8B-B14F-4D97-AF65-F5344CB8AC3E}">
        <p14:creationId xmlns:p14="http://schemas.microsoft.com/office/powerpoint/2010/main" val="1990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Bachelor of Medicine And Bachelor of Surgery (MBChB)  Year  2\MEDICAL MICROBIOLOGY\7. MICROBIOLOGY REVISION\Microbiology Exam Slides\IMG_0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6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Identify the organism shown and the ass parasite for which it’s a vector?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biomphalaria</a:t>
            </a:r>
            <a:r>
              <a:rPr lang="en-US" dirty="0"/>
              <a:t> species of snails, 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schistosoma</a:t>
            </a:r>
            <a:r>
              <a:rPr lang="en-US" dirty="0"/>
              <a:t> </a:t>
            </a:r>
            <a:r>
              <a:rPr lang="en-US" dirty="0" err="1"/>
              <a:t>mansoni</a:t>
            </a:r>
            <a:endParaRPr lang="en-GB" dirty="0"/>
          </a:p>
          <a:p>
            <a:endParaRPr lang="en-GB" dirty="0"/>
          </a:p>
        </p:txBody>
      </p:sp>
      <p:pic>
        <p:nvPicPr>
          <p:cNvPr id="7" name="Content Placeholder 6" descr="C:\Users\rosalia\Desktop\viraj pictures of micro b\week12\prac12\SAM_10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496156"/>
            <a:ext cx="5111750" cy="340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024961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645024"/>
            <a:ext cx="8496944" cy="30243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State four complications associated with the adult form of the nematode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000" dirty="0" err="1" smtClean="0">
                <a:solidFill>
                  <a:srgbClr val="FF0000"/>
                </a:solidFill>
              </a:rPr>
              <a:t>Hepatobilliary</a:t>
            </a:r>
            <a:r>
              <a:rPr lang="en-US" altLang="en-US" sz="2000" dirty="0" smtClean="0">
                <a:solidFill>
                  <a:srgbClr val="FF0000"/>
                </a:solidFill>
              </a:rPr>
              <a:t> obstruction</a:t>
            </a:r>
          </a:p>
          <a:p>
            <a:pPr lvl="1"/>
            <a:r>
              <a:rPr lang="en-US" altLang="en-US" sz="2000" dirty="0" smtClean="0">
                <a:solidFill>
                  <a:srgbClr val="FF0000"/>
                </a:solidFill>
              </a:rPr>
              <a:t>Anemia,</a:t>
            </a:r>
          </a:p>
          <a:p>
            <a:pPr lvl="1"/>
            <a:r>
              <a:rPr lang="en-US" altLang="en-US" sz="2000" dirty="0" smtClean="0">
                <a:solidFill>
                  <a:srgbClr val="FF0000"/>
                </a:solidFill>
              </a:rPr>
              <a:t>Intestinal obstruction</a:t>
            </a:r>
          </a:p>
          <a:p>
            <a:pPr lvl="1"/>
            <a:r>
              <a:rPr lang="en-US" altLang="en-US" sz="2000" dirty="0" smtClean="0">
                <a:solidFill>
                  <a:srgbClr val="FF0000"/>
                </a:solidFill>
              </a:rPr>
              <a:t>Ascites</a:t>
            </a:r>
          </a:p>
        </p:txBody>
      </p:sp>
      <p:pic>
        <p:nvPicPr>
          <p:cNvPr id="5124" name="Picture 5" descr="file:///C:/Documents%20and%20Settings/A/Desktop/webmicrobes%20vol1%20(D)/images/ascaris%20egg_with%20lar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9650"/>
            <a:ext cx="5991200" cy="28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98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429000"/>
            <a:ext cx="8496944" cy="32403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The following shows an unsheathed microfilaria state one possible method of treatment and control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T</a:t>
            </a:r>
            <a:r>
              <a:rPr lang="en-US" altLang="en-US" sz="2000" dirty="0" smtClean="0">
                <a:solidFill>
                  <a:srgbClr val="FF0000"/>
                </a:solidFill>
              </a:rPr>
              <a:t>reatment with 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Ivermectin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000" dirty="0" smtClean="0">
                <a:solidFill>
                  <a:srgbClr val="FF0000"/>
                </a:solidFill>
              </a:rPr>
              <a:t>Vector </a:t>
            </a:r>
            <a:r>
              <a:rPr lang="en-US" altLang="en-US" sz="2000" dirty="0">
                <a:solidFill>
                  <a:srgbClr val="FF0000"/>
                </a:solidFill>
              </a:rPr>
              <a:t>control: </a:t>
            </a:r>
            <a:r>
              <a:rPr lang="en-US" altLang="en-US" sz="2000" dirty="0" err="1">
                <a:solidFill>
                  <a:srgbClr val="FF0000"/>
                </a:solidFill>
              </a:rPr>
              <a:t>Larvicides</a:t>
            </a:r>
            <a:r>
              <a:rPr lang="en-US" altLang="en-US" sz="2000" dirty="0">
                <a:solidFill>
                  <a:srgbClr val="FF0000"/>
                </a:solidFill>
              </a:rPr>
              <a:t>, aerial insecticides spray</a:t>
            </a:r>
          </a:p>
          <a:p>
            <a:pPr lvl="1"/>
            <a:r>
              <a:rPr lang="en-US" altLang="en-US" sz="2000" dirty="0" smtClean="0">
                <a:solidFill>
                  <a:srgbClr val="FF0000"/>
                </a:solidFill>
              </a:rPr>
              <a:t>Personal </a:t>
            </a:r>
            <a:r>
              <a:rPr lang="en-US" altLang="en-US" sz="2000" dirty="0">
                <a:solidFill>
                  <a:srgbClr val="FF0000"/>
                </a:solidFill>
              </a:rPr>
              <a:t>prophylaxis: yearly </a:t>
            </a:r>
            <a:r>
              <a:rPr lang="en-US" altLang="en-US" sz="2000" dirty="0" err="1">
                <a:solidFill>
                  <a:srgbClr val="FF0000"/>
                </a:solidFill>
              </a:rPr>
              <a:t>ivermectin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1"/>
            <a:r>
              <a:rPr lang="en-US" altLang="en-US" sz="2000" dirty="0" err="1" smtClean="0">
                <a:solidFill>
                  <a:srgbClr val="FF0000"/>
                </a:solidFill>
              </a:rPr>
              <a:t>Nodulectomy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altLang="en-US" sz="2000" dirty="0" smtClean="0">
                <a:solidFill>
                  <a:srgbClr val="FF0000"/>
                </a:solidFill>
              </a:rPr>
              <a:t>Migration </a:t>
            </a:r>
            <a:r>
              <a:rPr lang="en-US" altLang="en-US" sz="2000" dirty="0">
                <a:solidFill>
                  <a:srgbClr val="FF0000"/>
                </a:solidFill>
              </a:rPr>
              <a:t>of communities from endemic areas</a:t>
            </a:r>
          </a:p>
          <a:p>
            <a:pPr lvl="1"/>
            <a:endParaRPr lang="en-US" alt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6148" name="Picture 5" descr="file:///C:/Documents%20and%20Settings/A/Desktop/webmicrobes%20vol1%20(D)/images/loalo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589714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2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61048"/>
            <a:ext cx="8507288" cy="28803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Name the vector of the above parasite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err="1">
                <a:solidFill>
                  <a:srgbClr val="FF0000"/>
                </a:solidFill>
              </a:rPr>
              <a:t>Biomphalaria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snail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Name 2 complications of the above </a:t>
            </a:r>
            <a:r>
              <a:rPr lang="en-US" sz="2400" dirty="0" err="1" smtClean="0">
                <a:solidFill>
                  <a:schemeClr val="accent1">
                    <a:lumMod val="10000"/>
                  </a:schemeClr>
                </a:solidFill>
              </a:rPr>
              <a:t>metazoa</a:t>
            </a:r>
            <a:endParaRPr lang="en-US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dirty="0" err="1" smtClean="0">
                <a:solidFill>
                  <a:srgbClr val="FF0000"/>
                </a:solidFill>
              </a:rPr>
              <a:t>Hepatosplenomegaly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Intestinal obstruction, </a:t>
            </a:r>
            <a:r>
              <a:rPr lang="en-US" sz="2000" dirty="0" err="1" smtClean="0">
                <a:solidFill>
                  <a:srgbClr val="FF0000"/>
                </a:solidFill>
              </a:rPr>
              <a:t>esophagial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varices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hemmorhoids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cor-pulmonale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</a:p>
        </p:txBody>
      </p:sp>
      <p:pic>
        <p:nvPicPr>
          <p:cNvPr id="7172" name="Picture 5" descr="file:///C:/Documents%20and%20Settings/A/Desktop/webmicrobes%20vol1%20(D)/images/egg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" y="228600"/>
            <a:ext cx="6995120" cy="341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5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356992"/>
            <a:ext cx="8496944" cy="331236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State two possible organisms that can cause the conditions seen above</a:t>
            </a:r>
          </a:p>
          <a:p>
            <a:pPr lvl="1"/>
            <a:r>
              <a:rPr lang="en-US" altLang="en-US" sz="2400" dirty="0" err="1" smtClean="0">
                <a:solidFill>
                  <a:srgbClr val="FF0000"/>
                </a:solidFill>
              </a:rPr>
              <a:t>Wuchereria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bancrofti</a:t>
            </a:r>
            <a:r>
              <a:rPr lang="en-US" altLang="en-US" sz="2400" dirty="0" smtClean="0">
                <a:solidFill>
                  <a:srgbClr val="FF0000"/>
                </a:solidFill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Brugia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malayi</a:t>
            </a:r>
            <a:r>
              <a:rPr lang="en-US" altLang="en-US" sz="2400" dirty="0" smtClean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B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rugia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timori</a:t>
            </a:r>
            <a:r>
              <a:rPr lang="en-US" altLang="en-US" sz="2400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altLang="en-US" sz="2800" dirty="0" smtClean="0"/>
              <a:t>State two methods of management for this condition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Clearing the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resevoir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sites,use</a:t>
            </a:r>
            <a:r>
              <a:rPr lang="en-US" altLang="en-US" sz="2400" dirty="0" smtClean="0">
                <a:solidFill>
                  <a:srgbClr val="FF0000"/>
                </a:solidFill>
              </a:rPr>
              <a:t> of mosquito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nets,use</a:t>
            </a:r>
            <a:r>
              <a:rPr lang="en-US" altLang="en-US" sz="2400" dirty="0" smtClean="0">
                <a:solidFill>
                  <a:srgbClr val="FF0000"/>
                </a:solidFill>
              </a:rPr>
              <a:t> of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pesticides,tratment</a:t>
            </a:r>
            <a:r>
              <a:rPr lang="en-US" altLang="en-US" sz="2400" dirty="0" smtClean="0">
                <a:solidFill>
                  <a:srgbClr val="FF0000"/>
                </a:solidFill>
              </a:rPr>
              <a:t> of patients,</a:t>
            </a:r>
          </a:p>
        </p:txBody>
      </p:sp>
      <p:pic>
        <p:nvPicPr>
          <p:cNvPr id="6" name="Picture 5" descr="file:///C:/Documents%20and%20Settings/A/Desktop/webmicrobes%20vol1%20(D)/images/wucherer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3528"/>
            <a:ext cx="5750412" cy="276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7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1109</Words>
  <Application>Microsoft Office PowerPoint</Application>
  <PresentationFormat>On-screen Show (4:3)</PresentationFormat>
  <Paragraphs>177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1_Office Theme</vt:lpstr>
      <vt:lpstr>PARASITOLOGY SPOT TEST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Gravid proglottids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PARASITOLOGY SPOTS</dc:title>
  <dc:creator>Dr. Kimaiga H.O. MBChB (UoN)</dc:creator>
  <cp:lastModifiedBy>Dr. Kimaiga H.O. MBChB (UoN)</cp:lastModifiedBy>
  <cp:revision>41</cp:revision>
  <dcterms:created xsi:type="dcterms:W3CDTF">2013-11-12T10:05:05Z</dcterms:created>
  <dcterms:modified xsi:type="dcterms:W3CDTF">2014-01-21T05:32:43Z</dcterms:modified>
</cp:coreProperties>
</file>