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302" r:id="rId2"/>
    <p:sldId id="303" r:id="rId3"/>
    <p:sldId id="376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54" r:id="rId12"/>
    <p:sldId id="355" r:id="rId13"/>
    <p:sldId id="356" r:id="rId14"/>
    <p:sldId id="357" r:id="rId15"/>
    <p:sldId id="304" r:id="rId16"/>
    <p:sldId id="353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3" r:id="rId25"/>
    <p:sldId id="314" r:id="rId26"/>
    <p:sldId id="315" r:id="rId27"/>
    <p:sldId id="316" r:id="rId28"/>
    <p:sldId id="317" r:id="rId29"/>
    <p:sldId id="319" r:id="rId30"/>
    <p:sldId id="320" r:id="rId31"/>
    <p:sldId id="322" r:id="rId32"/>
    <p:sldId id="323" r:id="rId33"/>
    <p:sldId id="324" r:id="rId34"/>
    <p:sldId id="325" r:id="rId35"/>
    <p:sldId id="326" r:id="rId36"/>
    <p:sldId id="327" r:id="rId37"/>
    <p:sldId id="330" r:id="rId38"/>
    <p:sldId id="333" r:id="rId39"/>
    <p:sldId id="336" r:id="rId40"/>
    <p:sldId id="337" r:id="rId41"/>
    <p:sldId id="338" r:id="rId42"/>
    <p:sldId id="339" r:id="rId43"/>
    <p:sldId id="340" r:id="rId44"/>
    <p:sldId id="341" r:id="rId45"/>
    <p:sldId id="343" r:id="rId46"/>
    <p:sldId id="344" r:id="rId47"/>
    <p:sldId id="345" r:id="rId48"/>
    <p:sldId id="358" r:id="rId49"/>
    <p:sldId id="359" r:id="rId50"/>
    <p:sldId id="360" r:id="rId51"/>
    <p:sldId id="361" r:id="rId52"/>
    <p:sldId id="362" r:id="rId53"/>
    <p:sldId id="363" r:id="rId54"/>
    <p:sldId id="364" r:id="rId55"/>
    <p:sldId id="365" r:id="rId56"/>
    <p:sldId id="366" r:id="rId57"/>
    <p:sldId id="367" r:id="rId58"/>
    <p:sldId id="368" r:id="rId59"/>
    <p:sldId id="369" r:id="rId60"/>
    <p:sldId id="370" r:id="rId61"/>
    <p:sldId id="371" r:id="rId62"/>
    <p:sldId id="372" r:id="rId63"/>
    <p:sldId id="373" r:id="rId64"/>
    <p:sldId id="374" r:id="rId65"/>
    <p:sldId id="375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84E57-3218-430C-B288-0BD407D643A9}" type="datetimeFigureOut">
              <a:rPr lang="en-GB" smtClean="0"/>
              <a:t>21/01/2014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A9922-B5B9-46E4-979F-2B7500C5F6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455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3D40F9-5094-41B8-9E31-CD238D89C216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7CB1E7-E86E-4A3E-BDA6-38F52AAA99C6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E24425-7F40-4DE0-A785-B1E10416ADAE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CE2A79-7BC6-461A-81AA-BCE3C5BF7E27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0EB3EF-EBCB-4AD1-BD6B-5270E284BC1F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E750E1-E100-447A-95C6-FA17CFC8BD7B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80CC54-7BE0-42B7-8B5F-37759B0F2E32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74B73C-FBAE-4E78-8955-6F87631283BA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ABAF9E-A7F3-41F3-9362-AC4A29583BDD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548EB8-782B-470F-94D0-061DD946A5BA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9B9114-AEF2-4AC4-9BCF-EF545A96AD4B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E345E4-2515-4A9B-BD76-2130E49C2218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73A521-E8A3-4FC5-A671-D4DD5FE5A0FB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7AFD15-6723-4316-8A3A-6B71418AB6F9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97C609-5463-4E50-B265-BD39EDE3E015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64CB6-67D0-45F5-A450-38DA5D76800F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5DC33A-C197-426C-B999-39B4B8BF7356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B88BA4-53D5-4D30-A2E9-AFDF88D455BA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C58165-0846-470C-B005-F3F2908D77CA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C6354F-FD05-4121-9E79-D83AAB600D97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44180F-B61F-4568-B761-75D4AE20B3E9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53F3D0-D0A7-408F-971F-53A1F19A2D99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DBDAC1-D7F5-47E7-8A1B-EEC46FA9DD14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731582-1A12-49B9-A087-40A863A1AF11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799EBE-1E0F-4B83-BD7E-2676029409EF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784-6BA9-4FD6-A15E-3D01B6D1A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C8E1-A4A6-405F-94D1-CB17709B04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95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784-6BA9-4FD6-A15E-3D01B6D1A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C8E1-A4A6-405F-94D1-CB17709B04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31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784-6BA9-4FD6-A15E-3D01B6D1A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C8E1-A4A6-405F-94D1-CB17709B04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557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784-6BA9-4FD6-A15E-3D01B6D1A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C8E1-A4A6-405F-94D1-CB17709B04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2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784-6BA9-4FD6-A15E-3D01B6D1A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C8E1-A4A6-405F-94D1-CB17709B04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62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784-6BA9-4FD6-A15E-3D01B6D1A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C8E1-A4A6-405F-94D1-CB17709B04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8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784-6BA9-4FD6-A15E-3D01B6D1A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C8E1-A4A6-405F-94D1-CB17709B04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15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784-6BA9-4FD6-A15E-3D01B6D1A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C8E1-A4A6-405F-94D1-CB17709B04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13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784-6BA9-4FD6-A15E-3D01B6D1A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C8E1-A4A6-405F-94D1-CB17709B04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784-6BA9-4FD6-A15E-3D01B6D1A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C8E1-A4A6-405F-94D1-CB17709B04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784-6BA9-4FD6-A15E-3D01B6D1A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6C8E1-A4A6-405F-94D1-CB17709B04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5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92784-6BA9-4FD6-A15E-3D01B6D1A8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21/01/2014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6C8E1-A4A6-405F-94D1-CB17709B040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6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/>
              <a:t>PARASITOLOGY SPOT </a:t>
            </a:r>
            <a:r>
              <a:rPr lang="en-GB" b="1" dirty="0"/>
              <a:t>TEST REVISION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 smtClean="0"/>
              <a:t>KIMAIGA </a:t>
            </a:r>
            <a:r>
              <a:rPr lang="en-GB" b="1" dirty="0"/>
              <a:t>H.O </a:t>
            </a:r>
          </a:p>
          <a:p>
            <a:r>
              <a:rPr lang="en-GB" b="1" dirty="0"/>
              <a:t>MBChB (University of Nairobi)</a:t>
            </a:r>
          </a:p>
        </p:txBody>
      </p:sp>
    </p:spTree>
    <p:extLst>
      <p:ext uri="{BB962C8B-B14F-4D97-AF65-F5344CB8AC3E}">
        <p14:creationId xmlns:p14="http://schemas.microsoft.com/office/powerpoint/2010/main" val="1415785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Name the parasite and ass dx?</a:t>
            </a:r>
            <a:br>
              <a:rPr lang="en-US" dirty="0"/>
            </a:br>
            <a:r>
              <a:rPr lang="en-US" dirty="0"/>
              <a:t>-Human louse</a:t>
            </a:r>
            <a:br>
              <a:rPr lang="en-US" dirty="0"/>
            </a:br>
            <a:r>
              <a:rPr lang="en-US" dirty="0" err="1"/>
              <a:t>louse</a:t>
            </a:r>
            <a:r>
              <a:rPr lang="en-US" dirty="0"/>
              <a:t> borne epidemic typhus.(</a:t>
            </a:r>
            <a:r>
              <a:rPr lang="en-US" dirty="0" err="1"/>
              <a:t>rickettsia.prowazekii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 err="1"/>
              <a:t>louseborne</a:t>
            </a:r>
            <a:r>
              <a:rPr lang="en-US" dirty="0"/>
              <a:t> epidemic relapsing fever. </a:t>
            </a:r>
            <a:br>
              <a:rPr lang="en-US" dirty="0"/>
            </a:br>
            <a:r>
              <a:rPr lang="en-US" dirty="0" err="1"/>
              <a:t>Borrelia</a:t>
            </a:r>
            <a:r>
              <a:rPr lang="en-US" dirty="0"/>
              <a:t> </a:t>
            </a:r>
            <a:r>
              <a:rPr lang="en-US" dirty="0" err="1"/>
              <a:t>recurrentis</a:t>
            </a:r>
            <a:r>
              <a:rPr lang="en-US" dirty="0"/>
              <a:t> trench </a:t>
            </a:r>
            <a:r>
              <a:rPr lang="en-US" dirty="0" err="1"/>
              <a:t>fever.bartonella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quintana</a:t>
            </a:r>
            <a:endParaRPr lang="en-GB" dirty="0"/>
          </a:p>
          <a:p>
            <a:endParaRPr lang="en-GB" dirty="0"/>
          </a:p>
        </p:txBody>
      </p:sp>
      <p:pic>
        <p:nvPicPr>
          <p:cNvPr id="6" name="Picture 2" descr="C:\Users\rosalia\Desktop\2nd year notes\2nd Year\MicroB pix\Parasitology\Pediculus humanus corpori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4038600" cy="3381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4562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Name the dx for which the insect shown is a vector? </a:t>
            </a:r>
            <a:r>
              <a:rPr lang="en-US" dirty="0" err="1"/>
              <a:t>Culicoides</a:t>
            </a:r>
            <a:r>
              <a:rPr lang="en-US" dirty="0"/>
              <a:t> vector for </a:t>
            </a:r>
            <a:r>
              <a:rPr lang="en-US" dirty="0" err="1"/>
              <a:t>Mansonella</a:t>
            </a:r>
            <a:r>
              <a:rPr lang="en-US" dirty="0"/>
              <a:t> </a:t>
            </a:r>
            <a:r>
              <a:rPr lang="en-US" dirty="0" err="1"/>
              <a:t>Perstans.peritonitis</a:t>
            </a:r>
            <a:r>
              <a:rPr lang="en-US" dirty="0"/>
              <a:t>, </a:t>
            </a:r>
            <a:r>
              <a:rPr lang="en-US" dirty="0" err="1"/>
              <a:t>pleuritis</a:t>
            </a:r>
            <a:r>
              <a:rPr lang="en-US" dirty="0"/>
              <a:t>, pericarditis</a:t>
            </a:r>
            <a:br>
              <a:rPr lang="en-US" dirty="0"/>
            </a:br>
            <a:endParaRPr lang="en-GB" dirty="0"/>
          </a:p>
          <a:p>
            <a:endParaRPr lang="en-GB" dirty="0"/>
          </a:p>
        </p:txBody>
      </p:sp>
      <p:pic>
        <p:nvPicPr>
          <p:cNvPr id="9" name="Content Placeholder 3" descr="Culicoides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82700"/>
            <a:ext cx="5111750" cy="383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4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077200" cy="884238"/>
          </a:xfrm>
        </p:spPr>
        <p:txBody>
          <a:bodyPr>
            <a:noAutofit/>
          </a:bodyPr>
          <a:lstStyle/>
          <a:p>
            <a:r>
              <a:rPr lang="en-US" sz="3200" dirty="0" smtClean="0"/>
              <a:t>Identify </a:t>
            </a:r>
            <a:r>
              <a:rPr lang="en-US" sz="3200" dirty="0" err="1" smtClean="0"/>
              <a:t>anthropod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</a:t>
            </a:r>
            <a:r>
              <a:rPr lang="en-US" sz="3200" dirty="0" smtClean="0"/>
              <a:t>which parasite uses it as an intermediate host and what disease is it cause</a:t>
            </a:r>
            <a:endParaRPr lang="en-US" sz="3200" dirty="0"/>
          </a:p>
        </p:txBody>
      </p:sp>
      <p:pic>
        <p:nvPicPr>
          <p:cNvPr id="24578" name="Picture 2" descr="C:\Users\rosalia\Desktop\2nd year notes\2nd Year\MicroB pix\Parasitology\Phlebotomus fl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752600"/>
            <a:ext cx="386531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45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name the vector and disease it transmits</a:t>
            </a:r>
            <a:br>
              <a:rPr lang="en-US" dirty="0" smtClean="0"/>
            </a:br>
            <a:r>
              <a:rPr lang="en-US" dirty="0" smtClean="0"/>
              <a:t>what is the  drug </a:t>
            </a:r>
            <a:r>
              <a:rPr lang="en-US" dirty="0" err="1" smtClean="0"/>
              <a:t>og</a:t>
            </a:r>
            <a:r>
              <a:rPr lang="en-US" dirty="0" smtClean="0"/>
              <a:t> choice for treating disease caused?</a:t>
            </a:r>
            <a:endParaRPr lang="en-US" dirty="0"/>
          </a:p>
        </p:txBody>
      </p:sp>
      <p:pic>
        <p:nvPicPr>
          <p:cNvPr id="19458" name="Picture 2" descr="C:\Users\rosalia\Desktop\2nd year notes\2nd Year\MicroB pix\Parasitology\Sandfl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7805254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204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4994" name="Content Placeholder 4" descr="Sandfly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808" y="273050"/>
            <a:ext cx="3656234" cy="5853113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dirty="0"/>
              <a:t>Name the vector shown and the parasite it </a:t>
            </a:r>
            <a:r>
              <a:rPr lang="en-US" altLang="en-US" dirty="0" err="1"/>
              <a:t>transmits.phlebotomus</a:t>
            </a:r>
            <a:r>
              <a:rPr lang="en-US" altLang="en-US" dirty="0"/>
              <a:t>, </a:t>
            </a:r>
            <a:r>
              <a:rPr lang="en-US" altLang="en-US" dirty="0" err="1"/>
              <a:t>sandfly</a:t>
            </a:r>
            <a:r>
              <a:rPr lang="en-US" altLang="en-US" dirty="0"/>
              <a:t>… </a:t>
            </a:r>
            <a:r>
              <a:rPr lang="en-US" altLang="en-US" dirty="0" err="1"/>
              <a:t>leishmania</a:t>
            </a:r>
            <a:endParaRPr lang="en-US" altLang="en-US" dirty="0"/>
          </a:p>
          <a:p>
            <a:r>
              <a:rPr lang="en-US" altLang="en-US" dirty="0"/>
              <a:t>State its clinical presentation. </a:t>
            </a:r>
            <a:r>
              <a:rPr lang="en-US" altLang="en-US" dirty="0" err="1"/>
              <a:t>kalazar</a:t>
            </a:r>
            <a:r>
              <a:rPr lang="en-US" altLang="en-US" dirty="0"/>
              <a:t>, peripheral </a:t>
            </a:r>
            <a:r>
              <a:rPr lang="en-US" altLang="en-US" dirty="0" err="1"/>
              <a:t>oedema</a:t>
            </a:r>
            <a:r>
              <a:rPr lang="en-US" altLang="en-US" dirty="0"/>
              <a:t>, diarrhea, </a:t>
            </a:r>
            <a:r>
              <a:rPr lang="en-US" altLang="en-US" dirty="0" err="1"/>
              <a:t>leishmanioma</a:t>
            </a:r>
            <a:r>
              <a:rPr lang="en-US" altLang="en-US" dirty="0"/>
              <a:t>, </a:t>
            </a:r>
            <a:r>
              <a:rPr lang="en-US" altLang="en-US" dirty="0" err="1"/>
              <a:t>palour</a:t>
            </a:r>
            <a:endParaRPr lang="en-GB" altLang="en-US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0580346"/>
      </p:ext>
    </p:extLst>
  </p:cSld>
  <p:clrMapOvr>
    <a:masterClrMapping/>
  </p:clrMapOvr>
  <p:transition advTm="6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95536" y="4221088"/>
            <a:ext cx="8208912" cy="2304256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latin typeface="Calibri" pitchFamily="34" charset="0"/>
              </a:rPr>
              <a:t>Name the organism that is associated with the plant </a:t>
            </a:r>
            <a:r>
              <a:rPr lang="en-US" altLang="en-US" dirty="0" smtClean="0">
                <a:latin typeface="Calibri" pitchFamily="34" charset="0"/>
              </a:rPr>
              <a:t>shown?</a:t>
            </a:r>
          </a:p>
          <a:p>
            <a:pPr lvl="1"/>
            <a:r>
              <a:rPr lang="en-US" altLang="en-US" dirty="0" err="1" smtClean="0">
                <a:solidFill>
                  <a:srgbClr val="FF0000"/>
                </a:solidFill>
                <a:latin typeface="Calibri" pitchFamily="34" charset="0"/>
              </a:rPr>
              <a:t>Fasciolopsis</a:t>
            </a:r>
            <a:r>
              <a:rPr lang="en-US" altLang="en-US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Calibri" pitchFamily="34" charset="0"/>
              </a:rPr>
              <a:t>buski</a:t>
            </a:r>
            <a:r>
              <a:rPr lang="en-US" altLang="en-US" dirty="0">
                <a:solidFill>
                  <a:srgbClr val="FF0000"/>
                </a:solidFill>
                <a:latin typeface="Calibri" pitchFamily="34" charset="0"/>
              </a:rPr>
              <a:t>, F. hepatica</a:t>
            </a:r>
          </a:p>
          <a:p>
            <a:r>
              <a:rPr lang="en-US" altLang="en-US" dirty="0">
                <a:latin typeface="Calibri" pitchFamily="34" charset="0"/>
              </a:rPr>
              <a:t>Name the infective stage and </a:t>
            </a:r>
            <a:r>
              <a:rPr lang="en-US" altLang="en-US" dirty="0" smtClean="0">
                <a:latin typeface="Calibri" pitchFamily="34" charset="0"/>
              </a:rPr>
              <a:t>its </a:t>
            </a:r>
            <a:r>
              <a:rPr lang="en-US" altLang="en-US" dirty="0">
                <a:latin typeface="Calibri" pitchFamily="34" charset="0"/>
              </a:rPr>
              <a:t>v</a:t>
            </a:r>
            <a:r>
              <a:rPr lang="en-US" altLang="en-US" dirty="0" smtClean="0">
                <a:latin typeface="Calibri" pitchFamily="34" charset="0"/>
              </a:rPr>
              <a:t>ector</a:t>
            </a:r>
            <a:r>
              <a:rPr lang="en-US" altLang="en-US" dirty="0">
                <a:latin typeface="Calibri" pitchFamily="34" charset="0"/>
              </a:rPr>
              <a:t>? </a:t>
            </a:r>
          </a:p>
          <a:p>
            <a:pPr lvl="1"/>
            <a:r>
              <a:rPr lang="en-US" altLang="en-US" dirty="0" err="1" smtClean="0">
                <a:solidFill>
                  <a:srgbClr val="FF0000"/>
                </a:solidFill>
                <a:latin typeface="Calibri" pitchFamily="34" charset="0"/>
              </a:rPr>
              <a:t>Metacercariae</a:t>
            </a:r>
            <a:r>
              <a:rPr lang="en-US" altLang="en-US" dirty="0" smtClean="0">
                <a:solidFill>
                  <a:srgbClr val="FF0000"/>
                </a:solidFill>
                <a:latin typeface="Calibri" pitchFamily="34" charset="0"/>
              </a:rPr>
              <a:t>, Snail </a:t>
            </a:r>
            <a:r>
              <a:rPr lang="en-US" altLang="en-US" dirty="0">
                <a:solidFill>
                  <a:srgbClr val="FF0000"/>
                </a:solidFill>
                <a:latin typeface="Calibri" pitchFamily="34" charset="0"/>
              </a:rPr>
              <a:t>and water </a:t>
            </a:r>
            <a:r>
              <a:rPr lang="en-US" altLang="en-US" dirty="0" smtClean="0">
                <a:solidFill>
                  <a:srgbClr val="FF0000"/>
                </a:solidFill>
                <a:latin typeface="Calibri" pitchFamily="34" charset="0"/>
              </a:rPr>
              <a:t>plants</a:t>
            </a:r>
            <a:endParaRPr lang="en-US" altLang="en-US" dirty="0">
              <a:solidFill>
                <a:srgbClr val="FF0000"/>
              </a:solidFill>
              <a:latin typeface="Calibri" pitchFamily="34" charset="0"/>
            </a:endParaRPr>
          </a:p>
          <a:p>
            <a:endParaRPr lang="en-GB" altLang="en-US" dirty="0">
              <a:latin typeface="Calibri" pitchFamily="34" charset="0"/>
            </a:endParaRPr>
          </a:p>
          <a:p>
            <a:endParaRPr lang="en-GB" dirty="0"/>
          </a:p>
        </p:txBody>
      </p:sp>
      <p:pic>
        <p:nvPicPr>
          <p:cNvPr id="7" name="Picture 5" descr="DSC01452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434"/>
            <a:ext cx="5256584" cy="394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304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996952"/>
            <a:ext cx="8280920" cy="345638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The following crab has a </a:t>
            </a:r>
            <a:r>
              <a:rPr lang="en-US" altLang="en-US" dirty="0" err="1" smtClean="0"/>
              <a:t>phoretic</a:t>
            </a:r>
            <a:r>
              <a:rPr lang="en-US" altLang="en-US" dirty="0" smtClean="0"/>
              <a:t> relationship with a fly, name the possible parasite transmitted by the fly</a:t>
            </a:r>
          </a:p>
          <a:p>
            <a:pPr lvl="1">
              <a:lnSpc>
                <a:spcPct val="90000"/>
              </a:lnSpc>
            </a:pPr>
            <a:r>
              <a:rPr lang="en-US" altLang="en-US" dirty="0" err="1" smtClean="0">
                <a:solidFill>
                  <a:srgbClr val="FF0000"/>
                </a:solidFill>
              </a:rPr>
              <a:t>Onchocerca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volvus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What bacteria genus is associated with the above named parasite</a:t>
            </a:r>
          </a:p>
          <a:p>
            <a:pPr lvl="1">
              <a:lnSpc>
                <a:spcPct val="90000"/>
              </a:lnSpc>
            </a:pPr>
            <a:r>
              <a:rPr lang="en-US" altLang="en-US" dirty="0" err="1" smtClean="0">
                <a:solidFill>
                  <a:srgbClr val="FF0000"/>
                </a:solidFill>
              </a:rPr>
              <a:t>Wolbachia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C:\Users\rosalia\Desktop\2nd year notes\2nd Year\MicroB pix\Parasitology\Cr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41462"/>
            <a:ext cx="4320480" cy="2644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006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dirty="0"/>
              <a:t>Identify the stage ,genus and species of the organism shown. </a:t>
            </a:r>
            <a:r>
              <a:rPr lang="en-US" altLang="en-US" dirty="0" err="1"/>
              <a:t>Hymenolepsis</a:t>
            </a:r>
            <a:r>
              <a:rPr lang="en-US" altLang="en-US" dirty="0"/>
              <a:t> nana, egg</a:t>
            </a:r>
          </a:p>
          <a:p>
            <a:endParaRPr lang="en-GB" altLang="en-US" dirty="0"/>
          </a:p>
          <a:p>
            <a:endParaRPr lang="en-GB" dirty="0"/>
          </a:p>
        </p:txBody>
      </p:sp>
      <p:pic>
        <p:nvPicPr>
          <p:cNvPr id="13" name="Content Placeholder 4" descr="h.nana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505" y="2276062"/>
            <a:ext cx="2148840" cy="184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45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02" name="Content Placeholder 4" descr="elephantiasis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225" y="2356644"/>
            <a:ext cx="2057400" cy="1685925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dirty="0"/>
              <a:t>Identify the condition shown</a:t>
            </a:r>
          </a:p>
          <a:p>
            <a:r>
              <a:rPr lang="en-US" altLang="en-US" dirty="0" err="1"/>
              <a:t>W.bancrofti</a:t>
            </a:r>
            <a:r>
              <a:rPr lang="en-US" altLang="en-US" dirty="0"/>
              <a:t>, elephantiasis</a:t>
            </a:r>
          </a:p>
          <a:p>
            <a:r>
              <a:rPr lang="en-US" altLang="en-US" dirty="0"/>
              <a:t>Name two other condition that may be caused by the infection with the parasite. </a:t>
            </a:r>
            <a:r>
              <a:rPr lang="en-US" altLang="en-US" dirty="0" err="1"/>
              <a:t>Chyluria</a:t>
            </a:r>
            <a:r>
              <a:rPr lang="en-US" altLang="en-US" dirty="0"/>
              <a:t>, </a:t>
            </a:r>
            <a:r>
              <a:rPr lang="en-US" altLang="en-US" dirty="0" err="1"/>
              <a:t>lymphoedema</a:t>
            </a:r>
            <a:r>
              <a:rPr lang="en-US" altLang="en-US" dirty="0"/>
              <a:t>, </a:t>
            </a:r>
            <a:r>
              <a:rPr lang="en-US" altLang="en-US" dirty="0" err="1"/>
              <a:t>chyluria</a:t>
            </a:r>
            <a:r>
              <a:rPr lang="en-US" altLang="en-US" dirty="0"/>
              <a:t>, TPE, </a:t>
            </a:r>
            <a:endParaRPr lang="en-GB" alt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5439910"/>
      </p:ext>
    </p:extLst>
  </p:cSld>
  <p:clrMapOvr>
    <a:masterClrMapping/>
  </p:clrMapOvr>
  <p:transition advTm="6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3426" name="Content Placeholder 4" descr="ToxoplasmaSB-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75" y="875506"/>
            <a:ext cx="4762500" cy="4648200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dirty="0"/>
              <a:t>Name the parasite shown in the microscope. </a:t>
            </a:r>
            <a:r>
              <a:rPr lang="en-US" altLang="en-US" dirty="0" err="1"/>
              <a:t>Tachyzoites</a:t>
            </a:r>
            <a:r>
              <a:rPr lang="en-US" altLang="en-US" dirty="0"/>
              <a:t> of T. </a:t>
            </a:r>
            <a:r>
              <a:rPr lang="en-US" altLang="en-US" dirty="0" err="1"/>
              <a:t>gondii</a:t>
            </a:r>
            <a:endParaRPr lang="en-US" altLang="en-US" dirty="0"/>
          </a:p>
          <a:p>
            <a:r>
              <a:rPr lang="en-US" altLang="en-US" dirty="0"/>
              <a:t>State the mode of transmission and </a:t>
            </a:r>
            <a:r>
              <a:rPr lang="en-US" altLang="en-US" dirty="0" err="1"/>
              <a:t>tx</a:t>
            </a:r>
            <a:r>
              <a:rPr lang="en-US" altLang="en-US" dirty="0"/>
              <a:t> </a:t>
            </a:r>
            <a:r>
              <a:rPr lang="en-US" altLang="en-US" dirty="0" err="1"/>
              <a:t>choice.trimethoprim+sulphamethoxazole</a:t>
            </a:r>
            <a:r>
              <a:rPr lang="en-US" altLang="en-US" dirty="0"/>
              <a:t>, </a:t>
            </a:r>
            <a:r>
              <a:rPr lang="en-US" altLang="en-US" dirty="0" err="1"/>
              <a:t>pyrimethamine+sulphadiazine</a:t>
            </a:r>
            <a:r>
              <a:rPr lang="en-US" altLang="en-US" dirty="0"/>
              <a:t>, </a:t>
            </a:r>
            <a:r>
              <a:rPr lang="en-US" altLang="en-US" dirty="0" err="1"/>
              <a:t>spiramycin</a:t>
            </a:r>
            <a:r>
              <a:rPr lang="en-US" altLang="en-US" dirty="0"/>
              <a:t> in PG, </a:t>
            </a:r>
            <a:r>
              <a:rPr lang="en-US" altLang="en-US" dirty="0" err="1"/>
              <a:t>pyrimethamine+clindamycin</a:t>
            </a:r>
            <a:r>
              <a:rPr lang="en-US" altLang="en-US" dirty="0"/>
              <a:t>,</a:t>
            </a:r>
          </a:p>
          <a:p>
            <a:r>
              <a:rPr lang="en-US" altLang="en-US" dirty="0" err="1"/>
              <a:t>Pyrimethamine+atovaqoune</a:t>
            </a:r>
            <a:endParaRPr lang="en-GB" altLang="en-US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8633385"/>
      </p:ext>
    </p:extLst>
  </p:cSld>
  <p:clrMapOvr>
    <a:masterClrMapping/>
  </p:clrMapOvr>
  <p:transition advTm="6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136904"/>
            <a:ext cx="8496944" cy="3460448"/>
          </a:xfrm>
        </p:spPr>
        <p:txBody>
          <a:bodyPr>
            <a:normAutofit/>
          </a:bodyPr>
          <a:lstStyle/>
          <a:p>
            <a:r>
              <a:rPr lang="en-US" dirty="0" smtClean="0"/>
              <a:t>Name </a:t>
            </a:r>
            <a:r>
              <a:rPr lang="en-US" dirty="0"/>
              <a:t>the organism </a:t>
            </a:r>
            <a:r>
              <a:rPr lang="en-US" dirty="0" smtClean="0"/>
              <a:t>shown?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Reduviid</a:t>
            </a:r>
            <a:r>
              <a:rPr lang="en-US" dirty="0" smtClean="0">
                <a:solidFill>
                  <a:srgbClr val="FF0000"/>
                </a:solidFill>
              </a:rPr>
              <a:t> bug </a:t>
            </a:r>
          </a:p>
          <a:p>
            <a:r>
              <a:rPr lang="en-US" dirty="0" smtClean="0"/>
              <a:t>Mention </a:t>
            </a:r>
            <a:r>
              <a:rPr lang="en-US" dirty="0"/>
              <a:t>the clinical presentation of the organism transmitted by the organism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(TRIATOMA)</a:t>
            </a:r>
            <a:r>
              <a:rPr lang="en-US" dirty="0" err="1" smtClean="0">
                <a:solidFill>
                  <a:srgbClr val="FF0000"/>
                </a:solidFill>
              </a:rPr>
              <a:t>Chagoma,romanas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sign, </a:t>
            </a:r>
            <a:r>
              <a:rPr lang="en-US" dirty="0" smtClean="0">
                <a:solidFill>
                  <a:srgbClr val="FF0000"/>
                </a:solidFill>
              </a:rPr>
              <a:t>myocarditis, </a:t>
            </a:r>
            <a:r>
              <a:rPr lang="en-US" dirty="0" err="1" smtClean="0">
                <a:solidFill>
                  <a:srgbClr val="FF0000"/>
                </a:solidFill>
              </a:rPr>
              <a:t>megacolon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xenodiagnosis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quiz 2 mannitol t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9298"/>
            <a:ext cx="4320480" cy="30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87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8306" name="Content Placeholder 4" descr="Slide6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84784"/>
            <a:ext cx="4203245" cy="2327850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dirty="0"/>
              <a:t>Name the stage of the parasite shown 3c. P. falciparum gametocyte</a:t>
            </a:r>
          </a:p>
          <a:p>
            <a:r>
              <a:rPr lang="en-US" altLang="en-US" dirty="0"/>
              <a:t>State the drug for treatment of dx caused by the parasite.</a:t>
            </a:r>
          </a:p>
          <a:p>
            <a:r>
              <a:rPr lang="en-US" altLang="en-US" dirty="0"/>
              <a:t> </a:t>
            </a:r>
            <a:r>
              <a:rPr lang="en-US" altLang="en-US" dirty="0" err="1"/>
              <a:t>mefloquine</a:t>
            </a:r>
            <a:r>
              <a:rPr lang="en-US" altLang="en-US" dirty="0"/>
              <a:t>, </a:t>
            </a:r>
            <a:r>
              <a:rPr lang="en-US" altLang="en-US" dirty="0" err="1"/>
              <a:t>artemisinine</a:t>
            </a:r>
            <a:r>
              <a:rPr lang="en-US" altLang="en-US" dirty="0"/>
              <a:t> and </a:t>
            </a:r>
            <a:r>
              <a:rPr lang="en-US" altLang="en-US" dirty="0" err="1"/>
              <a:t>lumefantrine</a:t>
            </a:r>
            <a:r>
              <a:rPr lang="en-US" altLang="en-US" dirty="0"/>
              <a:t>. </a:t>
            </a:r>
            <a:r>
              <a:rPr lang="en-US" altLang="en-US" dirty="0" err="1"/>
              <a:t>coartem</a:t>
            </a:r>
            <a:r>
              <a:rPr lang="en-US" altLang="en-US" dirty="0"/>
              <a:t> </a:t>
            </a:r>
            <a:endParaRPr lang="en-GB" altLang="en-US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7928786"/>
      </p:ext>
    </p:extLst>
  </p:cSld>
  <p:clrMapOvr>
    <a:masterClrMapping/>
  </p:clrMapOvr>
  <p:transition advTm="6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9330" name="Content Placeholder 4" descr="13082010416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476" y="1207440"/>
            <a:ext cx="2937963" cy="2437174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dirty="0"/>
              <a:t>Name the stage and the representative parasite. </a:t>
            </a:r>
            <a:r>
              <a:rPr lang="en-US" altLang="en-US" dirty="0" err="1"/>
              <a:t>Leishmania</a:t>
            </a:r>
            <a:r>
              <a:rPr lang="en-US" altLang="en-US" dirty="0"/>
              <a:t> </a:t>
            </a:r>
            <a:r>
              <a:rPr lang="en-US" altLang="en-US" dirty="0" err="1"/>
              <a:t>promastigotes</a:t>
            </a:r>
            <a:r>
              <a:rPr lang="en-US" altLang="en-US" dirty="0"/>
              <a:t> </a:t>
            </a:r>
          </a:p>
          <a:p>
            <a:r>
              <a:rPr lang="en-US" altLang="en-US" dirty="0"/>
              <a:t>State the specimen source…</a:t>
            </a:r>
          </a:p>
          <a:p>
            <a:r>
              <a:rPr lang="en-US" altLang="en-US" dirty="0"/>
              <a:t>Bone marrow, spleen, lymph node</a:t>
            </a:r>
            <a:endParaRPr lang="en-GB" altLang="en-US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933795"/>
      </p:ext>
    </p:extLst>
  </p:cSld>
  <p:clrMapOvr>
    <a:masterClrMapping/>
  </p:clrMapOvr>
  <p:transition advTm="6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0354" name="Content Placeholder 4" descr="trypomastigotes.bmp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14" y="450495"/>
            <a:ext cx="3552386" cy="4783749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dirty="0"/>
              <a:t>Name the stage of the parasite shown.</a:t>
            </a:r>
          </a:p>
          <a:p>
            <a:r>
              <a:rPr lang="en-US" altLang="en-US" dirty="0" err="1"/>
              <a:t>Trypomastigotes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State the drug used for treatment.</a:t>
            </a:r>
          </a:p>
          <a:p>
            <a:r>
              <a:rPr lang="en-US" altLang="en-US" dirty="0"/>
              <a:t>B4 </a:t>
            </a:r>
            <a:r>
              <a:rPr lang="en-US" altLang="en-US" dirty="0" err="1"/>
              <a:t>cns</a:t>
            </a:r>
            <a:r>
              <a:rPr lang="en-US" altLang="en-US" dirty="0"/>
              <a:t>. </a:t>
            </a:r>
            <a:r>
              <a:rPr lang="en-US" altLang="en-US" dirty="0" err="1"/>
              <a:t>Suramin</a:t>
            </a:r>
            <a:r>
              <a:rPr lang="en-US" altLang="en-US" dirty="0"/>
              <a:t>, </a:t>
            </a:r>
            <a:r>
              <a:rPr lang="en-US" altLang="en-US" dirty="0" err="1"/>
              <a:t>pentamidine</a:t>
            </a:r>
            <a:r>
              <a:rPr lang="en-US" altLang="en-US" dirty="0"/>
              <a:t>, </a:t>
            </a:r>
            <a:r>
              <a:rPr lang="en-US" altLang="en-US" dirty="0" err="1"/>
              <a:t>benzinidazole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After CNS. </a:t>
            </a:r>
            <a:r>
              <a:rPr lang="en-US" altLang="en-US" dirty="0" err="1"/>
              <a:t>Melarsoprol</a:t>
            </a:r>
            <a:r>
              <a:rPr lang="en-US" altLang="en-US" dirty="0"/>
              <a:t>, DFMO, </a:t>
            </a:r>
          </a:p>
          <a:p>
            <a:r>
              <a:rPr lang="en-US" altLang="en-US" dirty="0" err="1"/>
              <a:t>nitrofurazone</a:t>
            </a:r>
            <a:endParaRPr lang="en-GB" altLang="en-US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2156355"/>
      </p:ext>
    </p:extLst>
  </p:cSld>
  <p:clrMapOvr>
    <a:masterClrMapping/>
  </p:clrMapOvr>
  <p:transition advTm="6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6258" name="Content Placeholder 4" descr="pfal2ring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486090"/>
            <a:ext cx="5111750" cy="3427032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dirty="0"/>
              <a:t>Name the stage of the parasite shown.</a:t>
            </a:r>
          </a:p>
          <a:p>
            <a:r>
              <a:rPr lang="en-US" altLang="en-US" dirty="0"/>
              <a:t>Plasmodium falciparum (gametocytes)</a:t>
            </a:r>
          </a:p>
          <a:p>
            <a:r>
              <a:rPr lang="en-US" altLang="en-US" dirty="0"/>
              <a:t>State two ass complication.</a:t>
            </a:r>
          </a:p>
          <a:p>
            <a:r>
              <a:rPr lang="en-US" altLang="en-US" dirty="0"/>
              <a:t>Hyperpyrexia, convulsions, </a:t>
            </a:r>
            <a:r>
              <a:rPr lang="en-US" altLang="en-US" dirty="0" err="1"/>
              <a:t>hypoglycaemia</a:t>
            </a:r>
            <a:r>
              <a:rPr lang="en-US" altLang="en-US" dirty="0"/>
              <a:t>, </a:t>
            </a:r>
            <a:r>
              <a:rPr lang="en-US" altLang="en-US" dirty="0" err="1"/>
              <a:t>DIC,severe</a:t>
            </a:r>
            <a:r>
              <a:rPr lang="en-US" altLang="en-US" dirty="0"/>
              <a:t> </a:t>
            </a:r>
            <a:r>
              <a:rPr lang="en-US" altLang="en-US" dirty="0" err="1"/>
              <a:t>anaemia</a:t>
            </a:r>
            <a:endParaRPr lang="en-US" altLang="en-US" dirty="0"/>
          </a:p>
          <a:p>
            <a:r>
              <a:rPr lang="en-US" altLang="en-US" dirty="0" err="1"/>
              <a:t>Hypereactive</a:t>
            </a:r>
            <a:r>
              <a:rPr lang="en-US" altLang="en-US" dirty="0"/>
              <a:t> malaria </a:t>
            </a:r>
            <a:r>
              <a:rPr lang="en-US" altLang="en-US" dirty="0" err="1"/>
              <a:t>splenomegally</a:t>
            </a:r>
            <a:endParaRPr lang="en-US" altLang="en-US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8445016"/>
      </p:ext>
    </p:extLst>
  </p:cSld>
  <p:clrMapOvr>
    <a:masterClrMapping/>
  </p:clrMapOvr>
  <p:transition advTm="6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en-US" dirty="0">
                <a:latin typeface="Calibri" pitchFamily="34" charset="0"/>
              </a:rPr>
              <a:t>Name the causative organism?</a:t>
            </a:r>
          </a:p>
          <a:p>
            <a:pPr>
              <a:buFont typeface="Arial" charset="0"/>
              <a:buChar char="•"/>
            </a:pPr>
            <a:r>
              <a:rPr lang="en-US" altLang="en-US" dirty="0">
                <a:latin typeface="Calibri" pitchFamily="34" charset="0"/>
              </a:rPr>
              <a:t>Visceral </a:t>
            </a:r>
            <a:r>
              <a:rPr lang="en-US" altLang="en-US" dirty="0" err="1">
                <a:latin typeface="Calibri" pitchFamily="34" charset="0"/>
              </a:rPr>
              <a:t>leish</a:t>
            </a:r>
            <a:r>
              <a:rPr lang="en-US" altLang="en-US" dirty="0">
                <a:latin typeface="Calibri" pitchFamily="34" charset="0"/>
              </a:rPr>
              <a:t>. L. </a:t>
            </a:r>
            <a:r>
              <a:rPr lang="en-US" altLang="en-US" dirty="0" err="1">
                <a:latin typeface="Calibri" pitchFamily="34" charset="0"/>
              </a:rPr>
              <a:t>donovani</a:t>
            </a:r>
            <a:r>
              <a:rPr lang="en-US" altLang="en-US" dirty="0">
                <a:latin typeface="Calibri" pitchFamily="34" charset="0"/>
              </a:rPr>
              <a:t> or L. </a:t>
            </a:r>
            <a:r>
              <a:rPr lang="en-US" altLang="en-US" dirty="0" err="1">
                <a:latin typeface="Calibri" pitchFamily="34" charset="0"/>
              </a:rPr>
              <a:t>infantum</a:t>
            </a:r>
            <a:r>
              <a:rPr lang="en-US" altLang="en-US" dirty="0">
                <a:latin typeface="Calibri" pitchFamily="34" charset="0"/>
              </a:rPr>
              <a:t>, </a:t>
            </a:r>
            <a:r>
              <a:rPr lang="en-US" altLang="en-US" dirty="0" err="1">
                <a:latin typeface="Calibri" pitchFamily="34" charset="0"/>
              </a:rPr>
              <a:t>kalazar,PKDL</a:t>
            </a:r>
            <a:r>
              <a:rPr lang="en-US" altLang="en-US" dirty="0">
                <a:latin typeface="Calibri" pitchFamily="34" charset="0"/>
              </a:rPr>
              <a:t>, </a:t>
            </a:r>
            <a:r>
              <a:rPr lang="en-US" altLang="en-US" dirty="0" err="1">
                <a:latin typeface="Calibri" pitchFamily="34" charset="0"/>
              </a:rPr>
              <a:t>amastigotes</a:t>
            </a:r>
            <a:endParaRPr lang="en-US" altLang="en-US" dirty="0">
              <a:latin typeface="Calibri" pitchFamily="34" charset="0"/>
            </a:endParaRPr>
          </a:p>
          <a:p>
            <a:r>
              <a:rPr lang="en-US" altLang="en-US" dirty="0">
                <a:latin typeface="Calibri" pitchFamily="34" charset="0"/>
              </a:rPr>
              <a:t>In bone marrow, </a:t>
            </a:r>
            <a:r>
              <a:rPr lang="en-US" altLang="en-US" dirty="0" err="1">
                <a:latin typeface="Calibri" pitchFamily="34" charset="0"/>
              </a:rPr>
              <a:t>xenodiagnosis</a:t>
            </a:r>
            <a:r>
              <a:rPr lang="en-US" altLang="en-US" dirty="0">
                <a:latin typeface="Calibri" pitchFamily="34" charset="0"/>
              </a:rPr>
              <a:t>, </a:t>
            </a:r>
            <a:r>
              <a:rPr lang="en-US" altLang="en-US" dirty="0" err="1">
                <a:latin typeface="Calibri" pitchFamily="34" charset="0"/>
              </a:rPr>
              <a:t>promastigotes</a:t>
            </a:r>
            <a:r>
              <a:rPr lang="en-US" altLang="en-US" dirty="0">
                <a:latin typeface="Calibri" pitchFamily="34" charset="0"/>
              </a:rPr>
              <a:t> in NNN.</a:t>
            </a:r>
          </a:p>
          <a:p>
            <a:pPr>
              <a:buFont typeface="Arial" charset="0"/>
              <a:buChar char="•"/>
            </a:pPr>
            <a:r>
              <a:rPr lang="en-US" altLang="en-US" dirty="0">
                <a:latin typeface="Calibri" pitchFamily="34" charset="0"/>
              </a:rPr>
              <a:t>Old world cut </a:t>
            </a:r>
            <a:r>
              <a:rPr lang="en-US" altLang="en-US" dirty="0" err="1">
                <a:latin typeface="Calibri" pitchFamily="34" charset="0"/>
              </a:rPr>
              <a:t>leish</a:t>
            </a:r>
            <a:r>
              <a:rPr lang="en-US" altLang="en-US" dirty="0">
                <a:latin typeface="Calibri" pitchFamily="34" charset="0"/>
              </a:rPr>
              <a:t>: L. </a:t>
            </a:r>
            <a:r>
              <a:rPr lang="en-US" altLang="en-US" dirty="0" err="1">
                <a:latin typeface="Calibri" pitchFamily="34" charset="0"/>
              </a:rPr>
              <a:t>Aethopica</a:t>
            </a:r>
            <a:r>
              <a:rPr lang="en-US" altLang="en-US" dirty="0">
                <a:latin typeface="Calibri" pitchFamily="34" charset="0"/>
              </a:rPr>
              <a:t>- Hyrax vector. L.(</a:t>
            </a:r>
            <a:r>
              <a:rPr lang="en-US" altLang="en-US" dirty="0" err="1">
                <a:latin typeface="Calibri" pitchFamily="34" charset="0"/>
              </a:rPr>
              <a:t>tropica</a:t>
            </a:r>
            <a:r>
              <a:rPr lang="en-US" altLang="en-US" dirty="0">
                <a:latin typeface="Calibri" pitchFamily="34" charset="0"/>
              </a:rPr>
              <a:t>)major-</a:t>
            </a:r>
          </a:p>
          <a:p>
            <a:pPr>
              <a:buFontTx/>
              <a:buChar char="-"/>
            </a:pPr>
            <a:r>
              <a:rPr lang="en-US" altLang="en-US" dirty="0">
                <a:latin typeface="Calibri" pitchFamily="34" charset="0"/>
              </a:rPr>
              <a:t>Simple dry lesion on the </a:t>
            </a:r>
            <a:r>
              <a:rPr lang="en-US" altLang="en-US" dirty="0" err="1">
                <a:latin typeface="Calibri" pitchFamily="34" charset="0"/>
              </a:rPr>
              <a:t>cheek.Great</a:t>
            </a:r>
            <a:r>
              <a:rPr lang="en-US" altLang="en-US" dirty="0">
                <a:latin typeface="Calibri" pitchFamily="34" charset="0"/>
              </a:rPr>
              <a:t> Gerbil. L(</a:t>
            </a:r>
            <a:r>
              <a:rPr lang="en-US" altLang="en-US" dirty="0" err="1">
                <a:latin typeface="Calibri" pitchFamily="34" charset="0"/>
              </a:rPr>
              <a:t>tropica</a:t>
            </a:r>
            <a:r>
              <a:rPr lang="en-US" altLang="en-US" dirty="0">
                <a:latin typeface="Calibri" pitchFamily="34" charset="0"/>
              </a:rPr>
              <a:t>)minor- dogs and wild carnivores</a:t>
            </a:r>
          </a:p>
          <a:p>
            <a:pPr>
              <a:buFontTx/>
              <a:buChar char="-"/>
            </a:pPr>
            <a:r>
              <a:rPr lang="en-US" altLang="en-US" dirty="0" err="1">
                <a:latin typeface="Calibri" pitchFamily="34" charset="0"/>
              </a:rPr>
              <a:t>L.major</a:t>
            </a:r>
            <a:r>
              <a:rPr lang="en-US" altLang="en-US" dirty="0">
                <a:latin typeface="Calibri" pitchFamily="34" charset="0"/>
              </a:rPr>
              <a:t>. Wet lesion of mouth. Montenegro test(skin test)</a:t>
            </a:r>
          </a:p>
          <a:p>
            <a:pPr>
              <a:buFont typeface="Arial" charset="0"/>
              <a:buChar char="•"/>
            </a:pPr>
            <a:r>
              <a:rPr lang="en-US" altLang="en-US" dirty="0">
                <a:latin typeface="Calibri" pitchFamily="34" charset="0"/>
              </a:rPr>
              <a:t> New World cut </a:t>
            </a:r>
            <a:r>
              <a:rPr lang="en-US" altLang="en-US" dirty="0" err="1">
                <a:latin typeface="Calibri" pitchFamily="34" charset="0"/>
              </a:rPr>
              <a:t>Leishmaniasis:L.B</a:t>
            </a:r>
            <a:r>
              <a:rPr lang="en-US" altLang="en-US" dirty="0">
                <a:latin typeface="Calibri" pitchFamily="34" charset="0"/>
              </a:rPr>
              <a:t>. </a:t>
            </a:r>
            <a:r>
              <a:rPr lang="en-US" altLang="en-US" dirty="0" err="1">
                <a:latin typeface="Calibri" pitchFamily="34" charset="0"/>
              </a:rPr>
              <a:t>panamensis</a:t>
            </a:r>
            <a:r>
              <a:rPr lang="en-US" altLang="en-US" dirty="0">
                <a:latin typeface="Calibri" pitchFamily="34" charset="0"/>
              </a:rPr>
              <a:t>, L. </a:t>
            </a:r>
            <a:r>
              <a:rPr lang="en-US" altLang="en-US" dirty="0" err="1">
                <a:latin typeface="Calibri" pitchFamily="34" charset="0"/>
              </a:rPr>
              <a:t>mexicana</a:t>
            </a:r>
            <a:r>
              <a:rPr lang="en-US" altLang="en-US" dirty="0">
                <a:latin typeface="Calibri" pitchFamily="34" charset="0"/>
              </a:rPr>
              <a:t> </a:t>
            </a:r>
            <a:r>
              <a:rPr lang="en-US" altLang="en-US" dirty="0" err="1">
                <a:latin typeface="Calibri" pitchFamily="34" charset="0"/>
              </a:rPr>
              <a:t>amazonensis</a:t>
            </a:r>
            <a:endParaRPr lang="en-US" altLang="en-US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US" altLang="en-US" dirty="0" err="1">
                <a:latin typeface="Calibri" pitchFamily="34" charset="0"/>
              </a:rPr>
              <a:t>Mucocutaneous</a:t>
            </a:r>
            <a:r>
              <a:rPr lang="en-US" altLang="en-US" dirty="0">
                <a:latin typeface="Calibri" pitchFamily="34" charset="0"/>
              </a:rPr>
              <a:t> </a:t>
            </a:r>
            <a:r>
              <a:rPr lang="en-US" altLang="en-US" dirty="0" err="1">
                <a:latin typeface="Calibri" pitchFamily="34" charset="0"/>
              </a:rPr>
              <a:t>Leishmaniasis</a:t>
            </a:r>
            <a:r>
              <a:rPr lang="en-US" altLang="en-US" dirty="0">
                <a:latin typeface="Calibri" pitchFamily="34" charset="0"/>
              </a:rPr>
              <a:t>: early lesions of </a:t>
            </a:r>
            <a:r>
              <a:rPr lang="en-US" altLang="en-US" dirty="0" err="1">
                <a:latin typeface="Calibri" pitchFamily="34" charset="0"/>
              </a:rPr>
              <a:t>espundia,pharyngeal</a:t>
            </a:r>
            <a:r>
              <a:rPr lang="en-US" altLang="en-US" dirty="0">
                <a:latin typeface="Calibri" pitchFamily="34" charset="0"/>
              </a:rPr>
              <a:t> involvement. Destructive</a:t>
            </a:r>
          </a:p>
          <a:p>
            <a:r>
              <a:rPr lang="en-US" altLang="en-US" dirty="0" err="1">
                <a:latin typeface="Calibri" pitchFamily="34" charset="0"/>
              </a:rPr>
              <a:t>espundiaL.braziliensis</a:t>
            </a:r>
            <a:r>
              <a:rPr lang="en-US" altLang="en-US" dirty="0">
                <a:latin typeface="Calibri" pitchFamily="34" charset="0"/>
              </a:rPr>
              <a:t>- causes </a:t>
            </a:r>
            <a:r>
              <a:rPr lang="en-US" altLang="en-US" dirty="0" err="1">
                <a:latin typeface="Calibri" pitchFamily="34" charset="0"/>
              </a:rPr>
              <a:t>espundia</a:t>
            </a:r>
            <a:r>
              <a:rPr lang="en-US" altLang="en-US" dirty="0">
                <a:latin typeface="Calibri" pitchFamily="34" charset="0"/>
              </a:rPr>
              <a:t>… skin biopsy </a:t>
            </a:r>
            <a:r>
              <a:rPr lang="en-US" altLang="en-US" dirty="0" err="1">
                <a:latin typeface="Calibri" pitchFamily="34" charset="0"/>
              </a:rPr>
              <a:t>technique.xenodiag</a:t>
            </a:r>
            <a:r>
              <a:rPr lang="en-US" altLang="en-US" dirty="0">
                <a:latin typeface="Calibri" pitchFamily="34" charset="0"/>
              </a:rPr>
              <a:t> with hamster.</a:t>
            </a:r>
          </a:p>
          <a:p>
            <a:pPr>
              <a:buFont typeface="Arial" charset="0"/>
              <a:buChar char="•"/>
            </a:pPr>
            <a:r>
              <a:rPr lang="en-US" altLang="en-US" dirty="0">
                <a:latin typeface="Calibri" pitchFamily="34" charset="0"/>
              </a:rPr>
              <a:t>Diffuse Cutaneous L </a:t>
            </a:r>
            <a:r>
              <a:rPr lang="en-US" altLang="en-US" dirty="0" err="1">
                <a:latin typeface="Calibri" pitchFamily="34" charset="0"/>
              </a:rPr>
              <a:t>eishmaniasis</a:t>
            </a:r>
            <a:r>
              <a:rPr lang="en-US" altLang="en-US" dirty="0">
                <a:latin typeface="Calibri" pitchFamily="34" charset="0"/>
              </a:rPr>
              <a:t>(DCL)- due 2 failure of CMI- </a:t>
            </a:r>
            <a:r>
              <a:rPr lang="en-US" altLang="en-US" dirty="0" err="1">
                <a:latin typeface="Calibri" pitchFamily="34" charset="0"/>
              </a:rPr>
              <a:t>L.Mexicana</a:t>
            </a:r>
            <a:r>
              <a:rPr lang="en-US" altLang="en-US" dirty="0">
                <a:latin typeface="Calibri" pitchFamily="34" charset="0"/>
              </a:rPr>
              <a:t>. </a:t>
            </a:r>
            <a:r>
              <a:rPr lang="en-US" altLang="en-US" dirty="0" err="1">
                <a:latin typeface="Calibri" pitchFamily="34" charset="0"/>
              </a:rPr>
              <a:t>Amazonensis</a:t>
            </a:r>
            <a:r>
              <a:rPr lang="en-US" altLang="en-US" dirty="0">
                <a:latin typeface="Calibri" pitchFamily="34" charset="0"/>
              </a:rPr>
              <a:t>. DCL </a:t>
            </a:r>
          </a:p>
          <a:p>
            <a:pPr>
              <a:buFont typeface="Arial" charset="0"/>
              <a:buChar char="•"/>
            </a:pPr>
            <a:r>
              <a:rPr lang="en-US" altLang="en-US" dirty="0">
                <a:latin typeface="Calibri" pitchFamily="34" charset="0"/>
              </a:rPr>
              <a:t>Never infects the mucosa and is readily distinguished from </a:t>
            </a:r>
            <a:r>
              <a:rPr lang="en-US" altLang="en-US" dirty="0" err="1">
                <a:latin typeface="Calibri" pitchFamily="34" charset="0"/>
              </a:rPr>
              <a:t>espundia</a:t>
            </a:r>
            <a:r>
              <a:rPr lang="en-US" altLang="en-US" dirty="0">
                <a:latin typeface="Calibri" pitchFamily="34" charset="0"/>
              </a:rPr>
              <a:t> causing </a:t>
            </a:r>
            <a:r>
              <a:rPr lang="en-US" altLang="en-US" dirty="0" err="1">
                <a:latin typeface="Calibri" pitchFamily="34" charset="0"/>
              </a:rPr>
              <a:t>Leishmania</a:t>
            </a:r>
            <a:r>
              <a:rPr lang="en-US" altLang="en-US" dirty="0">
                <a:latin typeface="Calibri" pitchFamily="34" charset="0"/>
              </a:rPr>
              <a:t>.</a:t>
            </a:r>
          </a:p>
          <a:p>
            <a:endParaRPr lang="en-US" altLang="en-US" dirty="0">
              <a:latin typeface="Calibri" pitchFamily="34" charset="0"/>
            </a:endParaRPr>
          </a:p>
          <a:p>
            <a:r>
              <a:rPr lang="en-US" altLang="en-US" dirty="0">
                <a:latin typeface="Calibri" pitchFamily="34" charset="0"/>
              </a:rPr>
              <a:t>Two other conditions associated with </a:t>
            </a:r>
            <a:r>
              <a:rPr lang="en-US" altLang="en-US" dirty="0" err="1">
                <a:latin typeface="Calibri" pitchFamily="34" charset="0"/>
              </a:rPr>
              <a:t>organism?wet</a:t>
            </a:r>
            <a:r>
              <a:rPr lang="en-US" altLang="en-US" dirty="0">
                <a:latin typeface="Calibri" pitchFamily="34" charset="0"/>
              </a:rPr>
              <a:t> lesion on lips, dry lesion on the cheek.</a:t>
            </a:r>
          </a:p>
          <a:p>
            <a:endParaRPr lang="en-GB" altLang="en-US" dirty="0">
              <a:latin typeface="Calibri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9" name="Content Placeholder 3" descr="cutaneousleishmanias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565" y="1626838"/>
            <a:ext cx="3474720" cy="314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40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dirty="0">
                <a:latin typeface="Calibri" pitchFamily="34" charset="0"/>
              </a:rPr>
              <a:t>Name the organism which may cause the feature shown?</a:t>
            </a:r>
          </a:p>
          <a:p>
            <a:r>
              <a:rPr lang="en-US" altLang="en-US" dirty="0" err="1">
                <a:latin typeface="Calibri" pitchFamily="34" charset="0"/>
              </a:rPr>
              <a:t>plasmo</a:t>
            </a:r>
            <a:endParaRPr lang="en-US" altLang="en-US" dirty="0">
              <a:latin typeface="Calibri" pitchFamily="34" charset="0"/>
            </a:endParaRPr>
          </a:p>
          <a:p>
            <a:r>
              <a:rPr lang="en-US" altLang="en-US" dirty="0">
                <a:latin typeface="Calibri" pitchFamily="34" charset="0"/>
              </a:rPr>
              <a:t>Name the mode of transmission? Mosquito bite</a:t>
            </a:r>
          </a:p>
          <a:p>
            <a:endParaRPr lang="en-GB" altLang="en-US" dirty="0">
              <a:latin typeface="Calibri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9" name="Content Placeholder 3" descr="megaloblasticanemia400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25" y="1932781"/>
            <a:ext cx="38100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26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Identify the condition shown and the causative </a:t>
            </a:r>
            <a:r>
              <a:rPr lang="en-US" dirty="0" err="1"/>
              <a:t>organism?onchocercoma</a:t>
            </a:r>
            <a:r>
              <a:rPr lang="en-US" dirty="0"/>
              <a:t>, </a:t>
            </a:r>
            <a:r>
              <a:rPr lang="en-US" dirty="0" err="1"/>
              <a:t>onchocerca</a:t>
            </a:r>
            <a:r>
              <a:rPr lang="en-US" dirty="0"/>
              <a:t> volvulus</a:t>
            </a:r>
            <a:br>
              <a:rPr lang="en-US" dirty="0"/>
            </a:br>
            <a:endParaRPr lang="en-GB" dirty="0"/>
          </a:p>
          <a:p>
            <a:endParaRPr lang="en-GB" dirty="0"/>
          </a:p>
        </p:txBody>
      </p:sp>
      <p:pic>
        <p:nvPicPr>
          <p:cNvPr id="9" name="Content Placeholder 3" descr="onchocer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84784"/>
            <a:ext cx="3378745" cy="256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58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dirty="0">
                <a:latin typeface="Calibri" pitchFamily="34" charset="0"/>
              </a:rPr>
              <a:t>Name the dx ass with the org </a:t>
            </a:r>
            <a:r>
              <a:rPr lang="en-US" altLang="en-US" dirty="0" err="1">
                <a:latin typeface="Calibri" pitchFamily="34" charset="0"/>
              </a:rPr>
              <a:t>shown?myiasis</a:t>
            </a:r>
            <a:endParaRPr lang="en-GB" altLang="en-US" dirty="0">
              <a:latin typeface="Calibri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9" name="Content Placeholder 3" descr="myiasis2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805" y="1196752"/>
            <a:ext cx="2525628" cy="259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19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Organism shown?</a:t>
            </a:r>
            <a:br>
              <a:rPr lang="en-US" dirty="0"/>
            </a:br>
            <a:r>
              <a:rPr lang="en-US" dirty="0"/>
              <a:t>1 of the filarial worms(</a:t>
            </a:r>
            <a:r>
              <a:rPr lang="en-US" dirty="0" err="1"/>
              <a:t>w.banc,b.malayi</a:t>
            </a:r>
            <a:r>
              <a:rPr lang="en-US" dirty="0"/>
              <a:t>)</a:t>
            </a:r>
            <a:endParaRPr lang="en-GB" dirty="0"/>
          </a:p>
          <a:p>
            <a:endParaRPr lang="en-GB" dirty="0"/>
          </a:p>
        </p:txBody>
      </p:sp>
      <p:pic>
        <p:nvPicPr>
          <p:cNvPr id="9" name="Content Placeholder 3" descr="Onchocerca volvulus - adul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24" y="1484784"/>
            <a:ext cx="4318429" cy="323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65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Name the organism ass with the dx </a:t>
            </a:r>
            <a:r>
              <a:rPr lang="en-US" dirty="0" err="1"/>
              <a:t>shown?strongyloides,ancylostoma</a:t>
            </a:r>
            <a:r>
              <a:rPr lang="en-US" dirty="0"/>
              <a:t> </a:t>
            </a:r>
            <a:r>
              <a:rPr lang="en-US" dirty="0" err="1"/>
              <a:t>caninum</a:t>
            </a:r>
            <a:r>
              <a:rPr lang="en-US" dirty="0"/>
              <a:t>, </a:t>
            </a:r>
            <a:r>
              <a:rPr lang="en-US" dirty="0" err="1"/>
              <a:t>ancylostoma</a:t>
            </a:r>
            <a:r>
              <a:rPr lang="en-US" dirty="0"/>
              <a:t> </a:t>
            </a:r>
            <a:r>
              <a:rPr lang="en-US" dirty="0" err="1"/>
              <a:t>braziliensis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 err="1"/>
              <a:t>necator</a:t>
            </a:r>
            <a:r>
              <a:rPr lang="en-US" dirty="0"/>
              <a:t> </a:t>
            </a:r>
            <a:r>
              <a:rPr lang="en-US" dirty="0" err="1"/>
              <a:t>americanus</a:t>
            </a:r>
            <a:r>
              <a:rPr lang="en-US" dirty="0"/>
              <a:t> </a:t>
            </a:r>
            <a:endParaRPr lang="en-GB" dirty="0"/>
          </a:p>
          <a:p>
            <a:endParaRPr lang="en-GB" dirty="0"/>
          </a:p>
        </p:txBody>
      </p:sp>
      <p:pic>
        <p:nvPicPr>
          <p:cNvPr id="9" name="Content Placeholder 3" descr="stercoralislarvae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628800"/>
            <a:ext cx="4378160" cy="290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41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Content Placeholder 4" descr="05feb_chagas2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4" y="1050936"/>
            <a:ext cx="2756024" cy="1860316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067944" y="620688"/>
            <a:ext cx="4618856" cy="5505475"/>
          </a:xfrm>
        </p:spPr>
        <p:txBody>
          <a:bodyPr>
            <a:normAutofit/>
          </a:bodyPr>
          <a:lstStyle/>
          <a:p>
            <a:r>
              <a:rPr lang="en-US" altLang="en-US" dirty="0"/>
              <a:t>Name the above clinical presentation.</a:t>
            </a:r>
          </a:p>
          <a:p>
            <a:pPr lvl="1"/>
            <a:r>
              <a:rPr lang="en-US" altLang="en-US" dirty="0" err="1" smtClean="0"/>
              <a:t>Romanas</a:t>
            </a:r>
            <a:r>
              <a:rPr lang="en-US" altLang="en-US" dirty="0" smtClean="0"/>
              <a:t> </a:t>
            </a:r>
            <a:r>
              <a:rPr lang="en-US" altLang="en-US" dirty="0"/>
              <a:t>sign</a:t>
            </a:r>
          </a:p>
          <a:p>
            <a:r>
              <a:rPr lang="en-US" altLang="en-US" dirty="0"/>
              <a:t>State the pathology behind the presentation.</a:t>
            </a:r>
          </a:p>
          <a:p>
            <a:r>
              <a:rPr lang="en-US" altLang="en-US" dirty="0"/>
              <a:t>Give 2 confirmatory lab procedures in the identification of the parasite</a:t>
            </a:r>
            <a:r>
              <a:rPr lang="en-US" altLang="en-US" dirty="0" smtClean="0"/>
              <a:t>.</a:t>
            </a:r>
            <a:endParaRPr lang="en-GB" dirty="0"/>
          </a:p>
          <a:p>
            <a:r>
              <a:rPr lang="en-US" altLang="en-US" dirty="0" smtClean="0"/>
              <a:t>State </a:t>
            </a:r>
            <a:r>
              <a:rPr lang="en-US" altLang="en-US" dirty="0"/>
              <a:t>its geographical distribution.</a:t>
            </a:r>
          </a:p>
          <a:p>
            <a:pPr lvl="1"/>
            <a:r>
              <a:rPr lang="en-US" altLang="en-US" dirty="0"/>
              <a:t>Brazil, </a:t>
            </a:r>
            <a:r>
              <a:rPr lang="en-US" altLang="en-US" dirty="0" err="1"/>
              <a:t>mexico</a:t>
            </a:r>
            <a:r>
              <a:rPr lang="en-US" altLang="en-US" dirty="0"/>
              <a:t>, south </a:t>
            </a:r>
            <a:r>
              <a:rPr lang="en-US" altLang="en-US" dirty="0" err="1"/>
              <a:t>america</a:t>
            </a:r>
            <a:endParaRPr lang="en-GB" altLang="en-US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" y="3068960"/>
            <a:ext cx="28098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303933"/>
      </p:ext>
    </p:extLst>
  </p:cSld>
  <p:clrMapOvr>
    <a:masterClrMapping/>
  </p:clrMapOvr>
  <p:transition advTm="60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Identify the genus of the larval form of the parasite. </a:t>
            </a:r>
            <a:r>
              <a:rPr lang="en-US" dirty="0" err="1"/>
              <a:t>Whatis</a:t>
            </a:r>
            <a:r>
              <a:rPr lang="en-US" dirty="0"/>
              <a:t> it’s natural </a:t>
            </a:r>
            <a:r>
              <a:rPr lang="en-US" dirty="0" smtClean="0"/>
              <a:t>habitat</a:t>
            </a:r>
          </a:p>
          <a:p>
            <a:endParaRPr lang="en-US" dirty="0"/>
          </a:p>
          <a:p>
            <a:r>
              <a:rPr lang="en-US" dirty="0" smtClean="0"/>
              <a:t>Clinical </a:t>
            </a:r>
            <a:r>
              <a:rPr lang="en-US" dirty="0"/>
              <a:t>presentation and the causative </a:t>
            </a:r>
            <a:r>
              <a:rPr lang="en-US" dirty="0" err="1"/>
              <a:t>organism?trichinella</a:t>
            </a:r>
            <a:r>
              <a:rPr lang="en-US" dirty="0"/>
              <a:t> </a:t>
            </a:r>
            <a:r>
              <a:rPr lang="en-US" dirty="0" err="1"/>
              <a:t>spiralis</a:t>
            </a:r>
            <a:r>
              <a:rPr lang="en-US" dirty="0"/>
              <a:t>… myositis, </a:t>
            </a:r>
            <a:r>
              <a:rPr lang="en-US" dirty="0" err="1"/>
              <a:t>trich</a:t>
            </a:r>
            <a:r>
              <a:rPr lang="en-US" dirty="0"/>
              <a:t> </a:t>
            </a:r>
            <a:r>
              <a:rPr lang="en-US" dirty="0" err="1"/>
              <a:t>spiralis</a:t>
            </a:r>
            <a:r>
              <a:rPr lang="en-US" dirty="0"/>
              <a:t> myalgia, diff in </a:t>
            </a:r>
            <a:r>
              <a:rPr lang="en-US" dirty="0" err="1"/>
              <a:t>breathn</a:t>
            </a:r>
            <a:r>
              <a:rPr lang="en-US" dirty="0"/>
              <a:t>, meningitis</a:t>
            </a:r>
            <a:endParaRPr lang="en-GB" dirty="0"/>
          </a:p>
          <a:p>
            <a:endParaRPr lang="en-GB" dirty="0"/>
          </a:p>
        </p:txBody>
      </p:sp>
      <p:pic>
        <p:nvPicPr>
          <p:cNvPr id="9" name="Content Placeholder 3" descr="Trichinella spiralis in musc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391" y="30444"/>
            <a:ext cx="3626609" cy="2678476"/>
          </a:xfrm>
          <a:prstGeom prst="rect">
            <a:avLst/>
          </a:prstGeom>
        </p:spPr>
      </p:pic>
      <p:pic>
        <p:nvPicPr>
          <p:cNvPr id="5" name="Picture 3" descr="C:\Users\rosalia\Desktop\2nd year notes\2nd Year\MicroB pix\Parasitology\TRICHIN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9" y="3120753"/>
            <a:ext cx="3419872" cy="3288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9152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2226" name="Content Placeholder 3" descr="1709201062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047" y="2420288"/>
            <a:ext cx="1375756" cy="1558636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Name the worm ass with the condition </a:t>
            </a:r>
            <a:r>
              <a:rPr lang="en-US" dirty="0" err="1"/>
              <a:t>shown?</a:t>
            </a:r>
            <a:r>
              <a:rPr lang="en-US" dirty="0" err="1">
                <a:solidFill>
                  <a:schemeClr val="bg1"/>
                </a:solidFill>
              </a:rPr>
              <a:t>ascaris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lumbricoides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/>
              <a:t>Give the drug used for treatment?</a:t>
            </a:r>
            <a:br>
              <a:rPr lang="en-US" dirty="0"/>
            </a:br>
            <a:r>
              <a:rPr lang="en-US" dirty="0"/>
              <a:t>-</a:t>
            </a:r>
            <a:r>
              <a:rPr lang="en-US" dirty="0" err="1">
                <a:solidFill>
                  <a:schemeClr val="bg1"/>
                </a:solidFill>
              </a:rPr>
              <a:t>Pyrantel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pamoate</a:t>
            </a:r>
            <a:r>
              <a:rPr lang="en-US" dirty="0">
                <a:solidFill>
                  <a:schemeClr val="bg1"/>
                </a:solidFill>
              </a:rPr>
              <a:t>,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err="1">
                <a:solidFill>
                  <a:schemeClr val="bg1"/>
                </a:solidFill>
              </a:rPr>
              <a:t>levamisole</a:t>
            </a:r>
            <a:r>
              <a:rPr lang="en-US" dirty="0">
                <a:solidFill>
                  <a:schemeClr val="bg1"/>
                </a:solidFill>
              </a:rPr>
              <a:t>,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err="1">
                <a:solidFill>
                  <a:schemeClr val="bg1"/>
                </a:solidFill>
              </a:rPr>
              <a:t>albendazole</a:t>
            </a:r>
            <a:r>
              <a:rPr lang="en-US" dirty="0">
                <a:solidFill>
                  <a:schemeClr val="bg1"/>
                </a:solidFill>
              </a:rPr>
              <a:t>,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err="1">
                <a:solidFill>
                  <a:schemeClr val="bg1"/>
                </a:solidFill>
              </a:rPr>
              <a:t>mebendazole</a:t>
            </a:r>
            <a:r>
              <a:rPr lang="en-US" dirty="0">
                <a:solidFill>
                  <a:schemeClr val="bg1"/>
                </a:solidFill>
              </a:rPr>
              <a:t>,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err="1">
                <a:solidFill>
                  <a:schemeClr val="bg1"/>
                </a:solidFill>
              </a:rPr>
              <a:t>thiabandazole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1700366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4274" name="Content Placeholder 3" descr="05032010913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133" y="2329402"/>
            <a:ext cx="2005584" cy="1740408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Name the two org with these </a:t>
            </a:r>
            <a:r>
              <a:rPr lang="en-US" dirty="0" err="1"/>
              <a:t>xstic</a:t>
            </a:r>
            <a:r>
              <a:rPr lang="en-US" dirty="0"/>
              <a:t> egg?</a:t>
            </a:r>
            <a:br>
              <a:rPr lang="en-US" dirty="0"/>
            </a:br>
            <a:r>
              <a:rPr lang="en-US" dirty="0"/>
              <a:t>-</a:t>
            </a:r>
            <a:r>
              <a:rPr lang="en-US" dirty="0" err="1"/>
              <a:t>trichuris</a:t>
            </a:r>
            <a:r>
              <a:rPr lang="en-US" dirty="0"/>
              <a:t> </a:t>
            </a:r>
            <a:r>
              <a:rPr lang="en-US" dirty="0" err="1"/>
              <a:t>trichiura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-</a:t>
            </a:r>
            <a:r>
              <a:rPr lang="en-US" dirty="0" err="1"/>
              <a:t>ancylostoma</a:t>
            </a:r>
            <a:r>
              <a:rPr lang="en-US" dirty="0"/>
              <a:t> </a:t>
            </a:r>
            <a:r>
              <a:rPr lang="en-US" dirty="0" err="1"/>
              <a:t>duodenale</a:t>
            </a:r>
            <a:r>
              <a:rPr lang="en-US" dirty="0"/>
              <a:t> or </a:t>
            </a:r>
            <a:r>
              <a:rPr lang="en-US" dirty="0" err="1"/>
              <a:t>necator</a:t>
            </a:r>
            <a:r>
              <a:rPr lang="en-US" dirty="0"/>
              <a:t> </a:t>
            </a:r>
            <a:r>
              <a:rPr lang="en-US" dirty="0" err="1"/>
              <a:t>americanus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47757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5298" name="Content Placeholder 3" descr="05032010919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93" y="1639030"/>
            <a:ext cx="2340864" cy="3121152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Name the org shown and its clinical presentation?</a:t>
            </a:r>
            <a:br>
              <a:rPr lang="en-US" dirty="0"/>
            </a:br>
            <a:r>
              <a:rPr lang="en-US" dirty="0"/>
              <a:t>-</a:t>
            </a:r>
            <a:r>
              <a:rPr lang="en-US" dirty="0" err="1"/>
              <a:t>enterobius</a:t>
            </a:r>
            <a:r>
              <a:rPr lang="en-US" dirty="0"/>
              <a:t> </a:t>
            </a:r>
            <a:r>
              <a:rPr lang="en-US" dirty="0" err="1"/>
              <a:t>vermicularis</a:t>
            </a:r>
            <a:r>
              <a:rPr lang="en-US" dirty="0"/>
              <a:t>(Pinworm).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-Pruritus </a:t>
            </a:r>
            <a:r>
              <a:rPr lang="en-US" dirty="0" err="1"/>
              <a:t>ani,loss</a:t>
            </a:r>
            <a:r>
              <a:rPr lang="en-US" dirty="0"/>
              <a:t> of appetite, weight loss,</a:t>
            </a:r>
            <a:br>
              <a:rPr lang="en-US" dirty="0"/>
            </a:br>
            <a:r>
              <a:rPr lang="en-US" dirty="0"/>
              <a:t>peritonitis, nightmares</a:t>
            </a:r>
            <a:br>
              <a:rPr lang="en-US" dirty="0"/>
            </a:b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4481766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6322" name="Content Placeholder 3" descr="0503201090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29" y="2370550"/>
            <a:ext cx="1993392" cy="1658112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Give two org with this </a:t>
            </a:r>
            <a:r>
              <a:rPr lang="en-US" dirty="0" err="1" smtClean="0"/>
              <a:t>xstic</a:t>
            </a:r>
            <a:r>
              <a:rPr lang="en-US" dirty="0" smtClean="0"/>
              <a:t> egg?</a:t>
            </a:r>
            <a:br>
              <a:rPr lang="en-US" dirty="0" smtClean="0"/>
            </a:br>
            <a:r>
              <a:rPr lang="en-US" dirty="0" smtClean="0"/>
              <a:t>-</a:t>
            </a:r>
            <a:r>
              <a:rPr lang="en-US" dirty="0" err="1" smtClean="0"/>
              <a:t>Ancylostoma</a:t>
            </a:r>
            <a:r>
              <a:rPr lang="en-US" dirty="0" smtClean="0"/>
              <a:t> </a:t>
            </a:r>
            <a:r>
              <a:rPr lang="en-US" dirty="0" err="1" smtClean="0"/>
              <a:t>duodenale</a:t>
            </a:r>
            <a:r>
              <a:rPr lang="en-US" dirty="0" smtClean="0"/>
              <a:t>, </a:t>
            </a:r>
            <a:r>
              <a:rPr lang="en-US" dirty="0" err="1" smtClean="0"/>
              <a:t>necator</a:t>
            </a:r>
            <a:r>
              <a:rPr lang="en-US" dirty="0" smtClean="0"/>
              <a:t> </a:t>
            </a:r>
            <a:r>
              <a:rPr lang="en-US" dirty="0" err="1" smtClean="0"/>
              <a:t>americanus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</a:t>
            </a:r>
            <a:r>
              <a:rPr lang="en-US" dirty="0" err="1" smtClean="0"/>
              <a:t>strongyloides</a:t>
            </a:r>
            <a:r>
              <a:rPr lang="en-US" dirty="0" smtClean="0"/>
              <a:t> </a:t>
            </a:r>
            <a:r>
              <a:rPr lang="en-US" dirty="0" err="1" smtClean="0"/>
              <a:t>stercoralis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087495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7346" name="Content Placeholder 3" descr="12032010938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93" y="1639030"/>
            <a:ext cx="2340864" cy="3121152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Identify the org and ass its intermediate host? </a:t>
            </a:r>
            <a:br>
              <a:rPr lang="en-US" dirty="0" smtClean="0"/>
            </a:br>
            <a:r>
              <a:rPr lang="en-US" dirty="0" smtClean="0"/>
              <a:t>-</a:t>
            </a:r>
            <a:r>
              <a:rPr lang="en-US" dirty="0" err="1" smtClean="0"/>
              <a:t>Taenia</a:t>
            </a:r>
            <a:r>
              <a:rPr lang="en-US" dirty="0" smtClean="0"/>
              <a:t> </a:t>
            </a:r>
            <a:r>
              <a:rPr lang="en-US" dirty="0" err="1" smtClean="0"/>
              <a:t>solium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-pig.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748264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8370" name="Content Placeholder 3" descr="12032010945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93" y="1639030"/>
            <a:ext cx="2340864" cy="3121152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Identify what is shown below?</a:t>
            </a:r>
            <a:br>
              <a:rPr lang="en-US" dirty="0"/>
            </a:br>
            <a:r>
              <a:rPr lang="en-US" dirty="0"/>
              <a:t>Mention the clinical presentation of the org ass? </a:t>
            </a:r>
            <a:br>
              <a:rPr lang="en-US" dirty="0"/>
            </a:br>
            <a:r>
              <a:rPr lang="en-US" dirty="0"/>
              <a:t>-E. </a:t>
            </a:r>
            <a:r>
              <a:rPr lang="en-US" dirty="0" err="1"/>
              <a:t>granulosus</a:t>
            </a:r>
            <a:r>
              <a:rPr lang="en-US" dirty="0"/>
              <a:t> </a:t>
            </a:r>
            <a:r>
              <a:rPr lang="en-US" dirty="0" err="1"/>
              <a:t>protoscolex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-</a:t>
            </a:r>
            <a:r>
              <a:rPr lang="en-US" dirty="0" err="1"/>
              <a:t>hydatidosis</a:t>
            </a:r>
            <a:r>
              <a:rPr lang="en-US" dirty="0"/>
              <a:t>(space occupying lesion)</a:t>
            </a:r>
            <a:br>
              <a:rPr lang="en-US" dirty="0"/>
            </a:br>
            <a:r>
              <a:rPr lang="en-US" dirty="0"/>
              <a:t>-anaphylaxis(allergic </a:t>
            </a:r>
            <a:r>
              <a:rPr lang="en-US" dirty="0" err="1"/>
              <a:t>rxn</a:t>
            </a:r>
            <a:r>
              <a:rPr lang="en-US" dirty="0"/>
              <a:t>) coz of </a:t>
            </a:r>
            <a:r>
              <a:rPr lang="en-US" dirty="0" err="1"/>
              <a:t>hydatid</a:t>
            </a:r>
            <a:r>
              <a:rPr lang="en-US" dirty="0"/>
              <a:t> sand.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8978898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7042" name="Content Placeholder 4" descr="wuchereriabancrofti1dpdx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1632744"/>
            <a:ext cx="4133850" cy="3133725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dirty="0"/>
              <a:t>Name the parasite shown. </a:t>
            </a:r>
            <a:r>
              <a:rPr lang="en-US" altLang="en-US" dirty="0" err="1"/>
              <a:t>W.bancrofti</a:t>
            </a:r>
            <a:endParaRPr lang="en-US" altLang="en-US" dirty="0"/>
          </a:p>
          <a:p>
            <a:r>
              <a:rPr lang="en-US" altLang="en-US" dirty="0"/>
              <a:t>State two reasons for your identification.</a:t>
            </a:r>
          </a:p>
          <a:p>
            <a:r>
              <a:rPr lang="en-US" altLang="en-US" dirty="0"/>
              <a:t>Nuclei don’t extend to tail</a:t>
            </a:r>
          </a:p>
          <a:p>
            <a:r>
              <a:rPr lang="en-US" altLang="en-US" dirty="0"/>
              <a:t>Sheathed</a:t>
            </a:r>
          </a:p>
          <a:p>
            <a:r>
              <a:rPr lang="en-US" altLang="en-US" dirty="0"/>
              <a:t>Nuclei clearly separated</a:t>
            </a:r>
            <a:endParaRPr lang="en-GB" altLang="en-US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648064"/>
      </p:ext>
    </p:extLst>
  </p:cSld>
  <p:clrMapOvr>
    <a:masterClrMapping/>
  </p:clrMapOvr>
  <p:transition advTm="60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2466" name="Content Placeholder 4" descr="slide0543_image06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353" y="1837701"/>
            <a:ext cx="4257143" cy="2723810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dirty="0"/>
              <a:t>Identify the parasite shown and the dx it causes. </a:t>
            </a:r>
            <a:r>
              <a:rPr lang="en-US" altLang="en-US" dirty="0" err="1"/>
              <a:t>Taenia</a:t>
            </a:r>
            <a:r>
              <a:rPr lang="en-US" altLang="en-US" dirty="0"/>
              <a:t> </a:t>
            </a:r>
            <a:r>
              <a:rPr lang="en-US" altLang="en-US" dirty="0" err="1"/>
              <a:t>solium</a:t>
            </a:r>
            <a:endParaRPr lang="en-US" altLang="en-US" dirty="0"/>
          </a:p>
          <a:p>
            <a:r>
              <a:rPr lang="en-US" altLang="en-US" dirty="0"/>
              <a:t>Name the drug used for </a:t>
            </a:r>
            <a:r>
              <a:rPr lang="en-US" altLang="en-US" dirty="0" err="1"/>
              <a:t>treament</a:t>
            </a:r>
            <a:r>
              <a:rPr lang="en-US" altLang="en-US" dirty="0"/>
              <a:t>.</a:t>
            </a:r>
          </a:p>
          <a:p>
            <a:r>
              <a:rPr lang="en-US" altLang="en-US" dirty="0" err="1"/>
              <a:t>Praziquantel</a:t>
            </a:r>
            <a:endParaRPr lang="en-US" altLang="en-US" dirty="0"/>
          </a:p>
          <a:p>
            <a:r>
              <a:rPr lang="en-US" altLang="en-US" dirty="0" err="1"/>
              <a:t>Niclosamide</a:t>
            </a:r>
            <a:r>
              <a:rPr lang="en-US" altLang="en-US" dirty="0"/>
              <a:t>(plus</a:t>
            </a:r>
          </a:p>
          <a:p>
            <a:r>
              <a:rPr lang="en-US" altLang="en-US" dirty="0"/>
              <a:t>Laxatives</a:t>
            </a:r>
            <a:r>
              <a:rPr lang="en-US" altLang="en-US" dirty="0" smtClean="0"/>
              <a:t>)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3161061"/>
      </p:ext>
    </p:extLst>
  </p:cSld>
  <p:clrMapOvr>
    <a:masterClrMapping/>
  </p:clrMapOvr>
  <p:transition advTm="60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7586" name="Content Placeholder 3" descr="Onchocerc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665" y="2605246"/>
            <a:ext cx="1874520" cy="1188720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Identify the org in the specimen?</a:t>
            </a:r>
            <a:br>
              <a:rPr lang="en-US" dirty="0"/>
            </a:br>
            <a:r>
              <a:rPr lang="en-US" dirty="0" err="1"/>
              <a:t>Naegleria</a:t>
            </a:r>
            <a:r>
              <a:rPr lang="en-US" dirty="0"/>
              <a:t> </a:t>
            </a:r>
            <a:r>
              <a:rPr lang="en-US" dirty="0" err="1"/>
              <a:t>fowleri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Give the drug used for treatment?</a:t>
            </a:r>
            <a:br>
              <a:rPr lang="en-US" dirty="0"/>
            </a:br>
            <a:r>
              <a:rPr lang="en-US" dirty="0"/>
              <a:t>Amphotericin B, </a:t>
            </a:r>
            <a:r>
              <a:rPr lang="en-US" dirty="0" err="1"/>
              <a:t>sulphur</a:t>
            </a:r>
            <a:r>
              <a:rPr lang="en-US" dirty="0"/>
              <a:t> </a:t>
            </a:r>
            <a:r>
              <a:rPr lang="en-US" dirty="0" err="1"/>
              <a:t>dimidine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0507959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3104158"/>
            <a:ext cx="8219256" cy="3022005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altLang="en-US" dirty="0" smtClean="0"/>
              <a:t>Identify arthropod</a:t>
            </a:r>
          </a:p>
          <a:p>
            <a:pPr eaLnBrk="1" hangingPunct="1"/>
            <a:r>
              <a:rPr lang="en-US" altLang="en-US" dirty="0" smtClean="0"/>
              <a:t>State four diseases associated or transmitted by the above </a:t>
            </a:r>
            <a:r>
              <a:rPr lang="en-US" altLang="en-US" dirty="0" err="1" smtClean="0"/>
              <a:t>ectoparasite</a:t>
            </a:r>
            <a:endParaRPr lang="en-US" altLang="en-US" dirty="0" smtClean="0"/>
          </a:p>
          <a:p>
            <a:pPr lvl="1"/>
            <a:r>
              <a:rPr lang="en-US" dirty="0">
                <a:solidFill>
                  <a:srgbClr val="FF0000"/>
                </a:solidFill>
              </a:rPr>
              <a:t>Rickettsia </a:t>
            </a:r>
            <a:r>
              <a:rPr lang="en-US" dirty="0" err="1">
                <a:solidFill>
                  <a:srgbClr val="FF0000"/>
                </a:solidFill>
              </a:rPr>
              <a:t>prowazeki</a:t>
            </a:r>
            <a:r>
              <a:rPr lang="en-US" dirty="0">
                <a:solidFill>
                  <a:srgbClr val="FF0000"/>
                </a:solidFill>
              </a:rPr>
              <a:t> (Epidemic or louse-borne typhus)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Rachalimae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quntana</a:t>
            </a:r>
            <a:r>
              <a:rPr lang="en-US" dirty="0">
                <a:solidFill>
                  <a:srgbClr val="FF0000"/>
                </a:solidFill>
              </a:rPr>
              <a:t> (Trench Fever) 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Borrelia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recurrentis</a:t>
            </a:r>
            <a:r>
              <a:rPr lang="en-US" dirty="0">
                <a:solidFill>
                  <a:srgbClr val="FF0000"/>
                </a:solidFill>
              </a:rPr>
              <a:t> (Relapsing fever - endemic relapsing fever)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Allergic reactions</a:t>
            </a:r>
          </a:p>
          <a:p>
            <a:pPr lvl="2"/>
            <a:r>
              <a:rPr lang="en-US" dirty="0" err="1">
                <a:solidFill>
                  <a:srgbClr val="FF0000"/>
                </a:solidFill>
              </a:rPr>
              <a:t>Pediculosis</a:t>
            </a:r>
            <a:endParaRPr lang="en-US" dirty="0">
              <a:solidFill>
                <a:srgbClr val="FF0000"/>
              </a:solidFill>
            </a:endParaRPr>
          </a:p>
          <a:p>
            <a:pPr lvl="2"/>
            <a:r>
              <a:rPr lang="en-US" dirty="0">
                <a:solidFill>
                  <a:srgbClr val="FF0000"/>
                </a:solidFill>
              </a:rPr>
              <a:t>Maculae </a:t>
            </a:r>
            <a:r>
              <a:rPr lang="en-US" dirty="0" err="1">
                <a:solidFill>
                  <a:srgbClr val="FF0000"/>
                </a:solidFill>
              </a:rPr>
              <a:t>caeruleae</a:t>
            </a:r>
            <a:r>
              <a:rPr lang="en-US" dirty="0">
                <a:solidFill>
                  <a:srgbClr val="FF0000"/>
                </a:solidFill>
              </a:rPr>
              <a:t>- Small characteristic bluish </a:t>
            </a:r>
            <a:r>
              <a:rPr lang="en-US" dirty="0" smtClean="0">
                <a:solidFill>
                  <a:srgbClr val="FF0000"/>
                </a:solidFill>
              </a:rPr>
              <a:t>spots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44" name="Picture 5" descr="file:///C:/Documents%20and%20Settings/A/Desktop/webmicrobes%20vol1%20(D)/images/pediculus%20humanu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044" y="188640"/>
            <a:ext cx="3882752" cy="291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26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8610" name="Content Placeholder 3" descr="Coli (2)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25" y="2388838"/>
            <a:ext cx="2438400" cy="1621536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Identify the organism shown ? </a:t>
            </a:r>
            <a:r>
              <a:rPr lang="en-US" dirty="0" err="1"/>
              <a:t>Entamoeba</a:t>
            </a:r>
            <a:r>
              <a:rPr lang="en-US" dirty="0"/>
              <a:t> coli</a:t>
            </a:r>
            <a:br>
              <a:rPr lang="en-US" dirty="0"/>
            </a:br>
            <a:r>
              <a:rPr lang="en-US" dirty="0"/>
              <a:t>Give two reasons for your identification?</a:t>
            </a:r>
            <a:br>
              <a:rPr lang="en-US" dirty="0"/>
            </a:br>
            <a:r>
              <a:rPr lang="en-US" dirty="0"/>
              <a:t>-More than 4 nuclei</a:t>
            </a:r>
            <a:br>
              <a:rPr lang="en-US" dirty="0"/>
            </a:br>
            <a:r>
              <a:rPr lang="en-US" dirty="0"/>
              <a:t>-its iodine stained</a:t>
            </a:r>
            <a:br>
              <a:rPr lang="en-US" dirty="0"/>
            </a:b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184591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9634" name="Content Placeholder 3" descr="Giardia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85" y="2460466"/>
            <a:ext cx="2316480" cy="1478280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Who is that peeping and what does he do for a living? Giardia </a:t>
            </a:r>
            <a:r>
              <a:rPr lang="en-US" dirty="0" err="1"/>
              <a:t>lamblia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Causes </a:t>
            </a:r>
            <a:r>
              <a:rPr lang="en-US" dirty="0" err="1" smtClean="0"/>
              <a:t>steartorhea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3305895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0658" name="Content Placeholder 3" descr="Isospora &amp; Sarcocystis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121" y="2564098"/>
            <a:ext cx="2197608" cy="1271016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Name the org and two reasons for your identification? </a:t>
            </a:r>
            <a:r>
              <a:rPr lang="en-US" dirty="0" err="1"/>
              <a:t>Isospora</a:t>
            </a:r>
            <a:r>
              <a:rPr lang="en-US" dirty="0"/>
              <a:t> belli.</a:t>
            </a:r>
            <a:br>
              <a:rPr lang="en-US" dirty="0"/>
            </a:br>
            <a:r>
              <a:rPr lang="en-US" dirty="0"/>
              <a:t>Ellipsoid shape and 1 </a:t>
            </a:r>
            <a:r>
              <a:rPr lang="en-US" dirty="0" err="1"/>
              <a:t>sporoblast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9332203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682" name="Content Placeholder 3" descr="Toxoplasma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29" y="2429986"/>
            <a:ext cx="2221992" cy="1539240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Name the org shown and ass dx? </a:t>
            </a:r>
            <a:br>
              <a:rPr lang="en-US" dirty="0"/>
            </a:br>
            <a:r>
              <a:rPr lang="en-US" dirty="0"/>
              <a:t>Crescent shaped </a:t>
            </a:r>
            <a:r>
              <a:rPr lang="en-US" dirty="0" err="1"/>
              <a:t>tachyzoites</a:t>
            </a:r>
            <a:r>
              <a:rPr lang="en-US" dirty="0"/>
              <a:t> of toxoplasma </a:t>
            </a:r>
            <a:r>
              <a:rPr lang="en-US" dirty="0" err="1"/>
              <a:t>gondii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Fever, muscle ache, lymphadenopathy, myocarditis, retinitis, encephalitis,</a:t>
            </a:r>
            <a:br>
              <a:rPr lang="en-US" dirty="0"/>
            </a:br>
            <a:r>
              <a:rPr lang="en-US" dirty="0"/>
              <a:t>hydrocephalus</a:t>
            </a:r>
            <a:br>
              <a:rPr lang="en-US" dirty="0"/>
            </a:b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560455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2706" name="Content Placeholder 3" descr="spiracles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82700"/>
            <a:ext cx="5111750" cy="3833812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Name the specimen shown and dx ass with the same?</a:t>
            </a:r>
            <a:br>
              <a:rPr lang="en-US" dirty="0"/>
            </a:br>
            <a:r>
              <a:rPr lang="en-US" dirty="0" err="1"/>
              <a:t>Caliphoria</a:t>
            </a:r>
            <a:r>
              <a:rPr lang="en-US" dirty="0"/>
              <a:t> </a:t>
            </a:r>
            <a:r>
              <a:rPr lang="en-US" dirty="0" err="1"/>
              <a:t>vomitoria</a:t>
            </a:r>
            <a:r>
              <a:rPr lang="en-US" dirty="0"/>
              <a:t> spiracles.</a:t>
            </a:r>
            <a:br>
              <a:rPr lang="en-US" dirty="0"/>
            </a:br>
            <a:r>
              <a:rPr lang="en-US" dirty="0" err="1"/>
              <a:t>myiasis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6181302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3186" name="Content Placeholder 4" descr="Capillaria Philipp Egg (easily confused with that of trichur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725" y="2742406"/>
            <a:ext cx="914400" cy="914400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dirty="0"/>
              <a:t>Identify the stage genus and species of the parasite under the microscope. </a:t>
            </a:r>
          </a:p>
          <a:p>
            <a:r>
              <a:rPr lang="en-US" altLang="en-US" dirty="0" err="1"/>
              <a:t>Capillaria</a:t>
            </a:r>
            <a:r>
              <a:rPr lang="en-US" altLang="en-US" dirty="0"/>
              <a:t> </a:t>
            </a:r>
          </a:p>
          <a:p>
            <a:r>
              <a:rPr lang="en-US" altLang="en-US" dirty="0" err="1"/>
              <a:t>philipinensis</a:t>
            </a:r>
            <a:r>
              <a:rPr lang="en-US" altLang="en-US" dirty="0"/>
              <a:t> </a:t>
            </a:r>
          </a:p>
          <a:p>
            <a:r>
              <a:rPr lang="en-US" altLang="en-US" dirty="0"/>
              <a:t>Name the clinical site where the parasite is normally found. Ileum(C.P)</a:t>
            </a:r>
          </a:p>
          <a:p>
            <a:pPr lvl="3"/>
            <a:r>
              <a:rPr lang="en-US" altLang="en-US" dirty="0"/>
              <a:t>Liver(C.H)</a:t>
            </a:r>
            <a:endParaRPr lang="en-GB" altLang="en-US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1265324"/>
      </p:ext>
    </p:extLst>
  </p:cSld>
  <p:clrMapOvr>
    <a:masterClrMapping/>
  </p:clrMapOvr>
  <p:transition advTm="60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9090" name="Content Placeholder 4" descr="basophilstippling40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052736"/>
            <a:ext cx="2381250" cy="1781175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dirty="0"/>
              <a:t>Name the vector and the feature in  B, anopheles</a:t>
            </a:r>
          </a:p>
          <a:p>
            <a:r>
              <a:rPr lang="en-US" altLang="en-US" dirty="0"/>
              <a:t>Give one reason for your identification in B</a:t>
            </a:r>
            <a:endParaRPr lang="en-GB" altLang="en-US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89091" name="Content Placeholder 5" descr="povale.bmp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7904" y="3356992"/>
            <a:ext cx="5695950" cy="3862388"/>
          </a:xfrm>
        </p:spPr>
      </p:pic>
    </p:spTree>
    <p:extLst>
      <p:ext uri="{BB962C8B-B14F-4D97-AF65-F5344CB8AC3E}">
        <p14:creationId xmlns:p14="http://schemas.microsoft.com/office/powerpoint/2010/main" val="1632328470"/>
      </p:ext>
    </p:extLst>
  </p:cSld>
  <p:clrMapOvr>
    <a:masterClrMapping/>
  </p:clrMapOvr>
  <p:transition advTm="60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0114" name="Content Placeholder 4" descr="Necator_americanus_bocaemvarredura.jpe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346835"/>
            <a:ext cx="5111750" cy="3705543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 dirty="0"/>
              <a:t>Identify the parasite shown. N </a:t>
            </a:r>
            <a:r>
              <a:rPr lang="en-US" altLang="en-US" dirty="0" err="1"/>
              <a:t>americanus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State the drug used for treatment</a:t>
            </a:r>
          </a:p>
          <a:p>
            <a:r>
              <a:rPr lang="en-US" altLang="en-US" dirty="0" err="1"/>
              <a:t>Bephenium</a:t>
            </a:r>
            <a:r>
              <a:rPr lang="en-US" altLang="en-US" dirty="0"/>
              <a:t> </a:t>
            </a:r>
            <a:r>
              <a:rPr lang="en-US" altLang="en-US" dirty="0" err="1"/>
              <a:t>hydroxynophthoate</a:t>
            </a:r>
            <a:endParaRPr lang="en-US" altLang="en-US" dirty="0"/>
          </a:p>
          <a:p>
            <a:r>
              <a:rPr lang="en-US" altLang="en-US" dirty="0" err="1"/>
              <a:t>Pyrantel</a:t>
            </a:r>
            <a:r>
              <a:rPr lang="en-US" altLang="en-US" dirty="0"/>
              <a:t> </a:t>
            </a:r>
            <a:r>
              <a:rPr lang="en-US" altLang="en-US" dirty="0" err="1"/>
              <a:t>pamoate</a:t>
            </a:r>
            <a:endParaRPr lang="en-US" altLang="en-US" dirty="0"/>
          </a:p>
          <a:p>
            <a:r>
              <a:rPr lang="en-US" altLang="en-US" dirty="0" err="1"/>
              <a:t>mebendazole</a:t>
            </a:r>
            <a:endParaRPr lang="en-GB" altLang="en-US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544389"/>
      </p:ext>
    </p:extLst>
  </p:cSld>
  <p:clrMapOvr>
    <a:masterClrMapping/>
  </p:clrMapOvr>
  <p:transition advTm="60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name the stage, genus and species of parasite</a:t>
            </a:r>
            <a:br>
              <a:rPr lang="en-US" dirty="0" smtClean="0"/>
            </a:br>
            <a:r>
              <a:rPr lang="en-US" dirty="0" smtClean="0"/>
              <a:t>what is the major complication it causes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482" name="Picture 2" descr="C:\Users\rosalia\Desktop\2nd year notes\2nd Year\MicroB pix\Parasitology\Segment T.soliu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981200"/>
            <a:ext cx="4280268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910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Identify the stage of the genus and </a:t>
            </a:r>
            <a:r>
              <a:rPr lang="en-US" dirty="0" err="1" smtClean="0"/>
              <a:t>spps</a:t>
            </a:r>
            <a:r>
              <a:rPr lang="en-US" dirty="0" smtClean="0"/>
              <a:t> of the parasite</a:t>
            </a:r>
            <a:br>
              <a:rPr lang="en-US" dirty="0" smtClean="0"/>
            </a:br>
            <a:r>
              <a:rPr lang="en-US" dirty="0" smtClean="0"/>
              <a:t>name the insect vector responsible for it’s transmission</a:t>
            </a:r>
            <a:endParaRPr lang="en-US" dirty="0"/>
          </a:p>
        </p:txBody>
      </p:sp>
      <p:pic>
        <p:nvPicPr>
          <p:cNvPr id="17410" name="Picture 2" descr="C:\Users\rosalia\Desktop\2nd year notes\2nd Year\MicroB pix\Protozoology\Trypamastigotes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0"/>
            <a:ext cx="603461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71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3328986"/>
            <a:ext cx="8219256" cy="2797177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altLang="en-US" dirty="0" smtClean="0"/>
              <a:t>State the type of tick shown above and two possible clinical features associated with it</a:t>
            </a:r>
          </a:p>
          <a:p>
            <a:pPr lvl="1"/>
            <a:r>
              <a:rPr lang="en-US" altLang="en-US" dirty="0" smtClean="0">
                <a:solidFill>
                  <a:srgbClr val="FF0000"/>
                </a:solidFill>
              </a:rPr>
              <a:t>Hard tick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</a:rPr>
              <a:t>Rocky Mountain Spotted </a:t>
            </a:r>
            <a:r>
              <a:rPr lang="en-US" altLang="en-US" dirty="0" smtClean="0">
                <a:solidFill>
                  <a:srgbClr val="FF0000"/>
                </a:solidFill>
              </a:rPr>
              <a:t>Fever</a:t>
            </a:r>
          </a:p>
          <a:p>
            <a:pPr lvl="1"/>
            <a:r>
              <a:rPr lang="en-US" altLang="en-US" dirty="0" smtClean="0">
                <a:solidFill>
                  <a:srgbClr val="FF0000"/>
                </a:solidFill>
              </a:rPr>
              <a:t>Tularemia</a:t>
            </a:r>
          </a:p>
          <a:p>
            <a:pPr lvl="1"/>
            <a:r>
              <a:rPr lang="en-US" altLang="en-US" dirty="0" smtClean="0">
                <a:solidFill>
                  <a:srgbClr val="FF0000"/>
                </a:solidFill>
              </a:rPr>
              <a:t>Q fever</a:t>
            </a:r>
          </a:p>
          <a:p>
            <a:pPr lvl="1"/>
            <a:r>
              <a:rPr lang="en-US" altLang="en-US" dirty="0" smtClean="0">
                <a:solidFill>
                  <a:srgbClr val="FF0000"/>
                </a:solidFill>
              </a:rPr>
              <a:t>Lyme </a:t>
            </a:r>
            <a:r>
              <a:rPr lang="en-US" altLang="en-US" dirty="0" err="1" smtClean="0">
                <a:solidFill>
                  <a:srgbClr val="FF0000"/>
                </a:solidFill>
              </a:rPr>
              <a:t>deases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altLang="en-US" dirty="0" err="1" smtClean="0">
                <a:solidFill>
                  <a:srgbClr val="FF0000"/>
                </a:solidFill>
              </a:rPr>
              <a:t>Tich</a:t>
            </a:r>
            <a:r>
              <a:rPr lang="en-US" altLang="en-US" dirty="0" smtClean="0">
                <a:solidFill>
                  <a:srgbClr val="FF0000"/>
                </a:solidFill>
              </a:rPr>
              <a:t>-borne relapsing fever</a:t>
            </a:r>
          </a:p>
        </p:txBody>
      </p:sp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1"/>
            <a:ext cx="5457800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25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Name the stage and </a:t>
            </a:r>
            <a:r>
              <a:rPr lang="en-US" dirty="0" err="1" smtClean="0"/>
              <a:t>spps</a:t>
            </a:r>
            <a:r>
              <a:rPr lang="en-US" dirty="0" smtClean="0"/>
              <a:t> of protozoa</a:t>
            </a:r>
            <a:br>
              <a:rPr lang="en-US" dirty="0" smtClean="0"/>
            </a:br>
            <a:r>
              <a:rPr lang="en-US" dirty="0" smtClean="0"/>
              <a:t>name the it’s mechanical vector</a:t>
            </a:r>
            <a:endParaRPr lang="en-US" dirty="0"/>
          </a:p>
        </p:txBody>
      </p:sp>
      <p:pic>
        <p:nvPicPr>
          <p:cNvPr id="18434" name="Picture 2" descr="C:\Users\rosalia\Desktop\2nd year notes\2nd Year\MicroB pix\Protozoology\E.coli cysts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828800"/>
            <a:ext cx="3535619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207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Name the stage, genus and species of parasite shown</a:t>
            </a:r>
            <a:br>
              <a:rPr lang="en-US" dirty="0" smtClean="0"/>
            </a:br>
            <a:r>
              <a:rPr lang="en-US" dirty="0" smtClean="0"/>
              <a:t>name two complications it cause</a:t>
            </a:r>
            <a:endParaRPr lang="en-US" dirty="0"/>
          </a:p>
        </p:txBody>
      </p:sp>
      <p:pic>
        <p:nvPicPr>
          <p:cNvPr id="21506" name="Picture 2" descr="C:\Users\rosalia\Desktop\2nd year notes\2nd Year\MicroB pix\Parasitology\Hydati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981200"/>
            <a:ext cx="603461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862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100" dirty="0" smtClean="0"/>
              <a:t>Identify parasite, stage, genus, species and vector involved in it’s transmission</a:t>
            </a:r>
            <a:endParaRPr lang="en-US" sz="3100" dirty="0"/>
          </a:p>
        </p:txBody>
      </p:sp>
      <p:pic>
        <p:nvPicPr>
          <p:cNvPr id="23554" name="Picture 2" descr="C:\Users\rosalia\Desktop\2nd year notes\2nd Year\MicroB pix\Parasitology\Mf. W.bancroft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4629462" cy="4525963"/>
          </a:xfrm>
          <a:prstGeom prst="rect">
            <a:avLst/>
          </a:prstGeom>
          <a:noFill/>
        </p:spPr>
      </p:pic>
      <p:pic>
        <p:nvPicPr>
          <p:cNvPr id="23555" name="Picture 3" descr="C:\Users\rosalia\Desktop\2nd year notes\2nd Year\MicroB pix\Parasitology\Mf. w.bancrofti13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0"/>
            <a:ext cx="7900987" cy="5924550"/>
          </a:xfrm>
          <a:prstGeom prst="rect">
            <a:avLst/>
          </a:prstGeom>
          <a:noFill/>
        </p:spPr>
      </p:pic>
      <p:pic>
        <p:nvPicPr>
          <p:cNvPr id="6" name="Picture 3" descr="C:\Users\rosalia\Desktop\2nd year notes\2nd Year\MicroB pix\Parasitology\Mf. w.bancrofti13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-304800"/>
            <a:ext cx="7900987" cy="5924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993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Identify, </a:t>
            </a:r>
            <a:r>
              <a:rPr lang="en-US" dirty="0" err="1" smtClean="0"/>
              <a:t>genus,and</a:t>
            </a:r>
            <a:r>
              <a:rPr lang="en-US" dirty="0" smtClean="0"/>
              <a:t> species of parasite how does man get infection?</a:t>
            </a:r>
            <a:endParaRPr lang="en-US" dirty="0"/>
          </a:p>
        </p:txBody>
      </p:sp>
      <p:pic>
        <p:nvPicPr>
          <p:cNvPr id="26626" name="Picture 2" descr="C:\Users\rosalia\Desktop\2nd year notes\2nd Year\MicroB pix\Parasitology\O. Volvulu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058" y="1600200"/>
            <a:ext cx="5083884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881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stage, genus, species of organism. What condition is </a:t>
            </a:r>
            <a:r>
              <a:rPr lang="en-US" dirty="0" err="1" smtClean="0"/>
              <a:t>mailny</a:t>
            </a:r>
            <a:r>
              <a:rPr lang="en-US" dirty="0" smtClean="0"/>
              <a:t> associated with it?</a:t>
            </a:r>
            <a:endParaRPr lang="en-US" dirty="0"/>
          </a:p>
        </p:txBody>
      </p:sp>
      <p:pic>
        <p:nvPicPr>
          <p:cNvPr id="4" name="BLOGGER_PHOTO_ID_5481375268469798738" descr="http://3.bp.blogspot.com/_od5PmBTqqUM/TBHBw93A91I/AAAAAAAAGDg/9oH5ZVsA67Y/s400/The_Scream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28800"/>
            <a:ext cx="28670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Giardia lamblia trophozoi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276600"/>
            <a:ext cx="1619250" cy="1333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772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</a:t>
            </a:r>
            <a:r>
              <a:rPr lang="en-US" dirty="0" err="1" smtClean="0"/>
              <a:t>class,genus,species</a:t>
            </a:r>
            <a:r>
              <a:rPr lang="en-US" dirty="0" smtClean="0"/>
              <a:t>, intermediate host and </a:t>
            </a:r>
            <a:r>
              <a:rPr lang="en-US" dirty="0" err="1" smtClean="0"/>
              <a:t>treatment.HETEROPHYES</a:t>
            </a:r>
            <a:endParaRPr lang="en-US" dirty="0"/>
          </a:p>
        </p:txBody>
      </p:sp>
      <p:pic>
        <p:nvPicPr>
          <p:cNvPr id="3074" name="Picture 2" descr="C:\Users\rosalia\Desktop\2nd year notes\2nd Year\MicroB pix\Parasitology\Metagonimus Yokogawai (adult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7084" y="1985613"/>
            <a:ext cx="3989832" cy="3755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876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</a:t>
            </a:r>
            <a:r>
              <a:rPr lang="en-US" dirty="0" err="1" smtClean="0"/>
              <a:t>helminth</a:t>
            </a:r>
            <a:r>
              <a:rPr lang="en-US" dirty="0" smtClean="0"/>
              <a:t> and of transmission and treatment.</a:t>
            </a:r>
            <a:endParaRPr lang="en-US" dirty="0"/>
          </a:p>
        </p:txBody>
      </p:sp>
      <p:pic>
        <p:nvPicPr>
          <p:cNvPr id="2050" name="Picture 2" descr="C:\Users\rosalia\Desktop\2nd year notes\2nd Year\MicroB pix\Parasitology\TICK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209800" y="2971800"/>
            <a:ext cx="2732049" cy="1904628"/>
          </a:xfrm>
          <a:prstGeom prst="rect">
            <a:avLst/>
          </a:prstGeom>
          <a:noFill/>
        </p:spPr>
      </p:pic>
      <p:pic>
        <p:nvPicPr>
          <p:cNvPr id="2051" name="Picture 3" descr="C:\Users\rosalia\Desktop\2nd year notes\2nd Year\MicroB pix\Parasitology\Male hookwor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371600"/>
            <a:ext cx="7900987" cy="5924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958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</a:t>
            </a:r>
            <a:r>
              <a:rPr lang="en-US" dirty="0" err="1" smtClean="0"/>
              <a:t>helminth</a:t>
            </a:r>
            <a:r>
              <a:rPr lang="en-US" dirty="0" smtClean="0"/>
              <a:t> mode of transmission and treatment</a:t>
            </a:r>
            <a:endParaRPr lang="en-US" dirty="0"/>
          </a:p>
        </p:txBody>
      </p:sp>
      <p:pic>
        <p:nvPicPr>
          <p:cNvPr id="4" name="BLOGGER_PHOTO_ID_5616434713059326530" descr="http://3.bp.blogspot.com/-B-GFWmYK4yk/TfGVnUgS-kI/AAAAAAAAGkM/xDT-KBU7xBE/s400/Strongyloides_stercoralis_larvae_conc_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2434431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173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stage of parasite, class, </a:t>
            </a:r>
            <a:r>
              <a:rPr lang="en-US" dirty="0" err="1" smtClean="0"/>
              <a:t>genus,species</a:t>
            </a:r>
            <a:r>
              <a:rPr lang="en-US" dirty="0" smtClean="0"/>
              <a:t> and two complications.</a:t>
            </a:r>
            <a:endParaRPr lang="en-US" dirty="0"/>
          </a:p>
        </p:txBody>
      </p:sp>
      <p:pic>
        <p:nvPicPr>
          <p:cNvPr id="5122" name="Picture 2" descr="C:\Users\rosalia\Desktop\2nd year notes\2nd Year\MicroB pix\Parasitology\Plasmodium spp oocyst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7584" y="1600200"/>
            <a:ext cx="5108832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883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kingdom, order, species and treatment </a:t>
            </a:r>
            <a:endParaRPr lang="en-US" dirty="0"/>
          </a:p>
        </p:txBody>
      </p:sp>
      <p:pic>
        <p:nvPicPr>
          <p:cNvPr id="6146" name="Picture 2" descr="C:\Users\rosalia\Desktop\2nd year notes\2nd Year\MicroB pix\Parasitology\D.Latu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0" y="0"/>
            <a:ext cx="6340348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380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3212976"/>
            <a:ext cx="8147248" cy="2913187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altLang="en-US" dirty="0" smtClean="0"/>
              <a:t>The following is involved in the transmission of several parasites list three</a:t>
            </a:r>
          </a:p>
          <a:p>
            <a:pPr lvl="1"/>
            <a:r>
              <a:rPr lang="en-US" altLang="en-US" dirty="0" err="1" smtClean="0">
                <a:solidFill>
                  <a:srgbClr val="FF0000"/>
                </a:solidFill>
              </a:rPr>
              <a:t>Hymenolepis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diminuta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lvl="1"/>
            <a:r>
              <a:rPr lang="en-US" altLang="en-US" dirty="0" err="1" smtClean="0">
                <a:solidFill>
                  <a:srgbClr val="FF0000"/>
                </a:solidFill>
              </a:rPr>
              <a:t>Dipilidum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caninum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lvl="1"/>
            <a:r>
              <a:rPr lang="en-US" altLang="en-US" dirty="0" err="1" smtClean="0">
                <a:solidFill>
                  <a:srgbClr val="FF0000"/>
                </a:solidFill>
              </a:rPr>
              <a:t>Hymenolepis</a:t>
            </a:r>
            <a:r>
              <a:rPr lang="en-US" altLang="en-US" dirty="0" smtClean="0">
                <a:solidFill>
                  <a:srgbClr val="FF0000"/>
                </a:solidFill>
              </a:rPr>
              <a:t> nana</a:t>
            </a:r>
          </a:p>
          <a:p>
            <a:pPr eaLnBrk="1" hangingPunct="1"/>
            <a:r>
              <a:rPr lang="en-US" altLang="en-US" dirty="0" smtClean="0"/>
              <a:t>Name a type of hypersensitivity associated with the above parasite</a:t>
            </a:r>
          </a:p>
          <a:p>
            <a:pPr lvl="1"/>
            <a:r>
              <a:rPr lang="en-US" altLang="en-US" dirty="0" smtClean="0">
                <a:solidFill>
                  <a:srgbClr val="FF0000"/>
                </a:solidFill>
              </a:rPr>
              <a:t>Type 1 hypersensitivity</a:t>
            </a:r>
            <a:endParaRPr lang="en-US" altLang="en-US" dirty="0" smtClean="0"/>
          </a:p>
        </p:txBody>
      </p:sp>
      <p:pic>
        <p:nvPicPr>
          <p:cNvPr id="1229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8601"/>
            <a:ext cx="3582144" cy="27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27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the stage of parasite and three complications it causes.</a:t>
            </a:r>
            <a:endParaRPr lang="en-US" dirty="0"/>
          </a:p>
        </p:txBody>
      </p:sp>
      <p:pic>
        <p:nvPicPr>
          <p:cNvPr id="7170" name="Picture 2" descr="C:\Users\rosalia\Desktop\2nd year notes\2nd Year\MicroB pix\Protozoology\Amastigot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5383" y="1600200"/>
            <a:ext cx="603461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298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stage, kingdom, genus, species, treatment of condition. </a:t>
            </a:r>
            <a:endParaRPr lang="en-US" dirty="0"/>
          </a:p>
        </p:txBody>
      </p:sp>
      <p:pic>
        <p:nvPicPr>
          <p:cNvPr id="8194" name="Picture 2" descr="C:\Users\rosalia\Desktop\2nd year notes\2nd Year\MicroB pix\Protozoology\Tpozoites of T.Vaginali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6777" y="1600200"/>
            <a:ext cx="5210445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532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Identify parasite intermediate host and treatment.</a:t>
            </a:r>
            <a:endParaRPr lang="en-US" dirty="0"/>
          </a:p>
        </p:txBody>
      </p:sp>
      <p:pic>
        <p:nvPicPr>
          <p:cNvPr id="51202" name="Picture 2" descr="C:\Users\rosalia\Desktop\2nd year notes\2nd Year\MicroB pix\DOWNLOADED PIX\dracunculis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7450" y="2434431"/>
            <a:ext cx="4229100" cy="285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727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fasiolapsisbuski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Identify the class of parasite  genus and species. </a:t>
            </a:r>
          </a:p>
          <a:p>
            <a:r>
              <a:rPr lang="en-US" dirty="0" smtClean="0"/>
              <a:t>List two complications parasite causes.</a:t>
            </a:r>
            <a:endParaRPr lang="en-US" dirty="0"/>
          </a:p>
        </p:txBody>
      </p:sp>
      <p:pic>
        <p:nvPicPr>
          <p:cNvPr id="52226" name="Picture 2" descr="C:\Users\rosalia\Desktop\2nd year notes\2nd Year\MicroB pix\DOWNLOADED PIX\faciolapsisbuski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63632"/>
            <a:ext cx="4038600" cy="25990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399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Identify condition shown and it’s causes</a:t>
            </a:r>
          </a:p>
          <a:p>
            <a:r>
              <a:rPr lang="en-US" dirty="0" smtClean="0"/>
              <a:t>MYIASIS\</a:t>
            </a:r>
          </a:p>
          <a:p>
            <a:r>
              <a:rPr lang="en-US" dirty="0" smtClean="0"/>
              <a:t>Least two preventive measures for this condition. </a:t>
            </a:r>
            <a:endParaRPr lang="en-US" dirty="0"/>
          </a:p>
        </p:txBody>
      </p:sp>
      <p:pic>
        <p:nvPicPr>
          <p:cNvPr id="53250" name="Picture 2" descr="C:\Users\rosalia\Desktop\2nd year notes\2nd Year\MicroB pix\DOWNLOADED PIX\myiasis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955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Identify condition and two causative agents.</a:t>
            </a:r>
          </a:p>
          <a:p>
            <a:r>
              <a:rPr lang="en-US" dirty="0" smtClean="0"/>
              <a:t>LOIASIS,LOALOA;</a:t>
            </a:r>
          </a:p>
          <a:p>
            <a:r>
              <a:rPr lang="en-US" dirty="0" smtClean="0"/>
              <a:t>What is the treatment?</a:t>
            </a:r>
            <a:endParaRPr lang="en-US" dirty="0"/>
          </a:p>
        </p:txBody>
      </p:sp>
      <p:pic>
        <p:nvPicPr>
          <p:cNvPr id="54274" name="Picture 2" descr="C:\Users\rosalia\Desktop\2nd year notes\2nd Year\MicroB pix\DOWNLOADED PIX\Sparganosis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895600"/>
            <a:ext cx="1852613" cy="1706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996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3212976"/>
            <a:ext cx="8147248" cy="2913187"/>
          </a:xfrm>
        </p:spPr>
        <p:txBody>
          <a:bodyPr>
            <a:normAutofit lnSpcReduction="10000"/>
          </a:bodyPr>
          <a:lstStyle/>
          <a:p>
            <a:r>
              <a:rPr lang="en-US" altLang="en-US" dirty="0" smtClean="0"/>
              <a:t>Identify the genus of this organism</a:t>
            </a:r>
          </a:p>
          <a:p>
            <a:pPr lvl="1"/>
            <a:r>
              <a:rPr lang="en-US" altLang="en-US" dirty="0" err="1">
                <a:solidFill>
                  <a:srgbClr val="FF0000"/>
                </a:solidFill>
              </a:rPr>
              <a:t>Pthirus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endParaRPr lang="en-US" altLang="en-US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dirty="0" smtClean="0"/>
              <a:t>Name the natural habitat of this particular organism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ubic </a:t>
            </a:r>
            <a:r>
              <a:rPr lang="en-US" dirty="0">
                <a:solidFill>
                  <a:srgbClr val="FF0000"/>
                </a:solidFill>
              </a:rPr>
              <a:t>region </a:t>
            </a:r>
            <a:r>
              <a:rPr lang="en-US" dirty="0" smtClean="0">
                <a:solidFill>
                  <a:srgbClr val="FF0000"/>
                </a:solidFill>
              </a:rPr>
              <a:t>mainly but </a:t>
            </a:r>
            <a:r>
              <a:rPr lang="en-US" dirty="0">
                <a:solidFill>
                  <a:srgbClr val="FF0000"/>
                </a:solidFill>
              </a:rPr>
              <a:t>may be found in armpits or beard, eyebrows, or eyelashes.</a:t>
            </a:r>
          </a:p>
          <a:p>
            <a:pPr lvl="1"/>
            <a:endParaRPr lang="en-US" altLang="en-US" dirty="0" smtClean="0"/>
          </a:p>
        </p:txBody>
      </p:sp>
      <p:pic>
        <p:nvPicPr>
          <p:cNvPr id="16388" name="Picture 5" descr="file:///C:/Documents%20and%20Settings/A/Desktop/webmicrobes%20vol1%20(D)/images/phthiruspubi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6596"/>
            <a:ext cx="6707088" cy="279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4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dirty="0">
                <a:latin typeface="Calibri" pitchFamily="34" charset="0"/>
              </a:rPr>
              <a:t>Name three dx associated with the vector shown</a:t>
            </a:r>
            <a:r>
              <a:rPr lang="en-US" altLang="en-US" dirty="0" smtClean="0">
                <a:latin typeface="Calibri" pitchFamily="34" charset="0"/>
              </a:rPr>
              <a:t>?</a:t>
            </a:r>
            <a:endParaRPr lang="en-GB" altLang="en-US" dirty="0">
              <a:latin typeface="Calibri" pitchFamily="34" charset="0"/>
            </a:endParaRPr>
          </a:p>
        </p:txBody>
      </p:sp>
      <p:pic>
        <p:nvPicPr>
          <p:cNvPr id="7" name="Content Placeholder 3" descr="tick - soft tick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46" y="1600200"/>
            <a:ext cx="301730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88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Identify the org </a:t>
            </a:r>
            <a:r>
              <a:rPr lang="en-US" dirty="0" err="1"/>
              <a:t>shown?dog</a:t>
            </a:r>
            <a:r>
              <a:rPr lang="en-US" dirty="0"/>
              <a:t> flea</a:t>
            </a:r>
            <a:endParaRPr lang="en-GB" dirty="0"/>
          </a:p>
          <a:p>
            <a:endParaRPr lang="en-GB" dirty="0"/>
          </a:p>
        </p:txBody>
      </p:sp>
      <p:pic>
        <p:nvPicPr>
          <p:cNvPr id="5" name="Content Placeholder 3" descr="quiz 50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9939"/>
            <a:ext cx="4038600" cy="3026485"/>
          </a:xfrm>
        </p:spPr>
      </p:pic>
    </p:spTree>
    <p:extLst>
      <p:ext uri="{BB962C8B-B14F-4D97-AF65-F5344CB8AC3E}">
        <p14:creationId xmlns:p14="http://schemas.microsoft.com/office/powerpoint/2010/main" val="163739706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1191</Words>
  <Application>Microsoft Office PowerPoint</Application>
  <PresentationFormat>On-screen Show (4:3)</PresentationFormat>
  <Paragraphs>188</Paragraphs>
  <Slides>65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1_Office Theme</vt:lpstr>
      <vt:lpstr>PARASITOLOGY SPOT TEST REVISION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Identify anthropod  which parasite uses it as an intermediate host and what disease is it cause</vt:lpstr>
      <vt:lpstr>                 name the vector and disease it transmits what is the  drug og choice for treating disease caused?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name the stage, genus and species of parasite what is the major complication it causes </vt:lpstr>
      <vt:lpstr>                Identify the stage of the genus and spps of the parasite name the insect vector responsible for it’s transmission</vt:lpstr>
      <vt:lpstr>Name the stage and spps of protozoa name the it’s mechanical vector</vt:lpstr>
      <vt:lpstr>Name the stage, genus and species of parasite shown name two complications it cause</vt:lpstr>
      <vt:lpstr>                  Identify parasite, stage, genus, species and vector involved in it’s transmission</vt:lpstr>
      <vt:lpstr>Identify, genus,and species of parasite how does man get infection?</vt:lpstr>
      <vt:lpstr>Identify stage, genus, species of organism. What condition is mailny associated with it?</vt:lpstr>
      <vt:lpstr>Identify class,genus,species, intermediate host and treatment.HETEROPHYES</vt:lpstr>
      <vt:lpstr>Identify helminth and of transmission and treatment.</vt:lpstr>
      <vt:lpstr>Identify helminth mode of transmission and treatment</vt:lpstr>
      <vt:lpstr>Identify stage of parasite, class, genus,species and two complications.</vt:lpstr>
      <vt:lpstr>Identify kingdom, order, species and treatment </vt:lpstr>
      <vt:lpstr>Identify the stage of parasite and three complications it causes.</vt:lpstr>
      <vt:lpstr>Identify stage, kingdom, genus, species, treatment of condition. </vt:lpstr>
      <vt:lpstr>Identify parasite intermediate host and treatment.</vt:lpstr>
      <vt:lpstr>fasiolapsisbuski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PARASITOLOGY SPOT TEST REVISION</dc:title>
  <dc:creator>Dr. Kimaiga H.O. MBChB (UoN)</dc:creator>
  <cp:lastModifiedBy>Dr. Kimaiga H.O. MBChB (UoN)</cp:lastModifiedBy>
  <cp:revision>13</cp:revision>
  <dcterms:created xsi:type="dcterms:W3CDTF">2014-01-12T17:08:57Z</dcterms:created>
  <dcterms:modified xsi:type="dcterms:W3CDTF">2014-01-21T02:27:10Z</dcterms:modified>
</cp:coreProperties>
</file>