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png" ContentType="image/png"/>
  <Default Extension="fntdata" ContentType="application/x-fontdata"/>
  <Default Extension="gif" ContentType="image/gif"/>
  <Default Extension="font" ContentType="application/x-fontdata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docProps/app.xml" ContentType="application/vnd.openxmlformats-officedocument.extended-properties+xml"/>
  <Override PartName="/ppt/slides/slide31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bleStyles.xml" ContentType="application/vnd.openxmlformats-officedocument.presentationml.tableStyles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17.xml" ContentType="application/vnd.openxmlformats-officedocument.presentationml.slide+xml"/>
  <Override PartName="/ppt/slides/slide30.xml" ContentType="application/vnd.openxmlformats-officedocument.presentationml.slide+xml"/>
  <Override PartName="/ppt/slides/slide52.xml" ContentType="application/vnd.openxmlformats-officedocument.presentationml.slide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45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7.xml" ContentType="application/vnd.openxmlformats-officedocument.presentationml.slide+xml"/>
  <Override PartName="/ppt/slides/slide51.xml" ContentType="application/vnd.openxmlformats-officedocument.presentationml.slide+xml"/>
  <Override PartName="/ppt/slides/slide29.xml" ContentType="application/vnd.openxmlformats-officedocument.presentationml.slide+xml"/>
  <Override PartName="/ppt/slides/slide54.xml" ContentType="application/vnd.openxmlformats-officedocument.presentationml.slide+xml"/>
  <Override PartName="/ppt/slides/slide34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8.xml" ContentType="application/vnd.openxmlformats-officedocument.presentationml.slide+xml"/>
  <Override PartName="/ppt/slides/slide3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7.xml" ContentType="application/vnd.openxmlformats-officedocument.presentationml.slide+xml"/>
  <Override PartName="/ppt/slides/slide26.xml" ContentType="application/vnd.openxmlformats-officedocument.presentationml.slide+xml"/>
  <Override PartName="/ppt/slides/slide4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46.xml" ContentType="application/vnd.openxmlformats-officedocument.presentationml.slide+xml"/>
  <Override PartName="/ppt/theme/theme1.xml" ContentType="application/vnd.openxmlformats-officedocument.them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5.xml" ContentType="application/vnd.openxmlformats-officedocument.presentationml.slide+xml"/>
  <Override PartName="/ppt/slides/slide49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38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.xml" ContentType="application/vnd.openxmlformats-officedocument.presentationml.slide+xml"/>
  <Override PartName="/ppt/slides/slide25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slides/slide33.xml" ContentType="application/vnd.openxmlformats-officedocument.presentationml.slide+xml"/>
  <Override PartName="/ppt/slides/slide3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p14="http://schemas.microsoft.com/office/powerpoint/2010/main" xmlns:mc="http://schemas.openxmlformats.org/markup-compatibility/2006" xmlns:c="http://schemas.openxmlformats.org/drawingml/2006/chart" xmlns:v="urn:schemas-microsoft-com:vml" xmlns:dsp="http://schemas.microsoft.com/office/drawing/2008/diagram" xmlns:dgm="http://schemas.openxmlformats.org/drawingml/2006/diagram" saveSubsetFonts="1" embedTrueTypeFonts="1">
  <p:sldMasterIdLst>
    <p:sldMasterId r:id="rId1" id="2147483648"/>
  </p:sldMasterIdLst>
  <p:sldIdLst>
    <p:sldId r:id="rId2" id="256"/>
    <p:sldId r:id="rId3" id="257"/>
    <p:sldId r:id="rId4" id="258"/>
    <p:sldId r:id="rId5" id="259"/>
    <p:sldId r:id="rId6" id="263"/>
    <p:sldId r:id="rId7" id="260"/>
    <p:sldId r:id="rId8" id="261"/>
    <p:sldId r:id="rId9" id="262"/>
    <p:sldId r:id="rId10" id="264"/>
    <p:sldId r:id="rId11" id="265"/>
    <p:sldId r:id="rId12" id="266"/>
    <p:sldId r:id="rId13" id="267"/>
    <p:sldId r:id="rId14" id="269"/>
    <p:sldId r:id="rId15" id="268"/>
    <p:sldId r:id="rId16" id="270"/>
    <p:sldId r:id="rId17" id="271"/>
    <p:sldId r:id="rId18" id="273"/>
    <p:sldId r:id="rId19" id="272"/>
    <p:sldId r:id="rId20" id="274"/>
    <p:sldId r:id="rId21" id="275"/>
    <p:sldId r:id="rId22" id="276"/>
    <p:sldId r:id="rId23" id="277"/>
    <p:sldId r:id="rId24" id="278"/>
    <p:sldId r:id="rId25" id="279"/>
    <p:sldId r:id="rId26" id="280"/>
    <p:sldId r:id="rId27" id="281"/>
    <p:sldId r:id="rId28" id="282"/>
    <p:sldId r:id="rId29" id="283"/>
    <p:sldId r:id="rId30" id="284"/>
    <p:sldId r:id="rId31" id="285"/>
    <p:sldId r:id="rId32" id="286"/>
    <p:sldId r:id="rId33" id="287"/>
    <p:sldId r:id="rId34" id="288"/>
    <p:sldId r:id="rId35" id="289"/>
    <p:sldId r:id="rId36" id="291"/>
    <p:sldId r:id="rId37" id="292"/>
    <p:sldId r:id="rId38" id="293"/>
    <p:sldId r:id="rId39" id="290"/>
    <p:sldId r:id="rId40" id="294"/>
    <p:sldId r:id="rId41" id="295"/>
    <p:sldId r:id="rId42" id="296"/>
    <p:sldId r:id="rId43" id="297"/>
    <p:sldId r:id="rId44" id="298"/>
    <p:sldId r:id="rId45" id="299"/>
    <p:sldId r:id="rId46" id="300"/>
    <p:sldId r:id="rId47" id="301"/>
    <p:sldId r:id="rId48" id="302"/>
    <p:sldId r:id="rId49" id="303"/>
    <p:sldId r:id="rId50" id="306"/>
    <p:sldId r:id="rId51" id="307"/>
    <p:sldId r:id="rId52" id="304"/>
    <p:sldId r:id="rId53" id="305"/>
    <p:sldId r:id="rId54" id="308"/>
    <p:sldId r:id="rId55" id="309"/>
  </p:sldIdLst>
  <p:sldSz cx="9144000" cy="6858000" type="screen4x3"/>
  <p:notesSz cx="6858000" cy="9144000"/>
  <p:embeddedFontLst>
    <p:embeddedFont>
      <p:font typeface="WPS Special 1"/>
      <p:regular r:id="rId60"/>
    </p:embeddedFont>
  </p:embeddedFontLst>
  <p:defaultTextStyle>
    <a:defPPr>
      <a:defRPr lang="en-US"/>
    </a:defPPr>
    <a:lvl1pPr algn="l" marL="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marL="4572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marL="9144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marL="13716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marL="18288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marL="22860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marL="27432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marL="32004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marL="3657600" defTabSz="914400" eaLnBrk="1" latinLnBrk="0" hangingPunct="1" rtl="false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127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 ?><Relationships xmlns="http://schemas.openxmlformats.org/package/2006/relationships"><Relationship Id="rId5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58" Type="http://schemas.openxmlformats.org/officeDocument/2006/relationships/theme" Target="theme/theme1.xml" /><Relationship Id="rId57" Type="http://schemas.openxmlformats.org/officeDocument/2006/relationships/viewProps" Target="viewProps.xml" /><Relationship Id="rId56" Type="http://schemas.openxmlformats.org/officeDocument/2006/relationships/presProps" Target="presProps.xml" /><Relationship Id="rId39" Type="http://schemas.openxmlformats.org/officeDocument/2006/relationships/slide" Target="slides/slide38.xml" /><Relationship Id="rId38" Type="http://schemas.openxmlformats.org/officeDocument/2006/relationships/slide" Target="slides/slide37.xml" /><Relationship Id="rId37" Type="http://schemas.openxmlformats.org/officeDocument/2006/relationships/slide" Target="slides/slide36.xml" /><Relationship Id="rId36" Type="http://schemas.openxmlformats.org/officeDocument/2006/relationships/slide" Target="slides/slide35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48" Type="http://schemas.openxmlformats.org/officeDocument/2006/relationships/slide" Target="slides/slide47.xml" /><Relationship Id="rId47" Type="http://schemas.openxmlformats.org/officeDocument/2006/relationships/slide" Target="slides/slide46.xml" /><Relationship Id="rId49" Type="http://schemas.openxmlformats.org/officeDocument/2006/relationships/slide" Target="slides/slide48.xml" /><Relationship Id="rId2" Type="http://schemas.openxmlformats.org/officeDocument/2006/relationships/slide" Target="slides/slide1.xml" /><Relationship Id="rId40" Type="http://schemas.openxmlformats.org/officeDocument/2006/relationships/slide" Target="slides/slide39.xml" /><Relationship Id="rId4" Type="http://schemas.openxmlformats.org/officeDocument/2006/relationships/slide" Target="slides/slide3.xml" /><Relationship Id="rId41" Type="http://schemas.openxmlformats.org/officeDocument/2006/relationships/slide" Target="slides/slide40.xml" /><Relationship Id="rId3" Type="http://schemas.openxmlformats.org/officeDocument/2006/relationships/slide" Target="slides/slide2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9" Type="http://schemas.openxmlformats.org/officeDocument/2006/relationships/slide" Target="slides/slide8.xml" /><Relationship Id="rId6" Type="http://schemas.openxmlformats.org/officeDocument/2006/relationships/slide" Target="slides/slide5.xml" /><Relationship Id="rId5" Type="http://schemas.openxmlformats.org/officeDocument/2006/relationships/slide" Target="slides/slide4.xml" /><Relationship Id="rId8" Type="http://schemas.openxmlformats.org/officeDocument/2006/relationships/slide" Target="slides/slide7.xml" /><Relationship Id="rId7" Type="http://schemas.openxmlformats.org/officeDocument/2006/relationships/slide" Target="slides/slide6.xml" /><Relationship Id="rId19" Type="http://schemas.openxmlformats.org/officeDocument/2006/relationships/slide" Target="slides/slide18.xml" /><Relationship Id="rId18" Type="http://schemas.openxmlformats.org/officeDocument/2006/relationships/slide" Target="slides/slide17.xml" /><Relationship Id="rId17" Type="http://schemas.openxmlformats.org/officeDocument/2006/relationships/slide" Target="slides/slide16.xml" /><Relationship Id="rId16" Type="http://schemas.openxmlformats.org/officeDocument/2006/relationships/slide" Target="slides/slide15.xml" /><Relationship Id="rId15" Type="http://schemas.openxmlformats.org/officeDocument/2006/relationships/slide" Target="slides/slide14.xml" /><Relationship Id="rId14" Type="http://schemas.openxmlformats.org/officeDocument/2006/relationships/slide" Target="slides/slide13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55" Type="http://schemas.openxmlformats.org/officeDocument/2006/relationships/slide" Target="slides/slide54.xml" /><Relationship Id="rId54" Type="http://schemas.openxmlformats.org/officeDocument/2006/relationships/slide" Target="slides/slide53.xml" /><Relationship Id="rId53" Type="http://schemas.openxmlformats.org/officeDocument/2006/relationships/slide" Target="slides/slide52.xml" /><Relationship Id="rId52" Type="http://schemas.openxmlformats.org/officeDocument/2006/relationships/slide" Target="slides/slide51.xml" /><Relationship Id="rId51" Type="http://schemas.openxmlformats.org/officeDocument/2006/relationships/slide" Target="slides/slide50.xml" /><Relationship Id="rId50" Type="http://schemas.openxmlformats.org/officeDocument/2006/relationships/slide" Target="slides/slide49.xml" /><Relationship Id="rId29" Type="http://schemas.openxmlformats.org/officeDocument/2006/relationships/slide" Target="slides/slide28.xml" /><Relationship Id="rId26" Type="http://schemas.openxmlformats.org/officeDocument/2006/relationships/slide" Target="slides/slide25.xml" /><Relationship Id="rId25" Type="http://schemas.openxmlformats.org/officeDocument/2006/relationships/slide" Target="slides/slide24.xml" /><Relationship Id="rId28" Type="http://schemas.openxmlformats.org/officeDocument/2006/relationships/slide" Target="slides/slide27.xml" /><Relationship Id="rId27" Type="http://schemas.openxmlformats.org/officeDocument/2006/relationships/slide" Target="slides/slide26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0" Type="http://schemas.openxmlformats.org/officeDocument/2006/relationships/slide" Target="slides/slide19.xml" /><Relationship Id="rId60" Type="http://schemas.openxmlformats.org/officeDocument/2006/relationships/font" Target="fonts/WPS_Specail_1.fntdat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2092A-48E2-4257-9D76-FC8E8ECB9A07}" type="datetimeFigureOut">
              <a:rPr lang="en-US" smtClean="0"/>
              <a:pPr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516F0-FAEA-4986-85BD-ED4F54BA9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 ?>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4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 ?>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Name the intermediate host.</a:t>
            </a:r>
            <a:br>
              <a:rPr lang="en-US" dirty="0" smtClean="0"/>
            </a:br>
            <a:r>
              <a:rPr lang="en-US" dirty="0" smtClean="0"/>
              <a:t>Name the parasite and mode of transmission it causes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rosalia\Desktop\viraj pictures of micro b\week12\prac12\SAM_1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589837" cy="5059363"/>
          </a:xfrm>
          <a:prstGeom prst="rect">
            <a:avLst/>
          </a:prstGeom>
          <a:noFill/>
        </p:spPr>
      </p:pic>
    </p:spTree>
  </p:cSld>
  <p:clrMapOvr>
    <a:masterClrMapping/>
  </p:clrMapOvr>
  <p:transition advTm="6601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the vector and disease associated with it</a:t>
            </a:r>
            <a:endParaRPr lang="en-US" dirty="0"/>
          </a:p>
        </p:txBody>
      </p:sp>
      <p:pic>
        <p:nvPicPr>
          <p:cNvPr id="22530" name="Picture 2" descr="C:\Users\rosalia\Desktop\2nd year notes\2nd Year\MicroB pix\Parasitology\Culicoides (midges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895600"/>
            <a:ext cx="5269992" cy="3614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Identify parasite, stage, genus, species and vector involved in it’s transmission</a:t>
            </a:r>
            <a:endParaRPr lang="en-US" sz="3100" dirty="0"/>
          </a:p>
        </p:txBody>
      </p:sp>
      <p:pic>
        <p:nvPicPr>
          <p:cNvPr id="23554" name="Picture 2" descr="C:\Users\rosalia\Desktop\2nd year notes\2nd Year\MicroB pix\Parasitology\Mf. W.bancrof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4629462" cy="4525963"/>
          </a:xfrm>
          <a:prstGeom prst="rect">
            <a:avLst/>
          </a:prstGeom>
          <a:noFill/>
        </p:spPr>
      </p:pic>
      <p:pic>
        <p:nvPicPr>
          <p:cNvPr id="23555" name="Picture 3" descr="C:\Users\rosalia\Desktop\2nd year notes\2nd Year\MicroB pix\Parasitology\Mf. w.bancrofti13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0"/>
            <a:ext cx="7900987" cy="5924550"/>
          </a:xfrm>
          <a:prstGeom prst="rect">
            <a:avLst/>
          </a:prstGeom>
          <a:noFill/>
        </p:spPr>
      </p:pic>
      <p:pic>
        <p:nvPicPr>
          <p:cNvPr id="6" name="Picture 3" descr="C:\Users\rosalia\Desktop\2nd year notes\2nd Year\MicroB pix\Parasitology\Mf. w.bancrofti13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-304800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77200" cy="884238"/>
          </a:xfrm>
        </p:spPr>
        <p:txBody>
          <a:bodyPr>
            <a:noAutofit/>
          </a:bodyPr>
          <a:lstStyle/>
          <a:p>
            <a:r>
              <a:rPr lang="en-US" sz="3200" dirty="0" smtClean="0"/>
              <a:t>Identify </a:t>
            </a:r>
            <a:r>
              <a:rPr lang="en-US" sz="3200" dirty="0" err="1" smtClean="0"/>
              <a:t>anthropod</a:t>
            </a:r>
            <a:r>
              <a:rPr lang="en-US" sz="3200" dirty="0" smtClean="0"/>
              <a:t> which parasite uses it as an intermediate host and what disease is it cause</a:t>
            </a:r>
            <a:endParaRPr lang="en-US" sz="3200" dirty="0"/>
          </a:p>
        </p:txBody>
      </p:sp>
      <p:pic>
        <p:nvPicPr>
          <p:cNvPr id="24578" name="Picture 2" descr="C:\Users\rosalia\Desktop\2nd year notes\2nd Year\MicroB pix\Parasitology\Phlebotomus fl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752600"/>
            <a:ext cx="386531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Identify, </a:t>
            </a:r>
            <a:r>
              <a:rPr lang="en-US" dirty="0" err="1" smtClean="0"/>
              <a:t>genus,and</a:t>
            </a:r>
            <a:r>
              <a:rPr lang="en-US" dirty="0" smtClean="0"/>
              <a:t> species of parasite how does man get infection?</a:t>
            </a:r>
            <a:endParaRPr lang="en-US" dirty="0"/>
          </a:p>
        </p:txBody>
      </p:sp>
      <p:pic>
        <p:nvPicPr>
          <p:cNvPr id="26626" name="Picture 2" descr="C:\Users\rosalia\Desktop\2nd year notes\2nd Year\MicroB pix\Parasitology\O. Volvulu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058" y="1600200"/>
            <a:ext cx="508388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stage, genus, species of organism. What condition is </a:t>
            </a:r>
            <a:r>
              <a:rPr lang="en-US" dirty="0" err="1" smtClean="0"/>
              <a:t>mailny</a:t>
            </a:r>
            <a:r>
              <a:rPr lang="en-US" dirty="0" smtClean="0"/>
              <a:t> associated with it?</a:t>
            </a:r>
            <a:endParaRPr lang="en-US" dirty="0"/>
          </a:p>
        </p:txBody>
      </p:sp>
      <p:pic>
        <p:nvPicPr>
          <p:cNvPr id="4" name="BLOGGER_PHOTO_ID_5481375268469798738" descr="http://3.bp.blogspot.com/_od5PmBTqqUM/TBHBw93A91I/AAAAAAAAGDg/9oH5ZVsA67Y/s400/The_Scream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828800"/>
            <a:ext cx="28670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Giardia lamblia trophozoi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276600"/>
            <a:ext cx="1619250" cy="133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the genus of the larval form of the parasite. </a:t>
            </a:r>
            <a:r>
              <a:rPr lang="en-US" dirty="0" err="1" smtClean="0"/>
              <a:t>Whatis</a:t>
            </a:r>
            <a:r>
              <a:rPr lang="en-US" dirty="0" smtClean="0"/>
              <a:t> it’s natural habitat</a:t>
            </a:r>
            <a:endParaRPr lang="en-US" dirty="0"/>
          </a:p>
        </p:txBody>
      </p:sp>
      <p:pic>
        <p:nvPicPr>
          <p:cNvPr id="1026" name="Picture 2" descr="C:\Users\rosalia\Desktop\2nd year notes\2nd Year\MicroB pix\Parasitology\TRICHIN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86000"/>
            <a:ext cx="2914650" cy="2152650"/>
          </a:xfrm>
          <a:prstGeom prst="rect">
            <a:avLst/>
          </a:prstGeom>
          <a:noFill/>
        </p:spPr>
      </p:pic>
      <p:pic>
        <p:nvPicPr>
          <p:cNvPr id="1027" name="Picture 3" descr="C:\Users\rosalia\Desktop\2nd year notes\2nd Year\MicroB pix\Parasitology\TRICHIN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7000"/>
            <a:ext cx="1908175" cy="183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</a:t>
            </a:r>
            <a:r>
              <a:rPr lang="en-US" dirty="0" err="1" smtClean="0"/>
              <a:t>class,genus,species</a:t>
            </a:r>
            <a:r>
              <a:rPr lang="en-US" dirty="0" smtClean="0"/>
              <a:t>, intermediate host and treatment.</a:t>
            </a:r>
            <a:endParaRPr lang="en-US" dirty="0"/>
          </a:p>
        </p:txBody>
      </p:sp>
      <p:pic>
        <p:nvPicPr>
          <p:cNvPr id="3074" name="Picture 2" descr="C:\Users\rosalia\Desktop\2nd year notes\2nd Year\MicroB pix\Parasitology\Metagonimus Yokogawai (adult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7084" y="1985613"/>
            <a:ext cx="3989832" cy="3755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vector and name two diseases associated with the vector.</a:t>
            </a:r>
            <a:endParaRPr lang="en-US" dirty="0"/>
          </a:p>
        </p:txBody>
      </p:sp>
      <p:pic>
        <p:nvPicPr>
          <p:cNvPr id="4098" name="Picture 2" descr="C:\Users\rosalia\Desktop\2nd year notes\2nd Year\MicroB pix\Parasitology\Pediculus humanus corpori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12620" y="1636617"/>
            <a:ext cx="5318760" cy="4453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</a:t>
            </a:r>
            <a:r>
              <a:rPr lang="en-US" dirty="0" err="1" smtClean="0"/>
              <a:t>helminth</a:t>
            </a:r>
            <a:r>
              <a:rPr lang="en-US" dirty="0" smtClean="0"/>
              <a:t> and of transmission and treatment.</a:t>
            </a:r>
            <a:endParaRPr lang="en-US" dirty="0"/>
          </a:p>
        </p:txBody>
      </p:sp>
      <p:pic>
        <p:nvPicPr>
          <p:cNvPr id="2050" name="Picture 2" descr="C:\Users\rosalia\Desktop\2nd year notes\2nd Year\MicroB pix\Parasitology\TICK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2209800" y="2971800"/>
            <a:ext cx="2732049" cy="1904628"/>
          </a:xfrm>
          <a:prstGeom prst="rect">
            <a:avLst/>
          </a:prstGeom>
          <a:noFill/>
        </p:spPr>
      </p:pic>
      <p:pic>
        <p:nvPicPr>
          <p:cNvPr id="2051" name="Picture 3" descr="C:\Users\rosalia\Desktop\2nd year notes\2nd Year\MicroB pix\Parasitology\Male hookwor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71600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</a:t>
            </a:r>
            <a:r>
              <a:rPr lang="en-US" dirty="0" err="1" smtClean="0"/>
              <a:t>helminth</a:t>
            </a:r>
            <a:r>
              <a:rPr lang="en-US" dirty="0" smtClean="0"/>
              <a:t> mode of transmission and treatment</a:t>
            </a:r>
            <a:endParaRPr lang="en-US" dirty="0"/>
          </a:p>
        </p:txBody>
      </p:sp>
      <p:pic>
        <p:nvPicPr>
          <p:cNvPr id="4" name="BLOGGER_PHOTO_ID_5616434713059326530" descr="http://3.bp.blogspot.com/-B-GFWmYK4yk/TfGVnUgS-kI/AAAAAAAAGkM/xDT-KBU7xBE/s400/Strongyloides_stercoralis_larvae_conc_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67000" y="2434431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Identify the crustacean shown</a:t>
            </a:r>
            <a:br>
              <a:rPr lang="en-US" dirty="0" smtClean="0"/>
            </a:br>
            <a:r>
              <a:rPr lang="en-US" dirty="0" smtClean="0"/>
              <a:t>name the parasite related to 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Northern kelp crab crawls amidst kelp blades and stipes, midway in the water column (below the surface, above the ocean bottom) in a giant kelp forest, Pugettia producta, Macrocystis pyrifera, San Nicholas Is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066800"/>
            <a:ext cx="2057400" cy="1371601"/>
          </a:xfrm>
          <a:prstGeom prst="rect">
            <a:avLst/>
          </a:prstGeom>
          <a:noFill/>
        </p:spPr>
      </p:pic>
      <p:pic>
        <p:nvPicPr>
          <p:cNvPr id="5" name="Picture 2" descr="Northern kelp crab crawls amidst kelp blades and stipes, midway in the water column (below the surface, above the ocean bottom) in a giant kelp forest, Pugettia producta, Macrocystis pyrifera, San Nicholas Is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295400"/>
            <a:ext cx="2057400" cy="1371601"/>
          </a:xfrm>
          <a:prstGeom prst="rect">
            <a:avLst/>
          </a:prstGeom>
          <a:noFill/>
        </p:spPr>
      </p:pic>
      <p:pic>
        <p:nvPicPr>
          <p:cNvPr id="3075" name="Picture 3" descr="C:\Users\rosalia\Desktop\2nd year notes\2nd Year\MicroB pix\Parasitology\Cr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-381000"/>
            <a:ext cx="7900987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stage of parasite, class, </a:t>
            </a:r>
            <a:r>
              <a:rPr lang="en-US" dirty="0" err="1" smtClean="0"/>
              <a:t>genus,species</a:t>
            </a:r>
            <a:r>
              <a:rPr lang="en-US" dirty="0" smtClean="0"/>
              <a:t> and two complications.</a:t>
            </a:r>
            <a:endParaRPr lang="en-US" dirty="0"/>
          </a:p>
        </p:txBody>
      </p:sp>
      <p:pic>
        <p:nvPicPr>
          <p:cNvPr id="5122" name="Picture 2" descr="C:\Users\rosalia\Desktop\2nd year notes\2nd Year\MicroB pix\Parasitology\Plasmodium spp oocys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584" y="1600200"/>
            <a:ext cx="510883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kingdom, order, species and treatment </a:t>
            </a:r>
            <a:endParaRPr lang="en-US" dirty="0"/>
          </a:p>
        </p:txBody>
      </p:sp>
      <p:pic>
        <p:nvPicPr>
          <p:cNvPr id="6146" name="Picture 2" descr="C:\Users\rosalia\Desktop\2nd year notes\2nd Year\MicroB pix\Parasitology\D.Lat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826" y="1600200"/>
            <a:ext cx="634034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the stage of parasite and three complications it causes.</a:t>
            </a:r>
            <a:endParaRPr lang="en-US" dirty="0"/>
          </a:p>
        </p:txBody>
      </p:sp>
      <p:pic>
        <p:nvPicPr>
          <p:cNvPr id="7170" name="Picture 2" descr="C:\Users\rosalia\Desktop\2nd year notes\2nd Year\MicroB pix\Protozoology\Amastigo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stage, kingdom, genus, species, treatment of condition. </a:t>
            </a:r>
            <a:endParaRPr lang="en-US" dirty="0"/>
          </a:p>
        </p:txBody>
      </p:sp>
      <p:pic>
        <p:nvPicPr>
          <p:cNvPr id="8194" name="Picture 2" descr="C:\Users\rosalia\Desktop\2nd year notes\2nd Year\MicroB pix\Protozoology\Tpozoites of T.Vaginal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777" y="1600200"/>
            <a:ext cx="52104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Name the condition and likely causative agent and mode of transmission.</a:t>
            </a:r>
            <a:endParaRPr lang="en-US" dirty="0"/>
          </a:p>
        </p:txBody>
      </p:sp>
      <p:pic>
        <p:nvPicPr>
          <p:cNvPr id="1026" name="Picture 2" descr="C:\Users\rosalia\Desktop\2nd year stuff\microbiology slides\#Others\Compilation\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</a:t>
            </a:r>
            <a:r>
              <a:rPr lang="en-US" dirty="0" err="1" smtClean="0"/>
              <a:t>class,order</a:t>
            </a:r>
            <a:r>
              <a:rPr lang="en-US" dirty="0" smtClean="0"/>
              <a:t> and species of virus shown and mode of transmission</a:t>
            </a:r>
            <a:endParaRPr lang="en-US" dirty="0"/>
          </a:p>
        </p:txBody>
      </p:sp>
      <p:pic>
        <p:nvPicPr>
          <p:cNvPr id="1026" name="Picture 2" descr="C:\Users\rosalia\Desktop\2nd year notes\2nd Year\MicroB pix\Virology\Coronavirus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91102" y="1600200"/>
            <a:ext cx="636179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the condition shown and two complications it causes.</a:t>
            </a:r>
            <a:endParaRPr lang="en-US" dirty="0"/>
          </a:p>
        </p:txBody>
      </p:sp>
      <p:pic>
        <p:nvPicPr>
          <p:cNvPr id="2050" name="Picture 2" descr="C:\Users\rosalia\Desktop\2nd year notes\2nd Year\MicroB pix\Virology\Conjuctivitis(measles vir infx(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2573" y="1600200"/>
            <a:ext cx="513885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four viral diseases transmitted by these vectors</a:t>
            </a:r>
            <a:endParaRPr lang="en-US" dirty="0"/>
          </a:p>
        </p:txBody>
      </p:sp>
      <p:pic>
        <p:nvPicPr>
          <p:cNvPr id="3074" name="Picture 2" descr="C:\Users\rosalia\Desktop\2nd year notes\2nd Year\MicroB pix\Virology\Arboviruses - Arthropo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the family and class of the virus and name the condition shown</a:t>
            </a:r>
            <a:endParaRPr lang="en-US" dirty="0"/>
          </a:p>
        </p:txBody>
      </p:sp>
      <p:pic>
        <p:nvPicPr>
          <p:cNvPr id="4098" name="Picture 2" descr="C:\Users\rosalia\Desktop\2nd year notes\2nd Year\MicroB pix\Virology\Genital herpes (HSV 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 the condition show own and two complications it causes.</a:t>
            </a:r>
            <a:endParaRPr lang="en-US" dirty="0"/>
          </a:p>
        </p:txBody>
      </p:sp>
      <p:pic>
        <p:nvPicPr>
          <p:cNvPr id="5122" name="Picture 2" descr="C:\Users\rosalia\Desktop\2nd year notes\2nd Year\MicroB pix\Virology\mump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14550" y="2224881"/>
            <a:ext cx="49149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Name the phenomena</a:t>
            </a:r>
            <a:br>
              <a:rPr lang="en-US" dirty="0" smtClean="0"/>
            </a:br>
            <a:r>
              <a:rPr lang="en-US" dirty="0" smtClean="0"/>
              <a:t>what is the basis of this phenomenon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2012_06_08 microbiology slides\IMG_3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the condition and causative viral agent.</a:t>
            </a:r>
            <a:endParaRPr lang="en-US" dirty="0"/>
          </a:p>
        </p:txBody>
      </p:sp>
      <p:pic>
        <p:nvPicPr>
          <p:cNvPr id="6146" name="Picture 2" descr="C:\Users\rosalia\Desktop\2nd year notes\2nd Year\MicroB pix\Virology\Shingles HZ virus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24087" y="2267744"/>
            <a:ext cx="4695825" cy="319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the virus, disease caused and it’s mode of transmission</a:t>
            </a:r>
            <a:endParaRPr lang="en-US" dirty="0"/>
          </a:p>
        </p:txBody>
      </p:sp>
      <p:pic>
        <p:nvPicPr>
          <p:cNvPr id="7170" name="Picture 2" descr="C:\Users\rosalia\Desktop\2nd year notes\2nd Year\MicroB pix\Virology\rabies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6927" y="1600200"/>
            <a:ext cx="74501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virus, mode of transmission and it’s prevention</a:t>
            </a:r>
            <a:endParaRPr lang="en-US" dirty="0"/>
          </a:p>
        </p:txBody>
      </p:sp>
      <p:pic>
        <p:nvPicPr>
          <p:cNvPr id="8194" name="Picture 2" descr="C:\Users\rosalia\Desktop\2nd year notes\2nd Year\MicroB pix\Virology\Yellow fever virus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08200" y="1780381"/>
            <a:ext cx="4927600" cy="416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the virus, type of nucleic material contained state whether it’s enveloped or no</a:t>
            </a:r>
            <a:endParaRPr lang="en-US" dirty="0"/>
          </a:p>
        </p:txBody>
      </p:sp>
      <p:pic>
        <p:nvPicPr>
          <p:cNvPr id="9218" name="Picture 2" descr="C:\Users\rosalia\Desktop\2nd year notes\2nd Year\MicroB pix\Virology\Viral warts (HPV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1336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virus caused this condition what kind of genome does it have and it’s route of transmission</a:t>
            </a:r>
            <a:endParaRPr lang="en-US" dirty="0"/>
          </a:p>
        </p:txBody>
      </p:sp>
      <p:pic>
        <p:nvPicPr>
          <p:cNvPr id="10242" name="Picture 2" descr="C:\Users\rosalia\Desktop\2nd year notes\2nd Year\MicroB pix\Virology\Poliomyeliti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574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virus and it’s family describe it’s genome</a:t>
            </a:r>
            <a:endParaRPr lang="en-US" dirty="0"/>
          </a:p>
        </p:txBody>
      </p:sp>
      <p:pic>
        <p:nvPicPr>
          <p:cNvPr id="1026" name="Picture 2" descr="C:\Users\rosalia\Desktop\2nd year notes\2nd Year\MicroB pix\Virology\Hep B virus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the virus that causes these conditions to what family does it belong?</a:t>
            </a:r>
            <a:endParaRPr lang="en-US" dirty="0"/>
          </a:p>
        </p:txBody>
      </p:sp>
      <p:pic>
        <p:nvPicPr>
          <p:cNvPr id="2050" name="Picture 2" descr="C:\Users\rosalia\Desktop\2nd year notes\2nd Year\MicroB pix\Virology\Dengu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514600"/>
            <a:ext cx="3657600" cy="2468880"/>
          </a:xfrm>
          <a:prstGeom prst="rect">
            <a:avLst/>
          </a:prstGeom>
          <a:noFill/>
        </p:spPr>
      </p:pic>
      <p:pic>
        <p:nvPicPr>
          <p:cNvPr id="2052" name="Picture 4" descr="http://www.denguevirusnet.com/images/Symptoms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505200"/>
            <a:ext cx="1714500" cy="117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parasite intermediate host and treatment.</a:t>
            </a:r>
            <a:endParaRPr lang="en-US" dirty="0"/>
          </a:p>
        </p:txBody>
      </p:sp>
      <p:pic>
        <p:nvPicPr>
          <p:cNvPr id="51202" name="Picture 2" descr="C:\Users\rosalia\Desktop\2nd year notes\2nd Year\MicroB pix\DOWNLOADED PIX\dracunculis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57450" y="2434431"/>
            <a:ext cx="42291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the virus</a:t>
            </a:r>
            <a:r>
              <a:rPr lang="en-US" smtClean="0"/>
              <a:t>, family </a:t>
            </a:r>
            <a:r>
              <a:rPr lang="en-US" dirty="0" smtClean="0"/>
              <a:t>and name the condition it causes. </a:t>
            </a:r>
            <a:endParaRPr lang="en-US" dirty="0"/>
          </a:p>
        </p:txBody>
      </p:sp>
      <p:pic>
        <p:nvPicPr>
          <p:cNvPr id="11266" name="Picture 2" descr="C:\Users\rosalia\Desktop\2nd year notes\2nd Year\MicroB pix\Virology\ebol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28332" y="1600200"/>
            <a:ext cx="688733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Identify the class of parasite  genus and species. </a:t>
            </a:r>
          </a:p>
          <a:p>
            <a:r>
              <a:rPr lang="en-US" dirty="0" smtClean="0"/>
              <a:t>List two complications parasite causes.</a:t>
            </a:r>
            <a:endParaRPr lang="en-US" dirty="0"/>
          </a:p>
        </p:txBody>
      </p:sp>
      <p:pic>
        <p:nvPicPr>
          <p:cNvPr id="52226" name="Picture 2" descr="C:\Users\rosalia\Desktop\2nd year notes\2nd Year\MicroB pix\DOWNLOADED PIX\faciolapsisbusk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63632"/>
            <a:ext cx="4038600" cy="2599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Name parasite and condition </a:t>
            </a:r>
            <a:r>
              <a:rPr lang="en-US" dirty="0" err="1" smtClean="0"/>
              <a:t>causedby</a:t>
            </a:r>
            <a:r>
              <a:rPr lang="en-US" dirty="0" smtClean="0"/>
              <a:t> this parasite.</a:t>
            </a:r>
            <a:br>
              <a:rPr lang="en-US" dirty="0" smtClean="0"/>
            </a:br>
            <a:r>
              <a:rPr lang="en-US" dirty="0" smtClean="0"/>
              <a:t>Name any other condition caused by this parasite.</a:t>
            </a:r>
            <a:endParaRPr lang="en-US" dirty="0"/>
          </a:p>
        </p:txBody>
      </p:sp>
      <p:pic>
        <p:nvPicPr>
          <p:cNvPr id="2050" name="Picture 2" descr="http://elephantiasis.freeyellow.com/leg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219200"/>
            <a:ext cx="1466088" cy="2154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Identify condition shown and it’s causes</a:t>
            </a:r>
          </a:p>
          <a:p>
            <a:r>
              <a:rPr lang="en-US" dirty="0" smtClean="0"/>
              <a:t>Least two preventive measures for this condition. </a:t>
            </a:r>
            <a:endParaRPr lang="en-US" dirty="0"/>
          </a:p>
        </p:txBody>
      </p:sp>
      <p:pic>
        <p:nvPicPr>
          <p:cNvPr id="53250" name="Picture 2" descr="C:\Users\rosalia\Desktop\2nd year notes\2nd Year\MicroB pix\DOWNLOADED PIX\myiasis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Identify condition and two causative agents.</a:t>
            </a:r>
          </a:p>
          <a:p>
            <a:r>
              <a:rPr lang="en-US" dirty="0" smtClean="0"/>
              <a:t>What is the treatment?</a:t>
            </a:r>
            <a:endParaRPr lang="en-US" dirty="0"/>
          </a:p>
        </p:txBody>
      </p:sp>
      <p:pic>
        <p:nvPicPr>
          <p:cNvPr id="54274" name="Picture 2" descr="C:\Users\rosalia\Desktop\2nd year notes\2nd Year\MicroB pix\DOWNLOADED PIX\Sparganosis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895600"/>
            <a:ext cx="1852613" cy="1706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Test shown is </a:t>
            </a:r>
            <a:r>
              <a:rPr lang="en-US" dirty="0" err="1" smtClean="0"/>
              <a:t>bacitracin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what is it’s indication?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5298" name="Picture 2" descr="C:\Users\rosalia\Desktop\2nd year notes\2nd Year\MicroB pix\Tests\Bacitracin test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40361"/>
            <a:ext cx="4038600" cy="3845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Name the method of testing for antibiotic </a:t>
            </a:r>
            <a:r>
              <a:rPr lang="en-US" dirty="0" err="1" smtClean="0"/>
              <a:t>susceptability</a:t>
            </a:r>
            <a:r>
              <a:rPr lang="en-US" dirty="0" smtClean="0"/>
              <a:t> shown.</a:t>
            </a:r>
          </a:p>
          <a:p>
            <a:r>
              <a:rPr lang="en-US" dirty="0" smtClean="0"/>
              <a:t>Name two other methods of testing for antibiotic </a:t>
            </a:r>
            <a:r>
              <a:rPr lang="en-US" dirty="0" err="1" smtClean="0"/>
              <a:t>susceptability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6322" name="Picture 2" descr="C:\Users\rosalia\Desktop\2nd year notes\2nd Year\MicroB pix\Tests\Stokes method 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p14="http://schemas.microsoft.com/office/powerpoint/2010/main" xmlns:mc="http://schemas.openxmlformats.org/markup-compatibility/2006" xmlns:c="http://schemas.openxmlformats.org/drawingml/2006/chart" xmlns:v="urn:schemas-microsoft-com:vml" xmlns:dsp="http://schemas.microsoft.com/office/drawing/2008/diagram" xmlns:dgm="http://schemas.openxmlformats.org/drawingml/2006/diagram" xmlns:m="http://schemas.openxmlformats.org/officeDocument/2006/math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y="0" cx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97605" cy="3840480"/>
          </a:xfrm>
        </p:spPr>
        <p:txBody>
          <a:bodyPr/>
          <a:lstStyle/>
          <a:p>
            <a:r>
              <a:rPr lang="en-US" dirty="0" smtClean="0"/>
              <a:t>Name two likely organisms to cause such </a:t>
            </a:r>
            <a:r>
              <a:rPr lang="en-US" dirty="0" smtClean="0" err="1"/>
              <a:t>areaction</a:t>
            </a:r>
            <a:r>
              <a:rPr lang="en-US" dirty="0" smtClean="0"/>
              <a:t> on the TSI media.</a:t>
            </a:r>
          </a:p>
          <a:p>
            <a:r>
              <a:rPr lang="en-US" dirty="0" smtClean="0"/>
              <a:t>List at least two ways of differentiating the two organisms.</a:t>
            </a:r>
            <a:endParaRPr lang="en-US" dirty="0"/>
          </a:p>
        </p:txBody>
      </p:sp>
      <p:pic>
        <p:nvPicPr>
          <p:cNvPr id="57346" name="Picture 2" descr="C:\Users\rosalia\Desktop\2nd year notes\2nd Year\MicroB pix\Tests\SS 2.jpg"/>
          <p:cNvPicPr>
            <a:picLocks noChangeAspect="1" noChangeArrowheads="1"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549" y="1600200"/>
            <a:ext cx="187390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State the indication of the test shown.</a:t>
            </a:r>
          </a:p>
          <a:p>
            <a:r>
              <a:rPr lang="en-US" dirty="0" smtClean="0"/>
              <a:t>What is the basis of the </a:t>
            </a:r>
            <a:r>
              <a:rPr lang="en-US" dirty="0" err="1" smtClean="0"/>
              <a:t>colour</a:t>
            </a:r>
            <a:r>
              <a:rPr lang="en-US" dirty="0" smtClean="0"/>
              <a:t> change in this test?</a:t>
            </a:r>
            <a:endParaRPr lang="en-US" dirty="0"/>
          </a:p>
        </p:txBody>
      </p:sp>
      <p:pic>
        <p:nvPicPr>
          <p:cNvPr id="58370" name="Picture 2" descr="C:\Users\rosalia\Desktop\2nd year notes\2nd Year\MicroB pix\Tests\E.faecalis Aesculintes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58621"/>
            <a:ext cx="4038600" cy="2609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is the indication of this test</a:t>
            </a:r>
            <a:endParaRPr lang="en-US" dirty="0"/>
          </a:p>
        </p:txBody>
      </p:sp>
      <p:pic>
        <p:nvPicPr>
          <p:cNvPr id="59394" name="Picture 2" descr="C:\Users\rosalia\Desktop\2nd year notes\2nd Year\MicroB pix\Tests\Eijkman tes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List two pigments produced by the microbe cultured. </a:t>
            </a:r>
          </a:p>
          <a:p>
            <a:r>
              <a:rPr lang="en-US" dirty="0" smtClean="0"/>
              <a:t>List two diseases caused by organism. </a:t>
            </a:r>
            <a:endParaRPr lang="en-US" dirty="0"/>
          </a:p>
        </p:txBody>
      </p:sp>
      <p:pic>
        <p:nvPicPr>
          <p:cNvPr id="60418" name="Picture 2" descr="C:\Users\rosalia\Desktop\2nd year notes\2nd Year\MicroB pix\Bacteriology\Pseudomonas CL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08522"/>
            <a:ext cx="4038600" cy="3509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Culture  from high vaginal swab from a female with </a:t>
            </a:r>
            <a:r>
              <a:rPr lang="en-US" dirty="0" err="1" smtClean="0"/>
              <a:t>pueperal</a:t>
            </a:r>
            <a:r>
              <a:rPr lang="en-US" dirty="0" smtClean="0"/>
              <a:t> sepsis and gram stained. Identify organism.</a:t>
            </a:r>
          </a:p>
          <a:p>
            <a:r>
              <a:rPr lang="en-US" dirty="0" smtClean="0"/>
              <a:t>What is the selective media for this organism</a:t>
            </a:r>
            <a:endParaRPr lang="en-US" dirty="0"/>
          </a:p>
        </p:txBody>
      </p:sp>
      <p:pic>
        <p:nvPicPr>
          <p:cNvPr id="61442" name="Picture 2" descr="C:\Users\rosalia\Desktop\2nd year notes\2nd Year\MicroB pix\Bacteriology\Cl.Perfin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61444" name="Picture 4" descr="http://t3.gstatic.com/images?q=tbn:ANd9GcTMG3QOKnTEYg2XQfIMOHEJptEEisKu0v3n8UNCjtWBwKVSKeTFhhMEy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5562600"/>
            <a:ext cx="990600" cy="1019176"/>
          </a:xfrm>
          <a:prstGeom prst="rect">
            <a:avLst/>
          </a:prstGeom>
          <a:noFill/>
        </p:spPr>
      </p:pic>
      <p:pic>
        <p:nvPicPr>
          <p:cNvPr id="3074" name="Picture 2" descr="http://anaerobe.shellab.com/images/IMAGE_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629150"/>
            <a:ext cx="3810000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Identify kingdom and genus of photo microscope.</a:t>
            </a:r>
          </a:p>
          <a:p>
            <a:r>
              <a:rPr lang="en-US" dirty="0" smtClean="0"/>
              <a:t>What is the mode of transmission </a:t>
            </a:r>
          </a:p>
          <a:p>
            <a:r>
              <a:rPr lang="en-US" dirty="0" smtClean="0"/>
              <a:t>State two clinical conditions it causes.</a:t>
            </a:r>
            <a:endParaRPr lang="en-US" dirty="0"/>
          </a:p>
        </p:txBody>
      </p:sp>
      <p:pic>
        <p:nvPicPr>
          <p:cNvPr id="64514" name="Picture 2" descr="C:\Users\rosalia\Desktop\2nd year notes\2nd Year\Mycology\Aspergillus fumigatu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17261"/>
            <a:ext cx="4038600" cy="3291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name the stage, genus and species of parasite</a:t>
            </a:r>
            <a:br>
              <a:rPr lang="en-US" dirty="0" smtClean="0"/>
            </a:br>
            <a:r>
              <a:rPr lang="en-US" dirty="0" smtClean="0"/>
              <a:t>what is the major complication it causes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482" name="Picture 2" descr="C:\Users\rosalia\Desktop\2nd year notes\2nd Year\MicroB pix\Parasitology\Segment T.soli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81200"/>
            <a:ext cx="428026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Identify genus of the </a:t>
            </a:r>
            <a:r>
              <a:rPr lang="en-US" dirty="0" err="1" smtClean="0"/>
              <a:t>photogragh</a:t>
            </a:r>
            <a:r>
              <a:rPr lang="en-US" dirty="0" smtClean="0"/>
              <a:t> shown</a:t>
            </a:r>
          </a:p>
          <a:p>
            <a:r>
              <a:rPr lang="en-US" dirty="0" smtClean="0"/>
              <a:t>What is the staining </a:t>
            </a:r>
            <a:r>
              <a:rPr lang="en-US" dirty="0" err="1" smtClean="0"/>
              <a:t>techinique</a:t>
            </a:r>
            <a:r>
              <a:rPr lang="en-US" dirty="0" smtClean="0"/>
              <a:t> used?</a:t>
            </a:r>
          </a:p>
          <a:p>
            <a:r>
              <a:rPr lang="en-US" dirty="0" smtClean="0"/>
              <a:t>What pathological conditions does it cause?</a:t>
            </a:r>
            <a:endParaRPr lang="en-US" dirty="0"/>
          </a:p>
        </p:txBody>
      </p:sp>
      <p:pic>
        <p:nvPicPr>
          <p:cNvPr id="65538" name="Picture 2" descr="C:\Users\rosalia\Desktop\2nd year notes\2nd Year\Mycology\Penicillium speci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92537"/>
            <a:ext cx="4038600" cy="3541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List three conditions caused by organism  depicted on microscopy.</a:t>
            </a:r>
          </a:p>
          <a:p>
            <a:r>
              <a:rPr lang="en-US" dirty="0" smtClean="0"/>
              <a:t>What is the mod of transmission.</a:t>
            </a:r>
            <a:endParaRPr lang="en-US" dirty="0"/>
          </a:p>
        </p:txBody>
      </p:sp>
      <p:pic>
        <p:nvPicPr>
          <p:cNvPr id="62466" name="Picture 2" descr="C:\Users\rosalia\Desktop\2nd year notes\2nd Year\MicroB pix\Bacteriology\B. Anthraci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07934"/>
            <a:ext cx="4038600" cy="2710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Specimen is sputum </a:t>
            </a:r>
          </a:p>
          <a:p>
            <a:r>
              <a:rPr lang="en-US" dirty="0" smtClean="0"/>
              <a:t>List three virulence factors of the bacteria shown.</a:t>
            </a:r>
          </a:p>
          <a:p>
            <a:r>
              <a:rPr lang="en-US" dirty="0" smtClean="0"/>
              <a:t>List three pathogenic conditions it causes.</a:t>
            </a:r>
            <a:endParaRPr lang="en-US" dirty="0"/>
          </a:p>
        </p:txBody>
      </p:sp>
      <p:pic>
        <p:nvPicPr>
          <p:cNvPr id="63490" name="Picture 2" descr="C:\Users\rosalia\Desktop\2nd year notes\2nd Year\MicroB pix\Bacteriology\Gram Stain of Stre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Identify species</a:t>
            </a:r>
          </a:p>
          <a:p>
            <a:r>
              <a:rPr lang="en-US" dirty="0" smtClean="0"/>
              <a:t>Classify disease conditions caused.</a:t>
            </a:r>
            <a:endParaRPr lang="en-US" dirty="0"/>
          </a:p>
        </p:txBody>
      </p:sp>
      <p:pic>
        <p:nvPicPr>
          <p:cNvPr id="66562" name="Picture 2" descr="C:\Users\rosalia\Desktop\2nd year notes\2nd Year\Mycology\yeas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Name the condition shown. What is the causative agent?</a:t>
            </a:r>
          </a:p>
          <a:p>
            <a:r>
              <a:rPr lang="en-US" dirty="0" smtClean="0"/>
              <a:t>Name two other conditions caused by agent above.</a:t>
            </a:r>
          </a:p>
          <a:p>
            <a:r>
              <a:rPr lang="en-US" dirty="0" smtClean="0"/>
              <a:t>Name two </a:t>
            </a:r>
            <a:r>
              <a:rPr lang="en-US" smtClean="0"/>
              <a:t>predisposing factors.</a:t>
            </a:r>
            <a:endParaRPr lang="en-US"/>
          </a:p>
        </p:txBody>
      </p:sp>
      <p:pic>
        <p:nvPicPr>
          <p:cNvPr id="67588" name="Picture 4" descr="http://t3.gstatic.com/images?q=tbn:ANd9GcTHlgGGEgm7RS4hN8DeBXLThFC6bS-Zye-78zVqSTLjSt-Fjiw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252788"/>
            <a:ext cx="990600" cy="1219200"/>
          </a:xfrm>
          <a:prstGeom prst="rect">
            <a:avLst/>
          </a:prstGeom>
          <a:noFill/>
        </p:spPr>
      </p:pic>
      <p:pic>
        <p:nvPicPr>
          <p:cNvPr id="67590" name="Picture 6" descr="http://www.umm.edu/graphics/images/en/24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43000"/>
            <a:ext cx="2914650" cy="215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p14="http://schemas.microsoft.com/office/powerpoint/2010/main" xmlns:mc="http://schemas.openxmlformats.org/markup-compatibility/2006" xmlns:c="http://schemas.openxmlformats.org/drawingml/2006/chart" xmlns:v="urn:schemas-microsoft-com:vml" xmlns:dsp="http://schemas.microsoft.com/office/drawing/2008/diagram" xmlns:dgm="http://schemas.openxmlformats.org/drawingml/2006/diagram" xmlns:m="http://schemas.openxmlformats.org/officeDocument/2006/math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y="0" cx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Identify the stage of the genus and </a:t>
            </a:r>
            <a:r>
              <a:rPr lang="en-US" dirty="0" smtClean="0" err="1"/>
              <a:t>spps</a:t>
            </a:r>
            <a:r>
              <a:rPr lang="en-US" dirty="0" smtClean="0"/>
              <a:t> of the parasite</a:t>
            </a:r>
            <a:br>
              <a:rPr lang="en-US" dirty="0" smtClean="0"/>
            </a:br>
            <a:r>
              <a:rPr lang="en-US" dirty="0" smtClean="0"/>
              <a:t>name the insect vector responsible for it’s transmission</a:t>
            </a:r>
            <a:endParaRPr lang="en-US" dirty="0"/>
          </a:p>
        </p:txBody>
      </p:sp>
      <p:pic>
        <p:nvPicPr>
          <p:cNvPr id="17410" name="Picture 2" descr="C:\Users\rosalia\Desktop\2nd year notes\2nd Year\MicroB pix\Protozoology\Trypamastigotes 2.jpg"/>
          <p:cNvPicPr>
            <a:picLocks noChangeAspect="1" noChangeArrowheads="1"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135" y="2011680"/>
            <a:ext cx="7166610" cy="4269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the stage and </a:t>
            </a:r>
            <a:r>
              <a:rPr lang="en-US" dirty="0" err="1" smtClean="0"/>
              <a:t>spps</a:t>
            </a:r>
            <a:r>
              <a:rPr lang="en-US" dirty="0" smtClean="0"/>
              <a:t> of protozoa</a:t>
            </a:r>
            <a:br>
              <a:rPr lang="en-US" dirty="0" smtClean="0"/>
            </a:br>
            <a:r>
              <a:rPr lang="en-US" dirty="0" smtClean="0"/>
              <a:t>name the it’s mechanical vector</a:t>
            </a:r>
            <a:endParaRPr lang="en-US" dirty="0"/>
          </a:p>
        </p:txBody>
      </p:sp>
      <p:pic>
        <p:nvPicPr>
          <p:cNvPr id="18434" name="Picture 2" descr="C:\Users\rosalia\Desktop\2nd year notes\2nd Year\MicroB pix\Protozoology\E.coli cysts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4190" y="1600200"/>
            <a:ext cx="353561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name the vector and disease it transmits</a:t>
            </a:r>
            <a:br>
              <a:rPr lang="en-US" dirty="0" smtClean="0"/>
            </a:br>
            <a:r>
              <a:rPr lang="en-US" dirty="0" smtClean="0"/>
              <a:t>what is the  drug </a:t>
            </a:r>
            <a:r>
              <a:rPr lang="en-US" dirty="0" err="1" smtClean="0"/>
              <a:t>og</a:t>
            </a:r>
            <a:r>
              <a:rPr lang="en-US" dirty="0" smtClean="0"/>
              <a:t> choice for treating disease caused?</a:t>
            </a:r>
            <a:endParaRPr lang="en-US" dirty="0"/>
          </a:p>
        </p:txBody>
      </p:sp>
      <p:pic>
        <p:nvPicPr>
          <p:cNvPr id="19458" name="Picture 2" descr="C:\Users\rosalia\Desktop\2nd year notes\2nd Year\MicroB pix\Parasitology\Sandfl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780525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the stage, genus and species of parasite shown</a:t>
            </a:r>
            <a:br>
              <a:rPr lang="en-US" dirty="0" smtClean="0"/>
            </a:br>
            <a:r>
              <a:rPr lang="en-US" dirty="0" smtClean="0"/>
              <a:t>name two complications it cause</a:t>
            </a:r>
            <a:endParaRPr lang="en-US" dirty="0"/>
          </a:p>
        </p:txBody>
      </p:sp>
      <p:pic>
        <p:nvPicPr>
          <p:cNvPr id="21506" name="Picture 2" descr="C:\Users\rosalia\Desktop\2nd year notes\2nd Year\MicroB pix\Parasitology\Hydati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81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601</Words>
  <Application>Microsoft Office PowerPoint</Application>
  <PresentationFormat>On-screen Show (4:3)</PresentationFormat>
  <Paragraphs>73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          Name the intermediate host. Name the parasite and mode of transmission it causes</vt:lpstr>
      <vt:lpstr>           Identify the crustacean shown name the parasite related to it</vt:lpstr>
      <vt:lpstr>                 Name the phenomena what is the basis of this phenomenon</vt:lpstr>
      <vt:lpstr>                Name parasite and condition causedby this parasite. Name any other condition caused by this parasite.</vt:lpstr>
      <vt:lpstr> name the stage, genus and species of parasite what is the major complication it causes </vt:lpstr>
      <vt:lpstr>                Identify the stage of the genus and spps of the parasite name the insect vector responsible for it’s transmission</vt:lpstr>
      <vt:lpstr>Name the stage and spps of protozoa name the it’s mechanical vector</vt:lpstr>
      <vt:lpstr>                 name the vector and disease it transmits what is the  drug og choice for treating disease caused?</vt:lpstr>
      <vt:lpstr>Name the stage, genus and species of parasite shown name two complications it cause</vt:lpstr>
      <vt:lpstr>Name the vector and disease associated with it</vt:lpstr>
      <vt:lpstr>                  Identify parasite, stage, genus, species and vector involved in it’s transmission</vt:lpstr>
      <vt:lpstr>Identify anthropod which parasite uses it as an intermediate host and what disease is it cause</vt:lpstr>
      <vt:lpstr>Identify, genus,and species of parasite how does man get infection?</vt:lpstr>
      <vt:lpstr>Identify stage, genus, species of organism. What condition is mailny associated with it?</vt:lpstr>
      <vt:lpstr>Identify the genus of the larval form of the parasite. Whatis it’s natural habitat</vt:lpstr>
      <vt:lpstr>Identify class,genus,species, intermediate host and treatment.</vt:lpstr>
      <vt:lpstr>Identify vector and name two diseases associated with the vector.</vt:lpstr>
      <vt:lpstr>Identify helminth and of transmission and treatment.</vt:lpstr>
      <vt:lpstr>Identify helminth mode of transmission and treatment</vt:lpstr>
      <vt:lpstr>Identify stage of parasite, class, genus,species and two complications.</vt:lpstr>
      <vt:lpstr>Identify kingdom, order, species and treatment </vt:lpstr>
      <vt:lpstr>Identify the stage of parasite and three complications it causes.</vt:lpstr>
      <vt:lpstr>Identify stage, kingdom, genus, species, treatment of condition. </vt:lpstr>
      <vt:lpstr>Name the condition and likely causative agent and mode of transmission.</vt:lpstr>
      <vt:lpstr>Identify class,order and species of virus shown and mode of transmission</vt:lpstr>
      <vt:lpstr>Name the condition shown and two complications it causes.</vt:lpstr>
      <vt:lpstr>Name four viral diseases transmitted by these vectors</vt:lpstr>
      <vt:lpstr>Identify the family and class of the virus and name the condition shown</vt:lpstr>
      <vt:lpstr>Name  the condition show own and two complications it causes.</vt:lpstr>
      <vt:lpstr>Name the condition and causative viral agent.</vt:lpstr>
      <vt:lpstr>Identify the virus, disease caused and it’s mode of transmission</vt:lpstr>
      <vt:lpstr>Identify virus, mode of transmission and it’s prevention</vt:lpstr>
      <vt:lpstr>Identify the virus, type of nucleic material contained state whether it’s enveloped or no</vt:lpstr>
      <vt:lpstr>What virus caused this condition what kind of genome does it have and it’s route of transmission</vt:lpstr>
      <vt:lpstr>Identify virus and it’s family describe it’s genome</vt:lpstr>
      <vt:lpstr>Identify the virus that causes these conditions to what family does it belong?</vt:lpstr>
      <vt:lpstr>Identify parasite intermediate host and treatment.</vt:lpstr>
      <vt:lpstr>Identify the virus, family and name the condition it causes. 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Name the intermediate host. Name the parasite and mode of transmission it causes</dc:title>
  <dc:creator>rosalia</dc:creator>
  <cp:lastModifiedBy>rosalia</cp:lastModifiedBy>
  <cp:revision>74</cp:revision>
  <dcterms:created xsi:type="dcterms:W3CDTF">2012-11-03T09:20:19Z</dcterms:created>
  <dcterms:modified xsi:type="dcterms:W3CDTF">2012-11-04T21:31:52Z</dcterms:modified>
</cp:coreProperties>
</file>