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356" r:id="rId12"/>
    <p:sldId id="357" r:id="rId13"/>
    <p:sldId id="359" r:id="rId14"/>
    <p:sldId id="358" r:id="rId15"/>
    <p:sldId id="360" r:id="rId16"/>
    <p:sldId id="361" r:id="rId17"/>
    <p:sldId id="362" r:id="rId18"/>
    <p:sldId id="363" r:id="rId19"/>
    <p:sldId id="27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64" r:id="rId33"/>
    <p:sldId id="365" r:id="rId34"/>
    <p:sldId id="366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1D3C8BCF-468F-4265-97C9-49363A41F193}" type="datetimeFigureOut">
              <a:rPr lang="en-US" smtClean="0"/>
              <a:pPr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BD32B1A8-FF11-4077-AD97-B02033FC84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1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8BCF-468F-4265-97C9-49363A41F193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B1A8-FF11-4077-AD97-B02033FC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7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8BCF-468F-4265-97C9-49363A41F193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B1A8-FF11-4077-AD97-B02033FC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1D3C8BCF-468F-4265-97C9-49363A41F193}" type="datetimeFigureOut">
              <a:rPr lang="en-US" smtClean="0"/>
              <a:pPr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BD32B1A8-FF11-4077-AD97-B02033FC84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6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8BCF-468F-4265-97C9-49363A41F193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B1A8-FF11-4077-AD97-B02033FC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5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8BCF-468F-4265-97C9-49363A41F193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B1A8-FF11-4077-AD97-B02033FC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0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8BCF-468F-4265-97C9-49363A41F193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B1A8-FF11-4077-AD97-B02033FC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0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8BCF-468F-4265-97C9-49363A41F193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B1A8-FF11-4077-AD97-B02033FC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8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8BCF-468F-4265-97C9-49363A41F193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B1A8-FF11-4077-AD97-B02033FC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1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8BCF-468F-4265-97C9-49363A41F193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B1A8-FF11-4077-AD97-B02033FC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2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8BCF-468F-4265-97C9-49363A41F193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B1A8-FF11-4077-AD97-B02033FC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5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1D3C8BCF-468F-4265-97C9-49363A41F193}" type="datetimeFigureOut">
              <a:rPr lang="en-US" smtClean="0"/>
              <a:pPr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BD32B1A8-FF11-4077-AD97-B02033FC84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1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Pathology of HIV infection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Timothy Onyuma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1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448970"/>
              </p:ext>
            </p:extLst>
          </p:nvPr>
        </p:nvGraphicFramePr>
        <p:xfrm>
          <a:off x="838200" y="1825625"/>
          <a:ext cx="10515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MYCOBACTERIA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M. Tuberculosis</a:t>
                      </a:r>
                    </a:p>
                    <a:p>
                      <a:r>
                        <a:rPr lang="en-US" dirty="0" smtClean="0"/>
                        <a:t>M. </a:t>
                      </a:r>
                      <a:r>
                        <a:rPr lang="en-US" dirty="0" err="1" smtClean="0"/>
                        <a:t>avium-intracelluare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Other non-TB mycobacteria, </a:t>
                      </a:r>
                    </a:p>
                    <a:p>
                      <a:r>
                        <a:rPr lang="en-US" dirty="0" smtClean="0"/>
                        <a:t>Leprosy </a:t>
                      </a:r>
                    </a:p>
                    <a:p>
                      <a:r>
                        <a:rPr lang="en-US" dirty="0" smtClean="0"/>
                        <a:t>BCG infection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38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732141"/>
              </p:ext>
            </p:extLst>
          </p:nvPr>
        </p:nvGraphicFramePr>
        <p:xfrm>
          <a:off x="838200" y="1825625"/>
          <a:ext cx="10515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FUNGI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Aspergillus spp. </a:t>
                      </a:r>
                    </a:p>
                    <a:p>
                      <a:r>
                        <a:rPr lang="en-US" dirty="0" err="1" smtClean="0"/>
                        <a:t>Blastomyces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dermatitidis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err="1" smtClean="0"/>
                        <a:t>Candidaspp</a:t>
                      </a:r>
                      <a:r>
                        <a:rPr lang="en-US" dirty="0" smtClean="0"/>
                        <a:t>. </a:t>
                      </a:r>
                    </a:p>
                    <a:p>
                      <a:r>
                        <a:rPr lang="en-US" dirty="0" err="1" smtClean="0"/>
                        <a:t>Coccidioides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immitis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Cryptococcus </a:t>
                      </a:r>
                      <a:r>
                        <a:rPr lang="en-US" dirty="0" err="1" smtClean="0"/>
                        <a:t>neoformans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Dermatophyte spp. </a:t>
                      </a:r>
                    </a:p>
                    <a:p>
                      <a:r>
                        <a:rPr lang="en-US" dirty="0" smtClean="0"/>
                        <a:t>Histoplasma </a:t>
                      </a:r>
                      <a:r>
                        <a:rPr lang="en-US" dirty="0" err="1" smtClean="0"/>
                        <a:t>capsulatum</a:t>
                      </a:r>
                      <a:r>
                        <a:rPr lang="en-US" dirty="0" smtClean="0"/>
                        <a:t> H. </a:t>
                      </a:r>
                      <a:r>
                        <a:rPr lang="en-US" dirty="0" err="1" smtClean="0"/>
                        <a:t>duboisii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Paracoccidioides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brasiliensis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err="1" smtClean="0"/>
                        <a:t>Penicillium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marneffei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Pneumocystis </a:t>
                      </a:r>
                      <a:r>
                        <a:rPr lang="en-US" dirty="0" err="1" smtClean="0"/>
                        <a:t>jiroveci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Sporotrichum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schenkii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err="1" smtClean="0"/>
                        <a:t>Trichosporonosis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02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034065"/>
              </p:ext>
            </p:extLst>
          </p:nvPr>
        </p:nvGraphicFramePr>
        <p:xfrm>
          <a:off x="838200" y="1825625"/>
          <a:ext cx="10515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PARASITES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Acanthamoeba</a:t>
                      </a:r>
                      <a:r>
                        <a:rPr lang="en-US" dirty="0" smtClean="0"/>
                        <a:t> and Balamuthia spp. </a:t>
                      </a:r>
                    </a:p>
                    <a:p>
                      <a:r>
                        <a:rPr lang="en-US" dirty="0" err="1" smtClean="0"/>
                        <a:t>Cryptosporidiumspp</a:t>
                      </a:r>
                      <a:r>
                        <a:rPr lang="en-US" dirty="0" smtClean="0"/>
                        <a:t>. </a:t>
                      </a:r>
                    </a:p>
                    <a:p>
                      <a:r>
                        <a:rPr lang="en-US" dirty="0" smtClean="0"/>
                        <a:t>Entamoeba </a:t>
                      </a:r>
                      <a:r>
                        <a:rPr lang="en-US" dirty="0" err="1" smtClean="0"/>
                        <a:t>dispar</a:t>
                      </a:r>
                      <a:r>
                        <a:rPr lang="en-US" dirty="0" smtClean="0"/>
                        <a:t> common in MSM</a:t>
                      </a:r>
                    </a:p>
                    <a:p>
                      <a:r>
                        <a:rPr lang="en-US" dirty="0" smtClean="0"/>
                        <a:t>Falciparum malaria in pregnant women </a:t>
                      </a:r>
                    </a:p>
                    <a:p>
                      <a:r>
                        <a:rPr lang="en-US" dirty="0" err="1" smtClean="0"/>
                        <a:t>Isospora</a:t>
                      </a:r>
                      <a:r>
                        <a:rPr lang="en-US" dirty="0" smtClean="0"/>
                        <a:t> belli, </a:t>
                      </a:r>
                    </a:p>
                    <a:p>
                      <a:r>
                        <a:rPr lang="en-US" dirty="0" err="1" smtClean="0"/>
                        <a:t>Leishmania</a:t>
                      </a:r>
                      <a:r>
                        <a:rPr lang="en-US" dirty="0" smtClean="0"/>
                        <a:t> spp. </a:t>
                      </a:r>
                    </a:p>
                    <a:p>
                      <a:r>
                        <a:rPr lang="en-US" dirty="0" smtClean="0"/>
                        <a:t>Microsporidia </a:t>
                      </a:r>
                    </a:p>
                    <a:p>
                      <a:r>
                        <a:rPr lang="en-US" dirty="0" smtClean="0"/>
                        <a:t>Scabies </a:t>
                      </a:r>
                    </a:p>
                    <a:p>
                      <a:r>
                        <a:rPr lang="en-US" dirty="0" err="1" smtClean="0"/>
                        <a:t>Demodex</a:t>
                      </a:r>
                      <a:r>
                        <a:rPr lang="en-US" dirty="0" smtClean="0"/>
                        <a:t> mites </a:t>
                      </a:r>
                    </a:p>
                    <a:p>
                      <a:r>
                        <a:rPr lang="en-US" dirty="0" smtClean="0"/>
                        <a:t>Schistosoma </a:t>
                      </a:r>
                      <a:r>
                        <a:rPr lang="en-US" dirty="0" err="1" smtClean="0"/>
                        <a:t>spp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Spirometra</a:t>
                      </a:r>
                      <a:r>
                        <a:rPr lang="en-US" dirty="0" smtClean="0"/>
                        <a:t> spp. </a:t>
                      </a:r>
                    </a:p>
                    <a:p>
                      <a:r>
                        <a:rPr lang="en-US" dirty="0" err="1" smtClean="0"/>
                        <a:t>Strongyloides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stercoralis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Toxoplasma </a:t>
                      </a:r>
                      <a:r>
                        <a:rPr lang="en-US" dirty="0" err="1" smtClean="0"/>
                        <a:t>gondii</a:t>
                      </a:r>
                      <a:r>
                        <a:rPr lang="en-US" dirty="0" smtClean="0"/>
                        <a:t>, </a:t>
                      </a:r>
                    </a:p>
                    <a:p>
                      <a:r>
                        <a:rPr lang="en-US" dirty="0" smtClean="0"/>
                        <a:t>Trichomonas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389877"/>
              </p:ext>
            </p:extLst>
          </p:nvPr>
        </p:nvGraphicFramePr>
        <p:xfrm>
          <a:off x="838200" y="1825625"/>
          <a:ext cx="105156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MALIGNANCIES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Kaposi sarcoma</a:t>
                      </a:r>
                    </a:p>
                    <a:p>
                      <a:r>
                        <a:rPr lang="en-US" dirty="0" smtClean="0"/>
                        <a:t>B cell lymphomas</a:t>
                      </a:r>
                    </a:p>
                    <a:p>
                      <a:r>
                        <a:rPr lang="en-US" dirty="0" smtClean="0"/>
                        <a:t>Hodgkin’s disease </a:t>
                      </a:r>
                    </a:p>
                    <a:p>
                      <a:r>
                        <a:rPr lang="en-US" dirty="0" smtClean="0"/>
                        <a:t>T cell lymphoma </a:t>
                      </a:r>
                    </a:p>
                    <a:p>
                      <a:r>
                        <a:rPr lang="en-US" dirty="0" smtClean="0"/>
                        <a:t>Invasive cervical carcinoma </a:t>
                      </a:r>
                    </a:p>
                    <a:p>
                      <a:r>
                        <a:rPr lang="en-US" dirty="0" smtClean="0"/>
                        <a:t>Anal carcinoma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89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944232"/>
              </p:ext>
            </p:extLst>
          </p:nvPr>
        </p:nvGraphicFramePr>
        <p:xfrm>
          <a:off x="838200" y="1825625"/>
          <a:ext cx="10515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 HIV-INDUCED LESIONS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Acute seroconversion illness</a:t>
                      </a:r>
                    </a:p>
                    <a:p>
                      <a:r>
                        <a:rPr lang="en-US" dirty="0" smtClean="0"/>
                        <a:t>Bone marrow </a:t>
                      </a:r>
                      <a:r>
                        <a:rPr lang="en-US" dirty="0" err="1" smtClean="0"/>
                        <a:t>dyshaemopoiesis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Cardiomyopathy adults and children</a:t>
                      </a:r>
                    </a:p>
                    <a:p>
                      <a:r>
                        <a:rPr lang="en-US" dirty="0" smtClean="0"/>
                        <a:t>Cerebral vasculitis </a:t>
                      </a:r>
                    </a:p>
                    <a:p>
                      <a:r>
                        <a:rPr lang="en-US" dirty="0" smtClean="0"/>
                        <a:t>Growth failure in children mostly from Africa</a:t>
                      </a:r>
                    </a:p>
                    <a:p>
                      <a:r>
                        <a:rPr lang="en-US" dirty="0" smtClean="0"/>
                        <a:t>HIV encephalitis (HIVE) </a:t>
                      </a:r>
                    </a:p>
                    <a:p>
                      <a:r>
                        <a:rPr lang="en-US" dirty="0" smtClean="0"/>
                        <a:t>CD8 encephalitis in those of black African descent on long-term ART</a:t>
                      </a:r>
                    </a:p>
                    <a:p>
                      <a:r>
                        <a:rPr lang="en-US" dirty="0" smtClean="0"/>
                        <a:t>Vacuolar myelopathy of spinal cord </a:t>
                      </a:r>
                    </a:p>
                    <a:p>
                      <a:r>
                        <a:rPr lang="en-US" dirty="0" smtClean="0"/>
                        <a:t>HIV-associated neurocognitive disorder (HAND) </a:t>
                      </a:r>
                    </a:p>
                    <a:p>
                      <a:r>
                        <a:rPr lang="en-US" dirty="0" smtClean="0"/>
                        <a:t>Inflammatory demyelinating polyneuropathy </a:t>
                      </a:r>
                    </a:p>
                    <a:p>
                      <a:r>
                        <a:rPr lang="en-US" dirty="0" smtClean="0"/>
                        <a:t>HIV-associated myopathy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70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954356"/>
              </p:ext>
            </p:extLst>
          </p:nvPr>
        </p:nvGraphicFramePr>
        <p:xfrm>
          <a:off x="838200" y="1825625"/>
          <a:ext cx="10515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 HIV-INDUCED LESIONS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Lymphoepithelial</a:t>
                      </a:r>
                      <a:r>
                        <a:rPr lang="en-US" dirty="0" smtClean="0"/>
                        <a:t> cystic lesion of the parotid gland</a:t>
                      </a:r>
                    </a:p>
                    <a:p>
                      <a:r>
                        <a:rPr lang="en-US" dirty="0" smtClean="0"/>
                        <a:t>Lymphoid hyperplasia in gut and enteropathy </a:t>
                      </a:r>
                    </a:p>
                    <a:p>
                      <a:r>
                        <a:rPr lang="en-US" dirty="0" smtClean="0"/>
                        <a:t>HIV enteritis </a:t>
                      </a:r>
                    </a:p>
                    <a:p>
                      <a:r>
                        <a:rPr lang="en-US" dirty="0" smtClean="0"/>
                        <a:t>HIV-associated nephropathy (HIVAN) mostly restricted to those of black African descent</a:t>
                      </a:r>
                    </a:p>
                    <a:p>
                      <a:r>
                        <a:rPr lang="en-US" dirty="0" smtClean="0"/>
                        <a:t>Lymphoid interstitial pneumonia (LIP) mainly in children</a:t>
                      </a:r>
                    </a:p>
                    <a:p>
                      <a:r>
                        <a:rPr lang="en-US" dirty="0" smtClean="0"/>
                        <a:t>Metabolic dysfunction </a:t>
                      </a:r>
                    </a:p>
                    <a:p>
                      <a:r>
                        <a:rPr lang="en-US" dirty="0" smtClean="0"/>
                        <a:t>Persistent generalized lymphadenopathy (PGL) </a:t>
                      </a:r>
                    </a:p>
                    <a:p>
                      <a:r>
                        <a:rPr lang="en-US" dirty="0" err="1" smtClean="0"/>
                        <a:t>Papular</a:t>
                      </a:r>
                      <a:r>
                        <a:rPr lang="en-US" dirty="0" smtClean="0"/>
                        <a:t> pruritic dermatitis </a:t>
                      </a:r>
                    </a:p>
                    <a:p>
                      <a:r>
                        <a:rPr lang="en-US" dirty="0" smtClean="0"/>
                        <a:t>Wasting syndrome much also due to tuberculosis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8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837836"/>
              </p:ext>
            </p:extLst>
          </p:nvPr>
        </p:nvGraphicFramePr>
        <p:xfrm>
          <a:off x="838200" y="1825625"/>
          <a:ext cx="10515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Lymphoma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Associated Infections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Lymphomas also occurring in immunocompetent patients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Burkitt’s</a:t>
                      </a:r>
                      <a:r>
                        <a:rPr lang="en-US" dirty="0" smtClean="0"/>
                        <a:t> and </a:t>
                      </a:r>
                      <a:r>
                        <a:rPr lang="en-US" dirty="0" err="1" smtClean="0"/>
                        <a:t>Burkitt’s-likelymphomas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fr-FR" dirty="0" smtClean="0"/>
                        <a:t>Diffuse large B </a:t>
                      </a:r>
                      <a:r>
                        <a:rPr lang="fr-FR" dirty="0" err="1" smtClean="0"/>
                        <a:t>celllymphoma</a:t>
                      </a:r>
                      <a:r>
                        <a:rPr lang="fr-FR" dirty="0" smtClean="0"/>
                        <a:t> (DLBC)</a:t>
                      </a:r>
                    </a:p>
                    <a:p>
                      <a:r>
                        <a:rPr lang="fr-FR" dirty="0" err="1" smtClean="0"/>
                        <a:t>Centroblastic</a:t>
                      </a:r>
                      <a:endParaRPr lang="fr-FR" dirty="0" smtClean="0"/>
                    </a:p>
                    <a:p>
                      <a:r>
                        <a:rPr lang="fr-FR" dirty="0" err="1" smtClean="0"/>
                        <a:t>Immunoblastic</a:t>
                      </a:r>
                      <a:endParaRPr lang="fr-FR" dirty="0" smtClean="0"/>
                    </a:p>
                    <a:p>
                      <a:r>
                        <a:rPr lang="fr-FR" dirty="0" err="1" smtClean="0"/>
                        <a:t>Extranodal</a:t>
                      </a:r>
                      <a:r>
                        <a:rPr lang="fr-FR" dirty="0" smtClean="0"/>
                        <a:t> MALT </a:t>
                      </a:r>
                      <a:r>
                        <a:rPr lang="fr-FR" dirty="0" err="1" smtClean="0"/>
                        <a:t>lymphoma</a:t>
                      </a:r>
                      <a:endParaRPr lang="fr-FR" dirty="0" smtClean="0"/>
                    </a:p>
                    <a:p>
                      <a:r>
                        <a:rPr lang="fr-FR" dirty="0" err="1" smtClean="0"/>
                        <a:t>Peripheral</a:t>
                      </a:r>
                      <a:r>
                        <a:rPr lang="fr-FR" dirty="0" smtClean="0"/>
                        <a:t> T </a:t>
                      </a:r>
                      <a:r>
                        <a:rPr lang="fr-FR" dirty="0" err="1" smtClean="0"/>
                        <a:t>cell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lymphoma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Hodgkin </a:t>
                      </a:r>
                      <a:r>
                        <a:rPr lang="fr-FR" dirty="0" err="1" smtClean="0"/>
                        <a:t>lymphoma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EBV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EBV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EBV</a:t>
                      </a:r>
                    </a:p>
                    <a:p>
                      <a:r>
                        <a:rPr lang="en-US" dirty="0" smtClean="0"/>
                        <a:t>EBV</a:t>
                      </a:r>
                    </a:p>
                    <a:p>
                      <a:r>
                        <a:rPr lang="en-US" dirty="0" smtClean="0"/>
                        <a:t>H Pylori</a:t>
                      </a:r>
                    </a:p>
                    <a:p>
                      <a:r>
                        <a:rPr lang="en-US" dirty="0" smtClean="0"/>
                        <a:t>EBV</a:t>
                      </a:r>
                    </a:p>
                    <a:p>
                      <a:r>
                        <a:rPr lang="en-US" dirty="0" smtClean="0"/>
                        <a:t>EBV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28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380734"/>
              </p:ext>
            </p:extLst>
          </p:nvPr>
        </p:nvGraphicFramePr>
        <p:xfrm>
          <a:off x="838200" y="1825625"/>
          <a:ext cx="105156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Lymphoma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Associated Infections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Lymphomas occurring more specifically in HIV-infected persons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Primary effusion lymphoma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Plasmablastic</a:t>
                      </a:r>
                      <a:r>
                        <a:rPr lang="en-US" baseline="0" dirty="0" smtClean="0"/>
                        <a:t> lymphoma of the oral cavity</a:t>
                      </a:r>
                    </a:p>
                    <a:p>
                      <a:r>
                        <a:rPr lang="en-US" baseline="0" dirty="0" err="1" smtClean="0"/>
                        <a:t>Plasmablastic</a:t>
                      </a:r>
                      <a:r>
                        <a:rPr lang="en-US" baseline="0" dirty="0" smtClean="0"/>
                        <a:t> lymphoma developing from </a:t>
                      </a:r>
                      <a:r>
                        <a:rPr lang="en-US" baseline="0" dirty="0" err="1" smtClean="0"/>
                        <a:t>multicentric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castlemans</a:t>
                      </a:r>
                      <a:r>
                        <a:rPr lang="en-US" baseline="0" dirty="0" smtClean="0"/>
                        <a:t> disease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HHV 8 and EBV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EBV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HHV8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8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tumors associated with HIV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854900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Cancer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Associated infections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Kaposi's sarcoma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HHV8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Conjunctival squamous cell carcinoma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 HPV</a:t>
                      </a:r>
                      <a:r>
                        <a:rPr lang="en-US" baseline="0" dirty="0" smtClean="0"/>
                        <a:t> 16 and 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Cervical squamous cell carcinoma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HPV 16 and 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Anal squamous cell carcinoma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HPV 16 and 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Liver adenocarcinoma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Hepatitis B and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Smooth muscle tumor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EBV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Lung adenocarcinoma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46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organ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GIT</a:t>
            </a:r>
          </a:p>
          <a:p>
            <a:r>
              <a:rPr lang="en-US" dirty="0" smtClean="0"/>
              <a:t>Commonly infections that are associated with HIV cause wasting ‘Slim disease’.</a:t>
            </a:r>
          </a:p>
          <a:p>
            <a:r>
              <a:rPr lang="en-US" dirty="0" smtClean="0"/>
              <a:t>Mostly caused </a:t>
            </a:r>
            <a:r>
              <a:rPr lang="en-US" dirty="0"/>
              <a:t>by cryptosporidium, severe CMV enteritis, non-typhoid </a:t>
            </a:r>
            <a:r>
              <a:rPr lang="en-US" dirty="0" smtClean="0"/>
              <a:t>salmonellosis and </a:t>
            </a:r>
            <a:r>
              <a:rPr lang="en-US" dirty="0"/>
              <a:t>systemic </a:t>
            </a:r>
            <a:r>
              <a:rPr lang="en-US" dirty="0" smtClean="0"/>
              <a:t>tuberculosis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8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epidemiology and the outcomes of HIV infection have changed with time.</a:t>
            </a:r>
          </a:p>
          <a:p>
            <a:r>
              <a:rPr lang="en-US" dirty="0" smtClean="0"/>
              <a:t>It is estimated that approximately 37 million people are living with HIV, approximately 21 million are on antiretroviral treatment and 1.8 million new infections occur annually (www.Unaids.com).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MSM </a:t>
            </a:r>
            <a:r>
              <a:rPr lang="en-US" dirty="0" smtClean="0"/>
              <a:t>Chlamydia trachomatis </a:t>
            </a:r>
            <a:r>
              <a:rPr lang="en-US" dirty="0" err="1"/>
              <a:t>serovar</a:t>
            </a:r>
            <a:r>
              <a:rPr lang="en-US" dirty="0"/>
              <a:t> L2, causing </a:t>
            </a:r>
            <a:r>
              <a:rPr lang="en-US" dirty="0" smtClean="0"/>
              <a:t>lympho-granuloma </a:t>
            </a:r>
            <a:r>
              <a:rPr lang="en-US" dirty="0" err="1" smtClean="0"/>
              <a:t>venereum</a:t>
            </a:r>
            <a:r>
              <a:rPr lang="en-US" dirty="0" smtClean="0"/>
              <a:t> </a:t>
            </a:r>
            <a:r>
              <a:rPr lang="en-US" dirty="0"/>
              <a:t>(LGV) </a:t>
            </a:r>
            <a:r>
              <a:rPr lang="en-US" dirty="0" err="1"/>
              <a:t>proctitis</a:t>
            </a:r>
            <a:r>
              <a:rPr lang="en-US" dirty="0"/>
              <a:t>; syphilis; </a:t>
            </a:r>
            <a:r>
              <a:rPr lang="en-US" dirty="0" err="1"/>
              <a:t>Shigella</a:t>
            </a:r>
            <a:r>
              <a:rPr lang="en-US" dirty="0"/>
              <a:t> </a:t>
            </a:r>
            <a:r>
              <a:rPr lang="en-US" dirty="0" err="1" smtClean="0"/>
              <a:t>flexneri</a:t>
            </a:r>
            <a:r>
              <a:rPr lang="en-US" dirty="0" smtClean="0"/>
              <a:t> and </a:t>
            </a:r>
            <a:r>
              <a:rPr lang="en-US" dirty="0"/>
              <a:t>Vero </a:t>
            </a:r>
            <a:r>
              <a:rPr lang="en-US" dirty="0" err="1"/>
              <a:t>cytotoxin</a:t>
            </a:r>
            <a:r>
              <a:rPr lang="en-US" dirty="0"/>
              <a:t>-producing Escherichia coli – </a:t>
            </a:r>
            <a:r>
              <a:rPr lang="en-US" dirty="0" smtClean="0"/>
              <a:t>these with </a:t>
            </a:r>
            <a:r>
              <a:rPr lang="en-US" dirty="0"/>
              <a:t>colitis and systemic sepsis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“HIV enteropathy” directly causes diarrhea and wasting. Its case definition however requires exclusion of all other opportunistic infections.</a:t>
            </a:r>
          </a:p>
          <a:p>
            <a:r>
              <a:rPr lang="en-US" dirty="0"/>
              <a:t>Its histological features include hyperplastic mucosal </a:t>
            </a:r>
            <a:r>
              <a:rPr lang="en-US" dirty="0" err="1"/>
              <a:t>lym-phoid</a:t>
            </a:r>
            <a:r>
              <a:rPr lang="en-US" dirty="0"/>
              <a:t> follicles with HIV antigen on immunostaining</a:t>
            </a:r>
            <a:r>
              <a:rPr lang="en-US" dirty="0" smtClean="0"/>
              <a:t>, </a:t>
            </a:r>
            <a:r>
              <a:rPr lang="en-US" dirty="0" err="1" smtClean="0"/>
              <a:t>cryptitis</a:t>
            </a:r>
            <a:r>
              <a:rPr lang="en-US" dirty="0"/>
              <a:t>, and excess crypt apoptosis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68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621" y="303477"/>
            <a:ext cx="7830354" cy="606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9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Cardiac disease</a:t>
            </a:r>
          </a:p>
          <a:p>
            <a:r>
              <a:rPr lang="en-US" dirty="0" smtClean="0"/>
              <a:t>Mostly seen in chronically infected persons</a:t>
            </a:r>
          </a:p>
          <a:p>
            <a:r>
              <a:rPr lang="en-US" dirty="0" smtClean="0"/>
              <a:t>The diseases include;</a:t>
            </a:r>
          </a:p>
          <a:p>
            <a:r>
              <a:rPr lang="en-US" dirty="0" err="1"/>
              <a:t>Ischaemic</a:t>
            </a:r>
            <a:r>
              <a:rPr lang="en-US" dirty="0"/>
              <a:t> heart disease from coronary </a:t>
            </a:r>
            <a:r>
              <a:rPr lang="en-US" dirty="0" err="1" smtClean="0"/>
              <a:t>arteryatherosclerosis</a:t>
            </a:r>
            <a:endParaRPr lang="en-US" dirty="0" smtClean="0"/>
          </a:p>
          <a:p>
            <a:r>
              <a:rPr lang="en-US" dirty="0"/>
              <a:t>HIV-associated myocarditis, leading to </a:t>
            </a:r>
            <a:r>
              <a:rPr lang="en-US" dirty="0" err="1"/>
              <a:t>dilatedcardiomyopathy</a:t>
            </a:r>
            <a:r>
              <a:rPr lang="en-US" dirty="0"/>
              <a:t> (DCM) as a late stage with </a:t>
            </a:r>
            <a:r>
              <a:rPr lang="en-US" dirty="0" err="1"/>
              <a:t>heartfailure</a:t>
            </a:r>
            <a:r>
              <a:rPr lang="en-US" dirty="0"/>
              <a:t> (and poor prognosis)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5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Opportunistic infections [</a:t>
            </a:r>
            <a:r>
              <a:rPr lang="en-US" dirty="0" smtClean="0"/>
              <a:t>toxoplasmosis, aspergillosis</a:t>
            </a:r>
            <a:r>
              <a:rPr lang="en-US" dirty="0"/>
              <a:t>, candidiasis, staphylococcal </a:t>
            </a:r>
            <a:r>
              <a:rPr lang="en-US" dirty="0" smtClean="0"/>
              <a:t>septic </a:t>
            </a:r>
            <a:r>
              <a:rPr lang="en-US" dirty="0"/>
              <a:t>emboli, tuberculosis] and </a:t>
            </a:r>
            <a:r>
              <a:rPr lang="en-US" dirty="0" err="1"/>
              <a:t>tumours</a:t>
            </a:r>
            <a:r>
              <a:rPr lang="en-US" dirty="0"/>
              <a:t> (</a:t>
            </a:r>
            <a:r>
              <a:rPr lang="en-US" dirty="0" smtClean="0"/>
              <a:t>Kaposi’s sarcoma</a:t>
            </a:r>
            <a:r>
              <a:rPr lang="en-US" dirty="0"/>
              <a:t>, B cell lymphoma</a:t>
            </a:r>
            <a:r>
              <a:rPr lang="en-US" dirty="0" smtClean="0"/>
              <a:t>)</a:t>
            </a:r>
          </a:p>
          <a:p>
            <a:r>
              <a:rPr lang="en-US" dirty="0"/>
              <a:t>Wasting of myocardial mass in association with </a:t>
            </a:r>
            <a:r>
              <a:rPr lang="en-US" dirty="0" smtClean="0"/>
              <a:t>loss of </a:t>
            </a:r>
            <a:r>
              <a:rPr lang="en-US" dirty="0"/>
              <a:t>body </a:t>
            </a:r>
            <a:r>
              <a:rPr lang="en-US" dirty="0" smtClean="0"/>
              <a:t>weight. </a:t>
            </a:r>
            <a:r>
              <a:rPr lang="en-US" dirty="0"/>
              <a:t>Some of this may be due </a:t>
            </a:r>
            <a:r>
              <a:rPr lang="en-US" dirty="0" smtClean="0"/>
              <a:t>to apoptosis </a:t>
            </a:r>
            <a:r>
              <a:rPr lang="en-US" dirty="0"/>
              <a:t>of myocytes associated with local </a:t>
            </a:r>
            <a:r>
              <a:rPr lang="en-US" dirty="0" smtClean="0"/>
              <a:t>TNFα production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92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Brain disease in </a:t>
            </a:r>
            <a:r>
              <a:rPr lang="en-US" dirty="0" smtClean="0"/>
              <a:t>HIV</a:t>
            </a:r>
          </a:p>
          <a:p>
            <a:r>
              <a:rPr lang="en-US" dirty="0" smtClean="0"/>
              <a:t>The entry by HIV into the CNS occurs during early infection and mostly in the microglial cells. The giant cell encephalitis is now rarely seen with ARV treatment.</a:t>
            </a:r>
          </a:p>
          <a:p>
            <a:r>
              <a:rPr lang="en-US" dirty="0" smtClean="0"/>
              <a:t>A whole range of opportunistic infections </a:t>
            </a:r>
            <a:r>
              <a:rPr lang="en-US" dirty="0"/>
              <a:t>may occur - toxoplasmosis, tuberculosis, </a:t>
            </a:r>
            <a:r>
              <a:rPr lang="en-US" dirty="0" err="1"/>
              <a:t>cryptococcosis</a:t>
            </a:r>
            <a:r>
              <a:rPr lang="en-US" dirty="0" smtClean="0"/>
              <a:t>, JC </a:t>
            </a:r>
            <a:r>
              <a:rPr lang="en-US" dirty="0"/>
              <a:t>virus encephalitis and pneumococcal meningitis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6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Cerebrovascular disease, </a:t>
            </a:r>
            <a:r>
              <a:rPr lang="en-US" dirty="0" smtClean="0"/>
              <a:t>with stroke</a:t>
            </a:r>
            <a:r>
              <a:rPr lang="en-US" dirty="0"/>
              <a:t>, is increasingly reported, related to </a:t>
            </a:r>
            <a:r>
              <a:rPr lang="en-US" dirty="0" smtClean="0"/>
              <a:t>arterial arteriosclerosis </a:t>
            </a:r>
            <a:r>
              <a:rPr lang="en-US" dirty="0"/>
              <a:t>and </a:t>
            </a:r>
            <a:r>
              <a:rPr lang="en-US" dirty="0" smtClean="0"/>
              <a:t>vasculitis</a:t>
            </a:r>
          </a:p>
          <a:p>
            <a:r>
              <a:rPr lang="en-US" dirty="0" smtClean="0"/>
              <a:t>CD8 encephalitis in patients using ARVs</a:t>
            </a:r>
          </a:p>
          <a:p>
            <a:r>
              <a:rPr lang="en-US" dirty="0"/>
              <a:t>HIV-associated neurocognitive disorders (HAND</a:t>
            </a:r>
            <a:r>
              <a:rPr lang="en-US" dirty="0" smtClean="0"/>
              <a:t>) in chronic infection with immune activation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Immune activation</a:t>
            </a:r>
          </a:p>
          <a:p>
            <a:r>
              <a:rPr lang="en-US" dirty="0"/>
              <a:t>In untreated HIV infection, patients are in states </a:t>
            </a:r>
            <a:r>
              <a:rPr lang="en-US" dirty="0" smtClean="0"/>
              <a:t>of enhanced </a:t>
            </a:r>
            <a:r>
              <a:rPr lang="en-US" dirty="0"/>
              <a:t>immunological activation – both innate </a:t>
            </a:r>
            <a:r>
              <a:rPr lang="en-US" dirty="0" smtClean="0"/>
              <a:t>and adaptive systems with </a:t>
            </a:r>
            <a:r>
              <a:rPr lang="en-US" dirty="0"/>
              <a:t>raised </a:t>
            </a:r>
            <a:r>
              <a:rPr lang="en-US" dirty="0" smtClean="0"/>
              <a:t>inflammatory </a:t>
            </a:r>
            <a:r>
              <a:rPr lang="en-US" dirty="0"/>
              <a:t>markers </a:t>
            </a:r>
            <a:r>
              <a:rPr lang="en-US" dirty="0" smtClean="0"/>
              <a:t>in body fluids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14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Endothelial cell </a:t>
            </a:r>
            <a:r>
              <a:rPr lang="en-US" dirty="0" smtClean="0"/>
              <a:t>dysfunction</a:t>
            </a:r>
          </a:p>
          <a:p>
            <a:r>
              <a:rPr lang="en-US" dirty="0" smtClean="0"/>
              <a:t>An </a:t>
            </a:r>
            <a:r>
              <a:rPr lang="en-US" dirty="0"/>
              <a:t>association </a:t>
            </a:r>
            <a:r>
              <a:rPr lang="en-US" dirty="0" smtClean="0"/>
              <a:t>of HIV </a:t>
            </a:r>
            <a:r>
              <a:rPr lang="en-US" dirty="0"/>
              <a:t>infection with P selectin and venous </a:t>
            </a:r>
            <a:r>
              <a:rPr lang="en-US" dirty="0" smtClean="0"/>
              <a:t>thromboembolism</a:t>
            </a:r>
            <a:r>
              <a:rPr lang="en-US" dirty="0"/>
              <a:t>, tissue-plasminogen activator and mortality</a:t>
            </a:r>
            <a:r>
              <a:rPr lang="en-US" dirty="0" smtClean="0"/>
              <a:t>, and </a:t>
            </a:r>
            <a:r>
              <a:rPr lang="en-US" dirty="0"/>
              <a:t>D-dimer with venous thromboembolism (VTE</a:t>
            </a:r>
            <a:r>
              <a:rPr lang="en-US" dirty="0" smtClean="0"/>
              <a:t>) and cardiovascular disease.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toxicities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670597"/>
              </p:ext>
            </p:extLst>
          </p:nvPr>
        </p:nvGraphicFramePr>
        <p:xfrm>
          <a:off x="838200" y="1825625"/>
          <a:ext cx="105156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Toxicities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Nucleoside reverse transcriptase inhibitors (NRTI)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Generic: mitochondrial toxicity. Muscle and nerve damage Lactic acidosis, liver steatosis, hepatitis Hypersensitivity reaction (ABV)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Non-nucleoside reverse transcriptase inhibitors (NNRTI)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Liver necrosis Stevens–Johnson syndrome; toxic epidermal necrolysis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Protease inhibitors (PI)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Generic: </a:t>
                      </a:r>
                      <a:r>
                        <a:rPr lang="en-US" dirty="0" err="1" smtClean="0"/>
                        <a:t>dyslipidaemias</a:t>
                      </a:r>
                      <a:r>
                        <a:rPr lang="en-US" dirty="0" smtClean="0"/>
                        <a:t> Lipodystrophy Liver damage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3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Maternal to child (MTC)- In utero, Perinatally, Breastmilk</a:t>
            </a:r>
          </a:p>
          <a:p>
            <a:r>
              <a:rPr lang="en-US" dirty="0" smtClean="0"/>
              <a:t>Heterosexual</a:t>
            </a:r>
            <a:endParaRPr lang="en-US" dirty="0"/>
          </a:p>
          <a:p>
            <a:r>
              <a:rPr lang="en-US" dirty="0" smtClean="0"/>
              <a:t>Anorectal in men who have sex with men (MSM)</a:t>
            </a:r>
          </a:p>
          <a:p>
            <a:r>
              <a:rPr lang="en-US" dirty="0" smtClean="0"/>
              <a:t>Intravenous drug users (IVDU)</a:t>
            </a:r>
          </a:p>
          <a:p>
            <a:r>
              <a:rPr lang="en-US" dirty="0" smtClean="0"/>
              <a:t>Transfusion of infected blood products</a:t>
            </a:r>
          </a:p>
          <a:p>
            <a:r>
              <a:rPr lang="en-US" dirty="0" smtClean="0"/>
              <a:t>Accidental inoculation in healthcare workers</a:t>
            </a:r>
          </a:p>
          <a:p>
            <a:r>
              <a:rPr lang="en-US" dirty="0" smtClean="0"/>
              <a:t>Organ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30003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Immune reconstitution </a:t>
            </a:r>
            <a:r>
              <a:rPr lang="fr-FR" dirty="0" smtClean="0"/>
              <a:t>inflammatory </a:t>
            </a:r>
            <a:r>
              <a:rPr lang="fr-FR" dirty="0"/>
              <a:t>syndrome(IRIS</a:t>
            </a:r>
            <a:r>
              <a:rPr lang="fr-FR" dirty="0" smtClean="0"/>
              <a:t>)</a:t>
            </a:r>
          </a:p>
          <a:p>
            <a:r>
              <a:rPr lang="en-US" dirty="0"/>
              <a:t>The </a:t>
            </a:r>
            <a:r>
              <a:rPr lang="en-US" dirty="0" smtClean="0"/>
              <a:t>resurgence in </a:t>
            </a:r>
            <a:r>
              <a:rPr lang="en-US" dirty="0"/>
              <a:t>cell-mediated immunity, albeit incomplete, pro-motes </a:t>
            </a:r>
            <a:r>
              <a:rPr lang="en-US" dirty="0" smtClean="0"/>
              <a:t>inflammation </a:t>
            </a:r>
            <a:r>
              <a:rPr lang="en-US" dirty="0"/>
              <a:t>in many tissues against </a:t>
            </a:r>
            <a:r>
              <a:rPr lang="en-US" dirty="0" smtClean="0"/>
              <a:t>infectious organisms </a:t>
            </a:r>
            <a:r>
              <a:rPr lang="en-US" dirty="0"/>
              <a:t>and their antigens, including viruses </a:t>
            </a:r>
            <a:r>
              <a:rPr lang="en-US" dirty="0" smtClean="0"/>
              <a:t>within tumour cells</a:t>
            </a:r>
          </a:p>
          <a:p>
            <a:r>
              <a:rPr lang="en-US" dirty="0"/>
              <a:t>The resulting tissue swelling, </a:t>
            </a:r>
            <a:r>
              <a:rPr lang="en-US" dirty="0" smtClean="0"/>
              <a:t>oedema and </a:t>
            </a:r>
            <a:r>
              <a:rPr lang="en-US" dirty="0"/>
              <a:t>breakdown characterizes IRIS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inflammation may </a:t>
            </a:r>
            <a:r>
              <a:rPr lang="en-US" dirty="0"/>
              <a:t>be acute or granulomatous, and considerable </a:t>
            </a:r>
            <a:r>
              <a:rPr lang="en-US" dirty="0" smtClean="0"/>
              <a:t>organ damage </a:t>
            </a:r>
            <a:r>
              <a:rPr lang="en-US" dirty="0"/>
              <a:t>can occur, </a:t>
            </a:r>
            <a:r>
              <a:rPr lang="en-US" dirty="0" err="1"/>
              <a:t>eg</a:t>
            </a:r>
            <a:r>
              <a:rPr lang="en-US" dirty="0"/>
              <a:t> from enlarging CNS lesions</a:t>
            </a:r>
            <a:r>
              <a:rPr lang="en-US" dirty="0" smtClean="0"/>
              <a:t>, massive </a:t>
            </a:r>
            <a:r>
              <a:rPr lang="en-US" dirty="0"/>
              <a:t>lymphadenopathy, erupting suppurative </a:t>
            </a:r>
            <a:r>
              <a:rPr lang="en-US" dirty="0" smtClean="0"/>
              <a:t>lymph nodes </a:t>
            </a:r>
            <a:r>
              <a:rPr lang="en-US" dirty="0"/>
              <a:t>and acute lung injury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8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IRIS presents either as a reactivation of known </a:t>
            </a:r>
            <a:r>
              <a:rPr lang="en-US" dirty="0" smtClean="0"/>
              <a:t>organ disease</a:t>
            </a:r>
            <a:r>
              <a:rPr lang="en-US" dirty="0"/>
              <a:t>, or unmasking of previously occult </a:t>
            </a:r>
            <a:r>
              <a:rPr lang="en-US" dirty="0" smtClean="0"/>
              <a:t>infection, </a:t>
            </a:r>
            <a:r>
              <a:rPr lang="en-US" dirty="0"/>
              <a:t>presenting de novo as </a:t>
            </a:r>
            <a:r>
              <a:rPr lang="en-US" dirty="0" err="1"/>
              <a:t>tuberculoid</a:t>
            </a:r>
            <a:r>
              <a:rPr lang="en-US" dirty="0"/>
              <a:t> </a:t>
            </a:r>
            <a:r>
              <a:rPr lang="en-US" dirty="0" smtClean="0"/>
              <a:t>disease</a:t>
            </a:r>
          </a:p>
          <a:p>
            <a:r>
              <a:rPr lang="en-US" dirty="0"/>
              <a:t>Host HLA variations play a role in IRIS, but </a:t>
            </a:r>
            <a:r>
              <a:rPr lang="en-US" dirty="0" smtClean="0"/>
              <a:t>overall about </a:t>
            </a:r>
            <a:r>
              <a:rPr lang="en-US" dirty="0"/>
              <a:t>one-quarter of treated patients may expect a </a:t>
            </a:r>
            <a:r>
              <a:rPr lang="en-US" dirty="0" smtClean="0"/>
              <a:t>severe IRIS </a:t>
            </a:r>
            <a:r>
              <a:rPr lang="en-US" dirty="0"/>
              <a:t>reaction</a:t>
            </a:r>
          </a:p>
        </p:txBody>
      </p:sp>
    </p:spTree>
    <p:extLst>
      <p:ext uri="{BB962C8B-B14F-4D97-AF65-F5344CB8AC3E}">
        <p14:creationId xmlns:p14="http://schemas.microsoft.com/office/powerpoint/2010/main" val="205434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</a:p>
          <a:p>
            <a:r>
              <a:rPr lang="en-US" dirty="0" smtClean="0"/>
              <a:t>There have been many advances in understanding HIV over years. The opportunistic infections and drug toxicities more so with increased survival dominate clinical presentation.</a:t>
            </a:r>
          </a:p>
          <a:p>
            <a:r>
              <a:rPr lang="en-US" dirty="0" smtClean="0"/>
              <a:t>Understanding the range of pathologies is invaluable in the management of patients.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1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</a:t>
            </a:r>
          </a:p>
          <a:p>
            <a:r>
              <a:rPr lang="en-US" dirty="0"/>
              <a:t>J </a:t>
            </a:r>
            <a:r>
              <a:rPr lang="en-US" dirty="0" err="1"/>
              <a:t>Pathol</a:t>
            </a:r>
            <a:r>
              <a:rPr lang="en-US" dirty="0"/>
              <a:t> 2015; 235: 229–241</a:t>
            </a:r>
          </a:p>
        </p:txBody>
      </p:sp>
    </p:spTree>
    <p:extLst>
      <p:ext uri="{BB962C8B-B14F-4D97-AF65-F5344CB8AC3E}">
        <p14:creationId xmlns:p14="http://schemas.microsoft.com/office/powerpoint/2010/main" val="331323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Majority of all infections are HIV type 1 infections which has several clades. A rare smaller proportion is by HIV type 2 which is also less virulent.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04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254" y="1293285"/>
            <a:ext cx="7524049" cy="525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2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infection of cells;</a:t>
            </a:r>
          </a:p>
          <a:p>
            <a:r>
              <a:rPr lang="en-US" dirty="0" smtClean="0"/>
              <a:t>CD4+ T cells</a:t>
            </a:r>
          </a:p>
          <a:p>
            <a:r>
              <a:rPr lang="en-US" dirty="0" smtClean="0"/>
              <a:t>Monocytes and Macrophages in lymph nodes, spleen, liver, brain, lung, bone marrow</a:t>
            </a:r>
          </a:p>
          <a:p>
            <a:r>
              <a:rPr lang="en-US" dirty="0" smtClean="0"/>
              <a:t>Dendritic cells in lymphoid germinal centers and at </a:t>
            </a:r>
            <a:r>
              <a:rPr lang="en-US" dirty="0" err="1" smtClean="0"/>
              <a:t>lymphoepithelial</a:t>
            </a:r>
            <a:r>
              <a:rPr lang="en-US" dirty="0" smtClean="0"/>
              <a:t> surfaces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HIV causes human disease by;</a:t>
            </a:r>
          </a:p>
          <a:p>
            <a:r>
              <a:rPr lang="en-US" dirty="0" smtClean="0"/>
              <a:t>Progressive destruction of CD4 T cells and impaired cell mediated immunity and immune surveillance</a:t>
            </a:r>
          </a:p>
          <a:p>
            <a:r>
              <a:rPr lang="en-US" dirty="0" smtClean="0"/>
              <a:t>Direct tissue damage by HIV through mononuclear cell activation</a:t>
            </a:r>
          </a:p>
          <a:p>
            <a:r>
              <a:rPr lang="en-US" dirty="0" smtClean="0"/>
              <a:t>Systemic indirect tissue damage through immune activation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Diseases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503228"/>
              </p:ext>
            </p:extLst>
          </p:nvPr>
        </p:nvGraphicFramePr>
        <p:xfrm>
          <a:off x="838200" y="1825625"/>
          <a:ext cx="10515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VIRUSES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Adenovirus  </a:t>
                      </a:r>
                    </a:p>
                    <a:p>
                      <a:r>
                        <a:rPr lang="en-US" dirty="0" smtClean="0"/>
                        <a:t>B19 parvovirus </a:t>
                      </a:r>
                    </a:p>
                    <a:p>
                      <a:r>
                        <a:rPr lang="en-US" dirty="0" smtClean="0"/>
                        <a:t>Cytomegalovirus </a:t>
                      </a:r>
                    </a:p>
                    <a:p>
                      <a:r>
                        <a:rPr lang="en-US" dirty="0" smtClean="0"/>
                        <a:t>Epstein–Barr virus </a:t>
                      </a:r>
                    </a:p>
                    <a:p>
                      <a:r>
                        <a:rPr lang="en-US" dirty="0" smtClean="0"/>
                        <a:t>Hepatitis A, E B (±hepatitis D) Hepatitis C </a:t>
                      </a:r>
                    </a:p>
                    <a:p>
                      <a:r>
                        <a:rPr lang="en-US" dirty="0" smtClean="0"/>
                        <a:t>Herpes simplex </a:t>
                      </a:r>
                    </a:p>
                    <a:p>
                      <a:r>
                        <a:rPr lang="en-US" dirty="0" smtClean="0"/>
                        <a:t>Human herpes virus 8 (Kaposi sarcoma virus) </a:t>
                      </a:r>
                    </a:p>
                    <a:p>
                      <a:r>
                        <a:rPr lang="en-US" dirty="0" smtClean="0"/>
                        <a:t>Herpes zoster Global </a:t>
                      </a:r>
                    </a:p>
                    <a:p>
                      <a:r>
                        <a:rPr lang="en-US" dirty="0" smtClean="0"/>
                        <a:t>Human papillomavirus, high-risk Global, causing squamous carcinomas </a:t>
                      </a:r>
                    </a:p>
                    <a:p>
                      <a:r>
                        <a:rPr lang="en-US" dirty="0" smtClean="0"/>
                        <a:t>Human papillomavirus, low-risk Global, genital and skin: diffuse warts in children </a:t>
                      </a:r>
                    </a:p>
                    <a:p>
                      <a:r>
                        <a:rPr lang="en-US" dirty="0" smtClean="0"/>
                        <a:t>J-C virus</a:t>
                      </a:r>
                    </a:p>
                    <a:p>
                      <a:r>
                        <a:rPr lang="en-US" dirty="0" err="1" smtClean="0"/>
                        <a:t>Molluscum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contagiosum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71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300650"/>
              </p:ext>
            </p:extLst>
          </p:nvPr>
        </p:nvGraphicFramePr>
        <p:xfrm>
          <a:off x="838200" y="1825625"/>
          <a:ext cx="10515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BACTERIA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Bartonella</a:t>
                      </a:r>
                      <a:r>
                        <a:rPr lang="en-US" dirty="0" smtClean="0"/>
                        <a:t> spp. </a:t>
                      </a:r>
                    </a:p>
                    <a:p>
                      <a:r>
                        <a:rPr lang="en-US" dirty="0" smtClean="0"/>
                        <a:t>Campylobacter and </a:t>
                      </a:r>
                      <a:r>
                        <a:rPr lang="en-US" dirty="0" err="1" smtClean="0"/>
                        <a:t>Shigella</a:t>
                      </a:r>
                      <a:r>
                        <a:rPr lang="en-US" dirty="0" smtClean="0"/>
                        <a:t> enteritis </a:t>
                      </a:r>
                    </a:p>
                    <a:p>
                      <a:r>
                        <a:rPr lang="en-US" dirty="0" smtClean="0"/>
                        <a:t>Chlamydia trachomatis, epidemic in MSM in HICs</a:t>
                      </a:r>
                    </a:p>
                    <a:p>
                      <a:r>
                        <a:rPr lang="en-US" dirty="0" smtClean="0"/>
                        <a:t>Intestinal </a:t>
                      </a:r>
                      <a:r>
                        <a:rPr lang="en-US" dirty="0" err="1" smtClean="0"/>
                        <a:t>spirochaetosis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Listeria </a:t>
                      </a:r>
                    </a:p>
                    <a:p>
                      <a:r>
                        <a:rPr lang="en-US" dirty="0" smtClean="0"/>
                        <a:t>Mycoplasma spp. </a:t>
                      </a:r>
                    </a:p>
                    <a:p>
                      <a:r>
                        <a:rPr lang="en-US" dirty="0" smtClean="0"/>
                        <a:t>Neisseria </a:t>
                      </a:r>
                      <a:r>
                        <a:rPr lang="en-US" dirty="0" err="1" smtClean="0"/>
                        <a:t>gonorrhoea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err="1" smtClean="0"/>
                        <a:t>Nocardia</a:t>
                      </a:r>
                      <a:r>
                        <a:rPr lang="en-US" dirty="0" smtClean="0"/>
                        <a:t> spp. </a:t>
                      </a:r>
                    </a:p>
                    <a:p>
                      <a:r>
                        <a:rPr lang="en-US" dirty="0" smtClean="0"/>
                        <a:t>Non-</a:t>
                      </a:r>
                      <a:r>
                        <a:rPr lang="en-US" dirty="0" err="1" smtClean="0"/>
                        <a:t>typhoidSalmonellaspp</a:t>
                      </a:r>
                      <a:r>
                        <a:rPr lang="en-US" dirty="0" smtClean="0"/>
                        <a:t>. Sepsis</a:t>
                      </a:r>
                    </a:p>
                    <a:p>
                      <a:r>
                        <a:rPr lang="en-US" dirty="0" smtClean="0"/>
                        <a:t>Pneumococcal infections </a:t>
                      </a:r>
                    </a:p>
                    <a:p>
                      <a:r>
                        <a:rPr lang="en-US" dirty="0" err="1" smtClean="0"/>
                        <a:t>Rhodococcus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equi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Staphylococcus aureus and E. coli sepsis </a:t>
                      </a:r>
                    </a:p>
                    <a:p>
                      <a:r>
                        <a:rPr lang="en-US" dirty="0" smtClean="0"/>
                        <a:t>Syphilis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0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1202</Words>
  <Application>Microsoft Office PowerPoint</Application>
  <PresentationFormat>Widescreen</PresentationFormat>
  <Paragraphs>210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Cambria</vt:lpstr>
      <vt:lpstr>Office Theme</vt:lpstr>
      <vt:lpstr>Pathology of HIV infection</vt:lpstr>
      <vt:lpstr>Epidemiology</vt:lpstr>
      <vt:lpstr>HIV transmission</vt:lpstr>
      <vt:lpstr>PowerPoint Presentation</vt:lpstr>
      <vt:lpstr>Pathogenesis</vt:lpstr>
      <vt:lpstr>PowerPoint Presentation</vt:lpstr>
      <vt:lpstr>PowerPoint Presentation</vt:lpstr>
      <vt:lpstr>Spectrum of Diseases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tumors associated with HIV</vt:lpstr>
      <vt:lpstr>Common organ diseases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Drug toxicities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Pathology of HIV infection</dc:title>
  <dc:creator>HP</dc:creator>
  <cp:lastModifiedBy>HP</cp:lastModifiedBy>
  <cp:revision>36</cp:revision>
  <dcterms:created xsi:type="dcterms:W3CDTF">2016-12-03T15:00:18Z</dcterms:created>
  <dcterms:modified xsi:type="dcterms:W3CDTF">2018-07-25T06:11:19Z</dcterms:modified>
</cp:coreProperties>
</file>