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0"/>
  </p:notesMasterIdLst>
  <p:sldIdLst>
    <p:sldId id="256" r:id="rId2"/>
    <p:sldId id="257" r:id="rId3"/>
    <p:sldId id="306" r:id="rId4"/>
    <p:sldId id="317" r:id="rId5"/>
    <p:sldId id="318" r:id="rId6"/>
    <p:sldId id="258" r:id="rId7"/>
    <p:sldId id="259" r:id="rId8"/>
    <p:sldId id="349" r:id="rId9"/>
    <p:sldId id="350" r:id="rId10"/>
    <p:sldId id="351" r:id="rId11"/>
    <p:sldId id="352" r:id="rId12"/>
    <p:sldId id="353" r:id="rId13"/>
    <p:sldId id="354" r:id="rId14"/>
    <p:sldId id="355" r:id="rId15"/>
    <p:sldId id="356" r:id="rId16"/>
    <p:sldId id="357" r:id="rId17"/>
    <p:sldId id="358" r:id="rId18"/>
    <p:sldId id="361" r:id="rId19"/>
    <p:sldId id="359" r:id="rId20"/>
    <p:sldId id="360" r:id="rId21"/>
    <p:sldId id="362" r:id="rId22"/>
    <p:sldId id="363" r:id="rId23"/>
    <p:sldId id="364" r:id="rId24"/>
    <p:sldId id="295" r:id="rId25"/>
    <p:sldId id="347" r:id="rId26"/>
    <p:sldId id="348" r:id="rId27"/>
    <p:sldId id="294" r:id="rId28"/>
    <p:sldId id="365" r:id="rId29"/>
    <p:sldId id="366" r:id="rId30"/>
    <p:sldId id="367" r:id="rId31"/>
    <p:sldId id="368" r:id="rId32"/>
    <p:sldId id="319" r:id="rId33"/>
    <p:sldId id="296" r:id="rId34"/>
    <p:sldId id="320" r:id="rId35"/>
    <p:sldId id="304" r:id="rId36"/>
    <p:sldId id="305" r:id="rId37"/>
    <p:sldId id="321" r:id="rId38"/>
    <p:sldId id="316" r:id="rId39"/>
    <p:sldId id="369" r:id="rId40"/>
    <p:sldId id="372" r:id="rId41"/>
    <p:sldId id="370" r:id="rId42"/>
    <p:sldId id="371" r:id="rId43"/>
    <p:sldId id="373" r:id="rId44"/>
    <p:sldId id="261" r:id="rId45"/>
    <p:sldId id="263" r:id="rId46"/>
    <p:sldId id="285" r:id="rId47"/>
    <p:sldId id="297" r:id="rId48"/>
    <p:sldId id="264" r:id="rId49"/>
    <p:sldId id="298" r:id="rId50"/>
    <p:sldId id="271" r:id="rId51"/>
    <p:sldId id="272" r:id="rId52"/>
    <p:sldId id="270" r:id="rId53"/>
    <p:sldId id="266" r:id="rId54"/>
    <p:sldId id="267" r:id="rId55"/>
    <p:sldId id="268" r:id="rId56"/>
    <p:sldId id="269" r:id="rId57"/>
    <p:sldId id="300" r:id="rId58"/>
    <p:sldId id="323" r:id="rId59"/>
    <p:sldId id="324" r:id="rId60"/>
    <p:sldId id="262" r:id="rId61"/>
    <p:sldId id="322" r:id="rId62"/>
    <p:sldId id="325" r:id="rId63"/>
    <p:sldId id="331" r:id="rId64"/>
    <p:sldId id="326" r:id="rId65"/>
    <p:sldId id="327" r:id="rId66"/>
    <p:sldId id="328" r:id="rId67"/>
    <p:sldId id="329" r:id="rId68"/>
    <p:sldId id="330" r:id="rId69"/>
    <p:sldId id="332" r:id="rId70"/>
    <p:sldId id="333" r:id="rId71"/>
    <p:sldId id="334" r:id="rId72"/>
    <p:sldId id="301" r:id="rId73"/>
    <p:sldId id="273" r:id="rId74"/>
    <p:sldId id="274" r:id="rId75"/>
    <p:sldId id="288" r:id="rId76"/>
    <p:sldId id="289" r:id="rId77"/>
    <p:sldId id="336" r:id="rId78"/>
    <p:sldId id="337" r:id="rId79"/>
    <p:sldId id="338" r:id="rId80"/>
    <p:sldId id="339" r:id="rId81"/>
    <p:sldId id="340" r:id="rId82"/>
    <p:sldId id="341" r:id="rId83"/>
    <p:sldId id="374" r:id="rId84"/>
    <p:sldId id="277" r:id="rId85"/>
    <p:sldId id="375" r:id="rId86"/>
    <p:sldId id="382" r:id="rId87"/>
    <p:sldId id="383" r:id="rId88"/>
    <p:sldId id="291" r:id="rId89"/>
    <p:sldId id="303" r:id="rId90"/>
    <p:sldId id="309" r:id="rId91"/>
    <p:sldId id="310" r:id="rId92"/>
    <p:sldId id="311" r:id="rId93"/>
    <p:sldId id="345" r:id="rId94"/>
    <p:sldId id="346" r:id="rId95"/>
    <p:sldId id="377" r:id="rId96"/>
    <p:sldId id="378" r:id="rId97"/>
    <p:sldId id="379" r:id="rId98"/>
    <p:sldId id="381" r:id="rId99"/>
    <p:sldId id="384" r:id="rId100"/>
    <p:sldId id="386" r:id="rId101"/>
    <p:sldId id="385" r:id="rId102"/>
    <p:sldId id="388" r:id="rId103"/>
    <p:sldId id="387" r:id="rId104"/>
    <p:sldId id="343" r:id="rId105"/>
    <p:sldId id="344" r:id="rId106"/>
    <p:sldId id="286" r:id="rId107"/>
    <p:sldId id="284" r:id="rId108"/>
    <p:sldId id="380" r:id="rId109"/>
    <p:sldId id="390" r:id="rId110"/>
    <p:sldId id="391" r:id="rId111"/>
    <p:sldId id="260" r:id="rId112"/>
    <p:sldId id="392" r:id="rId113"/>
    <p:sldId id="393" r:id="rId114"/>
    <p:sldId id="394" r:id="rId115"/>
    <p:sldId id="395" r:id="rId116"/>
    <p:sldId id="396" r:id="rId117"/>
    <p:sldId id="397" r:id="rId118"/>
    <p:sldId id="265" r:id="rId119"/>
    <p:sldId id="279" r:id="rId120"/>
    <p:sldId id="280" r:id="rId121"/>
    <p:sldId id="281" r:id="rId122"/>
    <p:sldId id="398" r:id="rId123"/>
    <p:sldId id="399" r:id="rId124"/>
    <p:sldId id="283" r:id="rId125"/>
    <p:sldId id="400" r:id="rId126"/>
    <p:sldId id="287" r:id="rId127"/>
    <p:sldId id="401" r:id="rId128"/>
    <p:sldId id="402" r:id="rId129"/>
    <p:sldId id="403" r:id="rId130"/>
    <p:sldId id="404" r:id="rId131"/>
    <p:sldId id="405" r:id="rId132"/>
    <p:sldId id="406" r:id="rId133"/>
    <p:sldId id="407" r:id="rId134"/>
    <p:sldId id="408" r:id="rId135"/>
    <p:sldId id="409" r:id="rId136"/>
    <p:sldId id="410" r:id="rId137"/>
    <p:sldId id="411" r:id="rId138"/>
    <p:sldId id="412" r:id="rId139"/>
    <p:sldId id="413" r:id="rId140"/>
    <p:sldId id="414" r:id="rId141"/>
    <p:sldId id="415" r:id="rId142"/>
    <p:sldId id="416" r:id="rId143"/>
    <p:sldId id="417" r:id="rId144"/>
    <p:sldId id="275" r:id="rId145"/>
    <p:sldId id="276" r:id="rId146"/>
    <p:sldId id="418" r:id="rId147"/>
    <p:sldId id="389" r:id="rId148"/>
    <p:sldId id="314" r:id="rId14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97"/>
    <p:restoredTop sz="93447"/>
  </p:normalViewPr>
  <p:slideViewPr>
    <p:cSldViewPr>
      <p:cViewPr varScale="1">
        <p:scale>
          <a:sx n="63" d="100"/>
          <a:sy n="63" d="100"/>
        </p:scale>
        <p:origin x="880" y="1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notesMaster" Target="notesMasters/notesMaster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tableStyles" Target="tableStyles.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CC84956-39DA-4BCA-AF9D-55E6CCA533E1}" type="datetimeFigureOut">
              <a:rPr lang="en-GB" smtClean="0"/>
              <a:t>11/02/2019</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D853E92-971E-465D-AEFC-A4FD682D8615}" type="slidenum">
              <a:rPr lang="en-GB" smtClean="0"/>
              <a:t>‹#›</a:t>
            </a:fld>
            <a:endParaRPr lang="en-GB"/>
          </a:p>
        </p:txBody>
      </p:sp>
    </p:spTree>
    <p:extLst>
      <p:ext uri="{BB962C8B-B14F-4D97-AF65-F5344CB8AC3E}">
        <p14:creationId xmlns:p14="http://schemas.microsoft.com/office/powerpoint/2010/main" val="40059449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p:spPr>
        <p:txBody>
          <a:bodyPr/>
          <a:lstStyle/>
          <a:p>
            <a:fld id="{A7808BD9-C6FC-49EB-8F75-78F7928D37F4}" type="slidenum">
              <a:rPr lang="en-US" smtClean="0">
                <a:solidFill>
                  <a:prstClr val="white"/>
                </a:solidFill>
                <a:latin typeface="Arial" pitchFamily="34" charset="0"/>
              </a:rPr>
              <a:pPr/>
              <a:t>52</a:t>
            </a:fld>
            <a:endParaRPr lang="en-US">
              <a:solidFill>
                <a:prstClr val="white"/>
              </a:solidFill>
              <a:latin typeface="Arial" pitchFamily="34" charset="0"/>
            </a:endParaRPr>
          </a:p>
        </p:txBody>
      </p:sp>
      <p:sp>
        <p:nvSpPr>
          <p:cNvPr id="144387" name="Rectangle 2"/>
          <p:cNvSpPr>
            <a:spLocks noGrp="1" noRot="1" noChangeAspect="1" noChangeArrowheads="1" noTextEdit="1"/>
          </p:cNvSpPr>
          <p:nvPr>
            <p:ph type="sldImg"/>
          </p:nvPr>
        </p:nvSpPr>
        <p:spPr>
          <a:xfrm>
            <a:off x="1141413" y="685800"/>
            <a:ext cx="4572000" cy="3429000"/>
          </a:xfrm>
          <a:ln/>
        </p:spPr>
      </p:sp>
      <p:sp>
        <p:nvSpPr>
          <p:cNvPr id="144388" name="Rectangle 3"/>
          <p:cNvSpPr>
            <a:spLocks noGrp="1" noChangeArrowheads="1"/>
          </p:cNvSpPr>
          <p:nvPr>
            <p:ph type="body" idx="1"/>
          </p:nvPr>
        </p:nvSpPr>
        <p:spPr>
          <a:xfrm>
            <a:off x="686421" y="4344025"/>
            <a:ext cx="5485158" cy="4114488"/>
          </a:xfrm>
          <a:prstGeom prst="rect">
            <a:avLst/>
          </a:prstGeom>
          <a:noFill/>
          <a:ln/>
        </p:spPr>
        <p:txBody>
          <a:bodyPr/>
          <a:lstStyle/>
          <a:p>
            <a:pPr eaLnBrk="1" hangingPunct="1"/>
            <a:r>
              <a:rPr lang="en-US" altLang="ja-JP">
                <a:latin typeface="Arial" pitchFamily="34" charset="0"/>
                <a:cs typeface="ＭＳ Ｐゴシック"/>
              </a:rPr>
              <a:t>The combination of fever and hemorrhage can be caused by different viruses, rickettsiae, bacteria, protozoa, and fungi. However, the term </a:t>
            </a:r>
            <a:r>
              <a:rPr lang="en-US" altLang="ja-JP">
                <a:latin typeface="Times New Roman" pitchFamily="18" charset="0"/>
                <a:cs typeface="ＭＳ Ｐゴシック"/>
              </a:rPr>
              <a:t>“</a:t>
            </a:r>
            <a:r>
              <a:rPr lang="en-US" altLang="ja-JP">
                <a:latin typeface="Arial" pitchFamily="34" charset="0"/>
                <a:cs typeface="ＭＳ Ｐゴシック"/>
              </a:rPr>
              <a:t>viral hemorrhagic fever</a:t>
            </a:r>
            <a:r>
              <a:rPr lang="en-US" altLang="ja-JP">
                <a:latin typeface="Times New Roman" pitchFamily="18" charset="0"/>
                <a:cs typeface="ＭＳ Ｐゴシック"/>
              </a:rPr>
              <a:t>”</a:t>
            </a:r>
            <a:r>
              <a:rPr lang="en-US" altLang="ja-JP">
                <a:latin typeface="Arial" pitchFamily="34" charset="0"/>
                <a:cs typeface="ＭＳ Ｐゴシック"/>
              </a:rPr>
              <a:t> (VHF) is usually reserved for systemic infections characterized by fever and hemorrhage caused by a special group of viruses transmitted to humans by arthropods and rodents.  VHFs are febrile illnesses characterized by abnormal vascular regulation and vascular damage and are caused by small, lipid-enveloped RNA viruses.  This syndrome can be caused by viruses belonging to four different families that differ in their genomic structure, replication strategy, and morphologic features (Table 11-4).  Arenaviruses, bunyaviruses, and filoviruses are negative-stranded, whereas flaviviruses are positive-stranded RNA viruses.   Hemorrhagic fever viruses are distributed worldwide, and the diseases they cause are traditionally named according to the location where they were first described.  The oldest and best known is yellow fever virus; others include Lassa fever, lymphocytic choriomeningitis, Ebola, and Dengue viruses. </a:t>
            </a:r>
            <a:endParaRPr lang="en-US">
              <a:latin typeface="Arial" pitchFamily="34" charset="0"/>
            </a:endParaRPr>
          </a:p>
        </p:txBody>
      </p:sp>
    </p:spTree>
    <p:extLst>
      <p:ext uri="{BB962C8B-B14F-4D97-AF65-F5344CB8AC3E}">
        <p14:creationId xmlns:p14="http://schemas.microsoft.com/office/powerpoint/2010/main" val="23261362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p:spPr>
        <p:txBody>
          <a:bodyPr/>
          <a:lstStyle/>
          <a:p>
            <a:fld id="{4ED44A5B-41C2-4C84-9AA2-69390B568CEF}" type="slidenum">
              <a:rPr lang="en-US" smtClean="0">
                <a:latin typeface="Arial" pitchFamily="34" charset="0"/>
              </a:rPr>
              <a:pPr/>
              <a:t>54</a:t>
            </a:fld>
            <a:endParaRPr lang="en-US">
              <a:latin typeface="Arial" pitchFamily="34" charset="0"/>
            </a:endParaRPr>
          </a:p>
        </p:txBody>
      </p:sp>
      <p:sp>
        <p:nvSpPr>
          <p:cNvPr id="146435" name="Rectangle 2"/>
          <p:cNvSpPr>
            <a:spLocks noGrp="1" noRot="1" noChangeAspect="1" noChangeArrowheads="1" noTextEdit="1"/>
          </p:cNvSpPr>
          <p:nvPr>
            <p:ph type="sldImg"/>
          </p:nvPr>
        </p:nvSpPr>
        <p:spPr>
          <a:ln/>
        </p:spPr>
      </p:sp>
      <p:sp>
        <p:nvSpPr>
          <p:cNvPr id="146436" name="Rectangle 3"/>
          <p:cNvSpPr>
            <a:spLocks noGrp="1" noChangeArrowheads="1"/>
          </p:cNvSpPr>
          <p:nvPr>
            <p:ph type="body" idx="1"/>
          </p:nvPr>
        </p:nvSpPr>
        <p:spPr>
          <a:xfrm>
            <a:off x="686421" y="4344025"/>
            <a:ext cx="5485158" cy="4114488"/>
          </a:xfrm>
          <a:prstGeom prst="rect">
            <a:avLst/>
          </a:prstGeom>
          <a:noFill/>
          <a:ln/>
        </p:spPr>
        <p:txBody>
          <a:bodyPr/>
          <a:lstStyle/>
          <a:p>
            <a:pPr eaLnBrk="1" hangingPunct="1"/>
            <a:r>
              <a:rPr lang="en-US" sz="1000" dirty="0" err="1">
                <a:latin typeface="Arial" pitchFamily="34" charset="0"/>
              </a:rPr>
              <a:t>Prodrome</a:t>
            </a:r>
            <a:endParaRPr lang="en-US" sz="1000" dirty="0">
              <a:latin typeface="Arial" pitchFamily="34" charset="0"/>
            </a:endParaRPr>
          </a:p>
          <a:p>
            <a:pPr lvl="1" eaLnBrk="1" hangingPunct="1"/>
            <a:r>
              <a:rPr lang="en-US" dirty="0" err="1">
                <a:latin typeface="Arial" pitchFamily="34" charset="0"/>
              </a:rPr>
              <a:t>myalgia</a:t>
            </a:r>
            <a:r>
              <a:rPr lang="en-US" dirty="0">
                <a:latin typeface="Arial" pitchFamily="34" charset="0"/>
              </a:rPr>
              <a:t>, prostration, dizziness, flushing, </a:t>
            </a:r>
            <a:r>
              <a:rPr lang="en-US" dirty="0" err="1">
                <a:latin typeface="Arial" pitchFamily="34" charset="0"/>
              </a:rPr>
              <a:t>conjunctival</a:t>
            </a:r>
            <a:r>
              <a:rPr lang="en-US" dirty="0">
                <a:latin typeface="Arial" pitchFamily="34" charset="0"/>
              </a:rPr>
              <a:t> injection</a:t>
            </a:r>
          </a:p>
          <a:p>
            <a:pPr eaLnBrk="1" hangingPunct="1"/>
            <a:r>
              <a:rPr lang="en-US" sz="1000" dirty="0">
                <a:latin typeface="Arial" pitchFamily="34" charset="0"/>
              </a:rPr>
              <a:t>Increased vascular permeability</a:t>
            </a:r>
          </a:p>
          <a:p>
            <a:pPr lvl="1" eaLnBrk="1" hangingPunct="1"/>
            <a:r>
              <a:rPr lang="en-US" dirty="0" err="1">
                <a:latin typeface="Arial" pitchFamily="34" charset="0"/>
              </a:rPr>
              <a:t>proteinuria</a:t>
            </a:r>
            <a:r>
              <a:rPr lang="en-US" dirty="0">
                <a:latin typeface="Arial" pitchFamily="34" charset="0"/>
              </a:rPr>
              <a:t>, </a:t>
            </a:r>
            <a:r>
              <a:rPr lang="en-US" dirty="0" err="1">
                <a:latin typeface="Arial" pitchFamily="34" charset="0"/>
              </a:rPr>
              <a:t>periorbital</a:t>
            </a:r>
            <a:r>
              <a:rPr lang="en-US" dirty="0">
                <a:latin typeface="Arial" pitchFamily="34" charset="0"/>
              </a:rPr>
              <a:t> edema, retroperitoneal edema</a:t>
            </a:r>
          </a:p>
          <a:p>
            <a:pPr eaLnBrk="1" hangingPunct="1"/>
            <a:r>
              <a:rPr lang="en-US" sz="1000" dirty="0">
                <a:latin typeface="Arial" pitchFamily="34" charset="0"/>
              </a:rPr>
              <a:t>Manifestations of vascular damage</a:t>
            </a:r>
          </a:p>
          <a:p>
            <a:pPr lvl="1" eaLnBrk="1" hangingPunct="1"/>
            <a:r>
              <a:rPr lang="en-US" dirty="0" err="1">
                <a:latin typeface="Arial" pitchFamily="34" charset="0"/>
              </a:rPr>
              <a:t>petechiae</a:t>
            </a:r>
            <a:r>
              <a:rPr lang="en-US" dirty="0">
                <a:latin typeface="Arial" pitchFamily="34" charset="0"/>
              </a:rPr>
              <a:t>, </a:t>
            </a:r>
            <a:r>
              <a:rPr lang="en-US" dirty="0" err="1">
                <a:latin typeface="Arial" pitchFamily="34" charset="0"/>
              </a:rPr>
              <a:t>ecchymosis</a:t>
            </a:r>
            <a:r>
              <a:rPr lang="en-US" dirty="0">
                <a:latin typeface="Arial" pitchFamily="34" charset="0"/>
              </a:rPr>
              <a:t>, frank hemorrhage</a:t>
            </a:r>
          </a:p>
          <a:p>
            <a:pPr eaLnBrk="1" hangingPunct="1"/>
            <a:r>
              <a:rPr lang="en-US" sz="1000" dirty="0">
                <a:latin typeface="Arial" pitchFamily="34" charset="0"/>
              </a:rPr>
              <a:t>Hypotension and shock</a:t>
            </a:r>
          </a:p>
          <a:p>
            <a:pPr eaLnBrk="1" hangingPunct="1"/>
            <a:r>
              <a:rPr lang="en-US" sz="1000" dirty="0">
                <a:latin typeface="Arial" pitchFamily="34" charset="0"/>
              </a:rPr>
              <a:t>Multisystem involvement</a:t>
            </a:r>
          </a:p>
          <a:p>
            <a:pPr lvl="1" eaLnBrk="1" hangingPunct="1"/>
            <a:r>
              <a:rPr lang="en-US" dirty="0">
                <a:latin typeface="Arial" pitchFamily="34" charset="0"/>
              </a:rPr>
              <a:t>pulmonary, GI, hepatic, renal, neurologic</a:t>
            </a:r>
          </a:p>
          <a:p>
            <a:pPr eaLnBrk="1" hangingPunct="1"/>
            <a:endParaRPr lang="en-US" dirty="0">
              <a:latin typeface="Arial" pitchFamily="34" charset="0"/>
            </a:endParaRPr>
          </a:p>
        </p:txBody>
      </p:sp>
    </p:spTree>
    <p:extLst>
      <p:ext uri="{BB962C8B-B14F-4D97-AF65-F5344CB8AC3E}">
        <p14:creationId xmlns:p14="http://schemas.microsoft.com/office/powerpoint/2010/main" val="39152547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B5168BB0-5871-4CC7-BC56-8D11ECCFCACE}" type="datetimeFigureOut">
              <a:rPr lang="en-GB" smtClean="0"/>
              <a:t>11/02/2019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176A766-5478-4388-8428-27F1D3820457}" type="slidenum">
              <a:rPr lang="en-GB" smtClean="0"/>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5168BB0-5871-4CC7-BC56-8D11ECCFCACE}" type="datetimeFigureOut">
              <a:rPr lang="en-GB" smtClean="0"/>
              <a:t>11/02/2019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176A766-5478-4388-8428-27F1D3820457}" type="slidenum">
              <a:rPr lang="en-GB" smtClean="0"/>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5168BB0-5871-4CC7-BC56-8D11ECCFCACE}" type="datetimeFigureOut">
              <a:rPr lang="en-GB" smtClean="0"/>
              <a:t>11/02/2019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176A766-5478-4388-8428-27F1D3820457}" type="slidenum">
              <a:rPr lang="en-GB" smtClean="0"/>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a:xfrm>
            <a:off x="457200" y="6356350"/>
            <a:ext cx="2133600" cy="365125"/>
          </a:xfrm>
          <a:prstGeom prst="rect">
            <a:avLst/>
          </a:prstGeom>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6553200" y="6356350"/>
            <a:ext cx="2133600" cy="365125"/>
          </a:xfrm>
          <a:prstGeom prst="rect">
            <a:avLst/>
          </a:prstGeom>
        </p:spPr>
        <p:txBody>
          <a:bodyPr/>
          <a:lstStyle>
            <a:lvl1pPr>
              <a:defRPr/>
            </a:lvl1pPr>
          </a:lstStyle>
          <a:p>
            <a:pPr>
              <a:defRPr/>
            </a:pPr>
            <a:fld id="{AB24BB7E-9B03-41F8-96BD-87912C342019}" type="slidenum">
              <a:rPr lang="en-US"/>
              <a:pPr>
                <a:defRPr/>
              </a:pPr>
              <a:t>‹#›</a:t>
            </a:fld>
            <a:endParaRPr lang="en-US"/>
          </a:p>
        </p:txBody>
      </p:sp>
    </p:spTree>
    <p:extLst>
      <p:ext uri="{BB962C8B-B14F-4D97-AF65-F5344CB8AC3E}">
        <p14:creationId xmlns:p14="http://schemas.microsoft.com/office/powerpoint/2010/main" val="2713092430"/>
      </p:ext>
    </p:extLst>
  </p:cSld>
  <p:clrMapOvr>
    <a:masterClrMapping/>
  </p:clrMapOvr>
  <p:transition spd="slow">
    <p:wipe dir="d"/>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a:prstGeom prst="rect">
            <a:avLst/>
          </a:prstGeom>
        </p:spPr>
        <p:txBody>
          <a:bodyPr/>
          <a:lstStyle/>
          <a:p>
            <a:pPr lvl="0"/>
            <a:endParaRPr lang="en-US" noProof="0"/>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lgn="ctr" eaLnBrk="0" hangingPunct="0">
              <a:defRPr/>
            </a:lvl1pPr>
          </a:lstStyle>
          <a:p>
            <a:pPr>
              <a:defRPr/>
            </a:pPr>
            <a:endParaRPr lang="en-US" sz="2400" b="1">
              <a:solidFill>
                <a:srgbClr val="0F56DC"/>
              </a:solidFill>
              <a:latin typeface="Times New Roman" pitchFamily="18" charset="0"/>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lgn="ctr" eaLnBrk="0" hangingPunct="0">
              <a:defRPr/>
            </a:lvl1pPr>
          </a:lstStyle>
          <a:p>
            <a:pPr>
              <a:defRPr/>
            </a:pPr>
            <a:endParaRPr lang="en-US" sz="2400" b="1">
              <a:solidFill>
                <a:srgbClr val="0F56DC"/>
              </a:solidFill>
              <a:latin typeface="Times New Roman" pitchFamily="18" charset="0"/>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lgn="ctr" eaLnBrk="0" hangingPunct="0">
              <a:defRPr/>
            </a:lvl1pPr>
          </a:lstStyle>
          <a:p>
            <a:pPr>
              <a:defRPr/>
            </a:pPr>
            <a:fld id="{A62BAB8F-E422-4991-A0D2-65C6A2DF4E65}" type="slidenum">
              <a:rPr lang="en-US" sz="2400" b="1">
                <a:solidFill>
                  <a:srgbClr val="0F56DC"/>
                </a:solidFill>
                <a:latin typeface="Times New Roman" pitchFamily="18" charset="0"/>
              </a:rPr>
              <a:pPr>
                <a:defRPr/>
              </a:pPr>
              <a:t>‹#›</a:t>
            </a:fld>
            <a:endParaRPr lang="en-US" sz="2400" b="1">
              <a:solidFill>
                <a:srgbClr val="0F56DC"/>
              </a:solidFill>
              <a:latin typeface="Times New Roman" pitchFamily="18" charset="0"/>
            </a:endParaRPr>
          </a:p>
        </p:txBody>
      </p:sp>
    </p:spTree>
    <p:extLst>
      <p:ext uri="{BB962C8B-B14F-4D97-AF65-F5344CB8AC3E}">
        <p14:creationId xmlns:p14="http://schemas.microsoft.com/office/powerpoint/2010/main" val="2238713702"/>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5168BB0-5871-4CC7-BC56-8D11ECCFCACE}" type="datetimeFigureOut">
              <a:rPr lang="en-GB" smtClean="0"/>
              <a:t>11/02/2019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176A766-5478-4388-8428-27F1D3820457}" type="slidenum">
              <a:rPr lang="en-GB" smtClean="0"/>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168BB0-5871-4CC7-BC56-8D11ECCFCACE}" type="datetimeFigureOut">
              <a:rPr lang="en-GB" smtClean="0"/>
              <a:t>11/02/2019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176A766-5478-4388-8428-27F1D3820457}" type="slidenum">
              <a:rPr lang="en-GB" smtClean="0"/>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B5168BB0-5871-4CC7-BC56-8D11ECCFCACE}" type="datetimeFigureOut">
              <a:rPr lang="en-GB" smtClean="0"/>
              <a:t>11/02/2019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176A766-5478-4388-8428-27F1D3820457}" type="slidenum">
              <a:rPr lang="en-GB" smtClean="0"/>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B5168BB0-5871-4CC7-BC56-8D11ECCFCACE}" type="datetimeFigureOut">
              <a:rPr lang="en-GB" smtClean="0"/>
              <a:t>11/02/2019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176A766-5478-4388-8428-27F1D3820457}" type="slidenum">
              <a:rPr lang="en-GB" smtClean="0"/>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5168BB0-5871-4CC7-BC56-8D11ECCFCACE}" type="datetimeFigureOut">
              <a:rPr lang="en-GB" smtClean="0"/>
              <a:t>11/02/2019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176A766-5478-4388-8428-27F1D3820457}" type="slidenum">
              <a:rPr lang="en-GB" smtClean="0"/>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168BB0-5871-4CC7-BC56-8D11ECCFCACE}" type="datetimeFigureOut">
              <a:rPr lang="en-GB" smtClean="0"/>
              <a:t>11/02/2019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176A766-5478-4388-8428-27F1D3820457}" type="slidenum">
              <a:rPr lang="en-GB" smtClean="0"/>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5168BB0-5871-4CC7-BC56-8D11ECCFCACE}" type="datetimeFigureOut">
              <a:rPr lang="en-GB" smtClean="0"/>
              <a:t>11/02/2019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176A766-5478-4388-8428-27F1D3820457}" type="slidenum">
              <a:rPr lang="en-GB" smtClean="0"/>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5168BB0-5871-4CC7-BC56-8D11ECCFCACE}" type="datetimeFigureOut">
              <a:rPr lang="en-GB" smtClean="0"/>
              <a:t>11/02/2019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176A766-5478-4388-8428-27F1D3820457}" type="slidenum">
              <a:rPr lang="en-GB" smtClean="0"/>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168BB0-5871-4CC7-BC56-8D11ECCFCACE}" type="datetimeFigureOut">
              <a:rPr lang="en-GB" smtClean="0"/>
              <a:t>11/02/2019</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76A766-5478-4388-8428-27F1D3820457}" type="slidenum">
              <a:rPr lang="en-GB" smtClean="0"/>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mailto:edwin.walong@uonbi.ac.ke"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4.xml"/></Relationships>
</file>

<file path=ppt/slides/_rels/slide126.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3.xml"/><Relationship Id="rId1" Type="http://schemas.openxmlformats.org/officeDocument/2006/relationships/vmlDrawing" Target="../drawings/vmlDrawing1.vml"/><Relationship Id="rId5" Type="http://schemas.openxmlformats.org/officeDocument/2006/relationships/image" Target="../media/image47.wmf"/><Relationship Id="rId4" Type="http://schemas.openxmlformats.org/officeDocument/2006/relationships/oleObject" Target="../embeddings/oleObject1.bin"/></Relationships>
</file>

<file path=ppt/slides/_rels/slide5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0.jpeg"/></Relationships>
</file>

<file path=ppt/slides/_rels/slide5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5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wmf"/><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5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eg"/><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1124743"/>
          </a:xfrm>
        </p:spPr>
        <p:txBody>
          <a:bodyPr/>
          <a:lstStyle/>
          <a:p>
            <a:r>
              <a:rPr lang="en-US" dirty="0"/>
              <a:t>Diseases of Blood Vessels</a:t>
            </a:r>
            <a:endParaRPr lang="en-GB" dirty="0"/>
          </a:p>
        </p:txBody>
      </p:sp>
      <p:sp>
        <p:nvSpPr>
          <p:cNvPr id="3" name="Subtitle 2"/>
          <p:cNvSpPr>
            <a:spLocks noGrp="1"/>
          </p:cNvSpPr>
          <p:nvPr>
            <p:ph type="subTitle" idx="1"/>
          </p:nvPr>
        </p:nvSpPr>
        <p:spPr>
          <a:xfrm>
            <a:off x="0" y="4941168"/>
            <a:ext cx="9144000" cy="1916832"/>
          </a:xfrm>
        </p:spPr>
        <p:txBody>
          <a:bodyPr>
            <a:normAutofit/>
          </a:bodyPr>
          <a:lstStyle/>
          <a:p>
            <a:r>
              <a:rPr lang="en-US" dirty="0"/>
              <a:t>Dr E. </a:t>
            </a:r>
            <a:r>
              <a:rPr lang="en-US" dirty="0" err="1"/>
              <a:t>Walong</a:t>
            </a:r>
            <a:r>
              <a:rPr lang="en-US" dirty="0"/>
              <a:t>, Anatomic Pathology Unit, Department of Human Pathology. Email: </a:t>
            </a:r>
            <a:r>
              <a:rPr lang="en-US" dirty="0">
                <a:hlinkClick r:id="rId2"/>
              </a:rPr>
              <a:t>edwin.walong@uonbi.ac.ke</a:t>
            </a:r>
            <a:r>
              <a:rPr lang="en-US" dirty="0"/>
              <a:t>, </a:t>
            </a:r>
          </a:p>
        </p:txBody>
      </p:sp>
      <p:pic>
        <p:nvPicPr>
          <p:cNvPr id="1026" name="Picture 2"/>
          <p:cNvPicPr>
            <a:picLocks noChangeAspect="1" noChangeArrowheads="1"/>
          </p:cNvPicPr>
          <p:nvPr/>
        </p:nvPicPr>
        <p:blipFill>
          <a:blip r:embed="rId3" cstate="print"/>
          <a:srcRect l="-3124" b="30106"/>
          <a:stretch>
            <a:fillRect/>
          </a:stretch>
        </p:blipFill>
        <p:spPr bwMode="auto">
          <a:xfrm>
            <a:off x="0" y="1340768"/>
            <a:ext cx="9144000" cy="3541762"/>
          </a:xfrm>
          <a:prstGeom prst="rect">
            <a:avLst/>
          </a:prstGeom>
          <a:noFill/>
          <a:ln w="9525">
            <a:no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Classification, Low Flow</a:t>
            </a:r>
          </a:p>
        </p:txBody>
      </p:sp>
      <p:pic>
        <p:nvPicPr>
          <p:cNvPr id="8194" name="Picture 2" descr="https://www.dovepress.com/cr_data/article_fulltext/s66000/66467/img/fig3.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2096180"/>
            <a:ext cx="8229600" cy="3534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336893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8BD8B-8ACB-4B96-954E-4A2738C9B252}"/>
              </a:ext>
            </a:extLst>
          </p:cNvPr>
          <p:cNvSpPr>
            <a:spLocks noGrp="1"/>
          </p:cNvSpPr>
          <p:nvPr>
            <p:ph type="title"/>
          </p:nvPr>
        </p:nvSpPr>
        <p:spPr/>
        <p:txBody>
          <a:bodyPr/>
          <a:lstStyle/>
          <a:p>
            <a:endParaRPr lang="en-GB"/>
          </a:p>
        </p:txBody>
      </p:sp>
      <p:pic>
        <p:nvPicPr>
          <p:cNvPr id="5" name="Content Placeholder 4">
            <a:extLst>
              <a:ext uri="{FF2B5EF4-FFF2-40B4-BE49-F238E27FC236}">
                <a16:creationId xmlns:a16="http://schemas.microsoft.com/office/drawing/2014/main" id="{CB2E68BD-9EDF-4991-932D-292AF87024CE}"/>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7389" y="188640"/>
            <a:ext cx="9723925" cy="7292944"/>
          </a:xfrm>
        </p:spPr>
      </p:pic>
    </p:spTree>
    <p:extLst>
      <p:ext uri="{BB962C8B-B14F-4D97-AF65-F5344CB8AC3E}">
        <p14:creationId xmlns:p14="http://schemas.microsoft.com/office/powerpoint/2010/main" val="168071354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0CA8E-7A85-4EB7-80BE-DF733F997657}"/>
              </a:ext>
            </a:extLst>
          </p:cNvPr>
          <p:cNvSpPr>
            <a:spLocks noGrp="1"/>
          </p:cNvSpPr>
          <p:nvPr>
            <p:ph type="title"/>
          </p:nvPr>
        </p:nvSpPr>
        <p:spPr/>
        <p:txBody>
          <a:bodyPr/>
          <a:lstStyle/>
          <a:p>
            <a:endParaRPr lang="en-GB"/>
          </a:p>
        </p:txBody>
      </p:sp>
      <p:pic>
        <p:nvPicPr>
          <p:cNvPr id="14" name="Content Placeholder 13">
            <a:extLst>
              <a:ext uri="{FF2B5EF4-FFF2-40B4-BE49-F238E27FC236}">
                <a16:creationId xmlns:a16="http://schemas.microsoft.com/office/drawing/2014/main" id="{9E7E8E94-79CF-4AE3-998D-B77029EB93EE}"/>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8520" y="-27602"/>
            <a:ext cx="9144000" cy="6858000"/>
          </a:xfrm>
        </p:spPr>
      </p:pic>
    </p:spTree>
    <p:extLst>
      <p:ext uri="{BB962C8B-B14F-4D97-AF65-F5344CB8AC3E}">
        <p14:creationId xmlns:p14="http://schemas.microsoft.com/office/powerpoint/2010/main" val="245912141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BDB89-824A-407D-A607-9A43C57AA427}"/>
              </a:ext>
            </a:extLst>
          </p:cNvPr>
          <p:cNvSpPr>
            <a:spLocks noGrp="1"/>
          </p:cNvSpPr>
          <p:nvPr>
            <p:ph type="title"/>
          </p:nvPr>
        </p:nvSpPr>
        <p:spPr/>
        <p:txBody>
          <a:bodyPr/>
          <a:lstStyle/>
          <a:p>
            <a:endParaRPr lang="en-GB"/>
          </a:p>
        </p:txBody>
      </p:sp>
      <p:pic>
        <p:nvPicPr>
          <p:cNvPr id="5" name="Content Placeholder 4">
            <a:extLst>
              <a:ext uri="{FF2B5EF4-FFF2-40B4-BE49-F238E27FC236}">
                <a16:creationId xmlns:a16="http://schemas.microsoft.com/office/drawing/2014/main" id="{59B85031-CE1D-4A18-8B64-FF3B85FA472E}"/>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1411" t="10178" r="25878" b="725"/>
          <a:stretch/>
        </p:blipFill>
        <p:spPr>
          <a:xfrm>
            <a:off x="959637" y="634"/>
            <a:ext cx="7224725" cy="6857366"/>
          </a:xfrm>
        </p:spPr>
      </p:pic>
    </p:spTree>
    <p:extLst>
      <p:ext uri="{BB962C8B-B14F-4D97-AF65-F5344CB8AC3E}">
        <p14:creationId xmlns:p14="http://schemas.microsoft.com/office/powerpoint/2010/main" val="112160184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F1208-8BBA-4E0C-AE57-6EACA8E72AA4}"/>
              </a:ext>
            </a:extLst>
          </p:cNvPr>
          <p:cNvSpPr>
            <a:spLocks noGrp="1"/>
          </p:cNvSpPr>
          <p:nvPr>
            <p:ph type="title"/>
          </p:nvPr>
        </p:nvSpPr>
        <p:spPr/>
        <p:txBody>
          <a:bodyPr/>
          <a:lstStyle/>
          <a:p>
            <a:endParaRPr lang="en-GB"/>
          </a:p>
        </p:txBody>
      </p:sp>
      <p:pic>
        <p:nvPicPr>
          <p:cNvPr id="5" name="Content Placeholder 4">
            <a:extLst>
              <a:ext uri="{FF2B5EF4-FFF2-40B4-BE49-F238E27FC236}">
                <a16:creationId xmlns:a16="http://schemas.microsoft.com/office/drawing/2014/main" id="{31CB3ADE-7B1D-4380-8B99-B1C0C74437DF}"/>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1412" t="5405" r="38385" b="11863"/>
          <a:stretch/>
        </p:blipFill>
        <p:spPr>
          <a:xfrm>
            <a:off x="1610749" y="14222"/>
            <a:ext cx="5922501" cy="6843778"/>
          </a:xfrm>
        </p:spPr>
      </p:pic>
    </p:spTree>
    <p:extLst>
      <p:ext uri="{BB962C8B-B14F-4D97-AF65-F5344CB8AC3E}">
        <p14:creationId xmlns:p14="http://schemas.microsoft.com/office/powerpoint/2010/main" val="413123293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Drugs of abuse</a:t>
            </a:r>
            <a:endParaRPr lang="en-GB" dirty="0"/>
          </a:p>
        </p:txBody>
      </p:sp>
      <p:sp>
        <p:nvSpPr>
          <p:cNvPr id="3" name="Content Placeholder 2"/>
          <p:cNvSpPr>
            <a:spLocks noGrp="1"/>
          </p:cNvSpPr>
          <p:nvPr>
            <p:ph sz="half" idx="1"/>
          </p:nvPr>
        </p:nvSpPr>
        <p:spPr/>
        <p:txBody>
          <a:bodyPr>
            <a:normAutofit fontScale="92500" lnSpcReduction="10000"/>
          </a:bodyPr>
          <a:lstStyle/>
          <a:p>
            <a:r>
              <a:rPr lang="en-US" dirty="0"/>
              <a:t>drugs of abuse such as Cocaine, heroin</a:t>
            </a:r>
          </a:p>
          <a:p>
            <a:r>
              <a:rPr lang="en-US" dirty="0"/>
              <a:t>Intravenous abuse of oral medications</a:t>
            </a:r>
          </a:p>
          <a:p>
            <a:r>
              <a:rPr lang="en-US" dirty="0"/>
              <a:t>Injury to medium sized arteries, arterioles</a:t>
            </a:r>
          </a:p>
          <a:p>
            <a:r>
              <a:rPr lang="en-US" dirty="0"/>
              <a:t>Lung, skin, kidney, central nervous system</a:t>
            </a:r>
          </a:p>
          <a:p>
            <a:r>
              <a:rPr lang="en-US" b="1" dirty="0"/>
              <a:t>NB: Cannabis use-acute subarachnoid </a:t>
            </a:r>
            <a:r>
              <a:rPr lang="en-US" b="1" dirty="0" err="1"/>
              <a:t>haematoma</a:t>
            </a:r>
            <a:endParaRPr lang="en-GB" b="1" dirty="0"/>
          </a:p>
        </p:txBody>
      </p:sp>
      <p:pic>
        <p:nvPicPr>
          <p:cNvPr id="14338" name="Picture 2"/>
          <p:cNvPicPr>
            <a:picLocks noGrp="1" noChangeAspect="1" noChangeArrowheads="1"/>
          </p:cNvPicPr>
          <p:nvPr>
            <p:ph sz="half" idx="2"/>
          </p:nvPr>
        </p:nvPicPr>
        <p:blipFill>
          <a:blip r:embed="rId2" cstate="print"/>
          <a:srcRect/>
          <a:stretch>
            <a:fillRect/>
          </a:stretch>
        </p:blipFill>
        <p:spPr bwMode="auto">
          <a:xfrm>
            <a:off x="4399705" y="1988840"/>
            <a:ext cx="4954588" cy="3456384"/>
          </a:xfrm>
          <a:prstGeom prst="rect">
            <a:avLst/>
          </a:prstGeom>
          <a:noFill/>
          <a:ln w="9525">
            <a:noFill/>
            <a:miter lim="800000"/>
            <a:headEnd/>
            <a:tailEnd/>
          </a:ln>
        </p:spPr>
      </p:pic>
    </p:spTree>
    <p:extLst>
      <p:ext uri="{BB962C8B-B14F-4D97-AF65-F5344CB8AC3E}">
        <p14:creationId xmlns:p14="http://schemas.microsoft.com/office/powerpoint/2010/main" val="188616922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Effects of cocaine</a:t>
            </a:r>
            <a:endParaRPr lang="en-GB" dirty="0"/>
          </a:p>
        </p:txBody>
      </p:sp>
      <p:pic>
        <p:nvPicPr>
          <p:cNvPr id="15362" name="Picture 2"/>
          <p:cNvPicPr>
            <a:picLocks noGrp="1" noChangeAspect="1" noChangeArrowheads="1"/>
          </p:cNvPicPr>
          <p:nvPr>
            <p:ph sz="half" idx="1"/>
          </p:nvPr>
        </p:nvPicPr>
        <p:blipFill>
          <a:blip r:embed="rId2" cstate="print"/>
          <a:srcRect/>
          <a:stretch>
            <a:fillRect/>
          </a:stretch>
        </p:blipFill>
        <p:spPr bwMode="auto">
          <a:xfrm>
            <a:off x="0" y="1816810"/>
            <a:ext cx="4391074" cy="4060462"/>
          </a:xfrm>
          <a:prstGeom prst="rect">
            <a:avLst/>
          </a:prstGeom>
          <a:noFill/>
          <a:ln w="9525">
            <a:noFill/>
            <a:miter lim="800000"/>
            <a:headEnd/>
            <a:tailEnd/>
          </a:ln>
        </p:spPr>
      </p:pic>
      <p:pic>
        <p:nvPicPr>
          <p:cNvPr id="15363" name="Picture 3"/>
          <p:cNvPicPr>
            <a:picLocks noGrp="1" noChangeAspect="1" noChangeArrowheads="1"/>
          </p:cNvPicPr>
          <p:nvPr>
            <p:ph sz="half" idx="2"/>
          </p:nvPr>
        </p:nvPicPr>
        <p:blipFill>
          <a:blip r:embed="rId3" cstate="print"/>
          <a:srcRect/>
          <a:stretch>
            <a:fillRect/>
          </a:stretch>
        </p:blipFill>
        <p:spPr bwMode="auto">
          <a:xfrm>
            <a:off x="4355976" y="1772816"/>
            <a:ext cx="4788024" cy="4165718"/>
          </a:xfrm>
          <a:prstGeom prst="rect">
            <a:avLst/>
          </a:prstGeom>
          <a:noFill/>
          <a:ln w="9525">
            <a:noFill/>
            <a:miter lim="800000"/>
            <a:headEnd/>
            <a:tailEnd/>
          </a:ln>
        </p:spPr>
      </p:pic>
    </p:spTree>
    <p:extLst>
      <p:ext uri="{BB962C8B-B14F-4D97-AF65-F5344CB8AC3E}">
        <p14:creationId xmlns:p14="http://schemas.microsoft.com/office/powerpoint/2010/main" val="148544433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Injury to the </a:t>
            </a:r>
            <a:r>
              <a:rPr lang="en-US" dirty="0" err="1"/>
              <a:t>vasular</a:t>
            </a:r>
            <a:r>
              <a:rPr lang="en-US" dirty="0"/>
              <a:t> allograft</a:t>
            </a:r>
            <a:endParaRPr lang="en-GB" dirty="0"/>
          </a:p>
        </p:txBody>
      </p:sp>
      <p:sp>
        <p:nvSpPr>
          <p:cNvPr id="3" name="Content Placeholder 2"/>
          <p:cNvSpPr>
            <a:spLocks noGrp="1"/>
          </p:cNvSpPr>
          <p:nvPr>
            <p:ph sz="half" idx="1"/>
          </p:nvPr>
        </p:nvSpPr>
        <p:spPr/>
        <p:txBody>
          <a:bodyPr/>
          <a:lstStyle/>
          <a:p>
            <a:r>
              <a:rPr lang="en-US" dirty="0"/>
              <a:t>Use of </a:t>
            </a:r>
            <a:r>
              <a:rPr lang="en-US" dirty="0" err="1"/>
              <a:t>allografts</a:t>
            </a:r>
            <a:r>
              <a:rPr lang="en-US" dirty="0"/>
              <a:t>: bypass surgery, repair of injured blood vessels, etc</a:t>
            </a:r>
          </a:p>
          <a:p>
            <a:r>
              <a:rPr lang="en-US" dirty="0"/>
              <a:t>Grafts: rejection may occur</a:t>
            </a:r>
          </a:p>
          <a:p>
            <a:r>
              <a:rPr lang="en-US" dirty="0"/>
              <a:t>Synthetic materials – </a:t>
            </a:r>
            <a:r>
              <a:rPr lang="en-US" dirty="0" err="1"/>
              <a:t>teflon</a:t>
            </a:r>
            <a:r>
              <a:rPr lang="en-US" dirty="0"/>
              <a:t>, resistant</a:t>
            </a:r>
            <a:endParaRPr lang="en-GB" dirty="0"/>
          </a:p>
        </p:txBody>
      </p:sp>
      <p:pic>
        <p:nvPicPr>
          <p:cNvPr id="5" name="Content Placeholder 4" descr="vascular allograft pathology.jpg"/>
          <p:cNvPicPr>
            <a:picLocks noGrp="1" noChangeAspect="1"/>
          </p:cNvPicPr>
          <p:nvPr>
            <p:ph sz="half" idx="2"/>
          </p:nvPr>
        </p:nvPicPr>
        <p:blipFill>
          <a:blip r:embed="rId2" cstate="print"/>
          <a:stretch>
            <a:fillRect/>
          </a:stretch>
        </p:blipFill>
        <p:spPr>
          <a:xfrm>
            <a:off x="5158633" y="1412776"/>
            <a:ext cx="3565151" cy="4248472"/>
          </a:xfrm>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Malignant </a:t>
            </a:r>
            <a:r>
              <a:rPr lang="en-US" dirty="0" err="1"/>
              <a:t>Neoplasms</a:t>
            </a:r>
            <a:r>
              <a:rPr lang="en-US" dirty="0"/>
              <a:t> of Blood Vessels</a:t>
            </a:r>
            <a:endParaRPr lang="en-GB" dirty="0"/>
          </a:p>
        </p:txBody>
      </p:sp>
      <p:sp>
        <p:nvSpPr>
          <p:cNvPr id="3" name="Content Placeholder 2"/>
          <p:cNvSpPr>
            <a:spLocks noGrp="1"/>
          </p:cNvSpPr>
          <p:nvPr>
            <p:ph sz="half" idx="1"/>
          </p:nvPr>
        </p:nvSpPr>
        <p:spPr/>
        <p:txBody>
          <a:bodyPr/>
          <a:lstStyle/>
          <a:p>
            <a:r>
              <a:rPr lang="en-US" dirty="0" err="1"/>
              <a:t>Angiosarcoma</a:t>
            </a:r>
            <a:r>
              <a:rPr lang="en-US" dirty="0"/>
              <a:t>, Kaposi Sarcoma</a:t>
            </a:r>
          </a:p>
          <a:p>
            <a:r>
              <a:rPr lang="en-US" dirty="0"/>
              <a:t>Invariably fatal if untreated</a:t>
            </a:r>
          </a:p>
          <a:p>
            <a:r>
              <a:rPr lang="en-US" dirty="0" err="1"/>
              <a:t>Angiosarcoma</a:t>
            </a:r>
            <a:r>
              <a:rPr lang="en-US" dirty="0"/>
              <a:t> – poor 5 year survival rates</a:t>
            </a:r>
            <a:endParaRPr lang="en-GB" dirty="0"/>
          </a:p>
        </p:txBody>
      </p:sp>
      <p:pic>
        <p:nvPicPr>
          <p:cNvPr id="26626" name="Picture 2"/>
          <p:cNvPicPr>
            <a:picLocks noGrp="1" noChangeAspect="1" noChangeArrowheads="1"/>
          </p:cNvPicPr>
          <p:nvPr>
            <p:ph sz="half" idx="2"/>
          </p:nvPr>
        </p:nvPicPr>
        <p:blipFill>
          <a:blip r:embed="rId2" cstate="print"/>
          <a:srcRect/>
          <a:stretch>
            <a:fillRect/>
          </a:stretch>
        </p:blipFill>
        <p:spPr bwMode="auto">
          <a:xfrm>
            <a:off x="4636301" y="2132856"/>
            <a:ext cx="4358715" cy="3240360"/>
          </a:xfrm>
          <a:prstGeom prst="rect">
            <a:avLst/>
          </a:prstGeom>
          <a:noFill/>
          <a:ln w="9525">
            <a:noFill/>
            <a:miter lim="800000"/>
            <a:headEnd/>
            <a:tailEnd/>
          </a:ln>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a:t>Clinical Approach</a:t>
            </a:r>
          </a:p>
        </p:txBody>
      </p:sp>
      <p:sp>
        <p:nvSpPr>
          <p:cNvPr id="6" name="Content Placeholder 5"/>
          <p:cNvSpPr>
            <a:spLocks noGrp="1"/>
          </p:cNvSpPr>
          <p:nvPr>
            <p:ph idx="1"/>
          </p:nvPr>
        </p:nvSpPr>
        <p:spPr/>
        <p:txBody>
          <a:bodyPr>
            <a:normAutofit fontScale="92500" lnSpcReduction="20000"/>
          </a:bodyPr>
          <a:lstStyle/>
          <a:p>
            <a:r>
              <a:rPr lang="en-GB" dirty="0"/>
              <a:t>History</a:t>
            </a:r>
          </a:p>
          <a:p>
            <a:pPr lvl="1"/>
            <a:r>
              <a:rPr lang="en-GB" dirty="0"/>
              <a:t>Skin changes, mass lesions, bleeding, trauma, </a:t>
            </a:r>
            <a:r>
              <a:rPr lang="en-GB" dirty="0" err="1"/>
              <a:t>etc</a:t>
            </a:r>
            <a:endParaRPr lang="en-GB" dirty="0"/>
          </a:p>
          <a:p>
            <a:r>
              <a:rPr lang="en-GB" dirty="0"/>
              <a:t>Physical Examination</a:t>
            </a:r>
          </a:p>
          <a:p>
            <a:pPr lvl="1"/>
            <a:r>
              <a:rPr lang="en-GB" dirty="0"/>
              <a:t>Peripheral pulses, auscultation, </a:t>
            </a:r>
            <a:r>
              <a:rPr lang="en-GB" dirty="0" err="1"/>
              <a:t>etc</a:t>
            </a:r>
            <a:endParaRPr lang="en-GB" dirty="0"/>
          </a:p>
          <a:p>
            <a:r>
              <a:rPr lang="en-GB" dirty="0"/>
              <a:t>Radiology – Angiography</a:t>
            </a:r>
          </a:p>
          <a:p>
            <a:r>
              <a:rPr lang="en-GB" dirty="0"/>
              <a:t>Laboratory – Haematology (full blood count, bleeding time, coagulation studies)</a:t>
            </a:r>
          </a:p>
          <a:p>
            <a:r>
              <a:rPr lang="en-GB" dirty="0"/>
              <a:t>Anatomic Pathology: Histopathology (routine, special stains, Immunohistochemistry, immunofluorescence)</a:t>
            </a:r>
          </a:p>
          <a:p>
            <a:endParaRPr lang="en-GB" dirty="0"/>
          </a:p>
        </p:txBody>
      </p:sp>
    </p:spTree>
    <p:extLst>
      <p:ext uri="{BB962C8B-B14F-4D97-AF65-F5344CB8AC3E}">
        <p14:creationId xmlns:p14="http://schemas.microsoft.com/office/powerpoint/2010/main" val="342550379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9723" b="-627"/>
          <a:stretch/>
        </p:blipFill>
        <p:spPr>
          <a:xfrm>
            <a:off x="1497169" y="1469532"/>
            <a:ext cx="5901743" cy="4161272"/>
          </a:xfrm>
        </p:spPr>
      </p:pic>
    </p:spTree>
    <p:extLst>
      <p:ext uri="{BB962C8B-B14F-4D97-AF65-F5344CB8AC3E}">
        <p14:creationId xmlns:p14="http://schemas.microsoft.com/office/powerpoint/2010/main" val="11487889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800" dirty="0"/>
              <a:t>International Society for Study of Vascular Anomalies (ISSVA)</a:t>
            </a: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17799" t="14951" r="18693" b="13453"/>
          <a:stretch/>
        </p:blipFill>
        <p:spPr>
          <a:xfrm>
            <a:off x="251520" y="1268760"/>
            <a:ext cx="8640960" cy="5476663"/>
          </a:xfrm>
        </p:spPr>
      </p:pic>
    </p:spTree>
    <p:extLst>
      <p:ext uri="{BB962C8B-B14F-4D97-AF65-F5344CB8AC3E}">
        <p14:creationId xmlns:p14="http://schemas.microsoft.com/office/powerpoint/2010/main" val="100032447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Lungs, PTE</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16488" y="2140090"/>
            <a:ext cx="6511375" cy="3662648"/>
          </a:xfrm>
        </p:spPr>
      </p:pic>
    </p:spTree>
    <p:extLst>
      <p:ext uri="{BB962C8B-B14F-4D97-AF65-F5344CB8AC3E}">
        <p14:creationId xmlns:p14="http://schemas.microsoft.com/office/powerpoint/2010/main" val="93316912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788" y="871756"/>
            <a:ext cx="9118212" cy="5128994"/>
          </a:xfrm>
        </p:spPr>
      </p:pic>
    </p:spTree>
    <p:extLst>
      <p:ext uri="{BB962C8B-B14F-4D97-AF65-F5344CB8AC3E}">
        <p14:creationId xmlns:p14="http://schemas.microsoft.com/office/powerpoint/2010/main" val="411385444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Deep veins of the leg, Thrombi</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03420" y="2188990"/>
            <a:ext cx="6115349" cy="3439883"/>
          </a:xfrm>
        </p:spPr>
      </p:pic>
    </p:spTree>
    <p:extLst>
      <p:ext uri="{BB962C8B-B14F-4D97-AF65-F5344CB8AC3E}">
        <p14:creationId xmlns:p14="http://schemas.microsoft.com/office/powerpoint/2010/main" val="45989352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Deep Vein Thrombosis and PTE</a:t>
            </a:r>
          </a:p>
        </p:txBody>
      </p:sp>
      <p:sp>
        <p:nvSpPr>
          <p:cNvPr id="3" name="Content Placeholder 2"/>
          <p:cNvSpPr>
            <a:spLocks noGrp="1"/>
          </p:cNvSpPr>
          <p:nvPr>
            <p:ph idx="1"/>
          </p:nvPr>
        </p:nvSpPr>
        <p:spPr/>
        <p:txBody>
          <a:bodyPr/>
          <a:lstStyle/>
          <a:p>
            <a:r>
              <a:rPr lang="en-GB" dirty="0"/>
              <a:t>Approximately 30% of surgical mortalities</a:t>
            </a:r>
          </a:p>
          <a:p>
            <a:r>
              <a:rPr lang="en-GB" dirty="0"/>
              <a:t>Medical mortalities, unclear</a:t>
            </a:r>
          </a:p>
          <a:p>
            <a:r>
              <a:rPr lang="en-GB" dirty="0"/>
              <a:t>Sudden death, 3 cases in 2015</a:t>
            </a:r>
          </a:p>
          <a:p>
            <a:r>
              <a:rPr lang="en-GB" dirty="0"/>
              <a:t>No evidence of preventive therapy in these cases</a:t>
            </a:r>
          </a:p>
        </p:txBody>
      </p:sp>
    </p:spTree>
    <p:extLst>
      <p:ext uri="{BB962C8B-B14F-4D97-AF65-F5344CB8AC3E}">
        <p14:creationId xmlns:p14="http://schemas.microsoft.com/office/powerpoint/2010/main" val="310483596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Case 2</a:t>
            </a:r>
          </a:p>
        </p:txBody>
      </p:sp>
      <p:sp>
        <p:nvSpPr>
          <p:cNvPr id="3" name="Content Placeholder 2"/>
          <p:cNvSpPr>
            <a:spLocks noGrp="1"/>
          </p:cNvSpPr>
          <p:nvPr>
            <p:ph idx="1"/>
          </p:nvPr>
        </p:nvSpPr>
        <p:spPr/>
        <p:txBody>
          <a:bodyPr/>
          <a:lstStyle/>
          <a:p>
            <a:r>
              <a:rPr lang="en-GB" dirty="0"/>
              <a:t>Child, 3 years</a:t>
            </a:r>
          </a:p>
          <a:p>
            <a:r>
              <a:rPr lang="en-GB" dirty="0"/>
              <a:t>Admitted due to respiratory symptoms</a:t>
            </a:r>
          </a:p>
          <a:p>
            <a:r>
              <a:rPr lang="en-GB" dirty="0"/>
              <a:t>In the course of therapy, develops gangrene of right arm, forearm, hand</a:t>
            </a:r>
          </a:p>
          <a:p>
            <a:r>
              <a:rPr lang="en-GB" dirty="0"/>
              <a:t>Query, Tourniquet?</a:t>
            </a:r>
          </a:p>
        </p:txBody>
      </p:sp>
    </p:spTree>
    <p:extLst>
      <p:ext uri="{BB962C8B-B14F-4D97-AF65-F5344CB8AC3E}">
        <p14:creationId xmlns:p14="http://schemas.microsoft.com/office/powerpoint/2010/main" val="263001176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Gangrene, right upper limb</a:t>
            </a: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557" t="27901" r="12641" b="14355"/>
          <a:stretch/>
        </p:blipFill>
        <p:spPr>
          <a:xfrm>
            <a:off x="1110803" y="2392939"/>
            <a:ext cx="6635839" cy="3581501"/>
          </a:xfrm>
        </p:spPr>
      </p:pic>
    </p:spTree>
    <p:extLst>
      <p:ext uri="{BB962C8B-B14F-4D97-AF65-F5344CB8AC3E}">
        <p14:creationId xmlns:p14="http://schemas.microsoft.com/office/powerpoint/2010/main" val="67825792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Gangrene, digits</a:t>
            </a: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55059" t="59224" b="2897"/>
          <a:stretch/>
        </p:blipFill>
        <p:spPr>
          <a:xfrm>
            <a:off x="2345267" y="2612538"/>
            <a:ext cx="4402402" cy="2782846"/>
          </a:xfrm>
        </p:spPr>
      </p:pic>
    </p:spTree>
    <p:extLst>
      <p:ext uri="{BB962C8B-B14F-4D97-AF65-F5344CB8AC3E}">
        <p14:creationId xmlns:p14="http://schemas.microsoft.com/office/powerpoint/2010/main" val="369804268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Histopathology: Organising thrombi</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95244" y="2226469"/>
            <a:ext cx="4353513" cy="3263504"/>
          </a:xfrm>
        </p:spPr>
      </p:pic>
    </p:spTree>
    <p:extLst>
      <p:ext uri="{BB962C8B-B14F-4D97-AF65-F5344CB8AC3E}">
        <p14:creationId xmlns:p14="http://schemas.microsoft.com/office/powerpoint/2010/main" val="96458334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Underlying Diagnosis: acute myeloid </a:t>
            </a:r>
            <a:r>
              <a:rPr lang="en-GB" dirty="0" err="1"/>
              <a:t>leukemia</a:t>
            </a:r>
            <a:endParaRPr lang="en-GB"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396331" y="2226469"/>
            <a:ext cx="4351338" cy="3263504"/>
          </a:xfrm>
        </p:spPr>
      </p:pic>
    </p:spTree>
    <p:extLst>
      <p:ext uri="{BB962C8B-B14F-4D97-AF65-F5344CB8AC3E}">
        <p14:creationId xmlns:p14="http://schemas.microsoft.com/office/powerpoint/2010/main" val="242575219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CAE92-9CB0-4F17-BB79-262300E1DDB0}"/>
              </a:ext>
            </a:extLst>
          </p:cNvPr>
          <p:cNvSpPr>
            <a:spLocks noGrp="1"/>
          </p:cNvSpPr>
          <p:nvPr>
            <p:ph type="title"/>
          </p:nvPr>
        </p:nvSpPr>
        <p:spPr/>
        <p:txBody>
          <a:bodyPr/>
          <a:lstStyle/>
          <a:p>
            <a:r>
              <a:rPr lang="en-US" dirty="0"/>
              <a:t>PRESS Study</a:t>
            </a:r>
          </a:p>
        </p:txBody>
      </p:sp>
      <p:sp>
        <p:nvSpPr>
          <p:cNvPr id="3" name="Content Placeholder 2">
            <a:extLst>
              <a:ext uri="{FF2B5EF4-FFF2-40B4-BE49-F238E27FC236}">
                <a16:creationId xmlns:a16="http://schemas.microsoft.com/office/drawing/2014/main" id="{A7CA0A2A-1E2D-4D34-9701-35FE74F6C3D3}"/>
              </a:ext>
            </a:extLst>
          </p:cNvPr>
          <p:cNvSpPr>
            <a:spLocks noGrp="1"/>
          </p:cNvSpPr>
          <p:nvPr>
            <p:ph idx="1"/>
          </p:nvPr>
        </p:nvSpPr>
        <p:spPr/>
        <p:txBody>
          <a:bodyPr/>
          <a:lstStyle/>
          <a:p>
            <a:r>
              <a:rPr lang="en-US" dirty="0"/>
              <a:t>Pediatric Respiratory Surveillance Study</a:t>
            </a:r>
          </a:p>
          <a:p>
            <a:r>
              <a:rPr lang="en-US" dirty="0"/>
              <a:t>2014-2016</a:t>
            </a:r>
          </a:p>
          <a:p>
            <a:r>
              <a:rPr lang="en-US" dirty="0"/>
              <a:t>Objective: etiology of pediatric SARI</a:t>
            </a:r>
          </a:p>
          <a:p>
            <a:r>
              <a:rPr lang="en-US" dirty="0"/>
              <a:t>65 autopsies (~200 mortalities, ~1000 cases meeting the clinical definition)</a:t>
            </a:r>
          </a:p>
          <a:p>
            <a:endParaRPr lang="en-US" dirty="0"/>
          </a:p>
        </p:txBody>
      </p:sp>
      <p:sp>
        <p:nvSpPr>
          <p:cNvPr id="4" name="Date Placeholder 3">
            <a:extLst>
              <a:ext uri="{FF2B5EF4-FFF2-40B4-BE49-F238E27FC236}">
                <a16:creationId xmlns:a16="http://schemas.microsoft.com/office/drawing/2014/main" id="{FEF0E883-AF55-4529-922C-F38679AB32AB}"/>
              </a:ext>
            </a:extLst>
          </p:cNvPr>
          <p:cNvSpPr>
            <a:spLocks noGrp="1"/>
          </p:cNvSpPr>
          <p:nvPr>
            <p:ph type="dt" sz="half" idx="10"/>
          </p:nvPr>
        </p:nvSpPr>
        <p:spPr/>
        <p:txBody>
          <a:bodyPr/>
          <a:lstStyle/>
          <a:p>
            <a:fld id="{1EC542B5-DF0F-46B5-9238-07EE44E6DD22}" type="datetime1">
              <a:rPr lang="en-US" smtClean="0"/>
              <a:t>2/11/19</a:t>
            </a:fld>
            <a:endParaRPr lang="en-US"/>
          </a:p>
        </p:txBody>
      </p:sp>
      <p:sp>
        <p:nvSpPr>
          <p:cNvPr id="5" name="Slide Number Placeholder 4">
            <a:extLst>
              <a:ext uri="{FF2B5EF4-FFF2-40B4-BE49-F238E27FC236}">
                <a16:creationId xmlns:a16="http://schemas.microsoft.com/office/drawing/2014/main" id="{9C40DD9C-79E6-4DA7-B963-21B28734EE95}"/>
              </a:ext>
            </a:extLst>
          </p:cNvPr>
          <p:cNvSpPr>
            <a:spLocks noGrp="1"/>
          </p:cNvSpPr>
          <p:nvPr>
            <p:ph type="sldNum" sz="quarter" idx="12"/>
          </p:nvPr>
        </p:nvSpPr>
        <p:spPr/>
        <p:txBody>
          <a:bodyPr/>
          <a:lstStyle/>
          <a:p>
            <a:fld id="{01A7EDBA-339D-476C-A8ED-61DCAE9DDC8B}" type="slidenum">
              <a:rPr lang="en-US" smtClean="0"/>
              <a:t>119</a:t>
            </a:fld>
            <a:endParaRPr lang="en-US"/>
          </a:p>
        </p:txBody>
      </p:sp>
    </p:spTree>
    <p:extLst>
      <p:ext uri="{BB962C8B-B14F-4D97-AF65-F5344CB8AC3E}">
        <p14:creationId xmlns:p14="http://schemas.microsoft.com/office/powerpoint/2010/main" val="28298097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Port Wine Stain (</a:t>
            </a:r>
            <a:r>
              <a:rPr lang="en-GB" dirty="0" err="1"/>
              <a:t>naevus</a:t>
            </a:r>
            <a:r>
              <a:rPr lang="en-GB" dirty="0"/>
              <a:t> </a:t>
            </a:r>
            <a:r>
              <a:rPr lang="en-GB" dirty="0" err="1"/>
              <a:t>flameous</a:t>
            </a:r>
            <a:r>
              <a:rPr lang="en-GB" dirty="0"/>
              <a:t>)</a:t>
            </a:r>
          </a:p>
        </p:txBody>
      </p:sp>
      <p:pic>
        <p:nvPicPr>
          <p:cNvPr id="9218" name="Picture 2" descr="https://whathappenedtoherface.files.wordpress.com/2013/08/addy-baby.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503397" y="1600200"/>
            <a:ext cx="6137205"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233827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23597-AD82-45B5-8C13-AD25927ED14F}"/>
              </a:ext>
            </a:extLst>
          </p:cNvPr>
          <p:cNvSpPr>
            <a:spLocks noGrp="1"/>
          </p:cNvSpPr>
          <p:nvPr>
            <p:ph type="title"/>
          </p:nvPr>
        </p:nvSpPr>
        <p:spPr/>
        <p:txBody>
          <a:bodyPr/>
          <a:lstStyle/>
          <a:p>
            <a:endParaRPr lang="en-US"/>
          </a:p>
        </p:txBody>
      </p:sp>
      <p:sp>
        <p:nvSpPr>
          <p:cNvPr id="4" name="Date Placeholder 3">
            <a:extLst>
              <a:ext uri="{FF2B5EF4-FFF2-40B4-BE49-F238E27FC236}">
                <a16:creationId xmlns:a16="http://schemas.microsoft.com/office/drawing/2014/main" id="{280F8D29-9B76-4E72-B0E3-9EF9CF825362}"/>
              </a:ext>
            </a:extLst>
          </p:cNvPr>
          <p:cNvSpPr>
            <a:spLocks noGrp="1"/>
          </p:cNvSpPr>
          <p:nvPr>
            <p:ph type="dt" sz="half" idx="10"/>
          </p:nvPr>
        </p:nvSpPr>
        <p:spPr/>
        <p:txBody>
          <a:bodyPr/>
          <a:lstStyle/>
          <a:p>
            <a:fld id="{15829B44-124F-4D36-A4BA-5BF67DEAB347}" type="datetime1">
              <a:rPr lang="en-US" smtClean="0"/>
              <a:t>2/11/19</a:t>
            </a:fld>
            <a:endParaRPr lang="en-US"/>
          </a:p>
        </p:txBody>
      </p:sp>
      <p:sp>
        <p:nvSpPr>
          <p:cNvPr id="5" name="Slide Number Placeholder 4">
            <a:extLst>
              <a:ext uri="{FF2B5EF4-FFF2-40B4-BE49-F238E27FC236}">
                <a16:creationId xmlns:a16="http://schemas.microsoft.com/office/drawing/2014/main" id="{DA18B02E-39E4-418C-8928-E9D5113405E2}"/>
              </a:ext>
            </a:extLst>
          </p:cNvPr>
          <p:cNvSpPr>
            <a:spLocks noGrp="1"/>
          </p:cNvSpPr>
          <p:nvPr>
            <p:ph type="sldNum" sz="quarter" idx="12"/>
          </p:nvPr>
        </p:nvSpPr>
        <p:spPr/>
        <p:txBody>
          <a:bodyPr/>
          <a:lstStyle/>
          <a:p>
            <a:fld id="{01A7EDBA-339D-476C-A8ED-61DCAE9DDC8B}" type="slidenum">
              <a:rPr lang="en-US" smtClean="0"/>
              <a:t>120</a:t>
            </a:fld>
            <a:endParaRPr lang="en-US"/>
          </a:p>
        </p:txBody>
      </p:sp>
      <p:pic>
        <p:nvPicPr>
          <p:cNvPr id="9" name="Content Placeholder 8">
            <a:extLst>
              <a:ext uri="{FF2B5EF4-FFF2-40B4-BE49-F238E27FC236}">
                <a16:creationId xmlns:a16="http://schemas.microsoft.com/office/drawing/2014/main" id="{39EF22D6-2756-4E47-AB13-67E453358B9E}"/>
              </a:ext>
            </a:extLst>
          </p:cNvPr>
          <p:cNvPicPr>
            <a:picLocks noGrp="1" noChangeAspect="1"/>
          </p:cNvPicPr>
          <p:nvPr>
            <p:ph idx="1"/>
          </p:nvPr>
        </p:nvPicPr>
        <p:blipFill>
          <a:blip r:embed="rId2"/>
          <a:stretch>
            <a:fillRect/>
          </a:stretch>
        </p:blipFill>
        <p:spPr>
          <a:xfrm>
            <a:off x="1366044" y="959644"/>
            <a:ext cx="5906294" cy="4429721"/>
          </a:xfrm>
          <a:prstGeom prst="rect">
            <a:avLst/>
          </a:prstGeom>
        </p:spPr>
      </p:pic>
      <p:sp>
        <p:nvSpPr>
          <p:cNvPr id="10" name="Footer Placeholder 9">
            <a:extLst>
              <a:ext uri="{FF2B5EF4-FFF2-40B4-BE49-F238E27FC236}">
                <a16:creationId xmlns:a16="http://schemas.microsoft.com/office/drawing/2014/main" id="{B70A2603-9556-418B-B040-789F4DC9D291}"/>
              </a:ext>
            </a:extLst>
          </p:cNvPr>
          <p:cNvSpPr>
            <a:spLocks noGrp="1"/>
          </p:cNvSpPr>
          <p:nvPr>
            <p:ph type="ftr" sz="quarter" idx="11"/>
          </p:nvPr>
        </p:nvSpPr>
        <p:spPr/>
        <p:txBody>
          <a:bodyPr/>
          <a:lstStyle/>
          <a:p>
            <a:r>
              <a:rPr lang="en-US"/>
              <a:t>Dr John Chege, MMed Pathology, 2018</a:t>
            </a:r>
          </a:p>
        </p:txBody>
      </p:sp>
    </p:spTree>
    <p:extLst>
      <p:ext uri="{BB962C8B-B14F-4D97-AF65-F5344CB8AC3E}">
        <p14:creationId xmlns:p14="http://schemas.microsoft.com/office/powerpoint/2010/main" val="299857650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0EE84-E077-4B6B-9C58-2431C605EB19}"/>
              </a:ext>
            </a:extLst>
          </p:cNvPr>
          <p:cNvSpPr>
            <a:spLocks noGrp="1"/>
          </p:cNvSpPr>
          <p:nvPr>
            <p:ph type="title"/>
          </p:nvPr>
        </p:nvSpPr>
        <p:spPr/>
        <p:txBody>
          <a:bodyPr/>
          <a:lstStyle/>
          <a:p>
            <a:r>
              <a:rPr lang="en-US" dirty="0"/>
              <a:t>Crescents</a:t>
            </a:r>
          </a:p>
        </p:txBody>
      </p:sp>
      <p:pic>
        <p:nvPicPr>
          <p:cNvPr id="6" name="Content Placeholder 5">
            <a:extLst>
              <a:ext uri="{FF2B5EF4-FFF2-40B4-BE49-F238E27FC236}">
                <a16:creationId xmlns:a16="http://schemas.microsoft.com/office/drawing/2014/main" id="{6F3A92EB-877B-47D2-9F6B-AAE91D99520A}"/>
              </a:ext>
            </a:extLst>
          </p:cNvPr>
          <p:cNvPicPr>
            <a:picLocks noGrp="1" noChangeAspect="1"/>
          </p:cNvPicPr>
          <p:nvPr>
            <p:ph idx="1"/>
          </p:nvPr>
        </p:nvPicPr>
        <p:blipFill>
          <a:blip r:embed="rId2"/>
          <a:stretch>
            <a:fillRect/>
          </a:stretch>
        </p:blipFill>
        <p:spPr>
          <a:xfrm>
            <a:off x="2742327" y="2226469"/>
            <a:ext cx="3659346" cy="3263504"/>
          </a:xfrm>
          <a:prstGeom prst="rect">
            <a:avLst/>
          </a:prstGeom>
        </p:spPr>
      </p:pic>
      <p:sp>
        <p:nvSpPr>
          <p:cNvPr id="4" name="Date Placeholder 3">
            <a:extLst>
              <a:ext uri="{FF2B5EF4-FFF2-40B4-BE49-F238E27FC236}">
                <a16:creationId xmlns:a16="http://schemas.microsoft.com/office/drawing/2014/main" id="{D46C46EC-D741-4CDF-9E47-3E7D71FAAB60}"/>
              </a:ext>
            </a:extLst>
          </p:cNvPr>
          <p:cNvSpPr>
            <a:spLocks noGrp="1"/>
          </p:cNvSpPr>
          <p:nvPr>
            <p:ph type="dt" sz="half" idx="10"/>
          </p:nvPr>
        </p:nvSpPr>
        <p:spPr/>
        <p:txBody>
          <a:bodyPr/>
          <a:lstStyle/>
          <a:p>
            <a:fld id="{D6A5EBB8-36EE-44EB-85F3-F808BA85D04B}" type="datetime1">
              <a:rPr lang="en-US" smtClean="0"/>
              <a:t>2/11/19</a:t>
            </a:fld>
            <a:endParaRPr lang="en-US"/>
          </a:p>
        </p:txBody>
      </p:sp>
      <p:sp>
        <p:nvSpPr>
          <p:cNvPr id="5" name="Slide Number Placeholder 4">
            <a:extLst>
              <a:ext uri="{FF2B5EF4-FFF2-40B4-BE49-F238E27FC236}">
                <a16:creationId xmlns:a16="http://schemas.microsoft.com/office/drawing/2014/main" id="{A25F2BA8-3F2A-49A9-BAA9-F9562725921B}"/>
              </a:ext>
            </a:extLst>
          </p:cNvPr>
          <p:cNvSpPr>
            <a:spLocks noGrp="1"/>
          </p:cNvSpPr>
          <p:nvPr>
            <p:ph type="sldNum" sz="quarter" idx="12"/>
          </p:nvPr>
        </p:nvSpPr>
        <p:spPr/>
        <p:txBody>
          <a:bodyPr/>
          <a:lstStyle/>
          <a:p>
            <a:fld id="{01A7EDBA-339D-476C-A8ED-61DCAE9DDC8B}" type="slidenum">
              <a:rPr lang="en-US" smtClean="0"/>
              <a:t>121</a:t>
            </a:fld>
            <a:endParaRPr lang="en-US"/>
          </a:p>
        </p:txBody>
      </p:sp>
      <p:sp>
        <p:nvSpPr>
          <p:cNvPr id="7" name="Footer Placeholder 6">
            <a:extLst>
              <a:ext uri="{FF2B5EF4-FFF2-40B4-BE49-F238E27FC236}">
                <a16:creationId xmlns:a16="http://schemas.microsoft.com/office/drawing/2014/main" id="{31FCC798-8C2A-4854-8DA1-836FEAA4FA4D}"/>
              </a:ext>
            </a:extLst>
          </p:cNvPr>
          <p:cNvSpPr>
            <a:spLocks noGrp="1"/>
          </p:cNvSpPr>
          <p:nvPr>
            <p:ph type="ftr" sz="quarter" idx="11"/>
          </p:nvPr>
        </p:nvSpPr>
        <p:spPr/>
        <p:txBody>
          <a:bodyPr/>
          <a:lstStyle/>
          <a:p>
            <a:r>
              <a:rPr lang="fr-FR"/>
              <a:t>Nature Clinical Practice Nephrology volume 4, pages 568–574</a:t>
            </a:r>
            <a:endParaRPr lang="en-US"/>
          </a:p>
        </p:txBody>
      </p:sp>
    </p:spTree>
    <p:extLst>
      <p:ext uri="{BB962C8B-B14F-4D97-AF65-F5344CB8AC3E}">
        <p14:creationId xmlns:p14="http://schemas.microsoft.com/office/powerpoint/2010/main" val="338066776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DB383-40CE-4FC2-8CF8-39F0ADE54D57}"/>
              </a:ext>
            </a:extLst>
          </p:cNvPr>
          <p:cNvSpPr>
            <a:spLocks noGrp="1"/>
          </p:cNvSpPr>
          <p:nvPr>
            <p:ph type="title"/>
          </p:nvPr>
        </p:nvSpPr>
        <p:spPr/>
        <p:txBody>
          <a:bodyPr/>
          <a:lstStyle/>
          <a:p>
            <a:endParaRPr lang="en-US"/>
          </a:p>
        </p:txBody>
      </p:sp>
      <p:sp>
        <p:nvSpPr>
          <p:cNvPr id="4" name="Date Placeholder 3">
            <a:extLst>
              <a:ext uri="{FF2B5EF4-FFF2-40B4-BE49-F238E27FC236}">
                <a16:creationId xmlns:a16="http://schemas.microsoft.com/office/drawing/2014/main" id="{A3646CC6-AD64-48B0-A131-440497315197}"/>
              </a:ext>
            </a:extLst>
          </p:cNvPr>
          <p:cNvSpPr>
            <a:spLocks noGrp="1"/>
          </p:cNvSpPr>
          <p:nvPr>
            <p:ph type="dt" sz="half" idx="10"/>
          </p:nvPr>
        </p:nvSpPr>
        <p:spPr/>
        <p:txBody>
          <a:bodyPr/>
          <a:lstStyle/>
          <a:p>
            <a:fld id="{711B5BFE-6F19-4EF0-B09F-6629AF60B37B}" type="datetime1">
              <a:rPr lang="en-US" smtClean="0"/>
              <a:t>2/11/19</a:t>
            </a:fld>
            <a:endParaRPr lang="en-US"/>
          </a:p>
        </p:txBody>
      </p:sp>
      <p:sp>
        <p:nvSpPr>
          <p:cNvPr id="5" name="Slide Number Placeholder 4">
            <a:extLst>
              <a:ext uri="{FF2B5EF4-FFF2-40B4-BE49-F238E27FC236}">
                <a16:creationId xmlns:a16="http://schemas.microsoft.com/office/drawing/2014/main" id="{55F8741F-1FFC-4ED4-BD0A-5BDAB274C1FF}"/>
              </a:ext>
            </a:extLst>
          </p:cNvPr>
          <p:cNvSpPr>
            <a:spLocks noGrp="1"/>
          </p:cNvSpPr>
          <p:nvPr>
            <p:ph type="sldNum" sz="quarter" idx="12"/>
          </p:nvPr>
        </p:nvSpPr>
        <p:spPr/>
        <p:txBody>
          <a:bodyPr/>
          <a:lstStyle/>
          <a:p>
            <a:fld id="{01A7EDBA-339D-476C-A8ED-61DCAE9DDC8B}" type="slidenum">
              <a:rPr lang="en-US" smtClean="0"/>
              <a:t>122</a:t>
            </a:fld>
            <a:endParaRPr lang="en-US"/>
          </a:p>
        </p:txBody>
      </p:sp>
      <p:pic>
        <p:nvPicPr>
          <p:cNvPr id="9" name="Content Placeholder 8">
            <a:extLst>
              <a:ext uri="{FF2B5EF4-FFF2-40B4-BE49-F238E27FC236}">
                <a16:creationId xmlns:a16="http://schemas.microsoft.com/office/drawing/2014/main" id="{2929E808-A490-4273-A003-CDB7B54FED42}"/>
              </a:ext>
            </a:extLst>
          </p:cNvPr>
          <p:cNvPicPr>
            <a:picLocks noGrp="1" noChangeAspect="1"/>
          </p:cNvPicPr>
          <p:nvPr>
            <p:ph idx="1"/>
          </p:nvPr>
        </p:nvPicPr>
        <p:blipFill>
          <a:blip r:embed="rId2"/>
          <a:stretch>
            <a:fillRect/>
          </a:stretch>
        </p:blipFill>
        <p:spPr>
          <a:xfrm>
            <a:off x="278342" y="1061405"/>
            <a:ext cx="7258314" cy="4082802"/>
          </a:xfrm>
          <a:prstGeom prst="rect">
            <a:avLst/>
          </a:prstGeom>
        </p:spPr>
      </p:pic>
      <p:sp>
        <p:nvSpPr>
          <p:cNvPr id="10" name="Footer Placeholder 9">
            <a:extLst>
              <a:ext uri="{FF2B5EF4-FFF2-40B4-BE49-F238E27FC236}">
                <a16:creationId xmlns:a16="http://schemas.microsoft.com/office/drawing/2014/main" id="{519FB032-4D0A-4763-A8A6-D33183A6A7DE}"/>
              </a:ext>
            </a:extLst>
          </p:cNvPr>
          <p:cNvSpPr>
            <a:spLocks noGrp="1"/>
          </p:cNvSpPr>
          <p:nvPr>
            <p:ph type="ftr" sz="quarter" idx="11"/>
          </p:nvPr>
        </p:nvSpPr>
        <p:spPr/>
        <p:txBody>
          <a:bodyPr/>
          <a:lstStyle/>
          <a:p>
            <a:r>
              <a:rPr lang="fr-FR"/>
              <a:t>Nature Clinical Practice Nephrology volume 4, pages 568–574</a:t>
            </a:r>
            <a:endParaRPr lang="en-US"/>
          </a:p>
        </p:txBody>
      </p:sp>
    </p:spTree>
    <p:extLst>
      <p:ext uri="{BB962C8B-B14F-4D97-AF65-F5344CB8AC3E}">
        <p14:creationId xmlns:p14="http://schemas.microsoft.com/office/powerpoint/2010/main" val="269625249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4D164-229B-45D3-B808-1BBD69E1151D}"/>
              </a:ext>
            </a:extLst>
          </p:cNvPr>
          <p:cNvSpPr>
            <a:spLocks noGrp="1"/>
          </p:cNvSpPr>
          <p:nvPr>
            <p:ph type="title"/>
          </p:nvPr>
        </p:nvSpPr>
        <p:spPr/>
        <p:txBody>
          <a:bodyPr/>
          <a:lstStyle/>
          <a:p>
            <a:endParaRPr lang="en-US" dirty="0"/>
          </a:p>
        </p:txBody>
      </p:sp>
      <p:pic>
        <p:nvPicPr>
          <p:cNvPr id="6" name="Content Placeholder 5">
            <a:extLst>
              <a:ext uri="{FF2B5EF4-FFF2-40B4-BE49-F238E27FC236}">
                <a16:creationId xmlns:a16="http://schemas.microsoft.com/office/drawing/2014/main" id="{DD95BC2A-1ADC-4580-B2E2-B2D947AB0080}"/>
              </a:ext>
            </a:extLst>
          </p:cNvPr>
          <p:cNvPicPr>
            <a:picLocks noGrp="1" noChangeAspect="1"/>
          </p:cNvPicPr>
          <p:nvPr>
            <p:ph idx="1"/>
          </p:nvPr>
        </p:nvPicPr>
        <p:blipFill>
          <a:blip r:embed="rId2"/>
          <a:stretch>
            <a:fillRect/>
          </a:stretch>
        </p:blipFill>
        <p:spPr>
          <a:xfrm>
            <a:off x="897867" y="959644"/>
            <a:ext cx="6888821" cy="5041106"/>
          </a:xfrm>
          <a:prstGeom prst="rect">
            <a:avLst/>
          </a:prstGeom>
        </p:spPr>
      </p:pic>
      <p:sp>
        <p:nvSpPr>
          <p:cNvPr id="4" name="Date Placeholder 3">
            <a:extLst>
              <a:ext uri="{FF2B5EF4-FFF2-40B4-BE49-F238E27FC236}">
                <a16:creationId xmlns:a16="http://schemas.microsoft.com/office/drawing/2014/main" id="{917666A5-48A7-4FD2-99CC-B56FC1385760}"/>
              </a:ext>
            </a:extLst>
          </p:cNvPr>
          <p:cNvSpPr>
            <a:spLocks noGrp="1"/>
          </p:cNvSpPr>
          <p:nvPr>
            <p:ph type="dt" sz="half" idx="10"/>
          </p:nvPr>
        </p:nvSpPr>
        <p:spPr/>
        <p:txBody>
          <a:bodyPr/>
          <a:lstStyle/>
          <a:p>
            <a:fld id="{1EC542B5-DF0F-46B5-9238-07EE44E6DD22}" type="datetime1">
              <a:rPr lang="en-US" smtClean="0"/>
              <a:t>2/11/19</a:t>
            </a:fld>
            <a:endParaRPr lang="en-US"/>
          </a:p>
        </p:txBody>
      </p:sp>
      <p:sp>
        <p:nvSpPr>
          <p:cNvPr id="5" name="Slide Number Placeholder 4">
            <a:extLst>
              <a:ext uri="{FF2B5EF4-FFF2-40B4-BE49-F238E27FC236}">
                <a16:creationId xmlns:a16="http://schemas.microsoft.com/office/drawing/2014/main" id="{B3DAC500-9A4E-4CE2-9620-7FB3999B0A3B}"/>
              </a:ext>
            </a:extLst>
          </p:cNvPr>
          <p:cNvSpPr>
            <a:spLocks noGrp="1"/>
          </p:cNvSpPr>
          <p:nvPr>
            <p:ph type="sldNum" sz="quarter" idx="12"/>
          </p:nvPr>
        </p:nvSpPr>
        <p:spPr/>
        <p:txBody>
          <a:bodyPr/>
          <a:lstStyle/>
          <a:p>
            <a:fld id="{01A7EDBA-339D-476C-A8ED-61DCAE9DDC8B}" type="slidenum">
              <a:rPr lang="en-US" smtClean="0"/>
              <a:t>123</a:t>
            </a:fld>
            <a:endParaRPr lang="en-US"/>
          </a:p>
        </p:txBody>
      </p:sp>
    </p:spTree>
    <p:extLst>
      <p:ext uri="{BB962C8B-B14F-4D97-AF65-F5344CB8AC3E}">
        <p14:creationId xmlns:p14="http://schemas.microsoft.com/office/powerpoint/2010/main" val="126282206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AAFC1-A9B1-4E47-9178-F2834D3F2C94}"/>
              </a:ext>
            </a:extLst>
          </p:cNvPr>
          <p:cNvSpPr>
            <a:spLocks noGrp="1"/>
          </p:cNvSpPr>
          <p:nvPr>
            <p:ph type="title"/>
          </p:nvPr>
        </p:nvSpPr>
        <p:spPr/>
        <p:txBody>
          <a:bodyPr/>
          <a:lstStyle/>
          <a:p>
            <a:r>
              <a:rPr lang="en-US" dirty="0"/>
              <a:t>Emerging issues</a:t>
            </a:r>
          </a:p>
        </p:txBody>
      </p:sp>
      <p:sp>
        <p:nvSpPr>
          <p:cNvPr id="3" name="Content Placeholder 2">
            <a:extLst>
              <a:ext uri="{FF2B5EF4-FFF2-40B4-BE49-F238E27FC236}">
                <a16:creationId xmlns:a16="http://schemas.microsoft.com/office/drawing/2014/main" id="{532F09F0-6B51-46D9-BF04-BAC985457724}"/>
              </a:ext>
            </a:extLst>
          </p:cNvPr>
          <p:cNvSpPr>
            <a:spLocks noGrp="1"/>
          </p:cNvSpPr>
          <p:nvPr>
            <p:ph idx="1"/>
          </p:nvPr>
        </p:nvSpPr>
        <p:spPr/>
        <p:txBody>
          <a:bodyPr/>
          <a:lstStyle/>
          <a:p>
            <a:r>
              <a:rPr lang="en-US" dirty="0"/>
              <a:t>Manifestation of renal vasculitis</a:t>
            </a:r>
          </a:p>
          <a:p>
            <a:r>
              <a:rPr lang="en-US" dirty="0"/>
              <a:t>These also had pulmonary hemorrhage</a:t>
            </a:r>
          </a:p>
          <a:p>
            <a:r>
              <a:rPr lang="en-US" dirty="0"/>
              <a:t>Their etiology in SARI is unclear</a:t>
            </a:r>
          </a:p>
          <a:p>
            <a:r>
              <a:rPr lang="en-US" dirty="0"/>
              <a:t>Further insight required – clinical implications in pediatrics, etiology.</a:t>
            </a:r>
          </a:p>
        </p:txBody>
      </p:sp>
      <p:sp>
        <p:nvSpPr>
          <p:cNvPr id="4" name="Date Placeholder 3">
            <a:extLst>
              <a:ext uri="{FF2B5EF4-FFF2-40B4-BE49-F238E27FC236}">
                <a16:creationId xmlns:a16="http://schemas.microsoft.com/office/drawing/2014/main" id="{7A23901C-8A7F-4969-80B9-3773C7547196}"/>
              </a:ext>
            </a:extLst>
          </p:cNvPr>
          <p:cNvSpPr>
            <a:spLocks noGrp="1"/>
          </p:cNvSpPr>
          <p:nvPr>
            <p:ph type="dt" sz="half" idx="10"/>
          </p:nvPr>
        </p:nvSpPr>
        <p:spPr/>
        <p:txBody>
          <a:bodyPr/>
          <a:lstStyle/>
          <a:p>
            <a:fld id="{1EC542B5-DF0F-46B5-9238-07EE44E6DD22}" type="datetime1">
              <a:rPr lang="en-US" smtClean="0"/>
              <a:t>2/11/19</a:t>
            </a:fld>
            <a:endParaRPr lang="en-US"/>
          </a:p>
        </p:txBody>
      </p:sp>
      <p:sp>
        <p:nvSpPr>
          <p:cNvPr id="5" name="Slide Number Placeholder 4">
            <a:extLst>
              <a:ext uri="{FF2B5EF4-FFF2-40B4-BE49-F238E27FC236}">
                <a16:creationId xmlns:a16="http://schemas.microsoft.com/office/drawing/2014/main" id="{0B9C0903-F5F0-4055-94A0-FA29E819DF07}"/>
              </a:ext>
            </a:extLst>
          </p:cNvPr>
          <p:cNvSpPr>
            <a:spLocks noGrp="1"/>
          </p:cNvSpPr>
          <p:nvPr>
            <p:ph type="sldNum" sz="quarter" idx="12"/>
          </p:nvPr>
        </p:nvSpPr>
        <p:spPr/>
        <p:txBody>
          <a:bodyPr/>
          <a:lstStyle/>
          <a:p>
            <a:fld id="{01A7EDBA-339D-476C-A8ED-61DCAE9DDC8B}" type="slidenum">
              <a:rPr lang="en-US" smtClean="0"/>
              <a:t>124</a:t>
            </a:fld>
            <a:endParaRPr lang="en-US"/>
          </a:p>
        </p:txBody>
      </p:sp>
    </p:spTree>
    <p:extLst>
      <p:ext uri="{BB962C8B-B14F-4D97-AF65-F5344CB8AC3E}">
        <p14:creationId xmlns:p14="http://schemas.microsoft.com/office/powerpoint/2010/main" val="146494902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48D9B-0650-4A2F-831C-57BEDE0162BD}"/>
              </a:ext>
            </a:extLst>
          </p:cNvPr>
          <p:cNvSpPr>
            <a:spLocks noGrp="1"/>
          </p:cNvSpPr>
          <p:nvPr>
            <p:ph type="title"/>
          </p:nvPr>
        </p:nvSpPr>
        <p:spPr/>
        <p:txBody>
          <a:bodyPr/>
          <a:lstStyle/>
          <a:p>
            <a:r>
              <a:rPr lang="en-US" dirty="0"/>
              <a:t>Thrombotic Microangiopathy</a:t>
            </a:r>
          </a:p>
        </p:txBody>
      </p:sp>
      <p:pic>
        <p:nvPicPr>
          <p:cNvPr id="4" name="Content Placeholder 3">
            <a:extLst>
              <a:ext uri="{FF2B5EF4-FFF2-40B4-BE49-F238E27FC236}">
                <a16:creationId xmlns:a16="http://schemas.microsoft.com/office/drawing/2014/main" id="{0C90609B-9112-4779-83D6-C6FAC57D8F42}"/>
              </a:ext>
            </a:extLst>
          </p:cNvPr>
          <p:cNvPicPr>
            <a:picLocks noGrp="1" noChangeAspect="1"/>
          </p:cNvPicPr>
          <p:nvPr>
            <p:ph sz="half" idx="1"/>
          </p:nvPr>
        </p:nvPicPr>
        <p:blipFill rotWithShape="1">
          <a:blip r:embed="rId2"/>
          <a:srcRect l="8264" t="21963" b="5582"/>
          <a:stretch/>
        </p:blipFill>
        <p:spPr>
          <a:xfrm>
            <a:off x="628651" y="1972755"/>
            <a:ext cx="3166913" cy="3335053"/>
          </a:xfrm>
          <a:prstGeom prst="rect">
            <a:avLst/>
          </a:prstGeom>
        </p:spPr>
      </p:pic>
      <p:sp>
        <p:nvSpPr>
          <p:cNvPr id="3" name="Content Placeholder 2">
            <a:extLst>
              <a:ext uri="{FF2B5EF4-FFF2-40B4-BE49-F238E27FC236}">
                <a16:creationId xmlns:a16="http://schemas.microsoft.com/office/drawing/2014/main" id="{E56EA293-203E-4EA9-B96C-15415EEBBCAB}"/>
              </a:ext>
            </a:extLst>
          </p:cNvPr>
          <p:cNvSpPr>
            <a:spLocks noGrp="1"/>
          </p:cNvSpPr>
          <p:nvPr>
            <p:ph sz="half" idx="2"/>
          </p:nvPr>
        </p:nvSpPr>
        <p:spPr>
          <a:xfrm>
            <a:off x="4629150" y="1972754"/>
            <a:ext cx="3886200" cy="3517218"/>
          </a:xfrm>
        </p:spPr>
        <p:txBody>
          <a:bodyPr/>
          <a:lstStyle/>
          <a:p>
            <a:pPr marL="0" indent="0">
              <a:buNone/>
            </a:pPr>
            <a:endParaRPr lang="en-US" dirty="0"/>
          </a:p>
          <a:p>
            <a:pPr marL="0" indent="0">
              <a:buNone/>
            </a:pPr>
            <a:endParaRPr lang="en-US" dirty="0"/>
          </a:p>
        </p:txBody>
      </p:sp>
      <p:sp>
        <p:nvSpPr>
          <p:cNvPr id="5" name="Date Placeholder 4">
            <a:extLst>
              <a:ext uri="{FF2B5EF4-FFF2-40B4-BE49-F238E27FC236}">
                <a16:creationId xmlns:a16="http://schemas.microsoft.com/office/drawing/2014/main" id="{06CACA91-CDD0-4D9C-AF4B-8B02F6D79B24}"/>
              </a:ext>
            </a:extLst>
          </p:cNvPr>
          <p:cNvSpPr>
            <a:spLocks noGrp="1"/>
          </p:cNvSpPr>
          <p:nvPr>
            <p:ph type="dt" sz="half" idx="10"/>
          </p:nvPr>
        </p:nvSpPr>
        <p:spPr/>
        <p:txBody>
          <a:bodyPr/>
          <a:lstStyle/>
          <a:p>
            <a:pPr defTabSz="685800">
              <a:defRPr/>
            </a:pPr>
            <a:fld id="{5BF061CB-6A1C-4FA0-8832-6FD50AC0238F}" type="datetime1">
              <a:rPr lang="en-US" sz="900">
                <a:solidFill>
                  <a:prstClr val="black">
                    <a:tint val="75000"/>
                  </a:prstClr>
                </a:solidFill>
                <a:latin typeface="Calibri" panose="020F0502020204030204"/>
              </a:rPr>
              <a:pPr defTabSz="685800">
                <a:defRPr/>
              </a:pPr>
              <a:t>2/11/19</a:t>
            </a:fld>
            <a:endParaRPr lang="en-US" sz="900">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id="{B14FFC3B-32E4-49B9-8185-34AB78DDFB8D}"/>
              </a:ext>
            </a:extLst>
          </p:cNvPr>
          <p:cNvSpPr>
            <a:spLocks noGrp="1"/>
          </p:cNvSpPr>
          <p:nvPr>
            <p:ph type="sldNum" sz="quarter" idx="12"/>
          </p:nvPr>
        </p:nvSpPr>
        <p:spPr/>
        <p:txBody>
          <a:bodyPr/>
          <a:lstStyle/>
          <a:p>
            <a:pPr defTabSz="685800">
              <a:defRPr/>
            </a:pPr>
            <a:fld id="{B3C47B7F-BD2A-4C25-BE32-98BECCEBF2FA}" type="slidenum">
              <a:rPr lang="en-US" sz="900">
                <a:solidFill>
                  <a:prstClr val="black">
                    <a:tint val="75000"/>
                  </a:prstClr>
                </a:solidFill>
                <a:latin typeface="Calibri" panose="020F0502020204030204"/>
              </a:rPr>
              <a:pPr defTabSz="685800">
                <a:defRPr/>
              </a:pPr>
              <a:t>125</a:t>
            </a:fld>
            <a:endParaRPr lang="en-US" sz="900">
              <a:solidFill>
                <a:prstClr val="black">
                  <a:tint val="75000"/>
                </a:prstClr>
              </a:solidFill>
              <a:latin typeface="Calibri" panose="020F0502020204030204"/>
            </a:endParaRPr>
          </a:p>
        </p:txBody>
      </p:sp>
      <p:sp>
        <p:nvSpPr>
          <p:cNvPr id="7" name="Footer Placeholder 6">
            <a:extLst>
              <a:ext uri="{FF2B5EF4-FFF2-40B4-BE49-F238E27FC236}">
                <a16:creationId xmlns:a16="http://schemas.microsoft.com/office/drawing/2014/main" id="{7783284D-C3F8-4342-9C05-0C1AA89539EA}"/>
              </a:ext>
            </a:extLst>
          </p:cNvPr>
          <p:cNvSpPr>
            <a:spLocks noGrp="1"/>
          </p:cNvSpPr>
          <p:nvPr>
            <p:ph type="ftr" sz="quarter" idx="11"/>
          </p:nvPr>
        </p:nvSpPr>
        <p:spPr>
          <a:xfrm>
            <a:off x="-264319" y="5409010"/>
            <a:ext cx="6379369" cy="489347"/>
          </a:xfrm>
        </p:spPr>
        <p:txBody>
          <a:bodyPr/>
          <a:lstStyle/>
          <a:p>
            <a:pPr defTabSz="685800">
              <a:defRPr/>
            </a:pPr>
            <a:r>
              <a:rPr lang="en-US" sz="900" dirty="0">
                <a:solidFill>
                  <a:prstClr val="black">
                    <a:tint val="75000"/>
                  </a:prstClr>
                </a:solidFill>
                <a:latin typeface="Calibri" panose="020F0502020204030204"/>
              </a:rPr>
              <a:t>Image courtesy of Dr E Walong.</a:t>
            </a:r>
          </a:p>
        </p:txBody>
      </p:sp>
      <p:pic>
        <p:nvPicPr>
          <p:cNvPr id="8" name="Picture 7">
            <a:extLst>
              <a:ext uri="{FF2B5EF4-FFF2-40B4-BE49-F238E27FC236}">
                <a16:creationId xmlns:a16="http://schemas.microsoft.com/office/drawing/2014/main" id="{64784917-666C-401D-8CE1-0698DFBB2CD5}"/>
              </a:ext>
            </a:extLst>
          </p:cNvPr>
          <p:cNvPicPr>
            <a:picLocks noChangeAspect="1"/>
          </p:cNvPicPr>
          <p:nvPr/>
        </p:nvPicPr>
        <p:blipFill>
          <a:blip r:embed="rId3"/>
          <a:stretch>
            <a:fillRect/>
          </a:stretch>
        </p:blipFill>
        <p:spPr>
          <a:xfrm>
            <a:off x="4548747" y="2028007"/>
            <a:ext cx="3966603" cy="3246463"/>
          </a:xfrm>
          <a:prstGeom prst="rect">
            <a:avLst/>
          </a:prstGeom>
        </p:spPr>
      </p:pic>
    </p:spTree>
    <p:extLst>
      <p:ext uri="{BB962C8B-B14F-4D97-AF65-F5344CB8AC3E}">
        <p14:creationId xmlns:p14="http://schemas.microsoft.com/office/powerpoint/2010/main" val="51602610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D0F1FC8-B58A-416C-961E-E17BFD9E6996}"/>
              </a:ext>
            </a:extLst>
          </p:cNvPr>
          <p:cNvSpPr>
            <a:spLocks noGrp="1"/>
          </p:cNvSpPr>
          <p:nvPr>
            <p:ph type="dt" sz="half" idx="10"/>
          </p:nvPr>
        </p:nvSpPr>
        <p:spPr/>
        <p:txBody>
          <a:bodyPr/>
          <a:lstStyle/>
          <a:p>
            <a:fld id="{DBA84362-2D3A-4059-98C7-CE30CB10A8FB}" type="datetime1">
              <a:rPr lang="en-US" smtClean="0"/>
              <a:t>2/11/19</a:t>
            </a:fld>
            <a:endParaRPr lang="en-US"/>
          </a:p>
        </p:txBody>
      </p:sp>
      <p:sp>
        <p:nvSpPr>
          <p:cNvPr id="5" name="Slide Number Placeholder 4">
            <a:extLst>
              <a:ext uri="{FF2B5EF4-FFF2-40B4-BE49-F238E27FC236}">
                <a16:creationId xmlns:a16="http://schemas.microsoft.com/office/drawing/2014/main" id="{9A3809B2-88F9-4DF4-972A-691BAB650D9D}"/>
              </a:ext>
            </a:extLst>
          </p:cNvPr>
          <p:cNvSpPr>
            <a:spLocks noGrp="1"/>
          </p:cNvSpPr>
          <p:nvPr>
            <p:ph type="sldNum" sz="quarter" idx="12"/>
          </p:nvPr>
        </p:nvSpPr>
        <p:spPr/>
        <p:txBody>
          <a:bodyPr/>
          <a:lstStyle/>
          <a:p>
            <a:fld id="{01A7EDBA-339D-476C-A8ED-61DCAE9DDC8B}" type="slidenum">
              <a:rPr lang="en-US" smtClean="0"/>
              <a:t>126</a:t>
            </a:fld>
            <a:endParaRPr lang="en-US"/>
          </a:p>
        </p:txBody>
      </p:sp>
      <p:pic>
        <p:nvPicPr>
          <p:cNvPr id="6" name="Content Placeholder 5">
            <a:extLst>
              <a:ext uri="{FF2B5EF4-FFF2-40B4-BE49-F238E27FC236}">
                <a16:creationId xmlns:a16="http://schemas.microsoft.com/office/drawing/2014/main" id="{ED0F3479-9883-4061-B115-70F14AD09E9B}"/>
              </a:ext>
            </a:extLst>
          </p:cNvPr>
          <p:cNvPicPr>
            <a:picLocks noGrp="1" noChangeAspect="1"/>
          </p:cNvPicPr>
          <p:nvPr>
            <p:ph idx="4294967295"/>
          </p:nvPr>
        </p:nvPicPr>
        <p:blipFill>
          <a:blip r:embed="rId2"/>
          <a:stretch>
            <a:fillRect/>
          </a:stretch>
        </p:blipFill>
        <p:spPr>
          <a:xfrm>
            <a:off x="1309255" y="857250"/>
            <a:ext cx="6012656" cy="4509492"/>
          </a:xfrm>
          <a:prstGeom prst="rect">
            <a:avLst/>
          </a:prstGeom>
        </p:spPr>
      </p:pic>
      <p:sp>
        <p:nvSpPr>
          <p:cNvPr id="9" name="Footer Placeholder 8">
            <a:extLst>
              <a:ext uri="{FF2B5EF4-FFF2-40B4-BE49-F238E27FC236}">
                <a16:creationId xmlns:a16="http://schemas.microsoft.com/office/drawing/2014/main" id="{CCB8A501-6F13-4B50-B249-7B6C84582EB2}"/>
              </a:ext>
            </a:extLst>
          </p:cNvPr>
          <p:cNvSpPr>
            <a:spLocks noGrp="1"/>
          </p:cNvSpPr>
          <p:nvPr>
            <p:ph type="ftr" sz="quarter" idx="11"/>
          </p:nvPr>
        </p:nvSpPr>
        <p:spPr/>
        <p:txBody>
          <a:bodyPr/>
          <a:lstStyle/>
          <a:p>
            <a:r>
              <a:rPr lang="en-US"/>
              <a:t>Dr John Chege (unpublished observations)</a:t>
            </a:r>
          </a:p>
        </p:txBody>
      </p:sp>
    </p:spTree>
    <p:extLst>
      <p:ext uri="{BB962C8B-B14F-4D97-AF65-F5344CB8AC3E}">
        <p14:creationId xmlns:p14="http://schemas.microsoft.com/office/powerpoint/2010/main" val="175158643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2A0A4-90A1-45F4-B603-F056E2C6F656}"/>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BC198C99-17C9-467D-9B0E-179A4084367F}"/>
              </a:ext>
            </a:extLst>
          </p:cNvPr>
          <p:cNvPicPr>
            <a:picLocks noGrp="1" noChangeAspect="1"/>
          </p:cNvPicPr>
          <p:nvPr>
            <p:ph idx="1"/>
          </p:nvPr>
        </p:nvPicPr>
        <p:blipFill>
          <a:blip r:embed="rId2"/>
          <a:stretch>
            <a:fillRect/>
          </a:stretch>
        </p:blipFill>
        <p:spPr>
          <a:xfrm>
            <a:off x="1565563" y="910003"/>
            <a:ext cx="6756356" cy="4531112"/>
          </a:xfrm>
          <a:prstGeom prst="rect">
            <a:avLst/>
          </a:prstGeom>
        </p:spPr>
      </p:pic>
      <p:sp>
        <p:nvSpPr>
          <p:cNvPr id="3" name="Footer Placeholder 2">
            <a:extLst>
              <a:ext uri="{FF2B5EF4-FFF2-40B4-BE49-F238E27FC236}">
                <a16:creationId xmlns:a16="http://schemas.microsoft.com/office/drawing/2014/main" id="{E3BC21AA-9EDF-4A2C-AC47-94250B6775EB}"/>
              </a:ext>
            </a:extLst>
          </p:cNvPr>
          <p:cNvSpPr>
            <a:spLocks noGrp="1"/>
          </p:cNvSpPr>
          <p:nvPr>
            <p:ph type="ftr" sz="quarter" idx="11"/>
          </p:nvPr>
        </p:nvSpPr>
        <p:spPr/>
        <p:txBody>
          <a:bodyPr/>
          <a:lstStyle/>
          <a:p>
            <a:r>
              <a:rPr lang="en-GB"/>
              <a:t>N Engl J Med 2014; 371:654-666</a:t>
            </a:r>
          </a:p>
        </p:txBody>
      </p:sp>
    </p:spTree>
    <p:extLst>
      <p:ext uri="{BB962C8B-B14F-4D97-AF65-F5344CB8AC3E}">
        <p14:creationId xmlns:p14="http://schemas.microsoft.com/office/powerpoint/2010/main" val="302067528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347A6-C575-445C-AE25-9DEE1F3B0FD6}"/>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7B75F7BA-E877-4D9F-A29B-19D9FA22C827}"/>
              </a:ext>
            </a:extLst>
          </p:cNvPr>
          <p:cNvPicPr>
            <a:picLocks noGrp="1" noChangeAspect="1"/>
          </p:cNvPicPr>
          <p:nvPr>
            <p:ph idx="1"/>
          </p:nvPr>
        </p:nvPicPr>
        <p:blipFill>
          <a:blip r:embed="rId2"/>
          <a:stretch>
            <a:fillRect/>
          </a:stretch>
        </p:blipFill>
        <p:spPr>
          <a:xfrm>
            <a:off x="1699660" y="1172566"/>
            <a:ext cx="5532414" cy="4149311"/>
          </a:xfrm>
          <a:prstGeom prst="rect">
            <a:avLst/>
          </a:prstGeom>
        </p:spPr>
      </p:pic>
      <p:sp>
        <p:nvSpPr>
          <p:cNvPr id="3" name="Date Placeholder 2">
            <a:extLst>
              <a:ext uri="{FF2B5EF4-FFF2-40B4-BE49-F238E27FC236}">
                <a16:creationId xmlns:a16="http://schemas.microsoft.com/office/drawing/2014/main" id="{A40546D4-EF00-4074-9E6D-D8B6D4E5DFAB}"/>
              </a:ext>
            </a:extLst>
          </p:cNvPr>
          <p:cNvSpPr>
            <a:spLocks noGrp="1"/>
          </p:cNvSpPr>
          <p:nvPr>
            <p:ph type="dt" sz="half" idx="10"/>
          </p:nvPr>
        </p:nvSpPr>
        <p:spPr/>
        <p:txBody>
          <a:bodyPr/>
          <a:lstStyle/>
          <a:p>
            <a:fld id="{F68258DC-DA4E-420A-9D40-AC0231362472}" type="datetime1">
              <a:rPr lang="en-GB" smtClean="0"/>
              <a:t>11/02/2019</a:t>
            </a:fld>
            <a:endParaRPr lang="en-GB"/>
          </a:p>
        </p:txBody>
      </p:sp>
      <p:sp>
        <p:nvSpPr>
          <p:cNvPr id="5" name="Footer Placeholder 4">
            <a:extLst>
              <a:ext uri="{FF2B5EF4-FFF2-40B4-BE49-F238E27FC236}">
                <a16:creationId xmlns:a16="http://schemas.microsoft.com/office/drawing/2014/main" id="{EFBCEF8F-5095-443D-8279-9B8C9DFCB95C}"/>
              </a:ext>
            </a:extLst>
          </p:cNvPr>
          <p:cNvSpPr>
            <a:spLocks noGrp="1"/>
          </p:cNvSpPr>
          <p:nvPr>
            <p:ph type="ftr" sz="quarter" idx="11"/>
          </p:nvPr>
        </p:nvSpPr>
        <p:spPr/>
        <p:txBody>
          <a:bodyPr/>
          <a:lstStyle/>
          <a:p>
            <a:r>
              <a:rPr lang="en-GB"/>
              <a:t>N Engl J Med 2014; 371:654-666</a:t>
            </a:r>
          </a:p>
        </p:txBody>
      </p:sp>
    </p:spTree>
    <p:extLst>
      <p:ext uri="{BB962C8B-B14F-4D97-AF65-F5344CB8AC3E}">
        <p14:creationId xmlns:p14="http://schemas.microsoft.com/office/powerpoint/2010/main" val="310235309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1B8D24-7AD1-497B-876B-E15F24FCB4F1}"/>
              </a:ext>
            </a:extLst>
          </p:cNvPr>
          <p:cNvSpPr>
            <a:spLocks noGrp="1"/>
          </p:cNvSpPr>
          <p:nvPr>
            <p:ph type="title"/>
          </p:nvPr>
        </p:nvSpPr>
        <p:spPr/>
        <p:txBody>
          <a:bodyPr/>
          <a:lstStyle/>
          <a:p>
            <a:r>
              <a:rPr lang="en-US" dirty="0"/>
              <a:t>Press series</a:t>
            </a:r>
          </a:p>
        </p:txBody>
      </p:sp>
      <p:sp>
        <p:nvSpPr>
          <p:cNvPr id="5" name="Content Placeholder 4">
            <a:extLst>
              <a:ext uri="{FF2B5EF4-FFF2-40B4-BE49-F238E27FC236}">
                <a16:creationId xmlns:a16="http://schemas.microsoft.com/office/drawing/2014/main" id="{A9779AC4-D480-4F84-9629-4E63CA9191AB}"/>
              </a:ext>
            </a:extLst>
          </p:cNvPr>
          <p:cNvSpPr>
            <a:spLocks noGrp="1"/>
          </p:cNvSpPr>
          <p:nvPr>
            <p:ph idx="1"/>
          </p:nvPr>
        </p:nvSpPr>
        <p:spPr/>
        <p:txBody>
          <a:bodyPr/>
          <a:lstStyle/>
          <a:p>
            <a:r>
              <a:rPr lang="en-US" dirty="0"/>
              <a:t>Microvascular thrombi suggestive of thrombotic microangiopathy seen in 12% of cases</a:t>
            </a:r>
          </a:p>
          <a:p>
            <a:r>
              <a:rPr lang="en-US" dirty="0"/>
              <a:t>Main sites: renal, thymus, lung</a:t>
            </a:r>
          </a:p>
          <a:p>
            <a:r>
              <a:rPr lang="en-US" dirty="0"/>
              <a:t>Contribution to SARI pediatric mortality is unclear</a:t>
            </a:r>
          </a:p>
          <a:p>
            <a:r>
              <a:rPr lang="en-US" dirty="0"/>
              <a:t>Etiology: unknown</a:t>
            </a:r>
          </a:p>
        </p:txBody>
      </p:sp>
      <p:sp>
        <p:nvSpPr>
          <p:cNvPr id="2" name="Date Placeholder 1">
            <a:extLst>
              <a:ext uri="{FF2B5EF4-FFF2-40B4-BE49-F238E27FC236}">
                <a16:creationId xmlns:a16="http://schemas.microsoft.com/office/drawing/2014/main" id="{A8C89526-B586-4631-8B30-0585798C486C}"/>
              </a:ext>
            </a:extLst>
          </p:cNvPr>
          <p:cNvSpPr>
            <a:spLocks noGrp="1"/>
          </p:cNvSpPr>
          <p:nvPr>
            <p:ph type="dt" sz="half" idx="10"/>
          </p:nvPr>
        </p:nvSpPr>
        <p:spPr/>
        <p:txBody>
          <a:bodyPr/>
          <a:lstStyle/>
          <a:p>
            <a:fld id="{A073932F-7015-40A9-9FEB-BCFBAAA1456B}" type="datetime1">
              <a:rPr lang="en-US" smtClean="0"/>
              <a:t>2/11/19</a:t>
            </a:fld>
            <a:endParaRPr lang="en-US"/>
          </a:p>
        </p:txBody>
      </p:sp>
      <p:sp>
        <p:nvSpPr>
          <p:cNvPr id="3" name="Slide Number Placeholder 2">
            <a:extLst>
              <a:ext uri="{FF2B5EF4-FFF2-40B4-BE49-F238E27FC236}">
                <a16:creationId xmlns:a16="http://schemas.microsoft.com/office/drawing/2014/main" id="{50A05A43-BA73-4247-9A8D-16A6309905F9}"/>
              </a:ext>
            </a:extLst>
          </p:cNvPr>
          <p:cNvSpPr>
            <a:spLocks noGrp="1"/>
          </p:cNvSpPr>
          <p:nvPr>
            <p:ph type="sldNum" sz="quarter" idx="12"/>
          </p:nvPr>
        </p:nvSpPr>
        <p:spPr/>
        <p:txBody>
          <a:bodyPr/>
          <a:lstStyle/>
          <a:p>
            <a:fld id="{01A7EDBA-339D-476C-A8ED-61DCAE9DDC8B}" type="slidenum">
              <a:rPr lang="en-US" smtClean="0"/>
              <a:t>129</a:t>
            </a:fld>
            <a:endParaRPr lang="en-US"/>
          </a:p>
        </p:txBody>
      </p:sp>
    </p:spTree>
    <p:extLst>
      <p:ext uri="{BB962C8B-B14F-4D97-AF65-F5344CB8AC3E}">
        <p14:creationId xmlns:p14="http://schemas.microsoft.com/office/powerpoint/2010/main" val="13939681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Telengiectasia</a:t>
            </a:r>
            <a:endParaRPr lang="en-GB" dirty="0"/>
          </a:p>
        </p:txBody>
      </p:sp>
      <p:pic>
        <p:nvPicPr>
          <p:cNvPr id="10242" name="Picture 2" descr="http://www.remington-laser.com/wp-content/uploads/2015/04/Telangiectasia.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606899"/>
            <a:ext cx="8229600" cy="4512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347261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5BDFC-2328-4868-B316-E010E1A35B21}"/>
              </a:ext>
            </a:extLst>
          </p:cNvPr>
          <p:cNvSpPr>
            <a:spLocks noGrp="1"/>
          </p:cNvSpPr>
          <p:nvPr>
            <p:ph type="title"/>
          </p:nvPr>
        </p:nvSpPr>
        <p:spPr/>
        <p:txBody>
          <a:bodyPr/>
          <a:lstStyle/>
          <a:p>
            <a:r>
              <a:rPr lang="en-US" dirty="0"/>
              <a:t>Biopsy Series</a:t>
            </a:r>
          </a:p>
        </p:txBody>
      </p:sp>
      <p:sp>
        <p:nvSpPr>
          <p:cNvPr id="3" name="Content Placeholder 2">
            <a:extLst>
              <a:ext uri="{FF2B5EF4-FFF2-40B4-BE49-F238E27FC236}">
                <a16:creationId xmlns:a16="http://schemas.microsoft.com/office/drawing/2014/main" id="{0A093970-83E4-457B-97BE-CDEA28BE0759}"/>
              </a:ext>
            </a:extLst>
          </p:cNvPr>
          <p:cNvSpPr>
            <a:spLocks noGrp="1"/>
          </p:cNvSpPr>
          <p:nvPr>
            <p:ph idx="1"/>
          </p:nvPr>
        </p:nvSpPr>
        <p:spPr/>
        <p:txBody>
          <a:bodyPr>
            <a:normAutofit lnSpcReduction="10000"/>
          </a:bodyPr>
          <a:lstStyle/>
          <a:p>
            <a:r>
              <a:rPr lang="en-US" dirty="0"/>
              <a:t>Medium sized hospital pathology practice, 200 biopsies per year</a:t>
            </a:r>
          </a:p>
          <a:p>
            <a:r>
              <a:rPr lang="en-US" dirty="0"/>
              <a:t>In 2018, increase in cases of ischemic bowel disease, 8 cases in January</a:t>
            </a:r>
          </a:p>
          <a:p>
            <a:r>
              <a:rPr lang="en-US" dirty="0"/>
              <a:t>Vascular pathology seen in all cases</a:t>
            </a:r>
          </a:p>
          <a:p>
            <a:r>
              <a:rPr lang="en-US" dirty="0"/>
              <a:t>Arterial disease: 2 cases (</a:t>
            </a:r>
            <a:r>
              <a:rPr lang="en-US" dirty="0" err="1"/>
              <a:t>thromboembolus</a:t>
            </a:r>
            <a:r>
              <a:rPr lang="en-US" dirty="0"/>
              <a:t> – atherosclerosis- 1, TMA-3 cases. Vasculitis 1 case. No obvious vascular pathology: 3 cases.</a:t>
            </a:r>
          </a:p>
          <a:p>
            <a:r>
              <a:rPr lang="en-US" dirty="0"/>
              <a:t>Appendix (1/15 with vascular disease)</a:t>
            </a:r>
          </a:p>
        </p:txBody>
      </p:sp>
      <p:sp>
        <p:nvSpPr>
          <p:cNvPr id="4" name="Date Placeholder 3">
            <a:extLst>
              <a:ext uri="{FF2B5EF4-FFF2-40B4-BE49-F238E27FC236}">
                <a16:creationId xmlns:a16="http://schemas.microsoft.com/office/drawing/2014/main" id="{6859939B-239F-42C8-AEA1-9534A2E069E1}"/>
              </a:ext>
            </a:extLst>
          </p:cNvPr>
          <p:cNvSpPr>
            <a:spLocks noGrp="1"/>
          </p:cNvSpPr>
          <p:nvPr>
            <p:ph type="dt" sz="half" idx="10"/>
          </p:nvPr>
        </p:nvSpPr>
        <p:spPr/>
        <p:txBody>
          <a:bodyPr/>
          <a:lstStyle/>
          <a:p>
            <a:fld id="{1EC542B5-DF0F-46B5-9238-07EE44E6DD22}" type="datetime1">
              <a:rPr lang="en-US" smtClean="0"/>
              <a:t>2/11/19</a:t>
            </a:fld>
            <a:endParaRPr lang="en-US"/>
          </a:p>
        </p:txBody>
      </p:sp>
      <p:sp>
        <p:nvSpPr>
          <p:cNvPr id="5" name="Slide Number Placeholder 4">
            <a:extLst>
              <a:ext uri="{FF2B5EF4-FFF2-40B4-BE49-F238E27FC236}">
                <a16:creationId xmlns:a16="http://schemas.microsoft.com/office/drawing/2014/main" id="{4971D75F-4B04-487A-A53B-95F8DF966054}"/>
              </a:ext>
            </a:extLst>
          </p:cNvPr>
          <p:cNvSpPr>
            <a:spLocks noGrp="1"/>
          </p:cNvSpPr>
          <p:nvPr>
            <p:ph type="sldNum" sz="quarter" idx="12"/>
          </p:nvPr>
        </p:nvSpPr>
        <p:spPr/>
        <p:txBody>
          <a:bodyPr/>
          <a:lstStyle/>
          <a:p>
            <a:fld id="{01A7EDBA-339D-476C-A8ED-61DCAE9DDC8B}" type="slidenum">
              <a:rPr lang="en-US" smtClean="0"/>
              <a:t>130</a:t>
            </a:fld>
            <a:endParaRPr lang="en-US"/>
          </a:p>
        </p:txBody>
      </p:sp>
    </p:spTree>
    <p:extLst>
      <p:ext uri="{BB962C8B-B14F-4D97-AF65-F5344CB8AC3E}">
        <p14:creationId xmlns:p14="http://schemas.microsoft.com/office/powerpoint/2010/main" val="418035546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E7C50-C6D2-4E41-808A-572B6B657BF8}"/>
              </a:ext>
            </a:extLst>
          </p:cNvPr>
          <p:cNvSpPr>
            <a:spLocks noGrp="1"/>
          </p:cNvSpPr>
          <p:nvPr>
            <p:ph type="title"/>
          </p:nvPr>
        </p:nvSpPr>
        <p:spPr/>
        <p:txBody>
          <a:bodyPr/>
          <a:lstStyle/>
          <a:p>
            <a:r>
              <a:rPr lang="en-US" dirty="0"/>
              <a:t>Case 1:</a:t>
            </a:r>
          </a:p>
        </p:txBody>
      </p:sp>
      <p:sp>
        <p:nvSpPr>
          <p:cNvPr id="3" name="Content Placeholder 2">
            <a:extLst>
              <a:ext uri="{FF2B5EF4-FFF2-40B4-BE49-F238E27FC236}">
                <a16:creationId xmlns:a16="http://schemas.microsoft.com/office/drawing/2014/main" id="{A0862AAD-7D54-48B5-979A-7FA2910978E6}"/>
              </a:ext>
            </a:extLst>
          </p:cNvPr>
          <p:cNvSpPr>
            <a:spLocks noGrp="1"/>
          </p:cNvSpPr>
          <p:nvPr>
            <p:ph idx="1"/>
          </p:nvPr>
        </p:nvSpPr>
        <p:spPr/>
        <p:txBody>
          <a:bodyPr/>
          <a:lstStyle/>
          <a:p>
            <a:r>
              <a:rPr lang="en-US" dirty="0"/>
              <a:t>Male, 54 years</a:t>
            </a:r>
          </a:p>
          <a:p>
            <a:r>
              <a:rPr lang="en-US" dirty="0"/>
              <a:t>Presents with abdominal pain, vomiting.</a:t>
            </a:r>
          </a:p>
          <a:p>
            <a:r>
              <a:rPr lang="en-US" dirty="0"/>
              <a:t>Exploratory laparotomy: segmental ischemic necrosis of the jejunum</a:t>
            </a:r>
          </a:p>
          <a:p>
            <a:r>
              <a:rPr lang="en-US" dirty="0"/>
              <a:t>Masses seen: serosal surface of the lesser curvature (celiac)</a:t>
            </a:r>
          </a:p>
        </p:txBody>
      </p:sp>
      <p:sp>
        <p:nvSpPr>
          <p:cNvPr id="4" name="Date Placeholder 3">
            <a:extLst>
              <a:ext uri="{FF2B5EF4-FFF2-40B4-BE49-F238E27FC236}">
                <a16:creationId xmlns:a16="http://schemas.microsoft.com/office/drawing/2014/main" id="{C22FBD41-DAC8-48A3-B91A-4482385728CB}"/>
              </a:ext>
            </a:extLst>
          </p:cNvPr>
          <p:cNvSpPr>
            <a:spLocks noGrp="1"/>
          </p:cNvSpPr>
          <p:nvPr>
            <p:ph type="dt" sz="half" idx="10"/>
          </p:nvPr>
        </p:nvSpPr>
        <p:spPr/>
        <p:txBody>
          <a:bodyPr/>
          <a:lstStyle/>
          <a:p>
            <a:fld id="{5AE07C79-50D3-4011-9718-DB25E692BCC5}" type="datetime1">
              <a:rPr lang="en-US" smtClean="0"/>
              <a:t>2/11/19</a:t>
            </a:fld>
            <a:endParaRPr lang="en-US"/>
          </a:p>
        </p:txBody>
      </p:sp>
      <p:sp>
        <p:nvSpPr>
          <p:cNvPr id="5" name="Slide Number Placeholder 4">
            <a:extLst>
              <a:ext uri="{FF2B5EF4-FFF2-40B4-BE49-F238E27FC236}">
                <a16:creationId xmlns:a16="http://schemas.microsoft.com/office/drawing/2014/main" id="{30FAA4BB-C789-45CA-A985-DDC13FA1CDA4}"/>
              </a:ext>
            </a:extLst>
          </p:cNvPr>
          <p:cNvSpPr>
            <a:spLocks noGrp="1"/>
          </p:cNvSpPr>
          <p:nvPr>
            <p:ph type="sldNum" sz="quarter" idx="12"/>
          </p:nvPr>
        </p:nvSpPr>
        <p:spPr/>
        <p:txBody>
          <a:bodyPr/>
          <a:lstStyle/>
          <a:p>
            <a:fld id="{01A7EDBA-339D-476C-A8ED-61DCAE9DDC8B}" type="slidenum">
              <a:rPr lang="en-US" smtClean="0"/>
              <a:t>131</a:t>
            </a:fld>
            <a:endParaRPr lang="en-US"/>
          </a:p>
        </p:txBody>
      </p:sp>
    </p:spTree>
    <p:extLst>
      <p:ext uri="{BB962C8B-B14F-4D97-AF65-F5344CB8AC3E}">
        <p14:creationId xmlns:p14="http://schemas.microsoft.com/office/powerpoint/2010/main" val="289200607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FB211-C92A-4F28-BAEF-2106E7FE4350}"/>
              </a:ext>
            </a:extLst>
          </p:cNvPr>
          <p:cNvSpPr>
            <a:spLocks noGrp="1"/>
          </p:cNvSpPr>
          <p:nvPr>
            <p:ph type="title"/>
          </p:nvPr>
        </p:nvSpPr>
        <p:spPr/>
        <p:txBody>
          <a:bodyPr/>
          <a:lstStyle/>
          <a:p>
            <a:r>
              <a:rPr lang="en-US" dirty="0"/>
              <a:t>Gastric Mass</a:t>
            </a:r>
          </a:p>
        </p:txBody>
      </p:sp>
      <p:pic>
        <p:nvPicPr>
          <p:cNvPr id="5" name="Content Placeholder 4">
            <a:extLst>
              <a:ext uri="{FF2B5EF4-FFF2-40B4-BE49-F238E27FC236}">
                <a16:creationId xmlns:a16="http://schemas.microsoft.com/office/drawing/2014/main" id="{D21EA472-AB61-47A0-BE25-FBC699BD702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396331" y="2226469"/>
            <a:ext cx="4351338" cy="3263504"/>
          </a:xfrm>
        </p:spPr>
      </p:pic>
      <p:sp>
        <p:nvSpPr>
          <p:cNvPr id="6" name="Date Placeholder 5">
            <a:extLst>
              <a:ext uri="{FF2B5EF4-FFF2-40B4-BE49-F238E27FC236}">
                <a16:creationId xmlns:a16="http://schemas.microsoft.com/office/drawing/2014/main" id="{E57CEA9B-1D1B-48C6-B986-D94114A112CA}"/>
              </a:ext>
            </a:extLst>
          </p:cNvPr>
          <p:cNvSpPr>
            <a:spLocks noGrp="1"/>
          </p:cNvSpPr>
          <p:nvPr>
            <p:ph type="dt" sz="half" idx="10"/>
          </p:nvPr>
        </p:nvSpPr>
        <p:spPr/>
        <p:txBody>
          <a:bodyPr/>
          <a:lstStyle/>
          <a:p>
            <a:fld id="{ACC47C6F-E6A7-4423-8A79-6FADE437C8DA}" type="datetime1">
              <a:rPr lang="en-US" smtClean="0"/>
              <a:t>2/11/19</a:t>
            </a:fld>
            <a:endParaRPr lang="en-US"/>
          </a:p>
        </p:txBody>
      </p:sp>
      <p:sp>
        <p:nvSpPr>
          <p:cNvPr id="7" name="Slide Number Placeholder 6">
            <a:extLst>
              <a:ext uri="{FF2B5EF4-FFF2-40B4-BE49-F238E27FC236}">
                <a16:creationId xmlns:a16="http://schemas.microsoft.com/office/drawing/2014/main" id="{07EC5585-FC6E-44C4-AD6C-A600AF12478A}"/>
              </a:ext>
            </a:extLst>
          </p:cNvPr>
          <p:cNvSpPr>
            <a:spLocks noGrp="1"/>
          </p:cNvSpPr>
          <p:nvPr>
            <p:ph type="sldNum" sz="quarter" idx="12"/>
          </p:nvPr>
        </p:nvSpPr>
        <p:spPr/>
        <p:txBody>
          <a:bodyPr/>
          <a:lstStyle/>
          <a:p>
            <a:fld id="{01A7EDBA-339D-476C-A8ED-61DCAE9DDC8B}" type="slidenum">
              <a:rPr lang="en-US" smtClean="0"/>
              <a:t>132</a:t>
            </a:fld>
            <a:endParaRPr lang="en-US"/>
          </a:p>
        </p:txBody>
      </p:sp>
      <p:sp>
        <p:nvSpPr>
          <p:cNvPr id="8" name="Footer Placeholder 7">
            <a:extLst>
              <a:ext uri="{FF2B5EF4-FFF2-40B4-BE49-F238E27FC236}">
                <a16:creationId xmlns:a16="http://schemas.microsoft.com/office/drawing/2014/main" id="{F7D2BFDF-C17D-4844-A9CF-7AABCDED76FF}"/>
              </a:ext>
            </a:extLst>
          </p:cNvPr>
          <p:cNvSpPr>
            <a:spLocks noGrp="1"/>
          </p:cNvSpPr>
          <p:nvPr>
            <p:ph type="ftr" sz="quarter" idx="11"/>
          </p:nvPr>
        </p:nvSpPr>
        <p:spPr/>
        <p:txBody>
          <a:bodyPr/>
          <a:lstStyle/>
          <a:p>
            <a:r>
              <a:rPr lang="en-US"/>
              <a:t>Picture Courtesy of Dr Mark Siboe, St Francis Hospital, Nairobi.</a:t>
            </a:r>
          </a:p>
        </p:txBody>
      </p:sp>
    </p:spTree>
    <p:extLst>
      <p:ext uri="{BB962C8B-B14F-4D97-AF65-F5344CB8AC3E}">
        <p14:creationId xmlns:p14="http://schemas.microsoft.com/office/powerpoint/2010/main" val="364687507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EEA93-E18A-45FC-8B5C-B8758BA67A4B}"/>
              </a:ext>
            </a:extLst>
          </p:cNvPr>
          <p:cNvSpPr>
            <a:spLocks noGrp="1"/>
          </p:cNvSpPr>
          <p:nvPr>
            <p:ph type="title"/>
          </p:nvPr>
        </p:nvSpPr>
        <p:spPr/>
        <p:txBody>
          <a:bodyPr>
            <a:normAutofit fontScale="90000"/>
          </a:bodyPr>
          <a:lstStyle/>
          <a:p>
            <a:r>
              <a:rPr lang="en-US" dirty="0"/>
              <a:t>Segmental jejunal ischemic necrosis and serosal nodules</a:t>
            </a:r>
          </a:p>
        </p:txBody>
      </p:sp>
      <p:pic>
        <p:nvPicPr>
          <p:cNvPr id="4" name="Content Placeholder 3">
            <a:extLst>
              <a:ext uri="{FF2B5EF4-FFF2-40B4-BE49-F238E27FC236}">
                <a16:creationId xmlns:a16="http://schemas.microsoft.com/office/drawing/2014/main" id="{D6919944-467C-4DFF-B8F3-E2D848680CC9}"/>
              </a:ext>
            </a:extLst>
          </p:cNvPr>
          <p:cNvPicPr>
            <a:picLocks noGrp="1" noChangeAspect="1"/>
          </p:cNvPicPr>
          <p:nvPr>
            <p:ph idx="1"/>
          </p:nvPr>
        </p:nvPicPr>
        <p:blipFill>
          <a:blip r:embed="rId2"/>
          <a:stretch>
            <a:fillRect/>
          </a:stretch>
        </p:blipFill>
        <p:spPr>
          <a:xfrm>
            <a:off x="2396331" y="2226469"/>
            <a:ext cx="4351338" cy="3263504"/>
          </a:xfrm>
          <a:prstGeom prst="rect">
            <a:avLst/>
          </a:prstGeom>
        </p:spPr>
      </p:pic>
      <p:sp>
        <p:nvSpPr>
          <p:cNvPr id="5" name="Date Placeholder 4">
            <a:extLst>
              <a:ext uri="{FF2B5EF4-FFF2-40B4-BE49-F238E27FC236}">
                <a16:creationId xmlns:a16="http://schemas.microsoft.com/office/drawing/2014/main" id="{545E43DD-4CED-4DF0-B0B0-BD492B301217}"/>
              </a:ext>
            </a:extLst>
          </p:cNvPr>
          <p:cNvSpPr>
            <a:spLocks noGrp="1"/>
          </p:cNvSpPr>
          <p:nvPr>
            <p:ph type="dt" sz="half" idx="10"/>
          </p:nvPr>
        </p:nvSpPr>
        <p:spPr/>
        <p:txBody>
          <a:bodyPr/>
          <a:lstStyle/>
          <a:p>
            <a:fld id="{52DCF5B9-9820-4C1D-AF71-71D91CDCEDF2}" type="datetime1">
              <a:rPr lang="en-US" smtClean="0"/>
              <a:t>2/11/19</a:t>
            </a:fld>
            <a:endParaRPr lang="en-US"/>
          </a:p>
        </p:txBody>
      </p:sp>
      <p:sp>
        <p:nvSpPr>
          <p:cNvPr id="6" name="Slide Number Placeholder 5">
            <a:extLst>
              <a:ext uri="{FF2B5EF4-FFF2-40B4-BE49-F238E27FC236}">
                <a16:creationId xmlns:a16="http://schemas.microsoft.com/office/drawing/2014/main" id="{B9644D00-940F-404B-8E87-C74477EB0CDB}"/>
              </a:ext>
            </a:extLst>
          </p:cNvPr>
          <p:cNvSpPr>
            <a:spLocks noGrp="1"/>
          </p:cNvSpPr>
          <p:nvPr>
            <p:ph type="sldNum" sz="quarter" idx="12"/>
          </p:nvPr>
        </p:nvSpPr>
        <p:spPr/>
        <p:txBody>
          <a:bodyPr/>
          <a:lstStyle/>
          <a:p>
            <a:fld id="{01A7EDBA-339D-476C-A8ED-61DCAE9DDC8B}" type="slidenum">
              <a:rPr lang="en-US" smtClean="0"/>
              <a:t>133</a:t>
            </a:fld>
            <a:endParaRPr lang="en-US"/>
          </a:p>
        </p:txBody>
      </p:sp>
      <p:sp>
        <p:nvSpPr>
          <p:cNvPr id="7" name="Footer Placeholder 6">
            <a:extLst>
              <a:ext uri="{FF2B5EF4-FFF2-40B4-BE49-F238E27FC236}">
                <a16:creationId xmlns:a16="http://schemas.microsoft.com/office/drawing/2014/main" id="{366F212A-729A-4B4E-8503-DDCDB01C9C46}"/>
              </a:ext>
            </a:extLst>
          </p:cNvPr>
          <p:cNvSpPr>
            <a:spLocks noGrp="1"/>
          </p:cNvSpPr>
          <p:nvPr>
            <p:ph type="ftr" sz="quarter" idx="11"/>
          </p:nvPr>
        </p:nvSpPr>
        <p:spPr/>
        <p:txBody>
          <a:bodyPr/>
          <a:lstStyle/>
          <a:p>
            <a:r>
              <a:rPr lang="en-US"/>
              <a:t>Picture Courtesy of Dr Mark Siboe, St Francis Hospital</a:t>
            </a:r>
          </a:p>
        </p:txBody>
      </p:sp>
    </p:spTree>
    <p:extLst>
      <p:ext uri="{BB962C8B-B14F-4D97-AF65-F5344CB8AC3E}">
        <p14:creationId xmlns:p14="http://schemas.microsoft.com/office/powerpoint/2010/main" val="339525801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5E56E-589E-4074-A7B1-12D28580E0E0}"/>
              </a:ext>
            </a:extLst>
          </p:cNvPr>
          <p:cNvSpPr>
            <a:spLocks noGrp="1"/>
          </p:cNvSpPr>
          <p:nvPr>
            <p:ph type="title"/>
          </p:nvPr>
        </p:nvSpPr>
        <p:spPr/>
        <p:txBody>
          <a:bodyPr/>
          <a:lstStyle/>
          <a:p>
            <a:r>
              <a:rPr lang="en-US" dirty="0"/>
              <a:t>Serosal Gastric mass</a:t>
            </a:r>
          </a:p>
        </p:txBody>
      </p:sp>
      <p:pic>
        <p:nvPicPr>
          <p:cNvPr id="4" name="Content Placeholder 3">
            <a:extLst>
              <a:ext uri="{FF2B5EF4-FFF2-40B4-BE49-F238E27FC236}">
                <a16:creationId xmlns:a16="http://schemas.microsoft.com/office/drawing/2014/main" id="{854BC160-C69E-4A37-A586-1631038339B6}"/>
              </a:ext>
            </a:extLst>
          </p:cNvPr>
          <p:cNvPicPr>
            <a:picLocks noGrp="1" noChangeAspect="1"/>
          </p:cNvPicPr>
          <p:nvPr>
            <p:ph idx="1"/>
          </p:nvPr>
        </p:nvPicPr>
        <p:blipFill rotWithShape="1">
          <a:blip r:embed="rId2"/>
          <a:srcRect l="14702" b="11492"/>
          <a:stretch/>
        </p:blipFill>
        <p:spPr>
          <a:xfrm>
            <a:off x="1950244" y="2112809"/>
            <a:ext cx="4943474" cy="3847156"/>
          </a:xfrm>
          <a:prstGeom prst="rect">
            <a:avLst/>
          </a:prstGeom>
        </p:spPr>
      </p:pic>
      <p:sp>
        <p:nvSpPr>
          <p:cNvPr id="5" name="Date Placeholder 4">
            <a:extLst>
              <a:ext uri="{FF2B5EF4-FFF2-40B4-BE49-F238E27FC236}">
                <a16:creationId xmlns:a16="http://schemas.microsoft.com/office/drawing/2014/main" id="{C48E8931-F962-4882-B4CF-8EF1DEA12F94}"/>
              </a:ext>
            </a:extLst>
          </p:cNvPr>
          <p:cNvSpPr>
            <a:spLocks noGrp="1"/>
          </p:cNvSpPr>
          <p:nvPr>
            <p:ph type="dt" sz="half" idx="10"/>
          </p:nvPr>
        </p:nvSpPr>
        <p:spPr/>
        <p:txBody>
          <a:bodyPr/>
          <a:lstStyle/>
          <a:p>
            <a:fld id="{20E920E1-037F-4971-885C-CEDF31D3A183}" type="datetime1">
              <a:rPr lang="en-US" smtClean="0"/>
              <a:t>2/11/19</a:t>
            </a:fld>
            <a:endParaRPr lang="en-US"/>
          </a:p>
        </p:txBody>
      </p:sp>
      <p:sp>
        <p:nvSpPr>
          <p:cNvPr id="6" name="Slide Number Placeholder 5">
            <a:extLst>
              <a:ext uri="{FF2B5EF4-FFF2-40B4-BE49-F238E27FC236}">
                <a16:creationId xmlns:a16="http://schemas.microsoft.com/office/drawing/2014/main" id="{4515C3C3-9B00-402D-AC26-8B265966F750}"/>
              </a:ext>
            </a:extLst>
          </p:cNvPr>
          <p:cNvSpPr>
            <a:spLocks noGrp="1"/>
          </p:cNvSpPr>
          <p:nvPr>
            <p:ph type="sldNum" sz="quarter" idx="12"/>
          </p:nvPr>
        </p:nvSpPr>
        <p:spPr/>
        <p:txBody>
          <a:bodyPr/>
          <a:lstStyle/>
          <a:p>
            <a:fld id="{01A7EDBA-339D-476C-A8ED-61DCAE9DDC8B}" type="slidenum">
              <a:rPr lang="en-US" smtClean="0"/>
              <a:t>134</a:t>
            </a:fld>
            <a:endParaRPr lang="en-US"/>
          </a:p>
        </p:txBody>
      </p:sp>
    </p:spTree>
    <p:extLst>
      <p:ext uri="{BB962C8B-B14F-4D97-AF65-F5344CB8AC3E}">
        <p14:creationId xmlns:p14="http://schemas.microsoft.com/office/powerpoint/2010/main" val="321278510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C493A-2CB1-47B6-A77B-075D24F33DEE}"/>
              </a:ext>
            </a:extLst>
          </p:cNvPr>
          <p:cNvSpPr>
            <a:spLocks noGrp="1"/>
          </p:cNvSpPr>
          <p:nvPr>
            <p:ph type="title"/>
          </p:nvPr>
        </p:nvSpPr>
        <p:spPr/>
        <p:txBody>
          <a:bodyPr/>
          <a:lstStyle/>
          <a:p>
            <a:r>
              <a:rPr lang="en-US" dirty="0"/>
              <a:t>Segmental jejunal infarction</a:t>
            </a:r>
          </a:p>
        </p:txBody>
      </p:sp>
      <p:pic>
        <p:nvPicPr>
          <p:cNvPr id="7" name="Content Placeholder 6">
            <a:extLst>
              <a:ext uri="{FF2B5EF4-FFF2-40B4-BE49-F238E27FC236}">
                <a16:creationId xmlns:a16="http://schemas.microsoft.com/office/drawing/2014/main" id="{EFF6D964-CBC8-4F69-809E-08E070B2DE1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396331" y="2226469"/>
            <a:ext cx="4351338" cy="3263504"/>
          </a:xfrm>
        </p:spPr>
      </p:pic>
      <p:sp>
        <p:nvSpPr>
          <p:cNvPr id="4" name="Date Placeholder 3">
            <a:extLst>
              <a:ext uri="{FF2B5EF4-FFF2-40B4-BE49-F238E27FC236}">
                <a16:creationId xmlns:a16="http://schemas.microsoft.com/office/drawing/2014/main" id="{66F05E12-8797-4DC2-9F1A-AC6C1EE85250}"/>
              </a:ext>
            </a:extLst>
          </p:cNvPr>
          <p:cNvSpPr>
            <a:spLocks noGrp="1"/>
          </p:cNvSpPr>
          <p:nvPr>
            <p:ph type="dt" sz="half" idx="10"/>
          </p:nvPr>
        </p:nvSpPr>
        <p:spPr/>
        <p:txBody>
          <a:bodyPr/>
          <a:lstStyle/>
          <a:p>
            <a:fld id="{1EC542B5-DF0F-46B5-9238-07EE44E6DD22}" type="datetime1">
              <a:rPr lang="en-US" smtClean="0"/>
              <a:t>2/11/19</a:t>
            </a:fld>
            <a:endParaRPr lang="en-US"/>
          </a:p>
        </p:txBody>
      </p:sp>
      <p:sp>
        <p:nvSpPr>
          <p:cNvPr id="5" name="Slide Number Placeholder 4">
            <a:extLst>
              <a:ext uri="{FF2B5EF4-FFF2-40B4-BE49-F238E27FC236}">
                <a16:creationId xmlns:a16="http://schemas.microsoft.com/office/drawing/2014/main" id="{4EA45166-F153-49BD-A5D9-A260794E8AAE}"/>
              </a:ext>
            </a:extLst>
          </p:cNvPr>
          <p:cNvSpPr>
            <a:spLocks noGrp="1"/>
          </p:cNvSpPr>
          <p:nvPr>
            <p:ph type="sldNum" sz="quarter" idx="12"/>
          </p:nvPr>
        </p:nvSpPr>
        <p:spPr/>
        <p:txBody>
          <a:bodyPr/>
          <a:lstStyle/>
          <a:p>
            <a:fld id="{01A7EDBA-339D-476C-A8ED-61DCAE9DDC8B}" type="slidenum">
              <a:rPr lang="en-US" smtClean="0"/>
              <a:t>135</a:t>
            </a:fld>
            <a:endParaRPr lang="en-US"/>
          </a:p>
        </p:txBody>
      </p:sp>
    </p:spTree>
    <p:extLst>
      <p:ext uri="{BB962C8B-B14F-4D97-AF65-F5344CB8AC3E}">
        <p14:creationId xmlns:p14="http://schemas.microsoft.com/office/powerpoint/2010/main" val="369022429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11241-B5DF-467D-A52E-FFD618D6461E}"/>
              </a:ext>
            </a:extLst>
          </p:cNvPr>
          <p:cNvSpPr>
            <a:spLocks noGrp="1"/>
          </p:cNvSpPr>
          <p:nvPr>
            <p:ph type="title"/>
          </p:nvPr>
        </p:nvSpPr>
        <p:spPr/>
        <p:txBody>
          <a:bodyPr/>
          <a:lstStyle/>
          <a:p>
            <a:r>
              <a:rPr lang="en-US" dirty="0"/>
              <a:t>Serosal mass, segmental infarction</a:t>
            </a:r>
          </a:p>
        </p:txBody>
      </p:sp>
      <p:pic>
        <p:nvPicPr>
          <p:cNvPr id="7" name="Content Placeholder 6">
            <a:extLst>
              <a:ext uri="{FF2B5EF4-FFF2-40B4-BE49-F238E27FC236}">
                <a16:creationId xmlns:a16="http://schemas.microsoft.com/office/drawing/2014/main" id="{90F87F03-CBC4-4E36-8A40-952EBC07B948}"/>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396331" y="2226469"/>
            <a:ext cx="4351338" cy="3263504"/>
          </a:xfrm>
        </p:spPr>
      </p:pic>
      <p:sp>
        <p:nvSpPr>
          <p:cNvPr id="4" name="Date Placeholder 3">
            <a:extLst>
              <a:ext uri="{FF2B5EF4-FFF2-40B4-BE49-F238E27FC236}">
                <a16:creationId xmlns:a16="http://schemas.microsoft.com/office/drawing/2014/main" id="{0C7A5476-42F4-4936-929F-9EB06EC081C3}"/>
              </a:ext>
            </a:extLst>
          </p:cNvPr>
          <p:cNvSpPr>
            <a:spLocks noGrp="1"/>
          </p:cNvSpPr>
          <p:nvPr>
            <p:ph type="dt" sz="half" idx="10"/>
          </p:nvPr>
        </p:nvSpPr>
        <p:spPr/>
        <p:txBody>
          <a:bodyPr/>
          <a:lstStyle/>
          <a:p>
            <a:fld id="{1EC542B5-DF0F-46B5-9238-07EE44E6DD22}" type="datetime1">
              <a:rPr lang="en-US" smtClean="0"/>
              <a:t>2/11/19</a:t>
            </a:fld>
            <a:endParaRPr lang="en-US"/>
          </a:p>
        </p:txBody>
      </p:sp>
      <p:sp>
        <p:nvSpPr>
          <p:cNvPr id="5" name="Slide Number Placeholder 4">
            <a:extLst>
              <a:ext uri="{FF2B5EF4-FFF2-40B4-BE49-F238E27FC236}">
                <a16:creationId xmlns:a16="http://schemas.microsoft.com/office/drawing/2014/main" id="{23BE2B5C-CB1A-45F9-AD6A-CC102427125C}"/>
              </a:ext>
            </a:extLst>
          </p:cNvPr>
          <p:cNvSpPr>
            <a:spLocks noGrp="1"/>
          </p:cNvSpPr>
          <p:nvPr>
            <p:ph type="sldNum" sz="quarter" idx="12"/>
          </p:nvPr>
        </p:nvSpPr>
        <p:spPr/>
        <p:txBody>
          <a:bodyPr/>
          <a:lstStyle/>
          <a:p>
            <a:fld id="{01A7EDBA-339D-476C-A8ED-61DCAE9DDC8B}" type="slidenum">
              <a:rPr lang="en-US" smtClean="0"/>
              <a:t>136</a:t>
            </a:fld>
            <a:endParaRPr lang="en-US"/>
          </a:p>
        </p:txBody>
      </p:sp>
    </p:spTree>
    <p:extLst>
      <p:ext uri="{BB962C8B-B14F-4D97-AF65-F5344CB8AC3E}">
        <p14:creationId xmlns:p14="http://schemas.microsoft.com/office/powerpoint/2010/main" val="33031083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BE772-DC00-4C51-9C36-59830EDC46DA}"/>
              </a:ext>
            </a:extLst>
          </p:cNvPr>
          <p:cNvSpPr>
            <a:spLocks noGrp="1"/>
          </p:cNvSpPr>
          <p:nvPr>
            <p:ph type="title"/>
          </p:nvPr>
        </p:nvSpPr>
        <p:spPr/>
        <p:txBody>
          <a:bodyPr/>
          <a:lstStyle/>
          <a:p>
            <a:r>
              <a:rPr lang="en-US" dirty="0"/>
              <a:t>Artery, vasculitis</a:t>
            </a:r>
          </a:p>
        </p:txBody>
      </p:sp>
      <p:pic>
        <p:nvPicPr>
          <p:cNvPr id="6" name="Content Placeholder 5">
            <a:extLst>
              <a:ext uri="{FF2B5EF4-FFF2-40B4-BE49-F238E27FC236}">
                <a16:creationId xmlns:a16="http://schemas.microsoft.com/office/drawing/2014/main" id="{B9813ABE-D441-4F63-BCE8-CBFDCC67C020}"/>
              </a:ext>
            </a:extLst>
          </p:cNvPr>
          <p:cNvPicPr>
            <a:picLocks noGrp="1" noChangeAspect="1"/>
          </p:cNvPicPr>
          <p:nvPr>
            <p:ph idx="1"/>
          </p:nvPr>
        </p:nvPicPr>
        <p:blipFill>
          <a:blip r:embed="rId2"/>
          <a:stretch>
            <a:fillRect/>
          </a:stretch>
        </p:blipFill>
        <p:spPr>
          <a:xfrm rot="16200000">
            <a:off x="2910089" y="1482131"/>
            <a:ext cx="3873102" cy="5164137"/>
          </a:xfrm>
          <a:prstGeom prst="rect">
            <a:avLst/>
          </a:prstGeom>
        </p:spPr>
      </p:pic>
      <p:sp>
        <p:nvSpPr>
          <p:cNvPr id="4" name="Date Placeholder 3">
            <a:extLst>
              <a:ext uri="{FF2B5EF4-FFF2-40B4-BE49-F238E27FC236}">
                <a16:creationId xmlns:a16="http://schemas.microsoft.com/office/drawing/2014/main" id="{ED5CEDC0-E162-49FB-88C5-A5F9D8B220E3}"/>
              </a:ext>
            </a:extLst>
          </p:cNvPr>
          <p:cNvSpPr>
            <a:spLocks noGrp="1"/>
          </p:cNvSpPr>
          <p:nvPr>
            <p:ph type="dt" sz="half" idx="10"/>
          </p:nvPr>
        </p:nvSpPr>
        <p:spPr/>
        <p:txBody>
          <a:bodyPr/>
          <a:lstStyle/>
          <a:p>
            <a:fld id="{1EC542B5-DF0F-46B5-9238-07EE44E6DD22}" type="datetime1">
              <a:rPr lang="en-US" smtClean="0"/>
              <a:t>2/11/19</a:t>
            </a:fld>
            <a:endParaRPr lang="en-US"/>
          </a:p>
        </p:txBody>
      </p:sp>
      <p:sp>
        <p:nvSpPr>
          <p:cNvPr id="5" name="Slide Number Placeholder 4">
            <a:extLst>
              <a:ext uri="{FF2B5EF4-FFF2-40B4-BE49-F238E27FC236}">
                <a16:creationId xmlns:a16="http://schemas.microsoft.com/office/drawing/2014/main" id="{A2E4FF32-27CE-4942-9F44-8BADF41012EF}"/>
              </a:ext>
            </a:extLst>
          </p:cNvPr>
          <p:cNvSpPr>
            <a:spLocks noGrp="1"/>
          </p:cNvSpPr>
          <p:nvPr>
            <p:ph type="sldNum" sz="quarter" idx="12"/>
          </p:nvPr>
        </p:nvSpPr>
        <p:spPr/>
        <p:txBody>
          <a:bodyPr/>
          <a:lstStyle/>
          <a:p>
            <a:fld id="{01A7EDBA-339D-476C-A8ED-61DCAE9DDC8B}" type="slidenum">
              <a:rPr lang="en-US" smtClean="0"/>
              <a:t>137</a:t>
            </a:fld>
            <a:endParaRPr lang="en-US"/>
          </a:p>
        </p:txBody>
      </p:sp>
    </p:spTree>
    <p:extLst>
      <p:ext uri="{BB962C8B-B14F-4D97-AF65-F5344CB8AC3E}">
        <p14:creationId xmlns:p14="http://schemas.microsoft.com/office/powerpoint/2010/main" val="24277015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FA4F9-A86F-46E3-B75E-757533733DEA}"/>
              </a:ext>
            </a:extLst>
          </p:cNvPr>
          <p:cNvSpPr>
            <a:spLocks noGrp="1"/>
          </p:cNvSpPr>
          <p:nvPr>
            <p:ph type="title"/>
          </p:nvPr>
        </p:nvSpPr>
        <p:spPr/>
        <p:txBody>
          <a:bodyPr/>
          <a:lstStyle/>
          <a:p>
            <a:r>
              <a:rPr lang="en-US" dirty="0"/>
              <a:t>Artery, necrotizing vasculitis</a:t>
            </a:r>
          </a:p>
        </p:txBody>
      </p:sp>
      <p:pic>
        <p:nvPicPr>
          <p:cNvPr id="6" name="Content Placeholder 5">
            <a:extLst>
              <a:ext uri="{FF2B5EF4-FFF2-40B4-BE49-F238E27FC236}">
                <a16:creationId xmlns:a16="http://schemas.microsoft.com/office/drawing/2014/main" id="{3E5D42C0-0688-48A3-8AF8-17450F23E387}"/>
              </a:ext>
            </a:extLst>
          </p:cNvPr>
          <p:cNvPicPr>
            <a:picLocks noGrp="1" noChangeAspect="1"/>
          </p:cNvPicPr>
          <p:nvPr>
            <p:ph idx="1"/>
          </p:nvPr>
        </p:nvPicPr>
        <p:blipFill>
          <a:blip r:embed="rId2"/>
          <a:stretch>
            <a:fillRect/>
          </a:stretch>
        </p:blipFill>
        <p:spPr>
          <a:xfrm rot="16200000">
            <a:off x="2635054" y="1207096"/>
            <a:ext cx="4108846" cy="5478462"/>
          </a:xfrm>
          <a:prstGeom prst="rect">
            <a:avLst/>
          </a:prstGeom>
        </p:spPr>
      </p:pic>
      <p:sp>
        <p:nvSpPr>
          <p:cNvPr id="4" name="Date Placeholder 3">
            <a:extLst>
              <a:ext uri="{FF2B5EF4-FFF2-40B4-BE49-F238E27FC236}">
                <a16:creationId xmlns:a16="http://schemas.microsoft.com/office/drawing/2014/main" id="{55B5F026-E258-43A0-A4DC-D9D8F4088F22}"/>
              </a:ext>
            </a:extLst>
          </p:cNvPr>
          <p:cNvSpPr>
            <a:spLocks noGrp="1"/>
          </p:cNvSpPr>
          <p:nvPr>
            <p:ph type="dt" sz="half" idx="10"/>
          </p:nvPr>
        </p:nvSpPr>
        <p:spPr/>
        <p:txBody>
          <a:bodyPr/>
          <a:lstStyle/>
          <a:p>
            <a:fld id="{1EC542B5-DF0F-46B5-9238-07EE44E6DD22}" type="datetime1">
              <a:rPr lang="en-US" smtClean="0"/>
              <a:t>2/11/19</a:t>
            </a:fld>
            <a:endParaRPr lang="en-US"/>
          </a:p>
        </p:txBody>
      </p:sp>
      <p:sp>
        <p:nvSpPr>
          <p:cNvPr id="5" name="Slide Number Placeholder 4">
            <a:extLst>
              <a:ext uri="{FF2B5EF4-FFF2-40B4-BE49-F238E27FC236}">
                <a16:creationId xmlns:a16="http://schemas.microsoft.com/office/drawing/2014/main" id="{6561DBF7-FA61-4FCD-BA60-EBE3EE9475B4}"/>
              </a:ext>
            </a:extLst>
          </p:cNvPr>
          <p:cNvSpPr>
            <a:spLocks noGrp="1"/>
          </p:cNvSpPr>
          <p:nvPr>
            <p:ph type="sldNum" sz="quarter" idx="12"/>
          </p:nvPr>
        </p:nvSpPr>
        <p:spPr/>
        <p:txBody>
          <a:bodyPr/>
          <a:lstStyle/>
          <a:p>
            <a:fld id="{01A7EDBA-339D-476C-A8ED-61DCAE9DDC8B}" type="slidenum">
              <a:rPr lang="en-US" smtClean="0"/>
              <a:t>138</a:t>
            </a:fld>
            <a:endParaRPr lang="en-US"/>
          </a:p>
        </p:txBody>
      </p:sp>
    </p:spTree>
    <p:extLst>
      <p:ext uri="{BB962C8B-B14F-4D97-AF65-F5344CB8AC3E}">
        <p14:creationId xmlns:p14="http://schemas.microsoft.com/office/powerpoint/2010/main" val="126288908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57B83-D4C0-49DB-B64B-00EA98698D1D}"/>
              </a:ext>
            </a:extLst>
          </p:cNvPr>
          <p:cNvSpPr>
            <a:spLocks noGrp="1"/>
          </p:cNvSpPr>
          <p:nvPr>
            <p:ph type="title"/>
          </p:nvPr>
        </p:nvSpPr>
        <p:spPr/>
        <p:txBody>
          <a:bodyPr/>
          <a:lstStyle/>
          <a:p>
            <a:r>
              <a:rPr lang="en-US" dirty="0"/>
              <a:t>Outcome </a:t>
            </a:r>
          </a:p>
        </p:txBody>
      </p:sp>
      <p:sp>
        <p:nvSpPr>
          <p:cNvPr id="3" name="Content Placeholder 2">
            <a:extLst>
              <a:ext uri="{FF2B5EF4-FFF2-40B4-BE49-F238E27FC236}">
                <a16:creationId xmlns:a16="http://schemas.microsoft.com/office/drawing/2014/main" id="{D16A40D5-CAAE-4DE5-9AFE-11311CFDFA9A}"/>
              </a:ext>
            </a:extLst>
          </p:cNvPr>
          <p:cNvSpPr>
            <a:spLocks noGrp="1"/>
          </p:cNvSpPr>
          <p:nvPr>
            <p:ph idx="1"/>
          </p:nvPr>
        </p:nvSpPr>
        <p:spPr/>
        <p:txBody>
          <a:bodyPr/>
          <a:lstStyle/>
          <a:p>
            <a:r>
              <a:rPr lang="en-US" dirty="0"/>
              <a:t>Diagnosis: polyarteritis nodosa</a:t>
            </a:r>
          </a:p>
          <a:p>
            <a:r>
              <a:rPr lang="en-US" dirty="0"/>
              <a:t>Client deteriorated, died while undergoing care</a:t>
            </a:r>
          </a:p>
          <a:p>
            <a:r>
              <a:rPr lang="en-US" dirty="0"/>
              <a:t>Autopsy not performed</a:t>
            </a:r>
          </a:p>
        </p:txBody>
      </p:sp>
      <p:sp>
        <p:nvSpPr>
          <p:cNvPr id="4" name="Date Placeholder 3">
            <a:extLst>
              <a:ext uri="{FF2B5EF4-FFF2-40B4-BE49-F238E27FC236}">
                <a16:creationId xmlns:a16="http://schemas.microsoft.com/office/drawing/2014/main" id="{20864494-407C-48A3-9641-8B507DEFE7B4}"/>
              </a:ext>
            </a:extLst>
          </p:cNvPr>
          <p:cNvSpPr>
            <a:spLocks noGrp="1"/>
          </p:cNvSpPr>
          <p:nvPr>
            <p:ph type="dt" sz="half" idx="10"/>
          </p:nvPr>
        </p:nvSpPr>
        <p:spPr/>
        <p:txBody>
          <a:bodyPr/>
          <a:lstStyle/>
          <a:p>
            <a:fld id="{1EC542B5-DF0F-46B5-9238-07EE44E6DD22}" type="datetime1">
              <a:rPr lang="en-US" smtClean="0"/>
              <a:t>2/11/19</a:t>
            </a:fld>
            <a:endParaRPr lang="en-US"/>
          </a:p>
        </p:txBody>
      </p:sp>
      <p:sp>
        <p:nvSpPr>
          <p:cNvPr id="5" name="Slide Number Placeholder 4">
            <a:extLst>
              <a:ext uri="{FF2B5EF4-FFF2-40B4-BE49-F238E27FC236}">
                <a16:creationId xmlns:a16="http://schemas.microsoft.com/office/drawing/2014/main" id="{7093B775-6BBD-4219-AC50-E18C121EE9FA}"/>
              </a:ext>
            </a:extLst>
          </p:cNvPr>
          <p:cNvSpPr>
            <a:spLocks noGrp="1"/>
          </p:cNvSpPr>
          <p:nvPr>
            <p:ph type="sldNum" sz="quarter" idx="12"/>
          </p:nvPr>
        </p:nvSpPr>
        <p:spPr/>
        <p:txBody>
          <a:bodyPr/>
          <a:lstStyle/>
          <a:p>
            <a:fld id="{01A7EDBA-339D-476C-A8ED-61DCAE9DDC8B}" type="slidenum">
              <a:rPr lang="en-US" smtClean="0"/>
              <a:t>139</a:t>
            </a:fld>
            <a:endParaRPr lang="en-US"/>
          </a:p>
        </p:txBody>
      </p:sp>
    </p:spTree>
    <p:extLst>
      <p:ext uri="{BB962C8B-B14F-4D97-AF65-F5344CB8AC3E}">
        <p14:creationId xmlns:p14="http://schemas.microsoft.com/office/powerpoint/2010/main" val="20524077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Telengiectasia</a:t>
            </a:r>
            <a:endParaRPr lang="en-GB" dirty="0"/>
          </a:p>
        </p:txBody>
      </p:sp>
      <p:pic>
        <p:nvPicPr>
          <p:cNvPr id="11266" name="Picture 2" descr="https://upload.wikimedia.org/wikipedia/commons/f/f3/Photo_Ocular_telangiectasia_in_a_person_with_A-T.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33376" y="1600200"/>
            <a:ext cx="7877248"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02073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15E3F-C845-403C-9F83-4EF86277B72E}"/>
              </a:ext>
            </a:extLst>
          </p:cNvPr>
          <p:cNvSpPr>
            <a:spLocks noGrp="1"/>
          </p:cNvSpPr>
          <p:nvPr>
            <p:ph type="title"/>
          </p:nvPr>
        </p:nvSpPr>
        <p:spPr/>
        <p:txBody>
          <a:bodyPr>
            <a:normAutofit fontScale="90000"/>
          </a:bodyPr>
          <a:lstStyle/>
          <a:p>
            <a:r>
              <a:rPr lang="en-US" dirty="0"/>
              <a:t>Case 2: Female, 28 years, appendix. </a:t>
            </a:r>
          </a:p>
        </p:txBody>
      </p:sp>
      <p:sp>
        <p:nvSpPr>
          <p:cNvPr id="4" name="Date Placeholder 3">
            <a:extLst>
              <a:ext uri="{FF2B5EF4-FFF2-40B4-BE49-F238E27FC236}">
                <a16:creationId xmlns:a16="http://schemas.microsoft.com/office/drawing/2014/main" id="{41ED9875-72E6-43D4-82C8-7871649E2E5F}"/>
              </a:ext>
            </a:extLst>
          </p:cNvPr>
          <p:cNvSpPr>
            <a:spLocks noGrp="1"/>
          </p:cNvSpPr>
          <p:nvPr>
            <p:ph type="dt" sz="half" idx="10"/>
          </p:nvPr>
        </p:nvSpPr>
        <p:spPr/>
        <p:txBody>
          <a:bodyPr/>
          <a:lstStyle/>
          <a:p>
            <a:fld id="{1EC542B5-DF0F-46B5-9238-07EE44E6DD22}" type="datetime1">
              <a:rPr lang="en-US" smtClean="0"/>
              <a:t>2/11/19</a:t>
            </a:fld>
            <a:endParaRPr lang="en-US"/>
          </a:p>
        </p:txBody>
      </p:sp>
      <p:sp>
        <p:nvSpPr>
          <p:cNvPr id="5" name="Slide Number Placeholder 4">
            <a:extLst>
              <a:ext uri="{FF2B5EF4-FFF2-40B4-BE49-F238E27FC236}">
                <a16:creationId xmlns:a16="http://schemas.microsoft.com/office/drawing/2014/main" id="{94FE8536-F804-43B9-895C-F9E6D0E08044}"/>
              </a:ext>
            </a:extLst>
          </p:cNvPr>
          <p:cNvSpPr>
            <a:spLocks noGrp="1"/>
          </p:cNvSpPr>
          <p:nvPr>
            <p:ph type="sldNum" sz="quarter" idx="12"/>
          </p:nvPr>
        </p:nvSpPr>
        <p:spPr/>
        <p:txBody>
          <a:bodyPr/>
          <a:lstStyle/>
          <a:p>
            <a:fld id="{01A7EDBA-339D-476C-A8ED-61DCAE9DDC8B}" type="slidenum">
              <a:rPr lang="en-US" smtClean="0"/>
              <a:t>140</a:t>
            </a:fld>
            <a:endParaRPr lang="en-US"/>
          </a:p>
        </p:txBody>
      </p:sp>
      <p:pic>
        <p:nvPicPr>
          <p:cNvPr id="9" name="Content Placeholder 8">
            <a:extLst>
              <a:ext uri="{FF2B5EF4-FFF2-40B4-BE49-F238E27FC236}">
                <a16:creationId xmlns:a16="http://schemas.microsoft.com/office/drawing/2014/main" id="{BC0B97EF-59EC-4390-B918-3CCBF18987FC}"/>
              </a:ext>
            </a:extLst>
          </p:cNvPr>
          <p:cNvPicPr>
            <a:picLocks noGrp="1" noChangeAspect="1"/>
          </p:cNvPicPr>
          <p:nvPr>
            <p:ph idx="1"/>
          </p:nvPr>
        </p:nvPicPr>
        <p:blipFill>
          <a:blip r:embed="rId2"/>
          <a:stretch>
            <a:fillRect/>
          </a:stretch>
        </p:blipFill>
        <p:spPr>
          <a:xfrm rot="5400000">
            <a:off x="2561433" y="1133478"/>
            <a:ext cx="4171948" cy="5562598"/>
          </a:xfrm>
          <a:prstGeom prst="rect">
            <a:avLst/>
          </a:prstGeom>
        </p:spPr>
      </p:pic>
    </p:spTree>
    <p:extLst>
      <p:ext uri="{BB962C8B-B14F-4D97-AF65-F5344CB8AC3E}">
        <p14:creationId xmlns:p14="http://schemas.microsoft.com/office/powerpoint/2010/main" val="328294866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15E3F-C845-403C-9F83-4EF86277B72E}"/>
              </a:ext>
            </a:extLst>
          </p:cNvPr>
          <p:cNvSpPr>
            <a:spLocks noGrp="1"/>
          </p:cNvSpPr>
          <p:nvPr>
            <p:ph type="title"/>
          </p:nvPr>
        </p:nvSpPr>
        <p:spPr/>
        <p:txBody>
          <a:bodyPr/>
          <a:lstStyle/>
          <a:p>
            <a:r>
              <a:rPr lang="en-US" dirty="0"/>
              <a:t>Small vessel (arteriole) vasculitis. </a:t>
            </a:r>
          </a:p>
        </p:txBody>
      </p:sp>
      <p:pic>
        <p:nvPicPr>
          <p:cNvPr id="6" name="Content Placeholder 5">
            <a:extLst>
              <a:ext uri="{FF2B5EF4-FFF2-40B4-BE49-F238E27FC236}">
                <a16:creationId xmlns:a16="http://schemas.microsoft.com/office/drawing/2014/main" id="{4614440A-7C15-40E6-B890-114B369ACBC5}"/>
              </a:ext>
            </a:extLst>
          </p:cNvPr>
          <p:cNvPicPr>
            <a:picLocks noGrp="1" noChangeAspect="1"/>
          </p:cNvPicPr>
          <p:nvPr>
            <p:ph idx="1"/>
          </p:nvPr>
        </p:nvPicPr>
        <p:blipFill>
          <a:blip r:embed="rId2"/>
          <a:stretch>
            <a:fillRect/>
          </a:stretch>
        </p:blipFill>
        <p:spPr>
          <a:xfrm rot="5400000">
            <a:off x="2722563" y="1294607"/>
            <a:ext cx="4033838" cy="5378451"/>
          </a:xfrm>
          <a:prstGeom prst="rect">
            <a:avLst/>
          </a:prstGeom>
        </p:spPr>
      </p:pic>
      <p:sp>
        <p:nvSpPr>
          <p:cNvPr id="4" name="Date Placeholder 3">
            <a:extLst>
              <a:ext uri="{FF2B5EF4-FFF2-40B4-BE49-F238E27FC236}">
                <a16:creationId xmlns:a16="http://schemas.microsoft.com/office/drawing/2014/main" id="{41ED9875-72E6-43D4-82C8-7871649E2E5F}"/>
              </a:ext>
            </a:extLst>
          </p:cNvPr>
          <p:cNvSpPr>
            <a:spLocks noGrp="1"/>
          </p:cNvSpPr>
          <p:nvPr>
            <p:ph type="dt" sz="half" idx="10"/>
          </p:nvPr>
        </p:nvSpPr>
        <p:spPr/>
        <p:txBody>
          <a:bodyPr/>
          <a:lstStyle/>
          <a:p>
            <a:fld id="{1EC542B5-DF0F-46B5-9238-07EE44E6DD22}" type="datetime1">
              <a:rPr lang="en-US" smtClean="0"/>
              <a:t>2/11/19</a:t>
            </a:fld>
            <a:endParaRPr lang="en-US"/>
          </a:p>
        </p:txBody>
      </p:sp>
      <p:sp>
        <p:nvSpPr>
          <p:cNvPr id="5" name="Slide Number Placeholder 4">
            <a:extLst>
              <a:ext uri="{FF2B5EF4-FFF2-40B4-BE49-F238E27FC236}">
                <a16:creationId xmlns:a16="http://schemas.microsoft.com/office/drawing/2014/main" id="{94FE8536-F804-43B9-895C-F9E6D0E08044}"/>
              </a:ext>
            </a:extLst>
          </p:cNvPr>
          <p:cNvSpPr>
            <a:spLocks noGrp="1"/>
          </p:cNvSpPr>
          <p:nvPr>
            <p:ph type="sldNum" sz="quarter" idx="12"/>
          </p:nvPr>
        </p:nvSpPr>
        <p:spPr/>
        <p:txBody>
          <a:bodyPr/>
          <a:lstStyle/>
          <a:p>
            <a:fld id="{01A7EDBA-339D-476C-A8ED-61DCAE9DDC8B}" type="slidenum">
              <a:rPr lang="en-US" smtClean="0"/>
              <a:t>141</a:t>
            </a:fld>
            <a:endParaRPr lang="en-US"/>
          </a:p>
        </p:txBody>
      </p:sp>
    </p:spTree>
    <p:extLst>
      <p:ext uri="{BB962C8B-B14F-4D97-AF65-F5344CB8AC3E}">
        <p14:creationId xmlns:p14="http://schemas.microsoft.com/office/powerpoint/2010/main" val="185938138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0DE51-3815-47D7-96F8-CBA7BB80B1A4}"/>
              </a:ext>
            </a:extLst>
          </p:cNvPr>
          <p:cNvSpPr>
            <a:spLocks noGrp="1"/>
          </p:cNvSpPr>
          <p:nvPr>
            <p:ph type="title"/>
          </p:nvPr>
        </p:nvSpPr>
        <p:spPr/>
        <p:txBody>
          <a:bodyPr/>
          <a:lstStyle/>
          <a:p>
            <a:r>
              <a:rPr lang="en-US" dirty="0"/>
              <a:t>Arteriole, vasculitis</a:t>
            </a:r>
          </a:p>
        </p:txBody>
      </p:sp>
      <p:pic>
        <p:nvPicPr>
          <p:cNvPr id="6" name="Content Placeholder 5">
            <a:extLst>
              <a:ext uri="{FF2B5EF4-FFF2-40B4-BE49-F238E27FC236}">
                <a16:creationId xmlns:a16="http://schemas.microsoft.com/office/drawing/2014/main" id="{51E2DCD6-5EB4-40A6-A82F-78D17590B77F}"/>
              </a:ext>
            </a:extLst>
          </p:cNvPr>
          <p:cNvPicPr>
            <a:picLocks noGrp="1" noChangeAspect="1"/>
          </p:cNvPicPr>
          <p:nvPr>
            <p:ph idx="1"/>
          </p:nvPr>
        </p:nvPicPr>
        <p:blipFill>
          <a:blip r:embed="rId2"/>
          <a:stretch>
            <a:fillRect/>
          </a:stretch>
        </p:blipFill>
        <p:spPr>
          <a:xfrm rot="16200000">
            <a:off x="2878834" y="1450876"/>
            <a:ext cx="3899891" cy="5199856"/>
          </a:xfrm>
          <a:prstGeom prst="rect">
            <a:avLst/>
          </a:prstGeom>
        </p:spPr>
      </p:pic>
      <p:sp>
        <p:nvSpPr>
          <p:cNvPr id="4" name="Date Placeholder 3">
            <a:extLst>
              <a:ext uri="{FF2B5EF4-FFF2-40B4-BE49-F238E27FC236}">
                <a16:creationId xmlns:a16="http://schemas.microsoft.com/office/drawing/2014/main" id="{7997D6D0-8927-49AF-8FA5-FA4D08CE055B}"/>
              </a:ext>
            </a:extLst>
          </p:cNvPr>
          <p:cNvSpPr>
            <a:spLocks noGrp="1"/>
          </p:cNvSpPr>
          <p:nvPr>
            <p:ph type="dt" sz="half" idx="10"/>
          </p:nvPr>
        </p:nvSpPr>
        <p:spPr/>
        <p:txBody>
          <a:bodyPr/>
          <a:lstStyle/>
          <a:p>
            <a:fld id="{1EC542B5-DF0F-46B5-9238-07EE44E6DD22}" type="datetime1">
              <a:rPr lang="en-US" smtClean="0"/>
              <a:t>2/11/19</a:t>
            </a:fld>
            <a:endParaRPr lang="en-US"/>
          </a:p>
        </p:txBody>
      </p:sp>
      <p:sp>
        <p:nvSpPr>
          <p:cNvPr id="5" name="Slide Number Placeholder 4">
            <a:extLst>
              <a:ext uri="{FF2B5EF4-FFF2-40B4-BE49-F238E27FC236}">
                <a16:creationId xmlns:a16="http://schemas.microsoft.com/office/drawing/2014/main" id="{C9AE4EE9-CD8D-4793-837C-E0E55590C1A3}"/>
              </a:ext>
            </a:extLst>
          </p:cNvPr>
          <p:cNvSpPr>
            <a:spLocks noGrp="1"/>
          </p:cNvSpPr>
          <p:nvPr>
            <p:ph type="sldNum" sz="quarter" idx="12"/>
          </p:nvPr>
        </p:nvSpPr>
        <p:spPr/>
        <p:txBody>
          <a:bodyPr/>
          <a:lstStyle/>
          <a:p>
            <a:fld id="{01A7EDBA-339D-476C-A8ED-61DCAE9DDC8B}" type="slidenum">
              <a:rPr lang="en-US" smtClean="0"/>
              <a:t>142</a:t>
            </a:fld>
            <a:endParaRPr lang="en-US"/>
          </a:p>
        </p:txBody>
      </p:sp>
    </p:spTree>
    <p:extLst>
      <p:ext uri="{BB962C8B-B14F-4D97-AF65-F5344CB8AC3E}">
        <p14:creationId xmlns:p14="http://schemas.microsoft.com/office/powerpoint/2010/main" val="415476443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C63B1-D3A2-4ED0-A57A-F2DF62B6715B}"/>
              </a:ext>
            </a:extLst>
          </p:cNvPr>
          <p:cNvSpPr>
            <a:spLocks noGrp="1"/>
          </p:cNvSpPr>
          <p:nvPr>
            <p:ph type="title"/>
          </p:nvPr>
        </p:nvSpPr>
        <p:spPr/>
        <p:txBody>
          <a:bodyPr>
            <a:normAutofit fontScale="90000"/>
          </a:bodyPr>
          <a:lstStyle/>
          <a:p>
            <a:r>
              <a:rPr lang="en-US" dirty="0"/>
              <a:t>Arteriolar vasculitis with thrombosis</a:t>
            </a:r>
          </a:p>
        </p:txBody>
      </p:sp>
      <p:pic>
        <p:nvPicPr>
          <p:cNvPr id="6" name="Content Placeholder 5">
            <a:extLst>
              <a:ext uri="{FF2B5EF4-FFF2-40B4-BE49-F238E27FC236}">
                <a16:creationId xmlns:a16="http://schemas.microsoft.com/office/drawing/2014/main" id="{CD986777-8F8F-43E8-B399-3330754710E3}"/>
              </a:ext>
            </a:extLst>
          </p:cNvPr>
          <p:cNvPicPr>
            <a:picLocks noGrp="1" noChangeAspect="1"/>
          </p:cNvPicPr>
          <p:nvPr>
            <p:ph idx="1"/>
          </p:nvPr>
        </p:nvPicPr>
        <p:blipFill>
          <a:blip r:embed="rId2"/>
          <a:stretch>
            <a:fillRect/>
          </a:stretch>
        </p:blipFill>
        <p:spPr>
          <a:xfrm rot="5400000">
            <a:off x="2359024" y="1494632"/>
            <a:ext cx="3862388" cy="5149852"/>
          </a:xfrm>
          <a:prstGeom prst="rect">
            <a:avLst/>
          </a:prstGeom>
        </p:spPr>
      </p:pic>
      <p:sp>
        <p:nvSpPr>
          <p:cNvPr id="4" name="Date Placeholder 3">
            <a:extLst>
              <a:ext uri="{FF2B5EF4-FFF2-40B4-BE49-F238E27FC236}">
                <a16:creationId xmlns:a16="http://schemas.microsoft.com/office/drawing/2014/main" id="{7AEF8A38-F40E-45D1-8517-324944B5A79B}"/>
              </a:ext>
            </a:extLst>
          </p:cNvPr>
          <p:cNvSpPr>
            <a:spLocks noGrp="1"/>
          </p:cNvSpPr>
          <p:nvPr>
            <p:ph type="dt" sz="half" idx="10"/>
          </p:nvPr>
        </p:nvSpPr>
        <p:spPr/>
        <p:txBody>
          <a:bodyPr/>
          <a:lstStyle/>
          <a:p>
            <a:fld id="{1EC542B5-DF0F-46B5-9238-07EE44E6DD22}" type="datetime1">
              <a:rPr lang="en-US" smtClean="0"/>
              <a:t>2/11/19</a:t>
            </a:fld>
            <a:endParaRPr lang="en-US"/>
          </a:p>
        </p:txBody>
      </p:sp>
      <p:sp>
        <p:nvSpPr>
          <p:cNvPr id="5" name="Slide Number Placeholder 4">
            <a:extLst>
              <a:ext uri="{FF2B5EF4-FFF2-40B4-BE49-F238E27FC236}">
                <a16:creationId xmlns:a16="http://schemas.microsoft.com/office/drawing/2014/main" id="{84F956E3-2B99-425F-B4AD-09B28901A9A3}"/>
              </a:ext>
            </a:extLst>
          </p:cNvPr>
          <p:cNvSpPr>
            <a:spLocks noGrp="1"/>
          </p:cNvSpPr>
          <p:nvPr>
            <p:ph type="sldNum" sz="quarter" idx="12"/>
          </p:nvPr>
        </p:nvSpPr>
        <p:spPr/>
        <p:txBody>
          <a:bodyPr/>
          <a:lstStyle/>
          <a:p>
            <a:fld id="{01A7EDBA-339D-476C-A8ED-61DCAE9DDC8B}" type="slidenum">
              <a:rPr lang="en-US" smtClean="0"/>
              <a:t>143</a:t>
            </a:fld>
            <a:endParaRPr lang="en-US"/>
          </a:p>
        </p:txBody>
      </p:sp>
    </p:spTree>
    <p:extLst>
      <p:ext uri="{BB962C8B-B14F-4D97-AF65-F5344CB8AC3E}">
        <p14:creationId xmlns:p14="http://schemas.microsoft.com/office/powerpoint/2010/main" val="3931410491"/>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C438E-2CFA-466F-A7E5-A37F5BB6A049}"/>
              </a:ext>
            </a:extLst>
          </p:cNvPr>
          <p:cNvSpPr>
            <a:spLocks noGrp="1"/>
          </p:cNvSpPr>
          <p:nvPr>
            <p:ph type="title"/>
          </p:nvPr>
        </p:nvSpPr>
        <p:spPr/>
        <p:txBody>
          <a:bodyPr/>
          <a:lstStyle/>
          <a:p>
            <a:r>
              <a:rPr lang="en-US" dirty="0"/>
              <a:t>Outcome</a:t>
            </a:r>
          </a:p>
        </p:txBody>
      </p:sp>
      <p:sp>
        <p:nvSpPr>
          <p:cNvPr id="3" name="Content Placeholder 2">
            <a:extLst>
              <a:ext uri="{FF2B5EF4-FFF2-40B4-BE49-F238E27FC236}">
                <a16:creationId xmlns:a16="http://schemas.microsoft.com/office/drawing/2014/main" id="{C813D8E1-9060-47D1-8819-06215DC8A869}"/>
              </a:ext>
            </a:extLst>
          </p:cNvPr>
          <p:cNvSpPr>
            <a:spLocks noGrp="1"/>
          </p:cNvSpPr>
          <p:nvPr>
            <p:ph idx="1"/>
          </p:nvPr>
        </p:nvSpPr>
        <p:spPr/>
        <p:txBody>
          <a:bodyPr/>
          <a:lstStyle/>
          <a:p>
            <a:r>
              <a:rPr lang="en-US" dirty="0"/>
              <a:t>Small vessel vasculitis</a:t>
            </a:r>
          </a:p>
          <a:p>
            <a:endParaRPr lang="en-US" dirty="0"/>
          </a:p>
          <a:p>
            <a:r>
              <a:rPr lang="en-US" dirty="0"/>
              <a:t>Client traced and referred to rheumatology for diagnostic workup, management</a:t>
            </a:r>
          </a:p>
        </p:txBody>
      </p:sp>
      <p:sp>
        <p:nvSpPr>
          <p:cNvPr id="4" name="Date Placeholder 3">
            <a:extLst>
              <a:ext uri="{FF2B5EF4-FFF2-40B4-BE49-F238E27FC236}">
                <a16:creationId xmlns:a16="http://schemas.microsoft.com/office/drawing/2014/main" id="{A30FF8AD-924C-46B3-B74F-9C348194E2CD}"/>
              </a:ext>
            </a:extLst>
          </p:cNvPr>
          <p:cNvSpPr>
            <a:spLocks noGrp="1"/>
          </p:cNvSpPr>
          <p:nvPr>
            <p:ph type="dt" sz="half" idx="10"/>
          </p:nvPr>
        </p:nvSpPr>
        <p:spPr/>
        <p:txBody>
          <a:bodyPr/>
          <a:lstStyle/>
          <a:p>
            <a:fld id="{1EC542B5-DF0F-46B5-9238-07EE44E6DD22}" type="datetime1">
              <a:rPr lang="en-US" smtClean="0"/>
              <a:t>2/11/19</a:t>
            </a:fld>
            <a:endParaRPr lang="en-US"/>
          </a:p>
        </p:txBody>
      </p:sp>
      <p:sp>
        <p:nvSpPr>
          <p:cNvPr id="5" name="Slide Number Placeholder 4">
            <a:extLst>
              <a:ext uri="{FF2B5EF4-FFF2-40B4-BE49-F238E27FC236}">
                <a16:creationId xmlns:a16="http://schemas.microsoft.com/office/drawing/2014/main" id="{66010345-71BA-4719-8584-126ACE611770}"/>
              </a:ext>
            </a:extLst>
          </p:cNvPr>
          <p:cNvSpPr>
            <a:spLocks noGrp="1"/>
          </p:cNvSpPr>
          <p:nvPr>
            <p:ph type="sldNum" sz="quarter" idx="12"/>
          </p:nvPr>
        </p:nvSpPr>
        <p:spPr/>
        <p:txBody>
          <a:bodyPr/>
          <a:lstStyle/>
          <a:p>
            <a:fld id="{01A7EDBA-339D-476C-A8ED-61DCAE9DDC8B}" type="slidenum">
              <a:rPr lang="en-US" smtClean="0"/>
              <a:t>144</a:t>
            </a:fld>
            <a:endParaRPr lang="en-US"/>
          </a:p>
        </p:txBody>
      </p:sp>
    </p:spTree>
    <p:extLst>
      <p:ext uri="{BB962C8B-B14F-4D97-AF65-F5344CB8AC3E}">
        <p14:creationId xmlns:p14="http://schemas.microsoft.com/office/powerpoint/2010/main" val="117167616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B6E04-28CA-42D9-99F4-2FAB167F0052}"/>
              </a:ext>
            </a:extLst>
          </p:cNvPr>
          <p:cNvSpPr>
            <a:spLocks noGrp="1"/>
          </p:cNvSpPr>
          <p:nvPr>
            <p:ph type="title"/>
          </p:nvPr>
        </p:nvSpPr>
        <p:spPr/>
        <p:txBody>
          <a:bodyPr/>
          <a:lstStyle/>
          <a:p>
            <a:r>
              <a:rPr lang="en-US" dirty="0"/>
              <a:t>Summary, Vasculitis</a:t>
            </a:r>
          </a:p>
        </p:txBody>
      </p:sp>
      <p:sp>
        <p:nvSpPr>
          <p:cNvPr id="3" name="Content Placeholder 2">
            <a:extLst>
              <a:ext uri="{FF2B5EF4-FFF2-40B4-BE49-F238E27FC236}">
                <a16:creationId xmlns:a16="http://schemas.microsoft.com/office/drawing/2014/main" id="{65B98350-51BC-4199-9752-8141FC6C0423}"/>
              </a:ext>
            </a:extLst>
          </p:cNvPr>
          <p:cNvSpPr>
            <a:spLocks noGrp="1"/>
          </p:cNvSpPr>
          <p:nvPr>
            <p:ph idx="1"/>
          </p:nvPr>
        </p:nvSpPr>
        <p:spPr/>
        <p:txBody>
          <a:bodyPr/>
          <a:lstStyle/>
          <a:p>
            <a:r>
              <a:rPr lang="en-US" dirty="0"/>
              <a:t>Intestinal resections: </a:t>
            </a:r>
          </a:p>
          <a:p>
            <a:r>
              <a:rPr lang="en-US" dirty="0"/>
              <a:t>Appendicectomies:</a:t>
            </a:r>
          </a:p>
          <a:p>
            <a:r>
              <a:rPr lang="en-US" dirty="0"/>
              <a:t>Other gastrointestinal resections: </a:t>
            </a:r>
          </a:p>
          <a:p>
            <a:endParaRPr lang="en-US" dirty="0"/>
          </a:p>
        </p:txBody>
      </p:sp>
      <p:sp>
        <p:nvSpPr>
          <p:cNvPr id="4" name="Date Placeholder 3">
            <a:extLst>
              <a:ext uri="{FF2B5EF4-FFF2-40B4-BE49-F238E27FC236}">
                <a16:creationId xmlns:a16="http://schemas.microsoft.com/office/drawing/2014/main" id="{79A38C0A-8CB7-412F-A1C1-65874EA1C306}"/>
              </a:ext>
            </a:extLst>
          </p:cNvPr>
          <p:cNvSpPr>
            <a:spLocks noGrp="1"/>
          </p:cNvSpPr>
          <p:nvPr>
            <p:ph type="dt" sz="half" idx="10"/>
          </p:nvPr>
        </p:nvSpPr>
        <p:spPr/>
        <p:txBody>
          <a:bodyPr/>
          <a:lstStyle/>
          <a:p>
            <a:fld id="{1EC542B5-DF0F-46B5-9238-07EE44E6DD22}" type="datetime1">
              <a:rPr lang="en-US" smtClean="0"/>
              <a:t>2/11/19</a:t>
            </a:fld>
            <a:endParaRPr lang="en-US"/>
          </a:p>
        </p:txBody>
      </p:sp>
      <p:sp>
        <p:nvSpPr>
          <p:cNvPr id="5" name="Slide Number Placeholder 4">
            <a:extLst>
              <a:ext uri="{FF2B5EF4-FFF2-40B4-BE49-F238E27FC236}">
                <a16:creationId xmlns:a16="http://schemas.microsoft.com/office/drawing/2014/main" id="{2FF11798-7342-47F9-A7A6-5FF9E58D08C9}"/>
              </a:ext>
            </a:extLst>
          </p:cNvPr>
          <p:cNvSpPr>
            <a:spLocks noGrp="1"/>
          </p:cNvSpPr>
          <p:nvPr>
            <p:ph type="sldNum" sz="quarter" idx="12"/>
          </p:nvPr>
        </p:nvSpPr>
        <p:spPr/>
        <p:txBody>
          <a:bodyPr/>
          <a:lstStyle/>
          <a:p>
            <a:fld id="{01A7EDBA-339D-476C-A8ED-61DCAE9DDC8B}" type="slidenum">
              <a:rPr lang="en-US" smtClean="0"/>
              <a:t>145</a:t>
            </a:fld>
            <a:endParaRPr lang="en-US"/>
          </a:p>
        </p:txBody>
      </p:sp>
    </p:spTree>
    <p:extLst>
      <p:ext uri="{BB962C8B-B14F-4D97-AF65-F5344CB8AC3E}">
        <p14:creationId xmlns:p14="http://schemas.microsoft.com/office/powerpoint/2010/main" val="424281211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4D164-229B-45D3-B808-1BBD69E1151D}"/>
              </a:ext>
            </a:extLst>
          </p:cNvPr>
          <p:cNvSpPr>
            <a:spLocks noGrp="1"/>
          </p:cNvSpPr>
          <p:nvPr>
            <p:ph type="title"/>
          </p:nvPr>
        </p:nvSpPr>
        <p:spPr/>
        <p:txBody>
          <a:bodyPr/>
          <a:lstStyle/>
          <a:p>
            <a:endParaRPr lang="en-US" dirty="0"/>
          </a:p>
        </p:txBody>
      </p:sp>
      <p:pic>
        <p:nvPicPr>
          <p:cNvPr id="6" name="Content Placeholder 5">
            <a:extLst>
              <a:ext uri="{FF2B5EF4-FFF2-40B4-BE49-F238E27FC236}">
                <a16:creationId xmlns:a16="http://schemas.microsoft.com/office/drawing/2014/main" id="{DD95BC2A-1ADC-4580-B2E2-B2D947AB0080}"/>
              </a:ext>
            </a:extLst>
          </p:cNvPr>
          <p:cNvPicPr>
            <a:picLocks noGrp="1" noChangeAspect="1"/>
          </p:cNvPicPr>
          <p:nvPr>
            <p:ph idx="1"/>
          </p:nvPr>
        </p:nvPicPr>
        <p:blipFill>
          <a:blip r:embed="rId2"/>
          <a:stretch>
            <a:fillRect/>
          </a:stretch>
        </p:blipFill>
        <p:spPr>
          <a:xfrm>
            <a:off x="897867" y="959644"/>
            <a:ext cx="6888821" cy="5041106"/>
          </a:xfrm>
          <a:prstGeom prst="rect">
            <a:avLst/>
          </a:prstGeom>
        </p:spPr>
      </p:pic>
      <p:sp>
        <p:nvSpPr>
          <p:cNvPr id="4" name="Date Placeholder 3">
            <a:extLst>
              <a:ext uri="{FF2B5EF4-FFF2-40B4-BE49-F238E27FC236}">
                <a16:creationId xmlns:a16="http://schemas.microsoft.com/office/drawing/2014/main" id="{917666A5-48A7-4FD2-99CC-B56FC1385760}"/>
              </a:ext>
            </a:extLst>
          </p:cNvPr>
          <p:cNvSpPr>
            <a:spLocks noGrp="1"/>
          </p:cNvSpPr>
          <p:nvPr>
            <p:ph type="dt" sz="half" idx="10"/>
          </p:nvPr>
        </p:nvSpPr>
        <p:spPr/>
        <p:txBody>
          <a:bodyPr/>
          <a:lstStyle/>
          <a:p>
            <a:fld id="{1EC542B5-DF0F-46B5-9238-07EE44E6DD22}" type="datetime1">
              <a:rPr lang="en-US" smtClean="0"/>
              <a:t>2/11/19</a:t>
            </a:fld>
            <a:endParaRPr lang="en-US"/>
          </a:p>
        </p:txBody>
      </p:sp>
      <p:sp>
        <p:nvSpPr>
          <p:cNvPr id="5" name="Slide Number Placeholder 4">
            <a:extLst>
              <a:ext uri="{FF2B5EF4-FFF2-40B4-BE49-F238E27FC236}">
                <a16:creationId xmlns:a16="http://schemas.microsoft.com/office/drawing/2014/main" id="{B3DAC500-9A4E-4CE2-9620-7FB3999B0A3B}"/>
              </a:ext>
            </a:extLst>
          </p:cNvPr>
          <p:cNvSpPr>
            <a:spLocks noGrp="1"/>
          </p:cNvSpPr>
          <p:nvPr>
            <p:ph type="sldNum" sz="quarter" idx="12"/>
          </p:nvPr>
        </p:nvSpPr>
        <p:spPr/>
        <p:txBody>
          <a:bodyPr/>
          <a:lstStyle/>
          <a:p>
            <a:fld id="{01A7EDBA-339D-476C-A8ED-61DCAE9DDC8B}" type="slidenum">
              <a:rPr lang="en-US" smtClean="0"/>
              <a:t>146</a:t>
            </a:fld>
            <a:endParaRPr lang="en-US"/>
          </a:p>
        </p:txBody>
      </p:sp>
    </p:spTree>
    <p:extLst>
      <p:ext uri="{BB962C8B-B14F-4D97-AF65-F5344CB8AC3E}">
        <p14:creationId xmlns:p14="http://schemas.microsoft.com/office/powerpoint/2010/main" val="250202034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52AF8-1AFF-4EB6-A853-D5017090E83C}"/>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7731AFCC-7C4F-4C62-830F-95DF4407CB58}"/>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2687647363"/>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Conclusion</a:t>
            </a:r>
            <a:endParaRPr lang="en-GB" dirty="0"/>
          </a:p>
        </p:txBody>
      </p:sp>
      <p:sp>
        <p:nvSpPr>
          <p:cNvPr id="6" name="Content Placeholder 5"/>
          <p:cNvSpPr>
            <a:spLocks noGrp="1"/>
          </p:cNvSpPr>
          <p:nvPr>
            <p:ph idx="1"/>
          </p:nvPr>
        </p:nvSpPr>
        <p:spPr/>
        <p:txBody>
          <a:bodyPr/>
          <a:lstStyle/>
          <a:p>
            <a:r>
              <a:rPr lang="en-US" dirty="0"/>
              <a:t>Blood vessels frequently involved in the pathogenesis of many lesions</a:t>
            </a:r>
          </a:p>
          <a:p>
            <a:r>
              <a:rPr lang="en-US" dirty="0"/>
              <a:t>Specific blood vessel disease has manifestations in multiple organs</a:t>
            </a:r>
            <a:r>
              <a:rPr lang="en-GB" dirty="0"/>
              <a:t> depending upon the involved vascular channels</a:t>
            </a:r>
          </a:p>
          <a:p>
            <a:r>
              <a:rPr lang="en-US" dirty="0"/>
              <a:t>Diagnosis relies upon clinical-pathologic correlation</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Hereditary </a:t>
            </a:r>
            <a:r>
              <a:rPr lang="en-GB" dirty="0" err="1"/>
              <a:t>Hemorrhagic</a:t>
            </a:r>
            <a:r>
              <a:rPr lang="en-GB" dirty="0"/>
              <a:t> Telangiectasia</a:t>
            </a:r>
          </a:p>
        </p:txBody>
      </p:sp>
      <p:pic>
        <p:nvPicPr>
          <p:cNvPr id="12290" name="Picture 2" descr="http://healthzene.com/wp-content/uploads/2012/12/Hereditary-Hemorrhagic-Telangiectasia.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43608" y="1411951"/>
            <a:ext cx="7272808" cy="5052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4280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rotWithShape="1">
          <a:blip r:embed="rId2"/>
          <a:srcRect l="18693" t="21315" r="18693" b="8681"/>
          <a:stretch/>
        </p:blipFill>
        <p:spPr>
          <a:xfrm>
            <a:off x="324051" y="980728"/>
            <a:ext cx="8362749" cy="5256585"/>
          </a:xfrm>
          <a:prstGeom prst="rect">
            <a:avLst/>
          </a:prstGeom>
        </p:spPr>
      </p:pic>
    </p:spTree>
    <p:extLst>
      <p:ext uri="{BB962C8B-B14F-4D97-AF65-F5344CB8AC3E}">
        <p14:creationId xmlns:p14="http://schemas.microsoft.com/office/powerpoint/2010/main" val="10548679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13314" name="Picture 2" descr="https://encrypted-tbn0.gstatic.com/images?q=tbn:ANd9GcSs4cLpj0V-NNoUQOA9AKh_1hoQ0X0OtwEU9Fxb3V-OlrdF-vHA"/>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63688" y="213802"/>
            <a:ext cx="5040559" cy="65501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04104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18693" t="19164" r="18693" b="16637"/>
          <a:stretch/>
        </p:blipFill>
        <p:spPr>
          <a:xfrm>
            <a:off x="51674" y="908720"/>
            <a:ext cx="9092326" cy="5241288"/>
          </a:xfrm>
        </p:spPr>
      </p:pic>
    </p:spTree>
    <p:extLst>
      <p:ext uri="{BB962C8B-B14F-4D97-AF65-F5344CB8AC3E}">
        <p14:creationId xmlns:p14="http://schemas.microsoft.com/office/powerpoint/2010/main" val="2655987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14338" name="Picture 2" descr="http://www.lymphedemablog.com/wp-content/uploads/2011/09/3.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83768" y="20834"/>
            <a:ext cx="3672408" cy="67572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23083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endParaRPr lang="en-GB" dirty="0"/>
          </a:p>
        </p:txBody>
      </p:sp>
      <p:sp>
        <p:nvSpPr>
          <p:cNvPr id="3" name="Content Placeholder 2"/>
          <p:cNvSpPr>
            <a:spLocks noGrp="1"/>
          </p:cNvSpPr>
          <p:nvPr>
            <p:ph idx="1"/>
          </p:nvPr>
        </p:nvSpPr>
        <p:spPr/>
        <p:txBody>
          <a:bodyPr/>
          <a:lstStyle/>
          <a:p>
            <a:r>
              <a:rPr lang="en-US" dirty="0"/>
              <a:t>Blood vessel diseases show </a:t>
            </a:r>
            <a:r>
              <a:rPr lang="en-US" dirty="0" err="1"/>
              <a:t>multiorgan</a:t>
            </a:r>
            <a:r>
              <a:rPr lang="en-US" dirty="0"/>
              <a:t> manifestations</a:t>
            </a:r>
          </a:p>
          <a:p>
            <a:r>
              <a:rPr lang="en-US" dirty="0"/>
              <a:t>Main affected organs: brain, eyes, kidneys, gastrointestinal tract, endocrine system</a:t>
            </a:r>
          </a:p>
          <a:p>
            <a:r>
              <a:rPr lang="en-US" dirty="0" err="1"/>
              <a:t>Aetiology</a:t>
            </a:r>
            <a:r>
              <a:rPr lang="en-US" dirty="0"/>
              <a:t>: congenital, environmental (mechanical trauma, toxins, radiation)</a:t>
            </a:r>
          </a:p>
          <a:p>
            <a:r>
              <a:rPr lang="en-US" dirty="0"/>
              <a:t>Infections, inflammatory, metabolic and </a:t>
            </a:r>
            <a:r>
              <a:rPr lang="en-US" dirty="0" err="1"/>
              <a:t>neoplastic</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Nonne</a:t>
            </a:r>
            <a:r>
              <a:rPr lang="en-GB" dirty="0"/>
              <a:t> Milroy Syndrome</a:t>
            </a:r>
          </a:p>
        </p:txBody>
      </p:sp>
      <p:pic>
        <p:nvPicPr>
          <p:cNvPr id="15362" name="Picture 2" descr="http://www.fetalultrasound.com/online/text/6-083_files/image004.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71600" y="1459535"/>
            <a:ext cx="7488832" cy="49995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90538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18693" t="29270" r="18693" b="23000"/>
          <a:stretch/>
        </p:blipFill>
        <p:spPr>
          <a:xfrm>
            <a:off x="-132523" y="1844824"/>
            <a:ext cx="9409045" cy="4032448"/>
          </a:xfrm>
        </p:spPr>
      </p:pic>
    </p:spTree>
    <p:extLst>
      <p:ext uri="{BB962C8B-B14F-4D97-AF65-F5344CB8AC3E}">
        <p14:creationId xmlns:p14="http://schemas.microsoft.com/office/powerpoint/2010/main" val="37803750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16386" name="Picture 2" descr="http://www.hopkinsmedicine.org/sebin/w/u/malformation_2.gif"/>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35696" y="-10991"/>
            <a:ext cx="4896544" cy="69327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14864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rotWithShape="1">
          <a:blip r:embed="rId2"/>
          <a:srcRect l="18693" t="22906" r="18693" b="15045"/>
          <a:stretch/>
        </p:blipFill>
        <p:spPr>
          <a:xfrm>
            <a:off x="-145447" y="1052736"/>
            <a:ext cx="9434894" cy="5256584"/>
          </a:xfrm>
          <a:prstGeom prst="rect">
            <a:avLst/>
          </a:prstGeom>
        </p:spPr>
      </p:pic>
    </p:spTree>
    <p:extLst>
      <p:ext uri="{BB962C8B-B14F-4D97-AF65-F5344CB8AC3E}">
        <p14:creationId xmlns:p14="http://schemas.microsoft.com/office/powerpoint/2010/main" val="23963124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GB"/>
          </a:p>
        </p:txBody>
      </p:sp>
      <p:pic>
        <p:nvPicPr>
          <p:cNvPr id="11" name="Content Placeholder 10" descr="gross avm brain.jpg"/>
          <p:cNvPicPr>
            <a:picLocks noGrp="1" noChangeAspect="1"/>
          </p:cNvPicPr>
          <p:nvPr>
            <p:ph idx="1"/>
          </p:nvPr>
        </p:nvPicPr>
        <p:blipFill>
          <a:blip r:embed="rId2" cstate="print"/>
          <a:stretch>
            <a:fillRect/>
          </a:stretch>
        </p:blipFill>
        <p:spPr>
          <a:xfrm>
            <a:off x="683568" y="980728"/>
            <a:ext cx="7952883" cy="5112568"/>
          </a:xfr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4" name="Content Placeholder 3"/>
          <p:cNvPicPr>
            <a:picLocks noGrp="1" noChangeAspect="1"/>
          </p:cNvPicPr>
          <p:nvPr>
            <p:ph idx="1"/>
          </p:nvPr>
        </p:nvPicPr>
        <p:blipFill>
          <a:blip r:embed="rId2"/>
          <a:stretch>
            <a:fillRect/>
          </a:stretch>
        </p:blipFill>
        <p:spPr>
          <a:xfrm>
            <a:off x="457200" y="832357"/>
            <a:ext cx="8330373" cy="5560823"/>
          </a:xfrm>
          <a:prstGeom prst="rect">
            <a:avLst/>
          </a:prstGeom>
        </p:spPr>
      </p:pic>
    </p:spTree>
    <p:extLst>
      <p:ext uri="{BB962C8B-B14F-4D97-AF65-F5344CB8AC3E}">
        <p14:creationId xmlns:p14="http://schemas.microsoft.com/office/powerpoint/2010/main" val="32844941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5122" name="Picture 2" descr="https://c2.staticflickr.com/6/5251/5400956086_118762a978_b.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87909" y="1340768"/>
            <a:ext cx="7368181"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06882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endParaRPr lang="en-GB"/>
          </a:p>
        </p:txBody>
      </p:sp>
      <p:pic>
        <p:nvPicPr>
          <p:cNvPr id="10" name="Content Placeholder 9" descr="brain avm.jpg"/>
          <p:cNvPicPr>
            <a:picLocks noGrp="1" noChangeAspect="1"/>
          </p:cNvPicPr>
          <p:nvPr>
            <p:ph idx="1"/>
          </p:nvPr>
        </p:nvPicPr>
        <p:blipFill>
          <a:blip r:embed="rId2" cstate="print"/>
          <a:stretch>
            <a:fillRect/>
          </a:stretch>
        </p:blipFill>
        <p:spPr>
          <a:xfrm>
            <a:off x="1475656" y="1196466"/>
            <a:ext cx="6066382" cy="4857940"/>
          </a:xfr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17797" t="19724" r="19588" b="10272"/>
          <a:stretch/>
        </p:blipFill>
        <p:spPr>
          <a:xfrm>
            <a:off x="-67607" y="692696"/>
            <a:ext cx="9279213" cy="5832648"/>
          </a:xfrm>
        </p:spPr>
      </p:pic>
    </p:spTree>
    <p:extLst>
      <p:ext uri="{BB962C8B-B14F-4D97-AF65-F5344CB8AC3E}">
        <p14:creationId xmlns:p14="http://schemas.microsoft.com/office/powerpoint/2010/main" val="27509401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17798" t="14951" r="18693" b="11863"/>
          <a:stretch/>
        </p:blipFill>
        <p:spPr>
          <a:xfrm>
            <a:off x="0" y="548680"/>
            <a:ext cx="9203994" cy="5963151"/>
          </a:xfrm>
        </p:spPr>
      </p:pic>
    </p:spTree>
    <p:extLst>
      <p:ext uri="{BB962C8B-B14F-4D97-AF65-F5344CB8AC3E}">
        <p14:creationId xmlns:p14="http://schemas.microsoft.com/office/powerpoint/2010/main" val="32937604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18434" name="Picture 2"/>
          <p:cNvPicPr>
            <a:picLocks noGrp="1" noChangeAspect="1" noChangeArrowheads="1"/>
          </p:cNvPicPr>
          <p:nvPr>
            <p:ph idx="1"/>
          </p:nvPr>
        </p:nvPicPr>
        <p:blipFill>
          <a:blip r:embed="rId2" cstate="print"/>
          <a:srcRect/>
          <a:stretch>
            <a:fillRect/>
          </a:stretch>
        </p:blipFill>
        <p:spPr bwMode="auto">
          <a:xfrm>
            <a:off x="0" y="260648"/>
            <a:ext cx="9076522" cy="5949280"/>
          </a:xfrm>
          <a:prstGeom prst="rect">
            <a:avLst/>
          </a:prstGeom>
          <a:noFill/>
          <a:ln w="9525">
            <a:noFill/>
            <a:miter lim="800000"/>
            <a:headEnd/>
            <a:tailEnd/>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rotWithShape="1">
          <a:blip r:embed="rId2"/>
          <a:srcRect l="16009" t="10179" r="16009" b="5499"/>
          <a:stretch/>
        </p:blipFill>
        <p:spPr>
          <a:xfrm>
            <a:off x="93917" y="244655"/>
            <a:ext cx="8956166" cy="6245748"/>
          </a:xfrm>
          <a:prstGeom prst="rect">
            <a:avLst/>
          </a:prstGeom>
        </p:spPr>
      </p:pic>
    </p:spTree>
    <p:extLst>
      <p:ext uri="{BB962C8B-B14F-4D97-AF65-F5344CB8AC3E}">
        <p14:creationId xmlns:p14="http://schemas.microsoft.com/office/powerpoint/2010/main" val="34709549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17410" name="Picture 2" descr="https://classconnection.s3.amazonaws.com/810/flashcards/4574810/jpg/cardimage_9584768_2403717841391056480813.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3568" y="-25250"/>
            <a:ext cx="6912768" cy="6912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10938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Fibromuscular</a:t>
            </a:r>
            <a:r>
              <a:rPr lang="en-GB" dirty="0"/>
              <a:t> dysplasia</a:t>
            </a:r>
          </a:p>
        </p:txBody>
      </p:sp>
      <p:sp>
        <p:nvSpPr>
          <p:cNvPr id="3" name="Content Placeholder 2"/>
          <p:cNvSpPr>
            <a:spLocks noGrp="1"/>
          </p:cNvSpPr>
          <p:nvPr>
            <p:ph idx="1"/>
          </p:nvPr>
        </p:nvSpPr>
        <p:spPr/>
        <p:txBody>
          <a:bodyPr/>
          <a:lstStyle/>
          <a:p>
            <a:r>
              <a:rPr lang="en-GB" dirty="0"/>
              <a:t>Dysplasia in this context means abnormal development</a:t>
            </a:r>
          </a:p>
          <a:p>
            <a:r>
              <a:rPr lang="en-GB" dirty="0"/>
              <a:t>Anatomically, the smooth muscle cells are oriented in a disorganised manner within the media</a:t>
            </a:r>
          </a:p>
        </p:txBody>
      </p:sp>
    </p:spTree>
    <p:extLst>
      <p:ext uri="{BB962C8B-B14F-4D97-AF65-F5344CB8AC3E}">
        <p14:creationId xmlns:p14="http://schemas.microsoft.com/office/powerpoint/2010/main" val="4150221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Fibromascular</a:t>
            </a:r>
            <a:r>
              <a:rPr lang="en-US" dirty="0"/>
              <a:t> dysplasia</a:t>
            </a:r>
            <a:endParaRPr lang="en-GB" dirty="0"/>
          </a:p>
        </p:txBody>
      </p:sp>
      <p:pic>
        <p:nvPicPr>
          <p:cNvPr id="6" name="Content Placeholder 5" descr="fibromascular dyspasia.jpg"/>
          <p:cNvPicPr>
            <a:picLocks noGrp="1" noChangeAspect="1"/>
          </p:cNvPicPr>
          <p:nvPr>
            <p:ph sz="half" idx="1"/>
          </p:nvPr>
        </p:nvPicPr>
        <p:blipFill>
          <a:blip r:embed="rId2" cstate="print"/>
          <a:stretch>
            <a:fillRect/>
          </a:stretch>
        </p:blipFill>
        <p:spPr>
          <a:xfrm>
            <a:off x="-135525" y="2420888"/>
            <a:ext cx="4564283" cy="2736304"/>
          </a:xfrm>
        </p:spPr>
      </p:pic>
      <p:pic>
        <p:nvPicPr>
          <p:cNvPr id="7" name="Content Placeholder 6" descr="fibromascular dysplasia histology.jpg"/>
          <p:cNvPicPr>
            <a:picLocks noGrp="1" noChangeAspect="1"/>
          </p:cNvPicPr>
          <p:nvPr>
            <p:ph sz="half" idx="2"/>
          </p:nvPr>
        </p:nvPicPr>
        <p:blipFill>
          <a:blip r:embed="rId3" cstate="print"/>
          <a:stretch>
            <a:fillRect/>
          </a:stretch>
        </p:blipFill>
        <p:spPr>
          <a:xfrm>
            <a:off x="4572000" y="2348880"/>
            <a:ext cx="4572000" cy="2894087"/>
          </a:xfr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GB" dirty="0"/>
              <a:t>Medial Degeneration in </a:t>
            </a:r>
            <a:r>
              <a:rPr lang="en-GB" dirty="0" err="1"/>
              <a:t>Marfan’s</a:t>
            </a:r>
            <a:r>
              <a:rPr lang="en-GB" dirty="0"/>
              <a:t> syndrome</a:t>
            </a:r>
          </a:p>
        </p:txBody>
      </p:sp>
      <p:sp>
        <p:nvSpPr>
          <p:cNvPr id="6" name="Content Placeholder 5"/>
          <p:cNvSpPr>
            <a:spLocks noGrp="1"/>
          </p:cNvSpPr>
          <p:nvPr>
            <p:ph idx="1"/>
          </p:nvPr>
        </p:nvSpPr>
        <p:spPr/>
        <p:txBody>
          <a:bodyPr/>
          <a:lstStyle/>
          <a:p>
            <a:r>
              <a:rPr lang="en-GB" dirty="0" err="1"/>
              <a:t>Lysosomal</a:t>
            </a:r>
            <a:r>
              <a:rPr lang="en-GB" dirty="0"/>
              <a:t> storage disease</a:t>
            </a:r>
          </a:p>
          <a:p>
            <a:r>
              <a:rPr lang="en-GB" dirty="0"/>
              <a:t>Smooth muscles, undergo degeneration resulting in aneurisms</a:t>
            </a:r>
          </a:p>
        </p:txBody>
      </p:sp>
    </p:spTree>
    <p:extLst>
      <p:ext uri="{BB962C8B-B14F-4D97-AF65-F5344CB8AC3E}">
        <p14:creationId xmlns:p14="http://schemas.microsoft.com/office/powerpoint/2010/main" val="2440005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Medial degeneration in </a:t>
            </a:r>
            <a:r>
              <a:rPr lang="en-US" dirty="0" err="1"/>
              <a:t>Marfan</a:t>
            </a:r>
            <a:r>
              <a:rPr lang="en-US" dirty="0"/>
              <a:t> syndrome</a:t>
            </a:r>
            <a:endParaRPr lang="en-GB" dirty="0"/>
          </a:p>
        </p:txBody>
      </p:sp>
      <p:pic>
        <p:nvPicPr>
          <p:cNvPr id="16386" name="Picture 2"/>
          <p:cNvPicPr>
            <a:picLocks noChangeAspect="1" noChangeArrowheads="1"/>
          </p:cNvPicPr>
          <p:nvPr/>
        </p:nvPicPr>
        <p:blipFill>
          <a:blip r:embed="rId2" cstate="print"/>
          <a:srcRect/>
          <a:stretch>
            <a:fillRect/>
          </a:stretch>
        </p:blipFill>
        <p:spPr bwMode="auto">
          <a:xfrm>
            <a:off x="395536" y="1700808"/>
            <a:ext cx="8172399" cy="4536504"/>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Aortic Aneurism due to </a:t>
            </a:r>
            <a:r>
              <a:rPr lang="en-US" dirty="0" err="1"/>
              <a:t>Marfan’s</a:t>
            </a:r>
            <a:endParaRPr lang="en-GB" dirty="0"/>
          </a:p>
        </p:txBody>
      </p:sp>
      <p:pic>
        <p:nvPicPr>
          <p:cNvPr id="17410" name="Picture 2"/>
          <p:cNvPicPr>
            <a:picLocks noChangeAspect="1" noChangeArrowheads="1"/>
          </p:cNvPicPr>
          <p:nvPr/>
        </p:nvPicPr>
        <p:blipFill>
          <a:blip r:embed="rId2" cstate="print"/>
          <a:srcRect/>
          <a:stretch>
            <a:fillRect/>
          </a:stretch>
        </p:blipFill>
        <p:spPr bwMode="auto">
          <a:xfrm>
            <a:off x="1763688" y="1393116"/>
            <a:ext cx="5595888" cy="5464884"/>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99392"/>
            <a:ext cx="8229600" cy="1517030"/>
          </a:xfrm>
        </p:spPr>
        <p:txBody>
          <a:bodyPr/>
          <a:lstStyle/>
          <a:p>
            <a:r>
              <a:rPr lang="en-GB" dirty="0"/>
              <a:t>Aneurisms</a:t>
            </a:r>
          </a:p>
        </p:txBody>
      </p:sp>
      <p:sp>
        <p:nvSpPr>
          <p:cNvPr id="4" name="Content Placeholder 3"/>
          <p:cNvSpPr>
            <a:spLocks noGrp="1"/>
          </p:cNvSpPr>
          <p:nvPr>
            <p:ph idx="1"/>
          </p:nvPr>
        </p:nvSpPr>
        <p:spPr>
          <a:xfrm>
            <a:off x="457200" y="1052736"/>
            <a:ext cx="8229600" cy="5805264"/>
          </a:xfrm>
        </p:spPr>
        <p:txBody>
          <a:bodyPr>
            <a:normAutofit lnSpcReduction="10000"/>
          </a:bodyPr>
          <a:lstStyle/>
          <a:p>
            <a:r>
              <a:rPr lang="en-GB" dirty="0"/>
              <a:t>Localised dilatation of arteries</a:t>
            </a:r>
          </a:p>
          <a:p>
            <a:r>
              <a:rPr lang="en-GB" dirty="0"/>
              <a:t>These usually occur at the point of weakness</a:t>
            </a:r>
          </a:p>
          <a:p>
            <a:r>
              <a:rPr lang="en-GB" dirty="0"/>
              <a:t>aetiology: any disease process that results in localised blood vessel wall weakening</a:t>
            </a:r>
          </a:p>
          <a:p>
            <a:r>
              <a:rPr lang="en-GB" dirty="0"/>
              <a:t>Congenital, </a:t>
            </a:r>
            <a:r>
              <a:rPr lang="en-GB" dirty="0" err="1"/>
              <a:t>fibromuscular</a:t>
            </a:r>
            <a:r>
              <a:rPr lang="en-GB" dirty="0"/>
              <a:t> </a:t>
            </a:r>
            <a:r>
              <a:rPr lang="en-GB" dirty="0" err="1"/>
              <a:t>dysplasia,in</a:t>
            </a:r>
            <a:r>
              <a:rPr lang="en-GB" dirty="0"/>
              <a:t> some, unknown</a:t>
            </a:r>
          </a:p>
          <a:p>
            <a:r>
              <a:rPr lang="en-GB" dirty="0"/>
              <a:t>Degenerative: </a:t>
            </a:r>
            <a:r>
              <a:rPr lang="en-GB" dirty="0" err="1"/>
              <a:t>Marfan’s</a:t>
            </a:r>
            <a:r>
              <a:rPr lang="en-GB" dirty="0"/>
              <a:t> syndrome, atherosclerosis, hypertension, etc.</a:t>
            </a:r>
          </a:p>
          <a:p>
            <a:r>
              <a:rPr lang="en-GB" dirty="0"/>
              <a:t>Aneurisms within the internal capsule in hypertension: Charcot Bouchard</a:t>
            </a:r>
          </a:p>
          <a:p>
            <a:r>
              <a:rPr lang="en-GB" dirty="0"/>
              <a:t>Risk – Rapture.</a:t>
            </a:r>
          </a:p>
        </p:txBody>
      </p:sp>
    </p:spTree>
    <p:extLst>
      <p:ext uri="{BB962C8B-B14F-4D97-AF65-F5344CB8AC3E}">
        <p14:creationId xmlns:p14="http://schemas.microsoft.com/office/powerpoint/2010/main" val="23857712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Berry Aneurisms, Brain</a:t>
            </a:r>
            <a:endParaRPr lang="en-GB" dirty="0"/>
          </a:p>
        </p:txBody>
      </p:sp>
      <p:pic>
        <p:nvPicPr>
          <p:cNvPr id="5" name="Content Placeholder 4" descr="aneurisms.jpg"/>
          <p:cNvPicPr>
            <a:picLocks noGrp="1" noChangeAspect="1"/>
          </p:cNvPicPr>
          <p:nvPr>
            <p:ph idx="1"/>
          </p:nvPr>
        </p:nvPicPr>
        <p:blipFill>
          <a:blip r:embed="rId2" cstate="print"/>
          <a:stretch>
            <a:fillRect/>
          </a:stretch>
        </p:blipFill>
        <p:spPr>
          <a:xfrm>
            <a:off x="1981200" y="1742281"/>
            <a:ext cx="5181600" cy="4241800"/>
          </a:xfr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Vascular Trauma</a:t>
            </a:r>
          </a:p>
        </p:txBody>
      </p:sp>
      <p:pic>
        <p:nvPicPr>
          <p:cNvPr id="18434" name="Picture 2" descr="http://www.trauma.org/archive/vascular/images/gunshotpop.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87624" y="1324899"/>
            <a:ext cx="7128792" cy="53465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29134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Grp="1" noChangeAspect="1" noChangeArrowheads="1"/>
          </p:cNvPicPr>
          <p:nvPr>
            <p:ph sz="half" idx="4294967295"/>
          </p:nvPr>
        </p:nvPicPr>
        <p:blipFill>
          <a:blip r:embed="rId2" cstate="print"/>
          <a:srcRect t="3125"/>
          <a:stretch>
            <a:fillRect/>
          </a:stretch>
        </p:blipFill>
        <p:spPr bwMode="auto">
          <a:xfrm>
            <a:off x="755240" y="908720"/>
            <a:ext cx="7608466" cy="5064413"/>
          </a:xfrm>
          <a:prstGeom prst="rect">
            <a:avLst/>
          </a:prstGeom>
          <a:noFill/>
          <a:ln w="9525">
            <a:noFill/>
            <a:miter lim="800000"/>
            <a:headEnd/>
            <a:tailEnd/>
          </a:ln>
        </p:spPr>
      </p:pic>
      <p:sp>
        <p:nvSpPr>
          <p:cNvPr id="10" name="Rectangle 9"/>
          <p:cNvSpPr/>
          <p:nvPr/>
        </p:nvSpPr>
        <p:spPr>
          <a:xfrm>
            <a:off x="755576" y="5373216"/>
            <a:ext cx="504056" cy="360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2000838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Carotid Artery</a:t>
            </a:r>
          </a:p>
        </p:txBody>
      </p:sp>
      <p:pic>
        <p:nvPicPr>
          <p:cNvPr id="21508" name="Picture 4" descr="http://www.trauma.org/archive/vascular/images/zone3.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32000" y="1958181"/>
            <a:ext cx="5080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80735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Vascular Trauma</a:t>
            </a:r>
          </a:p>
        </p:txBody>
      </p:sp>
      <p:pic>
        <p:nvPicPr>
          <p:cNvPr id="19458" name="Picture 2" descr="http://crashingpatient.com/wp-content/images/part1/tr1101fig1.gif"/>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07704" y="1417638"/>
            <a:ext cx="5112568" cy="56300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88109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Classification of Vascular Trauma, Blunt Force</a:t>
            </a:r>
          </a:p>
        </p:txBody>
      </p:sp>
      <p:pic>
        <p:nvPicPr>
          <p:cNvPr id="20482" name="Picture 2" descr="http://www.intechopen.com/source/html/41330/media/image4.jpe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463847"/>
            <a:ext cx="8579296" cy="5002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85597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Sharp force Trauma</a:t>
            </a:r>
          </a:p>
        </p:txBody>
      </p:sp>
      <p:sp>
        <p:nvSpPr>
          <p:cNvPr id="3" name="Content Placeholder 2"/>
          <p:cNvSpPr>
            <a:spLocks noGrp="1"/>
          </p:cNvSpPr>
          <p:nvPr>
            <p:ph idx="1"/>
          </p:nvPr>
        </p:nvSpPr>
        <p:spPr/>
        <p:txBody>
          <a:bodyPr/>
          <a:lstStyle/>
          <a:p>
            <a:r>
              <a:rPr lang="en-GB" dirty="0"/>
              <a:t>Partial or complete transection</a:t>
            </a:r>
          </a:p>
          <a:p>
            <a:r>
              <a:rPr lang="en-GB" dirty="0"/>
              <a:t>Blunt traumatic patterns may be observed (sharp-blunt trauma) </a:t>
            </a:r>
          </a:p>
        </p:txBody>
      </p:sp>
    </p:spTree>
    <p:extLst>
      <p:ext uri="{BB962C8B-B14F-4D97-AF65-F5344CB8AC3E}">
        <p14:creationId xmlns:p14="http://schemas.microsoft.com/office/powerpoint/2010/main" val="18674027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Infectious - Bacterial</a:t>
            </a:r>
            <a:endParaRPr lang="en-GB" dirty="0"/>
          </a:p>
        </p:txBody>
      </p:sp>
      <p:sp>
        <p:nvSpPr>
          <p:cNvPr id="3" name="Content Placeholder 2"/>
          <p:cNvSpPr>
            <a:spLocks noGrp="1"/>
          </p:cNvSpPr>
          <p:nvPr>
            <p:ph sz="half" idx="1"/>
          </p:nvPr>
        </p:nvSpPr>
        <p:spPr/>
        <p:txBody>
          <a:bodyPr/>
          <a:lstStyle/>
          <a:p>
            <a:r>
              <a:rPr lang="en-US" b="1" dirty="0"/>
              <a:t>Direct infection of endothelium</a:t>
            </a:r>
          </a:p>
          <a:p>
            <a:r>
              <a:rPr lang="en-US" i="1" dirty="0" err="1"/>
              <a:t>Mycoplasma</a:t>
            </a:r>
            <a:r>
              <a:rPr lang="en-US" i="1" dirty="0"/>
              <a:t> </a:t>
            </a:r>
            <a:r>
              <a:rPr lang="en-US" i="1" dirty="0" err="1"/>
              <a:t>hominis</a:t>
            </a:r>
            <a:endParaRPr lang="en-US" i="1" dirty="0"/>
          </a:p>
          <a:p>
            <a:r>
              <a:rPr lang="en-US" i="1" dirty="0" err="1"/>
              <a:t>Treponema</a:t>
            </a:r>
            <a:r>
              <a:rPr lang="en-US" i="1" dirty="0"/>
              <a:t> </a:t>
            </a:r>
            <a:r>
              <a:rPr lang="en-US" i="1" dirty="0" err="1"/>
              <a:t>pallidum</a:t>
            </a:r>
            <a:endParaRPr lang="en-US" i="1" dirty="0"/>
          </a:p>
          <a:p>
            <a:r>
              <a:rPr lang="en-US" i="1" dirty="0" err="1"/>
              <a:t>Leptospira</a:t>
            </a:r>
            <a:r>
              <a:rPr lang="en-US" i="1" dirty="0"/>
              <a:t> </a:t>
            </a:r>
            <a:r>
              <a:rPr lang="en-US" i="1" dirty="0" err="1"/>
              <a:t>spp</a:t>
            </a:r>
            <a:endParaRPr lang="en-US" i="1" dirty="0"/>
          </a:p>
          <a:p>
            <a:r>
              <a:rPr lang="en-US" i="1" dirty="0" err="1"/>
              <a:t>Bartonella</a:t>
            </a:r>
            <a:r>
              <a:rPr lang="en-US" i="1" dirty="0"/>
              <a:t> </a:t>
            </a:r>
            <a:r>
              <a:rPr lang="en-US" i="1" dirty="0" err="1"/>
              <a:t>spp</a:t>
            </a:r>
            <a:endParaRPr lang="en-US" i="1" dirty="0"/>
          </a:p>
          <a:p>
            <a:r>
              <a:rPr lang="en-US" i="1" dirty="0" err="1"/>
              <a:t>Rickettsia</a:t>
            </a:r>
            <a:r>
              <a:rPr lang="en-US" i="1" dirty="0"/>
              <a:t> </a:t>
            </a:r>
            <a:r>
              <a:rPr lang="en-US" i="1" dirty="0" err="1"/>
              <a:t>spp</a:t>
            </a:r>
            <a:endParaRPr lang="en-US" i="1" dirty="0"/>
          </a:p>
          <a:p>
            <a:pPr>
              <a:buNone/>
            </a:pPr>
            <a:endParaRPr lang="en-US" dirty="0"/>
          </a:p>
          <a:p>
            <a:pPr>
              <a:buNone/>
            </a:pPr>
            <a:endParaRPr lang="en-US" b="1" i="1" dirty="0"/>
          </a:p>
          <a:p>
            <a:endParaRPr lang="en-GB" dirty="0"/>
          </a:p>
        </p:txBody>
      </p:sp>
      <p:pic>
        <p:nvPicPr>
          <p:cNvPr id="5" name="Picture 3" descr="DR08-06-64"/>
          <p:cNvPicPr>
            <a:picLocks noGrp="1" noChangeAspect="1" noChangeArrowheads="1"/>
          </p:cNvPicPr>
          <p:nvPr>
            <p:ph sz="half" idx="2"/>
          </p:nvPr>
        </p:nvPicPr>
        <p:blipFill rotWithShape="1">
          <a:blip r:embed="rId2" cstate="print"/>
          <a:srcRect l="19431" t="30385" r="28833" b="42566"/>
          <a:stretch/>
        </p:blipFill>
        <p:spPr bwMode="auto">
          <a:xfrm>
            <a:off x="4189715" y="2060848"/>
            <a:ext cx="4954285" cy="3456384"/>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Pulmonary </a:t>
            </a:r>
            <a:r>
              <a:rPr lang="en-US" dirty="0" err="1"/>
              <a:t>haemorrhage</a:t>
            </a:r>
            <a:endParaRPr lang="en-GB" dirty="0"/>
          </a:p>
        </p:txBody>
      </p:sp>
      <p:sp>
        <p:nvSpPr>
          <p:cNvPr id="4" name="Content Placeholder 3"/>
          <p:cNvSpPr>
            <a:spLocks noGrp="1"/>
          </p:cNvSpPr>
          <p:nvPr>
            <p:ph sz="half" idx="2"/>
          </p:nvPr>
        </p:nvSpPr>
        <p:spPr/>
        <p:txBody>
          <a:bodyPr/>
          <a:lstStyle/>
          <a:p>
            <a:endParaRPr lang="en-GB"/>
          </a:p>
        </p:txBody>
      </p:sp>
      <p:pic>
        <p:nvPicPr>
          <p:cNvPr id="5" name="Picture 2" descr="lepto-18"/>
          <p:cNvPicPr>
            <a:picLocks noGrp="1" noChangeAspect="1" noChangeArrowheads="1"/>
          </p:cNvPicPr>
          <p:nvPr>
            <p:ph sz="half" idx="1"/>
          </p:nvPr>
        </p:nvPicPr>
        <p:blipFill>
          <a:blip r:embed="rId2" cstate="print">
            <a:lum bright="12000" contrast="6000"/>
          </a:blip>
          <a:srcRect/>
          <a:stretch>
            <a:fillRect/>
          </a:stretch>
        </p:blipFill>
        <p:spPr bwMode="auto">
          <a:xfrm>
            <a:off x="1115616" y="1522200"/>
            <a:ext cx="7211144" cy="5335800"/>
          </a:xfrm>
          <a:prstGeom prst="rect">
            <a:avLst/>
          </a:prstGeom>
          <a:noFill/>
          <a:ln w="57150">
            <a:solidFill>
              <a:schemeClr val="bg1"/>
            </a:solidFill>
            <a:miter lim="800000"/>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err="1"/>
              <a:t>Bartonella</a:t>
            </a:r>
            <a:r>
              <a:rPr lang="en-US" i="1" dirty="0"/>
              <a:t> </a:t>
            </a:r>
            <a:r>
              <a:rPr lang="en-US" i="1" dirty="0" err="1"/>
              <a:t>quintana</a:t>
            </a:r>
            <a:endParaRPr lang="en-GB" i="1" dirty="0"/>
          </a:p>
        </p:txBody>
      </p:sp>
      <p:sp>
        <p:nvSpPr>
          <p:cNvPr id="3" name="Content Placeholder 2"/>
          <p:cNvSpPr>
            <a:spLocks noGrp="1"/>
          </p:cNvSpPr>
          <p:nvPr>
            <p:ph sz="half" idx="1"/>
          </p:nvPr>
        </p:nvSpPr>
        <p:spPr/>
        <p:txBody>
          <a:bodyPr>
            <a:normAutofit fontScale="92500"/>
          </a:bodyPr>
          <a:lstStyle/>
          <a:p>
            <a:r>
              <a:rPr lang="en-US" dirty="0"/>
              <a:t>Bacillary </a:t>
            </a:r>
            <a:r>
              <a:rPr lang="en-US" dirty="0" err="1"/>
              <a:t>angiomatosis</a:t>
            </a:r>
            <a:r>
              <a:rPr lang="en-GB" dirty="0"/>
              <a:t> (skin) bacillary </a:t>
            </a:r>
            <a:r>
              <a:rPr lang="en-GB" dirty="0" err="1"/>
              <a:t>peilosis</a:t>
            </a:r>
            <a:r>
              <a:rPr lang="en-GB" dirty="0"/>
              <a:t> (visceral organs such as liver)</a:t>
            </a:r>
          </a:p>
          <a:p>
            <a:r>
              <a:rPr lang="en-US" dirty="0" err="1"/>
              <a:t>Immunosuppressed</a:t>
            </a:r>
            <a:r>
              <a:rPr lang="en-US" dirty="0"/>
              <a:t> individuals</a:t>
            </a:r>
          </a:p>
          <a:p>
            <a:r>
              <a:rPr lang="en-US" dirty="0"/>
              <a:t>Nodular pink-purple lesions</a:t>
            </a:r>
          </a:p>
          <a:p>
            <a:r>
              <a:rPr lang="en-US" dirty="0"/>
              <a:t>Histology: </a:t>
            </a:r>
            <a:r>
              <a:rPr lang="en-US" dirty="0" err="1"/>
              <a:t>lobulated</a:t>
            </a:r>
            <a:r>
              <a:rPr lang="en-US" dirty="0"/>
              <a:t> proliferation of capillaries</a:t>
            </a:r>
          </a:p>
        </p:txBody>
      </p:sp>
      <p:pic>
        <p:nvPicPr>
          <p:cNvPr id="10242" name="Picture 2"/>
          <p:cNvPicPr>
            <a:picLocks noGrp="1" noChangeAspect="1" noChangeArrowheads="1"/>
          </p:cNvPicPr>
          <p:nvPr>
            <p:ph sz="half" idx="2"/>
          </p:nvPr>
        </p:nvPicPr>
        <p:blipFill>
          <a:blip r:embed="rId2" cstate="print"/>
          <a:srcRect/>
          <a:stretch>
            <a:fillRect/>
          </a:stretch>
        </p:blipFill>
        <p:spPr bwMode="auto">
          <a:xfrm>
            <a:off x="4567443" y="1988840"/>
            <a:ext cx="4588120" cy="3888432"/>
          </a:xfrm>
          <a:prstGeom prst="rect">
            <a:avLst/>
          </a:prstGeom>
          <a:noFill/>
          <a:ln w="9525">
            <a:noFill/>
            <a:miter lim="800000"/>
            <a:headEnd/>
            <a:tailEnd/>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err="1"/>
              <a:t>Warthin</a:t>
            </a:r>
            <a:r>
              <a:rPr lang="en-US" dirty="0"/>
              <a:t> Starry stain for </a:t>
            </a:r>
            <a:r>
              <a:rPr lang="en-US" dirty="0" err="1"/>
              <a:t>Bartonella</a:t>
            </a:r>
            <a:endParaRPr lang="en-GB" dirty="0"/>
          </a:p>
        </p:txBody>
      </p:sp>
      <p:pic>
        <p:nvPicPr>
          <p:cNvPr id="7" name="Content Placeholder 6" descr="warthin starry bartonella.jpg"/>
          <p:cNvPicPr>
            <a:picLocks noGrp="1" noChangeAspect="1"/>
          </p:cNvPicPr>
          <p:nvPr>
            <p:ph idx="1"/>
          </p:nvPr>
        </p:nvPicPr>
        <p:blipFill>
          <a:blip r:embed="rId2" cstate="print"/>
          <a:stretch>
            <a:fillRect/>
          </a:stretch>
        </p:blipFill>
        <p:spPr>
          <a:xfrm>
            <a:off x="827584" y="1196752"/>
            <a:ext cx="7560839" cy="5689777"/>
          </a:xfr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i="1" dirty="0" err="1"/>
              <a:t>Treponema</a:t>
            </a:r>
            <a:r>
              <a:rPr lang="en-US" i="1" dirty="0"/>
              <a:t> </a:t>
            </a:r>
            <a:r>
              <a:rPr lang="en-US" i="1" dirty="0" err="1"/>
              <a:t>pallidum</a:t>
            </a:r>
            <a:endParaRPr lang="en-GB" i="1" dirty="0"/>
          </a:p>
        </p:txBody>
      </p:sp>
      <p:pic>
        <p:nvPicPr>
          <p:cNvPr id="10" name="Content Placeholder 9" descr="syphilis tree bark.JPG"/>
          <p:cNvPicPr>
            <a:picLocks noGrp="1" noChangeAspect="1"/>
          </p:cNvPicPr>
          <p:nvPr>
            <p:ph sz="half" idx="1"/>
          </p:nvPr>
        </p:nvPicPr>
        <p:blipFill>
          <a:blip r:embed="rId2" cstate="print"/>
          <a:stretch>
            <a:fillRect/>
          </a:stretch>
        </p:blipFill>
        <p:spPr>
          <a:xfrm>
            <a:off x="457200" y="2447929"/>
            <a:ext cx="4038600" cy="2830505"/>
          </a:xfrm>
        </p:spPr>
      </p:pic>
      <p:sp>
        <p:nvSpPr>
          <p:cNvPr id="9" name="Content Placeholder 8"/>
          <p:cNvSpPr>
            <a:spLocks noGrp="1"/>
          </p:cNvSpPr>
          <p:nvPr>
            <p:ph sz="half" idx="2"/>
          </p:nvPr>
        </p:nvSpPr>
        <p:spPr/>
        <p:txBody>
          <a:bodyPr>
            <a:normAutofit lnSpcReduction="10000"/>
          </a:bodyPr>
          <a:lstStyle/>
          <a:p>
            <a:r>
              <a:rPr lang="en-US" dirty="0"/>
              <a:t>Stages: primary, secondary, tertiary</a:t>
            </a:r>
          </a:p>
          <a:p>
            <a:r>
              <a:rPr lang="en-US" dirty="0"/>
              <a:t>Primary: mucosal </a:t>
            </a:r>
            <a:r>
              <a:rPr lang="en-US" dirty="0" err="1"/>
              <a:t>microvascular</a:t>
            </a:r>
            <a:r>
              <a:rPr lang="en-US" dirty="0"/>
              <a:t> injury with ulcers</a:t>
            </a:r>
          </a:p>
          <a:p>
            <a:r>
              <a:rPr lang="en-US" dirty="0"/>
              <a:t>Secondary: small arteries and capillaries</a:t>
            </a:r>
          </a:p>
          <a:p>
            <a:r>
              <a:rPr lang="en-US" dirty="0"/>
              <a:t>Tertiary: CNS-general paresis, </a:t>
            </a:r>
            <a:r>
              <a:rPr lang="en-US" dirty="0" err="1"/>
              <a:t>tabes</a:t>
            </a:r>
            <a:r>
              <a:rPr lang="en-US" dirty="0"/>
              <a:t> </a:t>
            </a:r>
            <a:r>
              <a:rPr lang="en-US" dirty="0" err="1"/>
              <a:t>dorsalis</a:t>
            </a:r>
            <a:r>
              <a:rPr lang="en-US" dirty="0"/>
              <a:t>,</a:t>
            </a:r>
            <a:r>
              <a:rPr lang="en-GB" dirty="0"/>
              <a:t> syphilitic </a:t>
            </a:r>
            <a:r>
              <a:rPr lang="en-GB" dirty="0" err="1"/>
              <a:t>aortitis</a:t>
            </a:r>
            <a:endParaRPr lang="en-US"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Lymphocytic inflammation, </a:t>
            </a:r>
            <a:r>
              <a:rPr lang="en-US" dirty="0" err="1"/>
              <a:t>vasa</a:t>
            </a:r>
            <a:r>
              <a:rPr lang="en-US" dirty="0"/>
              <a:t> </a:t>
            </a:r>
            <a:r>
              <a:rPr lang="en-US" dirty="0" err="1"/>
              <a:t>vasora</a:t>
            </a:r>
            <a:endParaRPr lang="en-GB" dirty="0"/>
          </a:p>
        </p:txBody>
      </p:sp>
      <p:pic>
        <p:nvPicPr>
          <p:cNvPr id="7" name="Content Placeholder 6" descr="syphillis vasa versora inflammation.jpg"/>
          <p:cNvPicPr>
            <a:picLocks noGrp="1" noChangeAspect="1"/>
          </p:cNvPicPr>
          <p:nvPr>
            <p:ph idx="1"/>
          </p:nvPr>
        </p:nvPicPr>
        <p:blipFill>
          <a:blip r:embed="rId2" cstate="print"/>
          <a:stretch>
            <a:fillRect/>
          </a:stretch>
        </p:blipFill>
        <p:spPr>
          <a:xfrm>
            <a:off x="755576" y="1556792"/>
            <a:ext cx="7686754" cy="4896544"/>
          </a:xfr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l="2596" r="7434"/>
          <a:stretch>
            <a:fillRect/>
          </a:stretch>
        </p:blipFill>
        <p:spPr bwMode="auto">
          <a:xfrm>
            <a:off x="0" y="0"/>
            <a:ext cx="9144000" cy="6858000"/>
          </a:xfrm>
          <a:prstGeom prst="rect">
            <a:avLst/>
          </a:prstGeom>
          <a:noFill/>
          <a:ln w="9525">
            <a:noFill/>
            <a:miter lim="800000"/>
            <a:headEnd/>
            <a:tailEnd/>
          </a:ln>
        </p:spPr>
      </p:pic>
      <p:sp>
        <p:nvSpPr>
          <p:cNvPr id="3" name="Rectangle 2"/>
          <p:cNvSpPr/>
          <p:nvPr/>
        </p:nvSpPr>
        <p:spPr>
          <a:xfrm>
            <a:off x="1835696" y="5157192"/>
            <a:ext cx="216024" cy="576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14133959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Bacterial Toxins</a:t>
            </a:r>
            <a:endParaRPr lang="en-GB" dirty="0"/>
          </a:p>
        </p:txBody>
      </p:sp>
      <p:sp>
        <p:nvSpPr>
          <p:cNvPr id="3" name="Content Placeholder 2"/>
          <p:cNvSpPr>
            <a:spLocks noGrp="1"/>
          </p:cNvSpPr>
          <p:nvPr>
            <p:ph sz="half" idx="1"/>
          </p:nvPr>
        </p:nvSpPr>
        <p:spPr/>
        <p:txBody>
          <a:bodyPr>
            <a:normAutofit fontScale="92500" lnSpcReduction="20000"/>
          </a:bodyPr>
          <a:lstStyle/>
          <a:p>
            <a:r>
              <a:rPr lang="en-US" dirty="0"/>
              <a:t>Bacterial toxins that are associated with vascular injury (arterioles, capillaries)</a:t>
            </a:r>
          </a:p>
          <a:p>
            <a:r>
              <a:rPr lang="en-US" dirty="0"/>
              <a:t>Include </a:t>
            </a:r>
            <a:r>
              <a:rPr lang="en-US" i="1" dirty="0"/>
              <a:t>Escherichia coli (O157:H7) , </a:t>
            </a:r>
            <a:r>
              <a:rPr lang="en-US" i="1" dirty="0" err="1"/>
              <a:t>Shigella</a:t>
            </a:r>
            <a:r>
              <a:rPr lang="en-US" i="1" dirty="0"/>
              <a:t> </a:t>
            </a:r>
            <a:r>
              <a:rPr lang="en-US" i="1" dirty="0" err="1"/>
              <a:t>dysenteriae</a:t>
            </a:r>
            <a:r>
              <a:rPr lang="en-US" i="1" dirty="0"/>
              <a:t>, S. </a:t>
            </a:r>
            <a:r>
              <a:rPr lang="en-US" i="1" dirty="0" err="1"/>
              <a:t>sonei</a:t>
            </a:r>
            <a:r>
              <a:rPr lang="en-US" i="1" dirty="0"/>
              <a:t>, C. </a:t>
            </a:r>
            <a:r>
              <a:rPr lang="en-US" i="1" dirty="0" err="1"/>
              <a:t>jejuni</a:t>
            </a:r>
            <a:r>
              <a:rPr lang="en-US" i="1" dirty="0"/>
              <a:t> </a:t>
            </a:r>
          </a:p>
          <a:p>
            <a:r>
              <a:rPr lang="en-US" i="1" dirty="0" err="1"/>
              <a:t>Streptocuccus</a:t>
            </a:r>
            <a:r>
              <a:rPr lang="en-US" i="1" dirty="0"/>
              <a:t> pneumoniae</a:t>
            </a:r>
          </a:p>
          <a:p>
            <a:r>
              <a:rPr lang="en-US" dirty="0"/>
              <a:t>Drugs: </a:t>
            </a:r>
            <a:r>
              <a:rPr lang="en-US" dirty="0" err="1"/>
              <a:t>Cyclosporin</a:t>
            </a:r>
            <a:r>
              <a:rPr lang="en-US" dirty="0"/>
              <a:t> nephropathy</a:t>
            </a:r>
            <a:endParaRPr lang="en-GB" dirty="0"/>
          </a:p>
        </p:txBody>
      </p:sp>
      <p:pic>
        <p:nvPicPr>
          <p:cNvPr id="5" name="Content Placeholder 4" descr="20130604_144815.jpg"/>
          <p:cNvPicPr>
            <a:picLocks noGrp="1" noChangeAspect="1"/>
          </p:cNvPicPr>
          <p:nvPr>
            <p:ph sz="half" idx="2"/>
          </p:nvPr>
        </p:nvPicPr>
        <p:blipFill>
          <a:blip r:embed="rId2" cstate="print"/>
          <a:srcRect l="17694" b="21543"/>
          <a:stretch>
            <a:fillRect/>
          </a:stretch>
        </p:blipFill>
        <p:spPr>
          <a:xfrm rot="5400000">
            <a:off x="4135388" y="1849388"/>
            <a:ext cx="5589240" cy="4427984"/>
          </a:xfr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Haemolytic</a:t>
            </a:r>
            <a:r>
              <a:rPr lang="en-US" dirty="0"/>
              <a:t> Uremic Syndrome</a:t>
            </a:r>
            <a:endParaRPr lang="en-GB" dirty="0"/>
          </a:p>
        </p:txBody>
      </p:sp>
      <p:sp>
        <p:nvSpPr>
          <p:cNvPr id="4" name="Content Placeholder 3"/>
          <p:cNvSpPr>
            <a:spLocks noGrp="1"/>
          </p:cNvSpPr>
          <p:nvPr>
            <p:ph sz="half" idx="2"/>
          </p:nvPr>
        </p:nvSpPr>
        <p:spPr/>
        <p:txBody>
          <a:bodyPr/>
          <a:lstStyle/>
          <a:p>
            <a:r>
              <a:rPr lang="en-US" dirty="0"/>
              <a:t>Injury to arterioles and </a:t>
            </a:r>
            <a:r>
              <a:rPr lang="en-US" dirty="0" err="1"/>
              <a:t>capilaries</a:t>
            </a:r>
            <a:r>
              <a:rPr lang="en-US" dirty="0"/>
              <a:t> resulting in endothelial activation</a:t>
            </a:r>
          </a:p>
          <a:p>
            <a:r>
              <a:rPr lang="en-US" dirty="0" err="1"/>
              <a:t>Microvascular</a:t>
            </a:r>
            <a:r>
              <a:rPr lang="en-US" dirty="0"/>
              <a:t> thrombosis</a:t>
            </a:r>
          </a:p>
          <a:p>
            <a:r>
              <a:rPr lang="en-US" dirty="0"/>
              <a:t>Intravascular </a:t>
            </a:r>
            <a:r>
              <a:rPr lang="en-US" dirty="0" err="1"/>
              <a:t>haemolysis</a:t>
            </a:r>
            <a:endParaRPr lang="en-US" dirty="0"/>
          </a:p>
          <a:p>
            <a:r>
              <a:rPr lang="en-US" dirty="0"/>
              <a:t>Renal: </a:t>
            </a:r>
            <a:r>
              <a:rPr lang="en-US" dirty="0" err="1"/>
              <a:t>azotemia</a:t>
            </a:r>
            <a:r>
              <a:rPr lang="en-US" dirty="0"/>
              <a:t>.</a:t>
            </a:r>
          </a:p>
          <a:p>
            <a:pPr>
              <a:buNone/>
            </a:pPr>
            <a:endParaRPr lang="en-GB" dirty="0"/>
          </a:p>
        </p:txBody>
      </p:sp>
      <p:pic>
        <p:nvPicPr>
          <p:cNvPr id="9" name="Content Placeholder 8" descr="HUS kidney vessels.png"/>
          <p:cNvPicPr>
            <a:picLocks noGrp="1" noChangeAspect="1"/>
          </p:cNvPicPr>
          <p:nvPr>
            <p:ph sz="half" idx="1"/>
          </p:nvPr>
        </p:nvPicPr>
        <p:blipFill>
          <a:blip r:embed="rId2" cstate="print"/>
          <a:stretch>
            <a:fillRect/>
          </a:stretch>
        </p:blipFill>
        <p:spPr>
          <a:xfrm>
            <a:off x="457200" y="2522366"/>
            <a:ext cx="4038600" cy="2681630"/>
          </a:xfr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06530" name="Rectangle 2"/>
          <p:cNvSpPr>
            <a:spLocks noGrp="1" noChangeArrowheads="1"/>
          </p:cNvSpPr>
          <p:nvPr>
            <p:ph type="title"/>
          </p:nvPr>
        </p:nvSpPr>
        <p:spPr>
          <a:xfrm>
            <a:off x="533400" y="342900"/>
            <a:ext cx="7772400" cy="1104900"/>
          </a:xfrm>
        </p:spPr>
        <p:txBody>
          <a:bodyPr lIns="89865" tIns="44933" rIns="89865" bIns="44933" anchor="b"/>
          <a:lstStyle/>
          <a:p>
            <a:pPr eaLnBrk="1" fontAlgn="auto" hangingPunct="1">
              <a:spcAft>
                <a:spcPts val="0"/>
              </a:spcAft>
              <a:defRPr/>
            </a:pPr>
            <a:r>
              <a:rPr lang="en-US" sz="3200" dirty="0">
                <a:solidFill>
                  <a:schemeClr val="accent3">
                    <a:lumMod val="60000"/>
                    <a:lumOff val="40000"/>
                  </a:schemeClr>
                </a:solidFill>
              </a:rPr>
              <a:t>Viruses associated with hemorrhagic fever syndromes</a:t>
            </a:r>
          </a:p>
        </p:txBody>
      </p:sp>
      <p:graphicFrame>
        <p:nvGraphicFramePr>
          <p:cNvPr id="2050" name="Object 3"/>
          <p:cNvGraphicFramePr>
            <a:graphicFrameLocks noGrp="1"/>
          </p:cNvGraphicFramePr>
          <p:nvPr>
            <p:ph type="tbl" idx="1"/>
          </p:nvPr>
        </p:nvGraphicFramePr>
        <p:xfrm>
          <a:off x="511175" y="1801813"/>
          <a:ext cx="7143750" cy="5376862"/>
        </p:xfrm>
        <a:graphic>
          <a:graphicData uri="http://schemas.openxmlformats.org/presentationml/2006/ole">
            <mc:AlternateContent xmlns:mc="http://schemas.openxmlformats.org/markup-compatibility/2006">
              <mc:Choice xmlns:v="urn:schemas-microsoft-com:vml" Requires="v">
                <p:oleObj spid="_x0000_s4115" name="Document" r:id="rId4" imgW="7729728" imgH="5818632" progId="Word.Document.8">
                  <p:embed/>
                </p:oleObj>
              </mc:Choice>
              <mc:Fallback>
                <p:oleObj name="Document" r:id="rId4" imgW="7729728" imgH="5818632" progId="Word.Document.8">
                  <p:embed/>
                  <p:pic>
                    <p:nvPicPr>
                      <p:cNvPr id="0" name="Picture 2"/>
                      <p:cNvPicPr>
                        <a:picLocks noGrp="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1175" y="1801813"/>
                        <a:ext cx="7143750" cy="53768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862911937"/>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10448-Lassa"/>
          <p:cNvPicPr>
            <a:picLocks noChangeAspect="1" noChangeArrowheads="1"/>
          </p:cNvPicPr>
          <p:nvPr/>
        </p:nvPicPr>
        <p:blipFill>
          <a:blip r:embed="rId2" cstate="print"/>
          <a:srcRect/>
          <a:stretch>
            <a:fillRect/>
          </a:stretch>
        </p:blipFill>
        <p:spPr bwMode="auto">
          <a:xfrm>
            <a:off x="203200" y="152400"/>
            <a:ext cx="3454400" cy="2535238"/>
          </a:xfrm>
          <a:prstGeom prst="rect">
            <a:avLst/>
          </a:prstGeom>
          <a:noFill/>
          <a:ln w="57150">
            <a:solidFill>
              <a:schemeClr val="bg1"/>
            </a:solidFill>
            <a:miter lim="800000"/>
            <a:headEnd/>
            <a:tailEnd/>
          </a:ln>
        </p:spPr>
      </p:pic>
      <p:pic>
        <p:nvPicPr>
          <p:cNvPr id="63491" name="Picture 3" descr="6963-snv"/>
          <p:cNvPicPr>
            <a:picLocks noChangeAspect="1" noChangeArrowheads="1"/>
          </p:cNvPicPr>
          <p:nvPr/>
        </p:nvPicPr>
        <p:blipFill>
          <a:blip r:embed="rId3" cstate="print"/>
          <a:srcRect/>
          <a:stretch>
            <a:fillRect/>
          </a:stretch>
        </p:blipFill>
        <p:spPr bwMode="auto">
          <a:xfrm>
            <a:off x="685800" y="2895600"/>
            <a:ext cx="2778125" cy="2708275"/>
          </a:xfrm>
          <a:prstGeom prst="rect">
            <a:avLst/>
          </a:prstGeom>
          <a:noFill/>
          <a:ln w="57150">
            <a:solidFill>
              <a:schemeClr val="bg1"/>
            </a:solidFill>
            <a:miter lim="800000"/>
            <a:headEnd/>
            <a:tailEnd/>
          </a:ln>
        </p:spPr>
      </p:pic>
      <p:pic>
        <p:nvPicPr>
          <p:cNvPr id="63492" name="Picture 4" descr="8480-Yellow-fever"/>
          <p:cNvPicPr>
            <a:picLocks noChangeAspect="1" noChangeArrowheads="1"/>
          </p:cNvPicPr>
          <p:nvPr/>
        </p:nvPicPr>
        <p:blipFill>
          <a:blip r:embed="rId4" cstate="print"/>
          <a:srcRect/>
          <a:stretch>
            <a:fillRect/>
          </a:stretch>
        </p:blipFill>
        <p:spPr bwMode="auto">
          <a:xfrm>
            <a:off x="4335463" y="2981325"/>
            <a:ext cx="4198937" cy="2562225"/>
          </a:xfrm>
          <a:prstGeom prst="rect">
            <a:avLst/>
          </a:prstGeom>
          <a:noFill/>
          <a:ln w="57150">
            <a:solidFill>
              <a:schemeClr val="bg1"/>
            </a:solidFill>
            <a:miter lim="800000"/>
            <a:headEnd/>
            <a:tailEnd/>
          </a:ln>
        </p:spPr>
      </p:pic>
      <p:sp>
        <p:nvSpPr>
          <p:cNvPr id="63493" name="Text Box 5"/>
          <p:cNvSpPr txBox="1">
            <a:spLocks noChangeArrowheads="1"/>
          </p:cNvSpPr>
          <p:nvPr/>
        </p:nvSpPr>
        <p:spPr bwMode="auto">
          <a:xfrm>
            <a:off x="838200" y="5638800"/>
            <a:ext cx="4267200" cy="457200"/>
          </a:xfrm>
          <a:prstGeom prst="rect">
            <a:avLst/>
          </a:prstGeom>
          <a:noFill/>
          <a:ln w="9525">
            <a:noFill/>
            <a:miter lim="800000"/>
            <a:headEnd/>
            <a:tailEnd/>
          </a:ln>
        </p:spPr>
        <p:txBody>
          <a:bodyPr lIns="89245" tIns="44623" rIns="89245" bIns="44623">
            <a:spAutoFit/>
          </a:bodyPr>
          <a:lstStyle/>
          <a:p>
            <a:pPr defTabSz="892175">
              <a:spcBef>
                <a:spcPct val="50000"/>
              </a:spcBef>
            </a:pPr>
            <a:endParaRPr lang="en-US" sz="2300" b="0">
              <a:solidFill>
                <a:schemeClr val="tx1"/>
              </a:solidFill>
              <a:cs typeface="Arial" pitchFamily="34" charset="0"/>
            </a:endParaRPr>
          </a:p>
        </p:txBody>
      </p:sp>
      <p:sp>
        <p:nvSpPr>
          <p:cNvPr id="408582" name="Text Box 6"/>
          <p:cNvSpPr txBox="1">
            <a:spLocks noChangeArrowheads="1"/>
          </p:cNvSpPr>
          <p:nvPr/>
        </p:nvSpPr>
        <p:spPr bwMode="auto">
          <a:xfrm>
            <a:off x="474663" y="5990943"/>
            <a:ext cx="8059738" cy="628727"/>
          </a:xfrm>
          <a:prstGeom prst="rect">
            <a:avLst/>
          </a:prstGeom>
          <a:solidFill>
            <a:schemeClr val="bg1"/>
          </a:solidFill>
          <a:ln w="28575">
            <a:solidFill>
              <a:srgbClr val="C00000"/>
            </a:solidFill>
            <a:miter lim="800000"/>
            <a:headEnd/>
            <a:tailEnd/>
          </a:ln>
          <a:effectLst/>
        </p:spPr>
        <p:txBody>
          <a:bodyPr wrap="square" lIns="89245" tIns="44623" rIns="89245" bIns="44623">
            <a:spAutoFit/>
          </a:bodyPr>
          <a:lstStyle/>
          <a:p>
            <a:pPr marL="446088" indent="-446088" defTabSz="892175">
              <a:spcBef>
                <a:spcPct val="50000"/>
              </a:spcBef>
              <a:defRPr/>
            </a:pPr>
            <a:r>
              <a:rPr lang="en-US" sz="1400" dirty="0">
                <a:cs typeface="Arial" charset="0"/>
              </a:rPr>
              <a:t>EM Morphologic features of viruses from the four familiar causing viral hemorrhagic fever:</a:t>
            </a:r>
          </a:p>
          <a:p>
            <a:pPr marL="446088" indent="-446088" defTabSz="892175">
              <a:spcBef>
                <a:spcPct val="50000"/>
              </a:spcBef>
              <a:defRPr/>
            </a:pPr>
            <a:r>
              <a:rPr lang="en-US" sz="1400" dirty="0">
                <a:cs typeface="Arial" charset="0"/>
              </a:rPr>
              <a:t>A. </a:t>
            </a:r>
            <a:r>
              <a:rPr lang="en-US" sz="1400" dirty="0" err="1">
                <a:cs typeface="Arial" charset="0"/>
              </a:rPr>
              <a:t>Arenavirus</a:t>
            </a:r>
            <a:r>
              <a:rPr lang="en-US" sz="1400" dirty="0">
                <a:cs typeface="Arial" charset="0"/>
              </a:rPr>
              <a:t>   	B. </a:t>
            </a:r>
            <a:r>
              <a:rPr lang="en-US" sz="1400" dirty="0" err="1">
                <a:cs typeface="Arial" charset="0"/>
              </a:rPr>
              <a:t>Bunyavirus</a:t>
            </a:r>
            <a:r>
              <a:rPr lang="en-US" sz="1400" dirty="0">
                <a:cs typeface="Arial" charset="0"/>
              </a:rPr>
              <a:t> 	C.  </a:t>
            </a:r>
            <a:r>
              <a:rPr lang="en-US" sz="1400" dirty="0" err="1">
                <a:cs typeface="Arial" charset="0"/>
              </a:rPr>
              <a:t>Filovirus</a:t>
            </a:r>
            <a:r>
              <a:rPr lang="en-US" sz="1400" dirty="0">
                <a:cs typeface="Arial" charset="0"/>
              </a:rPr>
              <a:t> 	D. </a:t>
            </a:r>
            <a:r>
              <a:rPr lang="en-US" sz="1400" dirty="0" err="1">
                <a:cs typeface="Arial" charset="0"/>
              </a:rPr>
              <a:t>Flavivirus</a:t>
            </a:r>
            <a:endParaRPr lang="en-US" sz="1400" dirty="0">
              <a:cs typeface="Arial" charset="0"/>
            </a:endParaRPr>
          </a:p>
        </p:txBody>
      </p:sp>
      <p:pic>
        <p:nvPicPr>
          <p:cNvPr id="63495" name="Picture 7"/>
          <p:cNvPicPr>
            <a:picLocks noChangeAspect="1" noChangeArrowheads="1"/>
          </p:cNvPicPr>
          <p:nvPr/>
        </p:nvPicPr>
        <p:blipFill>
          <a:blip r:embed="rId5" cstate="print"/>
          <a:srcRect/>
          <a:stretch>
            <a:fillRect/>
          </a:stretch>
        </p:blipFill>
        <p:spPr bwMode="auto">
          <a:xfrm>
            <a:off x="4073525" y="228600"/>
            <a:ext cx="4719638" cy="2459038"/>
          </a:xfrm>
          <a:prstGeom prst="rect">
            <a:avLst/>
          </a:prstGeom>
          <a:noFill/>
          <a:ln w="57150">
            <a:solidFill>
              <a:schemeClr val="bg1"/>
            </a:solidFill>
            <a:miter lim="800000"/>
            <a:headEnd/>
            <a:tailEnd/>
          </a:ln>
        </p:spPr>
      </p:pic>
      <p:sp>
        <p:nvSpPr>
          <p:cNvPr id="8" name="TextBox 7"/>
          <p:cNvSpPr txBox="1"/>
          <p:nvPr/>
        </p:nvSpPr>
        <p:spPr>
          <a:xfrm>
            <a:off x="354013" y="2133600"/>
            <a:ext cx="407987" cy="461963"/>
          </a:xfrm>
          <a:prstGeom prst="rect">
            <a:avLst/>
          </a:prstGeom>
          <a:solidFill>
            <a:schemeClr val="bg1"/>
          </a:solidFill>
          <a:ln w="12700">
            <a:solidFill>
              <a:schemeClr val="accent1"/>
            </a:solidFill>
          </a:ln>
        </p:spPr>
        <p:txBody>
          <a:bodyPr>
            <a:spAutoFit/>
          </a:bodyPr>
          <a:lstStyle/>
          <a:p>
            <a:pPr algn="ctr" eaLnBrk="0" hangingPunct="0">
              <a:defRPr/>
            </a:pPr>
            <a:r>
              <a:rPr lang="en-US" dirty="0">
                <a:solidFill>
                  <a:schemeClr val="accent6"/>
                </a:solidFill>
              </a:rPr>
              <a:t>A</a:t>
            </a:r>
          </a:p>
        </p:txBody>
      </p:sp>
      <p:sp>
        <p:nvSpPr>
          <p:cNvPr id="9" name="TextBox 8"/>
          <p:cNvSpPr txBox="1"/>
          <p:nvPr/>
        </p:nvSpPr>
        <p:spPr>
          <a:xfrm>
            <a:off x="735013" y="5100638"/>
            <a:ext cx="407987" cy="461962"/>
          </a:xfrm>
          <a:prstGeom prst="rect">
            <a:avLst/>
          </a:prstGeom>
          <a:solidFill>
            <a:schemeClr val="bg1"/>
          </a:solidFill>
          <a:ln>
            <a:solidFill>
              <a:srgbClr val="C00000"/>
            </a:solidFill>
          </a:ln>
        </p:spPr>
        <p:txBody>
          <a:bodyPr>
            <a:spAutoFit/>
          </a:bodyPr>
          <a:lstStyle/>
          <a:p>
            <a:pPr algn="ctr" eaLnBrk="0" hangingPunct="0">
              <a:defRPr/>
            </a:pPr>
            <a:r>
              <a:rPr lang="en-US" dirty="0">
                <a:solidFill>
                  <a:schemeClr val="accent6"/>
                </a:solidFill>
              </a:rPr>
              <a:t>B</a:t>
            </a:r>
          </a:p>
        </p:txBody>
      </p:sp>
      <p:sp>
        <p:nvSpPr>
          <p:cNvPr id="10" name="TextBox 9"/>
          <p:cNvSpPr txBox="1"/>
          <p:nvPr/>
        </p:nvSpPr>
        <p:spPr>
          <a:xfrm>
            <a:off x="4114800" y="2133600"/>
            <a:ext cx="407988" cy="461963"/>
          </a:xfrm>
          <a:prstGeom prst="rect">
            <a:avLst/>
          </a:prstGeom>
          <a:solidFill>
            <a:schemeClr val="bg1"/>
          </a:solidFill>
          <a:ln>
            <a:solidFill>
              <a:schemeClr val="accent1"/>
            </a:solidFill>
          </a:ln>
        </p:spPr>
        <p:txBody>
          <a:bodyPr>
            <a:spAutoFit/>
          </a:bodyPr>
          <a:lstStyle/>
          <a:p>
            <a:pPr algn="ctr" eaLnBrk="0" hangingPunct="0">
              <a:defRPr/>
            </a:pPr>
            <a:r>
              <a:rPr lang="en-US" dirty="0">
                <a:solidFill>
                  <a:schemeClr val="accent6"/>
                </a:solidFill>
              </a:rPr>
              <a:t>C</a:t>
            </a:r>
          </a:p>
        </p:txBody>
      </p:sp>
      <p:sp>
        <p:nvSpPr>
          <p:cNvPr id="11" name="TextBox 10"/>
          <p:cNvSpPr txBox="1"/>
          <p:nvPr/>
        </p:nvSpPr>
        <p:spPr>
          <a:xfrm>
            <a:off x="4419600" y="5024438"/>
            <a:ext cx="407988" cy="461962"/>
          </a:xfrm>
          <a:prstGeom prst="rect">
            <a:avLst/>
          </a:prstGeom>
          <a:solidFill>
            <a:schemeClr val="bg1"/>
          </a:solidFill>
          <a:ln>
            <a:solidFill>
              <a:schemeClr val="accent1"/>
            </a:solidFill>
          </a:ln>
        </p:spPr>
        <p:txBody>
          <a:bodyPr>
            <a:spAutoFit/>
          </a:bodyPr>
          <a:lstStyle/>
          <a:p>
            <a:pPr algn="ctr" eaLnBrk="0" hangingPunct="0">
              <a:defRPr/>
            </a:pPr>
            <a:r>
              <a:rPr lang="en-US" dirty="0">
                <a:solidFill>
                  <a:schemeClr val="accent6"/>
                </a:solidFill>
              </a:rPr>
              <a:t>D</a:t>
            </a:r>
          </a:p>
        </p:txBody>
      </p:sp>
    </p:spTree>
    <p:extLst>
      <p:ext uri="{BB962C8B-B14F-4D97-AF65-F5344CB8AC3E}">
        <p14:creationId xmlns:p14="http://schemas.microsoft.com/office/powerpoint/2010/main" val="3490276359"/>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untitled16"/>
          <p:cNvPicPr>
            <a:picLocks noChangeAspect="1" noChangeArrowheads="1"/>
          </p:cNvPicPr>
          <p:nvPr/>
        </p:nvPicPr>
        <p:blipFill>
          <a:blip r:embed="rId3" cstate="print"/>
          <a:srcRect/>
          <a:stretch>
            <a:fillRect/>
          </a:stretch>
        </p:blipFill>
        <p:spPr bwMode="auto">
          <a:xfrm>
            <a:off x="207963" y="298450"/>
            <a:ext cx="5957887" cy="3240088"/>
          </a:xfrm>
          <a:prstGeom prst="rect">
            <a:avLst/>
          </a:prstGeom>
          <a:noFill/>
          <a:ln w="57150">
            <a:solidFill>
              <a:schemeClr val="bg1"/>
            </a:solidFill>
            <a:miter lim="800000"/>
            <a:headEnd/>
            <a:tailEnd/>
          </a:ln>
        </p:spPr>
      </p:pic>
      <p:sp>
        <p:nvSpPr>
          <p:cNvPr id="411651" name="Rectangle 3"/>
          <p:cNvSpPr>
            <a:spLocks noChangeArrowheads="1"/>
          </p:cNvSpPr>
          <p:nvPr/>
        </p:nvSpPr>
        <p:spPr bwMode="auto">
          <a:xfrm>
            <a:off x="6096000" y="690563"/>
            <a:ext cx="3048000" cy="2657475"/>
          </a:xfrm>
          <a:prstGeom prst="rect">
            <a:avLst/>
          </a:prstGeom>
          <a:solidFill>
            <a:schemeClr val="bg1"/>
          </a:solidFill>
          <a:ln w="9525">
            <a:solidFill>
              <a:srgbClr val="000000"/>
            </a:solidFill>
            <a:miter lim="800000"/>
            <a:headEnd/>
            <a:tailEnd/>
          </a:ln>
          <a:effectLst/>
        </p:spPr>
        <p:txBody>
          <a:bodyPr lIns="92067" tIns="46034" rIns="92067" bIns="46034">
            <a:spAutoFit/>
          </a:bodyPr>
          <a:lstStyle/>
          <a:p>
            <a:pPr algn="ctr" eaLnBrk="0" hangingPunct="0">
              <a:defRPr/>
            </a:pPr>
            <a:r>
              <a:rPr lang="en-US" dirty="0" err="1">
                <a:solidFill>
                  <a:srgbClr val="000000"/>
                </a:solidFill>
                <a:effectLst>
                  <a:outerShdw blurRad="38100" dist="38100" dir="2700000" algn="tl">
                    <a:srgbClr val="C0C0C0"/>
                  </a:outerShdw>
                </a:effectLst>
                <a:latin typeface="Arial" charset="0"/>
                <a:cs typeface="Arial" charset="0"/>
              </a:rPr>
              <a:t>Subconjunctival</a:t>
            </a:r>
            <a:r>
              <a:rPr lang="en-US" dirty="0">
                <a:solidFill>
                  <a:srgbClr val="000000"/>
                </a:solidFill>
                <a:effectLst>
                  <a:outerShdw blurRad="38100" dist="38100" dir="2700000" algn="tl">
                    <a:srgbClr val="C0C0C0"/>
                  </a:outerShdw>
                </a:effectLst>
                <a:latin typeface="Arial" charset="0"/>
                <a:cs typeface="Arial" charset="0"/>
              </a:rPr>
              <a:t> </a:t>
            </a:r>
          </a:p>
          <a:p>
            <a:pPr algn="ctr" eaLnBrk="0" hangingPunct="0">
              <a:defRPr/>
            </a:pPr>
            <a:r>
              <a:rPr lang="en-US" dirty="0">
                <a:solidFill>
                  <a:srgbClr val="000000"/>
                </a:solidFill>
                <a:effectLst>
                  <a:outerShdw blurRad="38100" dist="38100" dir="2700000" algn="tl">
                    <a:srgbClr val="C0C0C0"/>
                  </a:outerShdw>
                </a:effectLst>
                <a:latin typeface="Arial" charset="0"/>
                <a:cs typeface="Arial" charset="0"/>
              </a:rPr>
              <a:t>Hemorrhage</a:t>
            </a:r>
          </a:p>
          <a:p>
            <a:pPr algn="ctr" eaLnBrk="0" hangingPunct="0">
              <a:defRPr/>
            </a:pPr>
            <a:r>
              <a:rPr lang="en-US" dirty="0">
                <a:solidFill>
                  <a:srgbClr val="000000"/>
                </a:solidFill>
                <a:effectLst>
                  <a:outerShdw blurRad="38100" dist="38100" dir="2700000" algn="tl">
                    <a:srgbClr val="C0C0C0"/>
                  </a:outerShdw>
                </a:effectLst>
                <a:latin typeface="Arial" charset="0"/>
                <a:cs typeface="Arial" charset="0"/>
              </a:rPr>
              <a:t> in</a:t>
            </a:r>
          </a:p>
          <a:p>
            <a:pPr algn="ctr" eaLnBrk="0" hangingPunct="0">
              <a:defRPr/>
            </a:pPr>
            <a:r>
              <a:rPr lang="en-US" dirty="0">
                <a:solidFill>
                  <a:srgbClr val="000000"/>
                </a:solidFill>
                <a:effectLst>
                  <a:outerShdw blurRad="38100" dist="38100" dir="2700000" algn="tl">
                    <a:srgbClr val="C0C0C0"/>
                  </a:outerShdw>
                </a:effectLst>
                <a:latin typeface="Arial" charset="0"/>
                <a:cs typeface="Arial" charset="0"/>
              </a:rPr>
              <a:t>Hemorrhagic Fever </a:t>
            </a:r>
          </a:p>
          <a:p>
            <a:pPr algn="ctr" eaLnBrk="0" hangingPunct="0">
              <a:defRPr/>
            </a:pPr>
            <a:r>
              <a:rPr lang="en-US" dirty="0">
                <a:solidFill>
                  <a:srgbClr val="000000"/>
                </a:solidFill>
                <a:effectLst>
                  <a:outerShdw blurRad="38100" dist="38100" dir="2700000" algn="tl">
                    <a:srgbClr val="C0C0C0"/>
                  </a:outerShdw>
                </a:effectLst>
                <a:latin typeface="Arial" charset="0"/>
                <a:cs typeface="Arial" charset="0"/>
              </a:rPr>
              <a:t>With </a:t>
            </a:r>
          </a:p>
          <a:p>
            <a:pPr algn="ctr" eaLnBrk="0" hangingPunct="0">
              <a:defRPr/>
            </a:pPr>
            <a:r>
              <a:rPr lang="en-US" dirty="0">
                <a:solidFill>
                  <a:srgbClr val="000000"/>
                </a:solidFill>
                <a:effectLst>
                  <a:outerShdw blurRad="38100" dist="38100" dir="2700000" algn="tl">
                    <a:srgbClr val="C0C0C0"/>
                  </a:outerShdw>
                </a:effectLst>
                <a:latin typeface="Arial" charset="0"/>
                <a:cs typeface="Arial" charset="0"/>
              </a:rPr>
              <a:t>Renal Syndrome </a:t>
            </a:r>
          </a:p>
          <a:p>
            <a:pPr algn="ctr" eaLnBrk="0" hangingPunct="0">
              <a:defRPr/>
            </a:pPr>
            <a:r>
              <a:rPr lang="en-US" dirty="0">
                <a:solidFill>
                  <a:srgbClr val="000000"/>
                </a:solidFill>
                <a:effectLst>
                  <a:outerShdw blurRad="38100" dist="38100" dir="2700000" algn="tl">
                    <a:srgbClr val="C0C0C0"/>
                  </a:outerShdw>
                </a:effectLst>
                <a:latin typeface="Arial" charset="0"/>
                <a:cs typeface="Arial" charset="0"/>
              </a:rPr>
              <a:t>(HFRS)</a:t>
            </a:r>
          </a:p>
        </p:txBody>
      </p:sp>
      <p:pic>
        <p:nvPicPr>
          <p:cNvPr id="66564" name="Picture 4" descr="untitled2"/>
          <p:cNvPicPr>
            <a:picLocks noChangeAspect="1" noChangeArrowheads="1"/>
          </p:cNvPicPr>
          <p:nvPr/>
        </p:nvPicPr>
        <p:blipFill>
          <a:blip r:embed="rId4" cstate="print"/>
          <a:srcRect t="11336" b="12550"/>
          <a:stretch>
            <a:fillRect/>
          </a:stretch>
        </p:blipFill>
        <p:spPr bwMode="auto">
          <a:xfrm>
            <a:off x="207963" y="3821113"/>
            <a:ext cx="5888037" cy="2868612"/>
          </a:xfrm>
          <a:prstGeom prst="rect">
            <a:avLst/>
          </a:prstGeom>
          <a:noFill/>
          <a:ln w="57150">
            <a:solidFill>
              <a:schemeClr val="bg1"/>
            </a:solidFill>
            <a:miter lim="800000"/>
            <a:headEnd/>
            <a:tailEnd/>
          </a:ln>
        </p:spPr>
      </p:pic>
      <p:sp>
        <p:nvSpPr>
          <p:cNvPr id="411653" name="Rectangle 5"/>
          <p:cNvSpPr>
            <a:spLocks noChangeArrowheads="1"/>
          </p:cNvSpPr>
          <p:nvPr/>
        </p:nvSpPr>
        <p:spPr bwMode="auto">
          <a:xfrm>
            <a:off x="6019800" y="4183063"/>
            <a:ext cx="3068638" cy="1565275"/>
          </a:xfrm>
          <a:prstGeom prst="rect">
            <a:avLst/>
          </a:prstGeom>
          <a:solidFill>
            <a:schemeClr val="bg1"/>
          </a:solidFill>
          <a:ln w="12700">
            <a:solidFill>
              <a:srgbClr val="000000"/>
            </a:solidFill>
            <a:miter lim="800000"/>
            <a:headEnd type="none" w="sm" len="sm"/>
            <a:tailEnd type="none" w="sm" len="sm"/>
          </a:ln>
          <a:effectLst/>
        </p:spPr>
        <p:txBody>
          <a:bodyPr>
            <a:spAutoFit/>
          </a:bodyPr>
          <a:lstStyle/>
          <a:p>
            <a:pPr eaLnBrk="0" hangingPunct="0">
              <a:defRPr/>
            </a:pPr>
            <a:r>
              <a:rPr lang="en-US" dirty="0" err="1">
                <a:solidFill>
                  <a:srgbClr val="000000"/>
                </a:solidFill>
                <a:effectLst>
                  <a:outerShdw blurRad="38100" dist="38100" dir="2700000" algn="tl">
                    <a:srgbClr val="C0C0C0"/>
                  </a:outerShdw>
                </a:effectLst>
                <a:latin typeface="Arial" charset="0"/>
                <a:cs typeface="Arial" charset="0"/>
              </a:rPr>
              <a:t>Ecchymoses</a:t>
            </a:r>
            <a:r>
              <a:rPr lang="en-US" dirty="0">
                <a:solidFill>
                  <a:srgbClr val="000000"/>
                </a:solidFill>
                <a:effectLst>
                  <a:outerShdw blurRad="38100" dist="38100" dir="2700000" algn="tl">
                    <a:srgbClr val="C0C0C0"/>
                  </a:outerShdw>
                </a:effectLst>
                <a:latin typeface="Arial" charset="0"/>
                <a:cs typeface="Arial" charset="0"/>
              </a:rPr>
              <a:t> in</a:t>
            </a:r>
          </a:p>
          <a:p>
            <a:pPr eaLnBrk="0" hangingPunct="0">
              <a:defRPr/>
            </a:pPr>
            <a:r>
              <a:rPr lang="en-US" dirty="0">
                <a:solidFill>
                  <a:srgbClr val="000000"/>
                </a:solidFill>
                <a:effectLst>
                  <a:outerShdw blurRad="38100" dist="38100" dir="2700000" algn="tl">
                    <a:srgbClr val="C0C0C0"/>
                  </a:outerShdw>
                </a:effectLst>
                <a:latin typeface="Arial" charset="0"/>
                <a:cs typeface="Arial" charset="0"/>
              </a:rPr>
              <a:t>Crimean-Congo </a:t>
            </a:r>
          </a:p>
          <a:p>
            <a:pPr eaLnBrk="0" hangingPunct="0">
              <a:defRPr/>
            </a:pPr>
            <a:r>
              <a:rPr lang="en-US" dirty="0">
                <a:solidFill>
                  <a:srgbClr val="000000"/>
                </a:solidFill>
                <a:effectLst>
                  <a:outerShdw blurRad="38100" dist="38100" dir="2700000" algn="tl">
                    <a:srgbClr val="C0C0C0"/>
                  </a:outerShdw>
                </a:effectLst>
                <a:latin typeface="Arial" charset="0"/>
                <a:cs typeface="Arial" charset="0"/>
              </a:rPr>
              <a:t>Hemorrhagic Fever </a:t>
            </a:r>
          </a:p>
          <a:p>
            <a:pPr eaLnBrk="0" hangingPunct="0">
              <a:defRPr/>
            </a:pPr>
            <a:r>
              <a:rPr lang="en-US" dirty="0">
                <a:solidFill>
                  <a:srgbClr val="000000"/>
                </a:solidFill>
                <a:effectLst>
                  <a:outerShdw blurRad="38100" dist="38100" dir="2700000" algn="tl">
                    <a:srgbClr val="C0C0C0"/>
                  </a:outerShdw>
                </a:effectLst>
                <a:latin typeface="Arial" charset="0"/>
                <a:cs typeface="Arial" charset="0"/>
              </a:rPr>
              <a:t>(CCHF)</a:t>
            </a:r>
          </a:p>
        </p:txBody>
      </p:sp>
    </p:spTree>
    <p:extLst>
      <p:ext uri="{BB962C8B-B14F-4D97-AF65-F5344CB8AC3E}">
        <p14:creationId xmlns:p14="http://schemas.microsoft.com/office/powerpoint/2010/main" val="3382189629"/>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Grp="1" noChangeAspect="1" noChangeArrowheads="1"/>
          </p:cNvPicPr>
          <p:nvPr>
            <p:ph/>
          </p:nvPr>
        </p:nvPicPr>
        <p:blipFill>
          <a:blip r:embed="rId2" cstate="print"/>
          <a:srcRect r="44118" b="39571"/>
          <a:stretch>
            <a:fillRect/>
          </a:stretch>
        </p:blipFill>
        <p:spPr bwMode="auto">
          <a:xfrm>
            <a:off x="228600" y="76200"/>
            <a:ext cx="4343400" cy="2819400"/>
          </a:xfrm>
          <a:noFill/>
          <a:ln>
            <a:miter lim="800000"/>
            <a:headEnd/>
            <a:tailEnd/>
          </a:ln>
        </p:spPr>
      </p:pic>
      <p:sp>
        <p:nvSpPr>
          <p:cNvPr id="51203" name="Rectangle 3"/>
          <p:cNvSpPr>
            <a:spLocks noChangeArrowheads="1"/>
          </p:cNvSpPr>
          <p:nvPr/>
        </p:nvSpPr>
        <p:spPr bwMode="auto">
          <a:xfrm>
            <a:off x="4111141" y="1345356"/>
            <a:ext cx="5491914" cy="1200329"/>
          </a:xfrm>
          <a:prstGeom prst="rect">
            <a:avLst/>
          </a:prstGeom>
          <a:noFill/>
          <a:ln w="9525">
            <a:noFill/>
            <a:miter lim="800000"/>
            <a:headEnd/>
            <a:tailEnd/>
          </a:ln>
        </p:spPr>
        <p:txBody>
          <a:bodyPr wrap="square">
            <a:spAutoFit/>
          </a:bodyPr>
          <a:lstStyle/>
          <a:p>
            <a:r>
              <a:rPr lang="en-US" sz="1800" b="0" dirty="0">
                <a:latin typeface="Arial" pitchFamily="34" charset="0"/>
                <a:ea typeface="ＭＳ Ｐゴシック"/>
                <a:cs typeface="ＭＳ Ｐゴシック"/>
              </a:rPr>
              <a:t>Tour guide from SA fallen ill in Zambia, died Sept 13, 2008</a:t>
            </a:r>
          </a:p>
          <a:p>
            <a:r>
              <a:rPr lang="en-US" sz="1800" b="0" dirty="0">
                <a:latin typeface="Arial" pitchFamily="34" charset="0"/>
                <a:ea typeface="ＭＳ Ｐゴシック"/>
                <a:cs typeface="ＭＳ Ｐゴシック"/>
              </a:rPr>
              <a:t>Two further deaths on Sept. 30, and October 4: paramedic and a nurse who treated tour guide</a:t>
            </a:r>
          </a:p>
        </p:txBody>
      </p:sp>
      <p:pic>
        <p:nvPicPr>
          <p:cNvPr id="51204" name="Picture 4" descr="08102008005"/>
          <p:cNvPicPr>
            <a:picLocks noChangeAspect="1" noChangeArrowheads="1"/>
          </p:cNvPicPr>
          <p:nvPr/>
        </p:nvPicPr>
        <p:blipFill>
          <a:blip r:embed="rId3" cstate="print"/>
          <a:srcRect t="14648"/>
          <a:stretch>
            <a:fillRect/>
          </a:stretch>
        </p:blipFill>
        <p:spPr bwMode="auto">
          <a:xfrm>
            <a:off x="1447800" y="2743200"/>
            <a:ext cx="6242050" cy="3995738"/>
          </a:xfrm>
          <a:prstGeom prst="rect">
            <a:avLst/>
          </a:prstGeom>
          <a:noFill/>
          <a:ln w="9525">
            <a:noFill/>
            <a:miter lim="800000"/>
            <a:headEnd/>
            <a:tailEnd/>
          </a:ln>
        </p:spPr>
      </p:pic>
    </p:spTree>
    <p:extLst>
      <p:ext uri="{BB962C8B-B14F-4D97-AF65-F5344CB8AC3E}">
        <p14:creationId xmlns:p14="http://schemas.microsoft.com/office/powerpoint/2010/main" val="4222843983"/>
      </p:ext>
    </p:extLst>
  </p:cSld>
  <p:clrMapOvr>
    <a:masterClrMapping/>
  </p:clrMapOvr>
  <p:transition spd="slow">
    <p:wipe dir="d"/>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DR08-25-05"/>
          <p:cNvPicPr>
            <a:picLocks noChangeAspect="1" noChangeArrowheads="1"/>
          </p:cNvPicPr>
          <p:nvPr/>
        </p:nvPicPr>
        <p:blipFill>
          <a:blip r:embed="rId2" cstate="print"/>
          <a:srcRect/>
          <a:stretch>
            <a:fillRect/>
          </a:stretch>
        </p:blipFill>
        <p:spPr bwMode="auto">
          <a:xfrm>
            <a:off x="152400" y="609600"/>
            <a:ext cx="4283075" cy="5715000"/>
          </a:xfrm>
          <a:prstGeom prst="rect">
            <a:avLst/>
          </a:prstGeom>
          <a:noFill/>
          <a:ln w="9525">
            <a:noFill/>
            <a:miter lim="800000"/>
            <a:headEnd/>
            <a:tailEnd/>
          </a:ln>
        </p:spPr>
      </p:pic>
      <p:pic>
        <p:nvPicPr>
          <p:cNvPr id="53251" name="Picture 4" descr="DR08-25-15"/>
          <p:cNvPicPr>
            <a:picLocks noChangeAspect="1" noChangeArrowheads="1"/>
          </p:cNvPicPr>
          <p:nvPr/>
        </p:nvPicPr>
        <p:blipFill>
          <a:blip r:embed="rId3" cstate="print"/>
          <a:srcRect l="19345" t="49709" r="28465" b="23260"/>
          <a:stretch>
            <a:fillRect/>
          </a:stretch>
        </p:blipFill>
        <p:spPr bwMode="auto">
          <a:xfrm>
            <a:off x="4876800" y="3886200"/>
            <a:ext cx="3657600" cy="2527300"/>
          </a:xfrm>
          <a:prstGeom prst="rect">
            <a:avLst/>
          </a:prstGeom>
          <a:noFill/>
          <a:ln w="9525">
            <a:noFill/>
            <a:miter lim="800000"/>
            <a:headEnd/>
            <a:tailEnd/>
          </a:ln>
        </p:spPr>
      </p:pic>
      <p:pic>
        <p:nvPicPr>
          <p:cNvPr id="53252" name="Picture 5" descr="DR08-25-14"/>
          <p:cNvPicPr>
            <a:picLocks noChangeAspect="1" noChangeArrowheads="1"/>
          </p:cNvPicPr>
          <p:nvPr/>
        </p:nvPicPr>
        <p:blipFill>
          <a:blip r:embed="rId4" cstate="print"/>
          <a:srcRect l="18666" b="21719"/>
          <a:stretch>
            <a:fillRect/>
          </a:stretch>
        </p:blipFill>
        <p:spPr bwMode="auto">
          <a:xfrm>
            <a:off x="4495800" y="228600"/>
            <a:ext cx="4648200" cy="3352800"/>
          </a:xfrm>
          <a:prstGeom prst="rect">
            <a:avLst/>
          </a:prstGeom>
          <a:noFill/>
          <a:ln w="9525">
            <a:noFill/>
            <a:miter lim="800000"/>
            <a:headEnd/>
            <a:tailEnd/>
          </a:ln>
        </p:spPr>
      </p:pic>
    </p:spTree>
    <p:extLst>
      <p:ext uri="{BB962C8B-B14F-4D97-AF65-F5344CB8AC3E}">
        <p14:creationId xmlns:p14="http://schemas.microsoft.com/office/powerpoint/2010/main" val="1346946582"/>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Slide38"/>
          <p:cNvPicPr>
            <a:picLocks noChangeAspect="1" noChangeArrowheads="1"/>
          </p:cNvPicPr>
          <p:nvPr/>
        </p:nvPicPr>
        <p:blipFill>
          <a:blip r:embed="rId2" cstate="print"/>
          <a:srcRect l="38100" t="38667" r="9700" b="5867"/>
          <a:stretch>
            <a:fillRect/>
          </a:stretch>
        </p:blipFill>
        <p:spPr bwMode="auto">
          <a:xfrm>
            <a:off x="228600" y="2438400"/>
            <a:ext cx="4495800" cy="3581400"/>
          </a:xfrm>
          <a:prstGeom prst="rect">
            <a:avLst/>
          </a:prstGeom>
          <a:noFill/>
          <a:ln w="19050">
            <a:solidFill>
              <a:schemeClr val="accent2"/>
            </a:solidFill>
            <a:miter lim="800000"/>
            <a:headEnd/>
            <a:tailEnd/>
          </a:ln>
        </p:spPr>
      </p:pic>
      <p:pic>
        <p:nvPicPr>
          <p:cNvPr id="71683" name="Picture 3" descr="Slide38"/>
          <p:cNvPicPr>
            <a:picLocks noChangeAspect="1" noChangeArrowheads="1"/>
          </p:cNvPicPr>
          <p:nvPr/>
        </p:nvPicPr>
        <p:blipFill>
          <a:blip r:embed="rId2" cstate="print">
            <a:lum bright="12000" contrast="2000"/>
          </a:blip>
          <a:srcRect l="2655" t="7080" r="42477" b="70796"/>
          <a:stretch>
            <a:fillRect/>
          </a:stretch>
        </p:blipFill>
        <p:spPr bwMode="auto">
          <a:xfrm>
            <a:off x="0" y="762000"/>
            <a:ext cx="4800600" cy="1428750"/>
          </a:xfrm>
          <a:prstGeom prst="rect">
            <a:avLst/>
          </a:prstGeom>
          <a:noFill/>
          <a:ln w="19050">
            <a:solidFill>
              <a:schemeClr val="accent2"/>
            </a:solidFill>
            <a:miter lim="800000"/>
            <a:headEnd/>
            <a:tailEnd/>
          </a:ln>
        </p:spPr>
      </p:pic>
      <p:pic>
        <p:nvPicPr>
          <p:cNvPr id="71684" name="Picture 4" descr="Ebola014-95-13"/>
          <p:cNvPicPr>
            <a:picLocks noChangeAspect="1" noChangeArrowheads="1"/>
          </p:cNvPicPr>
          <p:nvPr/>
        </p:nvPicPr>
        <p:blipFill>
          <a:blip r:embed="rId3" cstate="print">
            <a:lum bright="-2000" contrast="20000"/>
          </a:blip>
          <a:srcRect/>
          <a:stretch>
            <a:fillRect/>
          </a:stretch>
        </p:blipFill>
        <p:spPr bwMode="auto">
          <a:xfrm>
            <a:off x="4951413" y="266700"/>
            <a:ext cx="4035425" cy="6210300"/>
          </a:xfrm>
          <a:prstGeom prst="rect">
            <a:avLst/>
          </a:prstGeom>
          <a:noFill/>
          <a:ln w="19050">
            <a:solidFill>
              <a:schemeClr val="accent2"/>
            </a:solidFill>
            <a:miter lim="800000"/>
            <a:headEnd/>
            <a:tailEnd/>
          </a:ln>
        </p:spPr>
      </p:pic>
    </p:spTree>
    <p:extLst>
      <p:ext uri="{BB962C8B-B14F-4D97-AF65-F5344CB8AC3E}">
        <p14:creationId xmlns:p14="http://schemas.microsoft.com/office/powerpoint/2010/main" val="2358882172"/>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Fungal – </a:t>
            </a:r>
            <a:r>
              <a:rPr lang="en-US" dirty="0" err="1"/>
              <a:t>Aspergillus</a:t>
            </a:r>
            <a:endParaRPr lang="en-GB" dirty="0"/>
          </a:p>
        </p:txBody>
      </p:sp>
      <p:pic>
        <p:nvPicPr>
          <p:cNvPr id="8" name="Content Placeholder 7" descr="aspergillus vasculitis.jpg"/>
          <p:cNvPicPr>
            <a:picLocks noGrp="1" noChangeAspect="1"/>
          </p:cNvPicPr>
          <p:nvPr>
            <p:ph sz="half" idx="1"/>
          </p:nvPr>
        </p:nvPicPr>
        <p:blipFill>
          <a:blip r:embed="rId2" cstate="print"/>
          <a:stretch>
            <a:fillRect/>
          </a:stretch>
        </p:blipFill>
        <p:spPr>
          <a:xfrm>
            <a:off x="0" y="1556792"/>
            <a:ext cx="4536503" cy="3744416"/>
          </a:xfrm>
        </p:spPr>
      </p:pic>
      <p:pic>
        <p:nvPicPr>
          <p:cNvPr id="9" name="Content Placeholder 8" descr="aspergillus vasculitis special stain.jpg"/>
          <p:cNvPicPr>
            <a:picLocks noGrp="1" noChangeAspect="1"/>
          </p:cNvPicPr>
          <p:nvPr>
            <p:ph sz="half" idx="2"/>
          </p:nvPr>
        </p:nvPicPr>
        <p:blipFill>
          <a:blip r:embed="rId3" cstate="print"/>
          <a:stretch>
            <a:fillRect/>
          </a:stretch>
        </p:blipFill>
        <p:spPr>
          <a:xfrm>
            <a:off x="4482262" y="1556792"/>
            <a:ext cx="4661738" cy="3699792"/>
          </a:xfrm>
        </p:spPr>
      </p:pic>
    </p:spTree>
    <p:extLst>
      <p:ext uri="{BB962C8B-B14F-4D97-AF65-F5344CB8AC3E}">
        <p14:creationId xmlns:p14="http://schemas.microsoft.com/office/powerpoint/2010/main" val="15848776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GB"/>
          </a:p>
        </p:txBody>
      </p:sp>
      <p:pic>
        <p:nvPicPr>
          <p:cNvPr id="7" name="Content Placeholder 6" descr="aspergillus high power.jpg"/>
          <p:cNvPicPr>
            <a:picLocks noGrp="1" noChangeAspect="1"/>
          </p:cNvPicPr>
          <p:nvPr>
            <p:ph idx="1"/>
          </p:nvPr>
        </p:nvPicPr>
        <p:blipFill>
          <a:blip r:embed="rId2" cstate="print"/>
          <a:stretch>
            <a:fillRect/>
          </a:stretch>
        </p:blipFill>
        <p:spPr>
          <a:xfrm>
            <a:off x="0" y="1"/>
            <a:ext cx="9688284" cy="6857999"/>
          </a:xfrm>
        </p:spPr>
      </p:pic>
    </p:spTree>
    <p:extLst>
      <p:ext uri="{BB962C8B-B14F-4D97-AF65-F5344CB8AC3E}">
        <p14:creationId xmlns:p14="http://schemas.microsoft.com/office/powerpoint/2010/main" val="17007427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Objectives</a:t>
            </a:r>
            <a:endParaRPr lang="en-GB" dirty="0"/>
          </a:p>
        </p:txBody>
      </p:sp>
      <p:sp>
        <p:nvSpPr>
          <p:cNvPr id="3" name="Content Placeholder 2"/>
          <p:cNvSpPr>
            <a:spLocks noGrp="1"/>
          </p:cNvSpPr>
          <p:nvPr>
            <p:ph idx="1"/>
          </p:nvPr>
        </p:nvSpPr>
        <p:spPr/>
        <p:txBody>
          <a:bodyPr/>
          <a:lstStyle/>
          <a:p>
            <a:r>
              <a:rPr lang="en-US" dirty="0"/>
              <a:t>To classify blood vessel diseases</a:t>
            </a:r>
          </a:p>
          <a:p>
            <a:r>
              <a:rPr lang="en-US" dirty="0"/>
              <a:t>To outline the pathogenesis and pathology of blood vessel diseases including clinical manifestations</a:t>
            </a:r>
          </a:p>
          <a:p>
            <a:r>
              <a:rPr lang="en-US" dirty="0"/>
              <a:t>To describe the diagnostic approach to blood vessel diseases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Protozoal</a:t>
            </a:r>
            <a:r>
              <a:rPr lang="en-US" dirty="0"/>
              <a:t> Infections</a:t>
            </a:r>
            <a:endParaRPr lang="en-GB" dirty="0"/>
          </a:p>
        </p:txBody>
      </p:sp>
      <p:pic>
        <p:nvPicPr>
          <p:cNvPr id="5" name="Content Placeholder 4" descr="plasmodium falciparum sequestration cardiac muscle.jpg"/>
          <p:cNvPicPr>
            <a:picLocks noGrp="1" noChangeAspect="1"/>
          </p:cNvPicPr>
          <p:nvPr>
            <p:ph sz="half" idx="1"/>
          </p:nvPr>
        </p:nvPicPr>
        <p:blipFill>
          <a:blip r:embed="rId2" cstate="print"/>
          <a:stretch>
            <a:fillRect/>
          </a:stretch>
        </p:blipFill>
        <p:spPr>
          <a:xfrm>
            <a:off x="0" y="2204864"/>
            <a:ext cx="4888964" cy="3096344"/>
          </a:xfrm>
        </p:spPr>
      </p:pic>
      <p:sp>
        <p:nvSpPr>
          <p:cNvPr id="4" name="Content Placeholder 3"/>
          <p:cNvSpPr>
            <a:spLocks noGrp="1"/>
          </p:cNvSpPr>
          <p:nvPr>
            <p:ph sz="half" idx="2"/>
          </p:nvPr>
        </p:nvSpPr>
        <p:spPr/>
        <p:txBody>
          <a:bodyPr>
            <a:normAutofit lnSpcReduction="10000"/>
          </a:bodyPr>
          <a:lstStyle/>
          <a:p>
            <a:r>
              <a:rPr lang="en-US" i="1" dirty="0"/>
              <a:t>Plasmodium </a:t>
            </a:r>
            <a:r>
              <a:rPr lang="en-US" i="1" dirty="0" err="1"/>
              <a:t>falciparum</a:t>
            </a:r>
            <a:endParaRPr lang="en-US" i="1" dirty="0"/>
          </a:p>
          <a:p>
            <a:r>
              <a:rPr lang="en-US" dirty="0"/>
              <a:t>Infected erythrocytes express adhesive </a:t>
            </a:r>
            <a:r>
              <a:rPr lang="en-US" dirty="0" err="1"/>
              <a:t>PfEMP</a:t>
            </a:r>
            <a:r>
              <a:rPr lang="en-US" dirty="0"/>
              <a:t> 1 and 2 proteins</a:t>
            </a:r>
          </a:p>
          <a:p>
            <a:r>
              <a:rPr lang="en-US" dirty="0"/>
              <a:t>These adhere to endothelial cells (sequestration)</a:t>
            </a:r>
          </a:p>
          <a:p>
            <a:r>
              <a:rPr lang="en-US" dirty="0"/>
              <a:t>Resulting in vascular congestion, ischemia and injury</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a:t>What is vascular sequestration?</a:t>
            </a:r>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557" y="1268760"/>
            <a:ext cx="9093447" cy="5400600"/>
          </a:xfrm>
        </p:spPr>
      </p:pic>
    </p:spTree>
    <p:extLst>
      <p:ext uri="{BB962C8B-B14F-4D97-AF65-F5344CB8AC3E}">
        <p14:creationId xmlns:p14="http://schemas.microsoft.com/office/powerpoint/2010/main" val="137133379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Vascular Sequestration</a:t>
            </a:r>
          </a:p>
        </p:txBody>
      </p:sp>
      <p:sp>
        <p:nvSpPr>
          <p:cNvPr id="3" name="Content Placeholder 2"/>
          <p:cNvSpPr>
            <a:spLocks noGrp="1"/>
          </p:cNvSpPr>
          <p:nvPr>
            <p:ph idx="1"/>
          </p:nvPr>
        </p:nvSpPr>
        <p:spPr/>
        <p:txBody>
          <a:bodyPr/>
          <a:lstStyle/>
          <a:p>
            <a:r>
              <a:rPr lang="en-GB" dirty="0"/>
              <a:t>Parasitized red blood cells adhere to the endothelium</a:t>
            </a:r>
          </a:p>
          <a:p>
            <a:r>
              <a:rPr lang="en-GB" dirty="0"/>
              <a:t>The endothelium, activated resulting in recruitment of inflammatory cells, inflammation and thrombosis</a:t>
            </a:r>
          </a:p>
          <a:p>
            <a:r>
              <a:rPr lang="en-GB" dirty="0"/>
              <a:t>Results in ischemic injury</a:t>
            </a:r>
          </a:p>
        </p:txBody>
      </p:sp>
    </p:spTree>
    <p:extLst>
      <p:ext uri="{BB962C8B-B14F-4D97-AF65-F5344CB8AC3E}">
        <p14:creationId xmlns:p14="http://schemas.microsoft.com/office/powerpoint/2010/main" val="111733818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7416" y="908720"/>
            <a:ext cx="8225024" cy="5698214"/>
          </a:xfrm>
        </p:spPr>
      </p:pic>
    </p:spTree>
    <p:extLst>
      <p:ext uri="{BB962C8B-B14F-4D97-AF65-F5344CB8AC3E}">
        <p14:creationId xmlns:p14="http://schemas.microsoft.com/office/powerpoint/2010/main" val="76904759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Brain, vascular sequestration</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99591" y="1516244"/>
            <a:ext cx="7500045" cy="4793075"/>
          </a:xfrm>
        </p:spPr>
      </p:pic>
    </p:spTree>
    <p:extLst>
      <p:ext uri="{BB962C8B-B14F-4D97-AF65-F5344CB8AC3E}">
        <p14:creationId xmlns:p14="http://schemas.microsoft.com/office/powerpoint/2010/main" val="84085049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Other diseases associated with vascular sequestration</a:t>
            </a:r>
          </a:p>
        </p:txBody>
      </p:sp>
      <p:sp>
        <p:nvSpPr>
          <p:cNvPr id="3" name="Content Placeholder 2"/>
          <p:cNvSpPr>
            <a:spLocks noGrp="1"/>
          </p:cNvSpPr>
          <p:nvPr>
            <p:ph idx="1"/>
          </p:nvPr>
        </p:nvSpPr>
        <p:spPr/>
        <p:txBody>
          <a:bodyPr/>
          <a:lstStyle/>
          <a:p>
            <a:r>
              <a:rPr lang="en-GB" dirty="0"/>
              <a:t>Sickle cell disease</a:t>
            </a:r>
          </a:p>
          <a:p>
            <a:r>
              <a:rPr lang="en-GB" dirty="0" err="1"/>
              <a:t>Polycythemia</a:t>
            </a:r>
            <a:endParaRPr lang="en-GB" dirty="0"/>
          </a:p>
          <a:p>
            <a:r>
              <a:rPr lang="en-GB" dirty="0"/>
              <a:t>Chronic myeloid </a:t>
            </a:r>
            <a:r>
              <a:rPr lang="en-GB" dirty="0" err="1"/>
              <a:t>leukemia</a:t>
            </a:r>
            <a:r>
              <a:rPr lang="en-GB" dirty="0"/>
              <a:t> and acute myeloid </a:t>
            </a:r>
            <a:r>
              <a:rPr lang="en-GB" dirty="0" err="1"/>
              <a:t>leukemia</a:t>
            </a:r>
            <a:r>
              <a:rPr lang="en-GB" dirty="0"/>
              <a:t>, where white cell counts are greatly elevated</a:t>
            </a:r>
          </a:p>
        </p:txBody>
      </p:sp>
    </p:spTree>
    <p:extLst>
      <p:ext uri="{BB962C8B-B14F-4D97-AF65-F5344CB8AC3E}">
        <p14:creationId xmlns:p14="http://schemas.microsoft.com/office/powerpoint/2010/main" val="417534158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Sickle cell disease</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63688" y="1600200"/>
            <a:ext cx="5060865" cy="5084295"/>
          </a:xfrm>
        </p:spPr>
      </p:pic>
    </p:spTree>
    <p:extLst>
      <p:ext uri="{BB962C8B-B14F-4D97-AF65-F5344CB8AC3E}">
        <p14:creationId xmlns:p14="http://schemas.microsoft.com/office/powerpoint/2010/main" val="156261271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leukemia</a:t>
            </a:r>
            <a:endParaRPr lang="en-GB"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03648" y="1536424"/>
            <a:ext cx="5616782" cy="4124824"/>
          </a:xfrm>
        </p:spPr>
      </p:pic>
    </p:spTree>
    <p:extLst>
      <p:ext uri="{BB962C8B-B14F-4D97-AF65-F5344CB8AC3E}">
        <p14:creationId xmlns:p14="http://schemas.microsoft.com/office/powerpoint/2010/main" val="78853970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leukemia</a:t>
            </a:r>
            <a:endParaRPr lang="en-GB"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77591" y="1600200"/>
            <a:ext cx="5588818" cy="4525963"/>
          </a:xfrm>
        </p:spPr>
      </p:pic>
    </p:spTree>
    <p:extLst>
      <p:ext uri="{BB962C8B-B14F-4D97-AF65-F5344CB8AC3E}">
        <p14:creationId xmlns:p14="http://schemas.microsoft.com/office/powerpoint/2010/main" val="346567547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Polycythemia</a:t>
            </a:r>
            <a:r>
              <a:rPr lang="en-GB" dirty="0"/>
              <a:t> </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79712" y="1609564"/>
            <a:ext cx="5184576" cy="4507235"/>
          </a:xfrm>
        </p:spPr>
      </p:pic>
    </p:spTree>
    <p:extLst>
      <p:ext uri="{BB962C8B-B14F-4D97-AF65-F5344CB8AC3E}">
        <p14:creationId xmlns:p14="http://schemas.microsoft.com/office/powerpoint/2010/main" val="20168160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Congenital</a:t>
            </a:r>
            <a:endParaRPr lang="en-GB" dirty="0"/>
          </a:p>
        </p:txBody>
      </p:sp>
      <p:sp>
        <p:nvSpPr>
          <p:cNvPr id="5" name="Content Placeholder 4"/>
          <p:cNvSpPr>
            <a:spLocks noGrp="1"/>
          </p:cNvSpPr>
          <p:nvPr>
            <p:ph sz="half" idx="1"/>
          </p:nvPr>
        </p:nvSpPr>
        <p:spPr/>
        <p:txBody>
          <a:bodyPr/>
          <a:lstStyle/>
          <a:p>
            <a:r>
              <a:rPr lang="en-US" dirty="0" err="1"/>
              <a:t>Arteriovenous</a:t>
            </a:r>
            <a:r>
              <a:rPr lang="en-US" dirty="0"/>
              <a:t> malformations</a:t>
            </a:r>
          </a:p>
          <a:p>
            <a:r>
              <a:rPr lang="en-US" dirty="0" err="1"/>
              <a:t>Fibromascular</a:t>
            </a:r>
            <a:r>
              <a:rPr lang="en-US" dirty="0"/>
              <a:t> dysplasia</a:t>
            </a:r>
          </a:p>
          <a:p>
            <a:r>
              <a:rPr lang="en-US" dirty="0"/>
              <a:t>Vascular </a:t>
            </a:r>
            <a:r>
              <a:rPr lang="en-US" dirty="0" err="1"/>
              <a:t>hamartomas</a:t>
            </a:r>
            <a:r>
              <a:rPr lang="en-US" dirty="0"/>
              <a:t> (will be discussed under benign </a:t>
            </a:r>
            <a:r>
              <a:rPr lang="en-US" dirty="0" err="1"/>
              <a:t>neoplasms</a:t>
            </a:r>
            <a:r>
              <a:rPr lang="en-US" dirty="0"/>
              <a:t>)</a:t>
            </a:r>
          </a:p>
          <a:p>
            <a:pPr>
              <a:buNone/>
            </a:pPr>
            <a:endParaRPr lang="en-US" dirty="0"/>
          </a:p>
          <a:p>
            <a:endParaRPr lang="en-GB" dirty="0"/>
          </a:p>
        </p:txBody>
      </p:sp>
      <p:pic>
        <p:nvPicPr>
          <p:cNvPr id="10" name="Content Placeholder 9" descr="avm.gif"/>
          <p:cNvPicPr>
            <a:picLocks noGrp="1" noChangeAspect="1"/>
          </p:cNvPicPr>
          <p:nvPr>
            <p:ph sz="half" idx="2"/>
          </p:nvPr>
        </p:nvPicPr>
        <p:blipFill>
          <a:blip r:embed="rId2" cstate="print"/>
          <a:stretch>
            <a:fillRect/>
          </a:stretch>
        </p:blipFill>
        <p:spPr>
          <a:xfrm>
            <a:off x="4499992" y="1700808"/>
            <a:ext cx="4644008" cy="3091251"/>
          </a:xfr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Degenerative vascular diseases, atherosclerosis</a:t>
            </a:r>
          </a:p>
        </p:txBody>
      </p:sp>
      <p:sp>
        <p:nvSpPr>
          <p:cNvPr id="3" name="Content Placeholder 2"/>
          <p:cNvSpPr>
            <a:spLocks noGrp="1"/>
          </p:cNvSpPr>
          <p:nvPr>
            <p:ph idx="1"/>
          </p:nvPr>
        </p:nvSpPr>
        <p:spPr/>
        <p:txBody>
          <a:bodyPr/>
          <a:lstStyle/>
          <a:p>
            <a:r>
              <a:rPr lang="en-GB" dirty="0"/>
              <a:t>Various injury to the blood vessels target the endothelium</a:t>
            </a:r>
          </a:p>
          <a:p>
            <a:r>
              <a:rPr lang="en-GB" dirty="0"/>
              <a:t>Results in endothelial activation</a:t>
            </a:r>
          </a:p>
        </p:txBody>
      </p:sp>
    </p:spTree>
    <p:extLst>
      <p:ext uri="{BB962C8B-B14F-4D97-AF65-F5344CB8AC3E}">
        <p14:creationId xmlns:p14="http://schemas.microsoft.com/office/powerpoint/2010/main" val="192316670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GB"/>
          </a:p>
        </p:txBody>
      </p:sp>
      <p:pic>
        <p:nvPicPr>
          <p:cNvPr id="12290" name="Picture 2"/>
          <p:cNvPicPr>
            <a:picLocks noGrp="1" noChangeAspect="1" noChangeArrowheads="1"/>
          </p:cNvPicPr>
          <p:nvPr>
            <p:ph idx="1"/>
          </p:nvPr>
        </p:nvPicPr>
        <p:blipFill>
          <a:blip r:embed="rId2" cstate="print"/>
          <a:srcRect/>
          <a:stretch>
            <a:fillRect/>
          </a:stretch>
        </p:blipFill>
        <p:spPr bwMode="auto">
          <a:xfrm>
            <a:off x="827584" y="620688"/>
            <a:ext cx="7848872" cy="5312234"/>
          </a:xfrm>
          <a:prstGeom prst="rect">
            <a:avLst/>
          </a:prstGeom>
          <a:noFill/>
          <a:ln w="9525">
            <a:noFill/>
            <a:miter lim="800000"/>
            <a:headEnd/>
            <a:tailEnd/>
          </a:ln>
        </p:spPr>
      </p:pic>
    </p:spTree>
    <p:extLst>
      <p:ext uri="{BB962C8B-B14F-4D97-AF65-F5344CB8AC3E}">
        <p14:creationId xmlns:p14="http://schemas.microsoft.com/office/powerpoint/2010/main" val="71363528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srcRect/>
          <a:stretch>
            <a:fillRect/>
          </a:stretch>
        </p:blipFill>
        <p:spPr bwMode="auto">
          <a:xfrm>
            <a:off x="467544" y="1020476"/>
            <a:ext cx="8208912" cy="4404013"/>
          </a:xfrm>
          <a:prstGeom prst="rect">
            <a:avLst/>
          </a:prstGeom>
          <a:noFill/>
          <a:ln w="9525">
            <a:noFill/>
            <a:miter lim="800000"/>
            <a:headEnd/>
            <a:tailEnd/>
          </a:ln>
        </p:spPr>
      </p:pic>
      <p:sp>
        <p:nvSpPr>
          <p:cNvPr id="6" name="Footer Placeholder 5"/>
          <p:cNvSpPr>
            <a:spLocks noGrp="1"/>
          </p:cNvSpPr>
          <p:nvPr>
            <p:ph type="ftr" sz="quarter" idx="11"/>
          </p:nvPr>
        </p:nvSpPr>
        <p:spPr/>
        <p:txBody>
          <a:bodyPr/>
          <a:lstStyle/>
          <a:p>
            <a:r>
              <a:rPr lang="fr-FR"/>
              <a:t>Lou J et al. Clin Microbiol Rev 2001 14(4) 810</a:t>
            </a:r>
            <a:endParaRPr lang="en-GB"/>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Environmental Exposures - Radiation</a:t>
            </a:r>
            <a:endParaRPr lang="en-GB" dirty="0"/>
          </a:p>
        </p:txBody>
      </p:sp>
      <p:sp>
        <p:nvSpPr>
          <p:cNvPr id="7" name="Content Placeholder 6"/>
          <p:cNvSpPr>
            <a:spLocks noGrp="1"/>
          </p:cNvSpPr>
          <p:nvPr>
            <p:ph sz="half" idx="1"/>
          </p:nvPr>
        </p:nvSpPr>
        <p:spPr/>
        <p:txBody>
          <a:bodyPr/>
          <a:lstStyle/>
          <a:p>
            <a:r>
              <a:rPr lang="en-US" dirty="0"/>
              <a:t>Capillary, arterioles and </a:t>
            </a:r>
            <a:r>
              <a:rPr lang="en-US" dirty="0" err="1"/>
              <a:t>venules</a:t>
            </a:r>
            <a:r>
              <a:rPr lang="en-US" dirty="0"/>
              <a:t> affected</a:t>
            </a:r>
          </a:p>
          <a:p>
            <a:r>
              <a:rPr lang="en-US" dirty="0"/>
              <a:t>Results in endothelial injury with plump endothelial cells</a:t>
            </a:r>
          </a:p>
          <a:p>
            <a:r>
              <a:rPr lang="en-US" dirty="0"/>
              <a:t>Endarteritis </a:t>
            </a:r>
            <a:r>
              <a:rPr lang="en-US" dirty="0" err="1"/>
              <a:t>obliterans</a:t>
            </a:r>
            <a:endParaRPr lang="en-US" dirty="0"/>
          </a:p>
          <a:p>
            <a:r>
              <a:rPr lang="en-US" dirty="0" err="1"/>
              <a:t>Stromal</a:t>
            </a:r>
            <a:r>
              <a:rPr lang="en-US" dirty="0"/>
              <a:t> proliferation and occlusion of vascular channels</a:t>
            </a:r>
            <a:endParaRPr lang="en-GB" dirty="0"/>
          </a:p>
        </p:txBody>
      </p:sp>
      <p:pic>
        <p:nvPicPr>
          <p:cNvPr id="9" name="Content Placeholder 8" descr="Radiation injury to vascular channels.jpeg"/>
          <p:cNvPicPr>
            <a:picLocks noGrp="1" noChangeAspect="1"/>
          </p:cNvPicPr>
          <p:nvPr>
            <p:ph sz="half" idx="2"/>
          </p:nvPr>
        </p:nvPicPr>
        <p:blipFill>
          <a:blip r:embed="rId2" cstate="print"/>
          <a:stretch>
            <a:fillRect/>
          </a:stretch>
        </p:blipFill>
        <p:spPr>
          <a:xfrm>
            <a:off x="4491542" y="1772816"/>
            <a:ext cx="4588117" cy="3960440"/>
          </a:xfr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Environmental – Chemical Exposures</a:t>
            </a:r>
            <a:endParaRPr lang="en-GB" dirty="0"/>
          </a:p>
        </p:txBody>
      </p:sp>
      <p:pic>
        <p:nvPicPr>
          <p:cNvPr id="5122" name="Picture 2"/>
          <p:cNvPicPr>
            <a:picLocks noGrp="1" noChangeAspect="1" noChangeArrowheads="1"/>
          </p:cNvPicPr>
          <p:nvPr>
            <p:ph idx="1"/>
          </p:nvPr>
        </p:nvPicPr>
        <p:blipFill>
          <a:blip r:embed="rId2" cstate="print"/>
          <a:srcRect/>
          <a:stretch>
            <a:fillRect/>
          </a:stretch>
        </p:blipFill>
        <p:spPr bwMode="auto">
          <a:xfrm>
            <a:off x="1403648" y="1316016"/>
            <a:ext cx="6624736" cy="5541984"/>
          </a:xfrm>
          <a:prstGeom prst="rect">
            <a:avLst/>
          </a:prstGeom>
          <a:noFill/>
          <a:ln w="9525">
            <a:noFill/>
            <a:miter lim="800000"/>
            <a:headEnd/>
            <a:tailEnd/>
          </a:ln>
        </p:spPr>
      </p:pic>
      <p:sp>
        <p:nvSpPr>
          <p:cNvPr id="6" name="Footer Placeholder 5"/>
          <p:cNvSpPr>
            <a:spLocks noGrp="1"/>
          </p:cNvSpPr>
          <p:nvPr>
            <p:ph type="ftr" sz="quarter" idx="11"/>
          </p:nvPr>
        </p:nvSpPr>
        <p:spPr/>
        <p:txBody>
          <a:bodyPr/>
          <a:lstStyle/>
          <a:p>
            <a:r>
              <a:rPr lang="en-GB"/>
              <a:t>Powell J. Vasc Med 198 3:21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6146" name="Picture 2"/>
          <p:cNvPicPr>
            <a:picLocks noGrp="1" noChangeAspect="1" noChangeArrowheads="1"/>
          </p:cNvPicPr>
          <p:nvPr>
            <p:ph idx="1"/>
          </p:nvPr>
        </p:nvPicPr>
        <p:blipFill>
          <a:blip r:embed="rId2" cstate="print"/>
          <a:srcRect/>
          <a:stretch>
            <a:fillRect/>
          </a:stretch>
        </p:blipFill>
        <p:spPr bwMode="auto">
          <a:xfrm>
            <a:off x="0" y="548680"/>
            <a:ext cx="8820472" cy="5538589"/>
          </a:xfrm>
          <a:prstGeom prst="rect">
            <a:avLst/>
          </a:prstGeom>
          <a:noFill/>
          <a:ln w="9525">
            <a:noFill/>
            <a:miter lim="800000"/>
            <a:headEnd/>
            <a:tailEnd/>
          </a:ln>
        </p:spPr>
      </p:pic>
      <p:sp>
        <p:nvSpPr>
          <p:cNvPr id="5" name="Footer Placeholder 4"/>
          <p:cNvSpPr>
            <a:spLocks noGrp="1"/>
          </p:cNvSpPr>
          <p:nvPr>
            <p:ph type="ftr" sz="quarter" idx="11"/>
          </p:nvPr>
        </p:nvSpPr>
        <p:spPr/>
        <p:txBody>
          <a:bodyPr/>
          <a:lstStyle/>
          <a:p>
            <a:r>
              <a:rPr lang="en-GB"/>
              <a:t>Powell J. Vasc Med 198 3:21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7170" name="Picture 2"/>
          <p:cNvPicPr>
            <a:picLocks noGrp="1" noChangeAspect="1" noChangeArrowheads="1"/>
          </p:cNvPicPr>
          <p:nvPr>
            <p:ph idx="1"/>
          </p:nvPr>
        </p:nvPicPr>
        <p:blipFill>
          <a:blip r:embed="rId2" cstate="print"/>
          <a:srcRect/>
          <a:stretch>
            <a:fillRect/>
          </a:stretch>
        </p:blipFill>
        <p:spPr bwMode="auto">
          <a:xfrm>
            <a:off x="304058" y="404664"/>
            <a:ext cx="8447929" cy="5760640"/>
          </a:xfrm>
          <a:prstGeom prst="rect">
            <a:avLst/>
          </a:prstGeom>
          <a:noFill/>
          <a:ln w="9525">
            <a:noFill/>
            <a:miter lim="800000"/>
            <a:headEnd/>
            <a:tailEnd/>
          </a:ln>
        </p:spPr>
      </p:pic>
      <p:sp>
        <p:nvSpPr>
          <p:cNvPr id="5" name="Footer Placeholder 4"/>
          <p:cNvSpPr>
            <a:spLocks noGrp="1"/>
          </p:cNvSpPr>
          <p:nvPr>
            <p:ph type="ftr" sz="quarter" idx="11"/>
          </p:nvPr>
        </p:nvSpPr>
        <p:spPr/>
        <p:txBody>
          <a:bodyPr/>
          <a:lstStyle/>
          <a:p>
            <a:r>
              <a:rPr lang="en-GB"/>
              <a:t>Powell J. Vasc Med 198 3:21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Metabolic – Vascular injury due to hyperglycemia, </a:t>
            </a:r>
            <a:r>
              <a:rPr lang="en-US" dirty="0" err="1"/>
              <a:t>hyperlipidemia</a:t>
            </a:r>
            <a:r>
              <a:rPr lang="en-US" dirty="0"/>
              <a:t>, hypertension</a:t>
            </a:r>
            <a:endParaRPr lang="en-GB" dirty="0"/>
          </a:p>
        </p:txBody>
      </p:sp>
      <p:sp>
        <p:nvSpPr>
          <p:cNvPr id="6" name="Content Placeholder 5"/>
          <p:cNvSpPr>
            <a:spLocks noGrp="1"/>
          </p:cNvSpPr>
          <p:nvPr>
            <p:ph sz="half" idx="1"/>
          </p:nvPr>
        </p:nvSpPr>
        <p:spPr/>
        <p:txBody>
          <a:bodyPr/>
          <a:lstStyle/>
          <a:p>
            <a:r>
              <a:rPr lang="en-US" dirty="0"/>
              <a:t>Chronic injury</a:t>
            </a:r>
          </a:p>
          <a:p>
            <a:r>
              <a:rPr lang="en-US" dirty="0"/>
              <a:t>Advanced </a:t>
            </a:r>
            <a:r>
              <a:rPr lang="en-US" dirty="0" err="1"/>
              <a:t>glycosylation</a:t>
            </a:r>
            <a:r>
              <a:rPr lang="en-US" dirty="0"/>
              <a:t> end products</a:t>
            </a:r>
          </a:p>
          <a:p>
            <a:r>
              <a:rPr lang="en-US" dirty="0"/>
              <a:t>Affects predominantly medium sized arteries</a:t>
            </a:r>
          </a:p>
          <a:p>
            <a:r>
              <a:rPr lang="en-US" dirty="0"/>
              <a:t>Predisposes to atherosclerosis</a:t>
            </a:r>
            <a:endParaRPr lang="en-GB" dirty="0"/>
          </a:p>
        </p:txBody>
      </p:sp>
      <p:pic>
        <p:nvPicPr>
          <p:cNvPr id="20482" name="Picture 2"/>
          <p:cNvPicPr>
            <a:picLocks noGrp="1" noChangeAspect="1" noChangeArrowheads="1"/>
          </p:cNvPicPr>
          <p:nvPr>
            <p:ph sz="half" idx="2"/>
          </p:nvPr>
        </p:nvPicPr>
        <p:blipFill>
          <a:blip r:embed="rId2" cstate="print"/>
          <a:srcRect/>
          <a:stretch>
            <a:fillRect/>
          </a:stretch>
        </p:blipFill>
        <p:spPr bwMode="auto">
          <a:xfrm>
            <a:off x="4199115" y="1700808"/>
            <a:ext cx="4944885" cy="3888432"/>
          </a:xfrm>
          <a:prstGeom prst="rect">
            <a:avLst/>
          </a:prstGeom>
          <a:noFill/>
          <a:ln w="9525">
            <a:noFill/>
            <a:miter lim="800000"/>
            <a:headEnd/>
            <a:tailEnd/>
          </a:ln>
        </p:spPr>
      </p:pic>
    </p:spTree>
    <p:extLst>
      <p:ext uri="{BB962C8B-B14F-4D97-AF65-F5344CB8AC3E}">
        <p14:creationId xmlns:p14="http://schemas.microsoft.com/office/powerpoint/2010/main" val="423918726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Atherosclerosis</a:t>
            </a:r>
            <a:endParaRPr lang="en-GB" dirty="0"/>
          </a:p>
        </p:txBody>
      </p:sp>
      <p:pic>
        <p:nvPicPr>
          <p:cNvPr id="21506" name="Picture 2"/>
          <p:cNvPicPr>
            <a:picLocks noChangeAspect="1" noChangeArrowheads="1"/>
          </p:cNvPicPr>
          <p:nvPr/>
        </p:nvPicPr>
        <p:blipFill>
          <a:blip r:embed="rId2" cstate="print"/>
          <a:srcRect/>
          <a:stretch>
            <a:fillRect/>
          </a:stretch>
        </p:blipFill>
        <p:spPr bwMode="auto">
          <a:xfrm>
            <a:off x="467544" y="2052638"/>
            <a:ext cx="7776864" cy="4184674"/>
          </a:xfrm>
          <a:prstGeom prst="rect">
            <a:avLst/>
          </a:prstGeom>
          <a:noFill/>
          <a:ln w="9525">
            <a:noFill/>
            <a:miter lim="800000"/>
            <a:headEnd/>
            <a:tailEnd/>
          </a:ln>
        </p:spPr>
      </p:pic>
    </p:spTree>
    <p:extLst>
      <p:ext uri="{BB962C8B-B14F-4D97-AF65-F5344CB8AC3E}">
        <p14:creationId xmlns:p14="http://schemas.microsoft.com/office/powerpoint/2010/main" val="223406095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22530" name="Picture 2"/>
          <p:cNvPicPr>
            <a:picLocks noChangeAspect="1" noChangeArrowheads="1"/>
          </p:cNvPicPr>
          <p:nvPr/>
        </p:nvPicPr>
        <p:blipFill>
          <a:blip r:embed="rId2" cstate="print"/>
          <a:srcRect/>
          <a:stretch>
            <a:fillRect/>
          </a:stretch>
        </p:blipFill>
        <p:spPr bwMode="auto">
          <a:xfrm>
            <a:off x="93372" y="194594"/>
            <a:ext cx="9050628" cy="6402758"/>
          </a:xfrm>
          <a:prstGeom prst="rect">
            <a:avLst/>
          </a:prstGeom>
          <a:noFill/>
          <a:ln w="9525">
            <a:noFill/>
            <a:miter lim="800000"/>
            <a:headEnd/>
            <a:tailEnd/>
          </a:ln>
        </p:spPr>
      </p:pic>
    </p:spTree>
    <p:extLst>
      <p:ext uri="{BB962C8B-B14F-4D97-AF65-F5344CB8AC3E}">
        <p14:creationId xmlns:p14="http://schemas.microsoft.com/office/powerpoint/2010/main" val="36622542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a:t>Classification</a:t>
            </a:r>
          </a:p>
        </p:txBody>
      </p:sp>
      <p:pic>
        <p:nvPicPr>
          <p:cNvPr id="6146" name="Picture 2" descr="http://img.medscapestatic.com/pi/meds/ckb/38/34238tn.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0263" y="274638"/>
            <a:ext cx="8883474" cy="6382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523372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Atherosclerosis </a:t>
            </a:r>
            <a:endParaRPr lang="en-GB" dirty="0"/>
          </a:p>
        </p:txBody>
      </p:sp>
      <p:pic>
        <p:nvPicPr>
          <p:cNvPr id="23554" name="Picture 2"/>
          <p:cNvPicPr>
            <a:picLocks noChangeAspect="1" noChangeArrowheads="1"/>
          </p:cNvPicPr>
          <p:nvPr/>
        </p:nvPicPr>
        <p:blipFill>
          <a:blip r:embed="rId2" cstate="print"/>
          <a:srcRect/>
          <a:stretch>
            <a:fillRect/>
          </a:stretch>
        </p:blipFill>
        <p:spPr bwMode="auto">
          <a:xfrm rot="5400000">
            <a:off x="1240977" y="-1045021"/>
            <a:ext cx="6309319" cy="9496723"/>
          </a:xfrm>
          <a:prstGeom prst="rect">
            <a:avLst/>
          </a:prstGeom>
          <a:noFill/>
          <a:ln w="9525">
            <a:noFill/>
            <a:miter lim="800000"/>
            <a:headEnd/>
            <a:tailEnd/>
          </a:ln>
        </p:spPr>
      </p:pic>
    </p:spTree>
    <p:extLst>
      <p:ext uri="{BB962C8B-B14F-4D97-AF65-F5344CB8AC3E}">
        <p14:creationId xmlns:p14="http://schemas.microsoft.com/office/powerpoint/2010/main" val="399011839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Atherosclerosis-morphology</a:t>
            </a:r>
            <a:endParaRPr lang="en-GB" dirty="0"/>
          </a:p>
        </p:txBody>
      </p:sp>
      <p:pic>
        <p:nvPicPr>
          <p:cNvPr id="7" name="Content Placeholder 6" descr="atherosclerosis.jpg"/>
          <p:cNvPicPr>
            <a:picLocks noGrp="1" noChangeAspect="1"/>
          </p:cNvPicPr>
          <p:nvPr>
            <p:ph sz="half" idx="1"/>
          </p:nvPr>
        </p:nvPicPr>
        <p:blipFill>
          <a:blip r:embed="rId2" cstate="print"/>
          <a:stretch>
            <a:fillRect/>
          </a:stretch>
        </p:blipFill>
        <p:spPr>
          <a:xfrm>
            <a:off x="120205" y="2142936"/>
            <a:ext cx="4614534" cy="3662328"/>
          </a:xfrm>
        </p:spPr>
      </p:pic>
      <p:pic>
        <p:nvPicPr>
          <p:cNvPr id="24578" name="Picture 2"/>
          <p:cNvPicPr>
            <a:picLocks noGrp="1" noChangeAspect="1" noChangeArrowheads="1"/>
          </p:cNvPicPr>
          <p:nvPr>
            <p:ph sz="half" idx="2"/>
          </p:nvPr>
        </p:nvPicPr>
        <p:blipFill>
          <a:blip r:embed="rId3" cstate="print"/>
          <a:srcRect/>
          <a:stretch>
            <a:fillRect/>
          </a:stretch>
        </p:blipFill>
        <p:spPr bwMode="auto">
          <a:xfrm rot="5400000">
            <a:off x="5813885" y="1755069"/>
            <a:ext cx="2592287" cy="4067942"/>
          </a:xfrm>
          <a:prstGeom prst="rect">
            <a:avLst/>
          </a:prstGeom>
          <a:noFill/>
          <a:ln w="9525">
            <a:noFill/>
            <a:miter lim="800000"/>
            <a:headEnd/>
            <a:tailEnd/>
          </a:ln>
        </p:spPr>
      </p:pic>
    </p:spTree>
    <p:extLst>
      <p:ext uri="{BB962C8B-B14F-4D97-AF65-F5344CB8AC3E}">
        <p14:creationId xmlns:p14="http://schemas.microsoft.com/office/powerpoint/2010/main" val="55460081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Vascular Pathology due to hypertension</a:t>
            </a:r>
            <a:endParaRPr lang="en-GB" dirty="0"/>
          </a:p>
        </p:txBody>
      </p:sp>
      <p:sp>
        <p:nvSpPr>
          <p:cNvPr id="3" name="Content Placeholder 2"/>
          <p:cNvSpPr>
            <a:spLocks noGrp="1"/>
          </p:cNvSpPr>
          <p:nvPr>
            <p:ph sz="half" idx="1"/>
          </p:nvPr>
        </p:nvSpPr>
        <p:spPr/>
        <p:txBody>
          <a:bodyPr/>
          <a:lstStyle/>
          <a:p>
            <a:r>
              <a:rPr lang="en-US" dirty="0"/>
              <a:t>Elevated blood pressure, frequently long duration</a:t>
            </a:r>
          </a:p>
          <a:p>
            <a:r>
              <a:rPr lang="en-US" dirty="0"/>
              <a:t>Media: hyperplasia and fibrosis occurs – onion skin </a:t>
            </a:r>
            <a:r>
              <a:rPr lang="en-US" dirty="0" err="1"/>
              <a:t>arterolosclerosis</a:t>
            </a:r>
            <a:endParaRPr lang="en-US" dirty="0"/>
          </a:p>
          <a:p>
            <a:r>
              <a:rPr lang="en-US" dirty="0" err="1"/>
              <a:t>Fibrinoid</a:t>
            </a:r>
            <a:r>
              <a:rPr lang="en-US" dirty="0"/>
              <a:t> necrosis may ensue</a:t>
            </a:r>
            <a:endParaRPr lang="en-GB" dirty="0"/>
          </a:p>
        </p:txBody>
      </p:sp>
      <p:pic>
        <p:nvPicPr>
          <p:cNvPr id="5" name="Content Placeholder 4" descr="onion skin arteriolosclerosis.jpg"/>
          <p:cNvPicPr>
            <a:picLocks noGrp="1" noChangeAspect="1"/>
          </p:cNvPicPr>
          <p:nvPr>
            <p:ph sz="half" idx="2"/>
          </p:nvPr>
        </p:nvPicPr>
        <p:blipFill>
          <a:blip r:embed="rId2" cstate="print"/>
          <a:srcRect r="9366" b="7547"/>
          <a:stretch>
            <a:fillRect/>
          </a:stretch>
        </p:blipFill>
        <p:spPr>
          <a:xfrm>
            <a:off x="4067944" y="2060848"/>
            <a:ext cx="5076056" cy="3528392"/>
          </a:xfrm>
        </p:spPr>
      </p:pic>
    </p:spTree>
    <p:extLst>
      <p:ext uri="{BB962C8B-B14F-4D97-AF65-F5344CB8AC3E}">
        <p14:creationId xmlns:p14="http://schemas.microsoft.com/office/powerpoint/2010/main" val="418657119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err="1"/>
              <a:t>Fibrinoid</a:t>
            </a:r>
            <a:r>
              <a:rPr lang="en-GB" dirty="0"/>
              <a:t> Necrosis</a:t>
            </a:r>
          </a:p>
        </p:txBody>
      </p:sp>
      <p:pic>
        <p:nvPicPr>
          <p:cNvPr id="22530" name="Picture 2" descr="https://upload.wikimedia.org/wikipedia/commons/3/34/Churg-Strauss_syndrome_-_high_mag.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1177528" y="1600200"/>
            <a:ext cx="6788944"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740762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Inflammatory </a:t>
            </a:r>
            <a:r>
              <a:rPr lang="en-US" dirty="0" err="1"/>
              <a:t>Aetiology</a:t>
            </a:r>
            <a:endParaRPr lang="en-GB" dirty="0"/>
          </a:p>
        </p:txBody>
      </p:sp>
      <p:sp>
        <p:nvSpPr>
          <p:cNvPr id="3" name="Content Placeholder 2"/>
          <p:cNvSpPr>
            <a:spLocks noGrp="1"/>
          </p:cNvSpPr>
          <p:nvPr>
            <p:ph idx="1"/>
          </p:nvPr>
        </p:nvSpPr>
        <p:spPr/>
        <p:txBody>
          <a:bodyPr>
            <a:normAutofit lnSpcReduction="10000"/>
          </a:bodyPr>
          <a:lstStyle/>
          <a:p>
            <a:r>
              <a:rPr lang="en-US" dirty="0"/>
              <a:t>Autoimmune</a:t>
            </a:r>
          </a:p>
          <a:p>
            <a:r>
              <a:rPr lang="en-US" dirty="0"/>
              <a:t>Associated with collagen vascular disorders </a:t>
            </a:r>
            <a:r>
              <a:rPr lang="en-US" dirty="0" err="1"/>
              <a:t>eg</a:t>
            </a:r>
            <a:r>
              <a:rPr lang="en-US" dirty="0"/>
              <a:t> Rheumatoid arthritis, systemic lupus </a:t>
            </a:r>
            <a:r>
              <a:rPr lang="en-US" dirty="0" err="1"/>
              <a:t>erythematosus</a:t>
            </a:r>
            <a:endParaRPr lang="en-US" dirty="0"/>
          </a:p>
          <a:p>
            <a:r>
              <a:rPr lang="en-US" dirty="0"/>
              <a:t>Others associated with immune complex deposition</a:t>
            </a:r>
          </a:p>
          <a:p>
            <a:r>
              <a:rPr lang="en-US" dirty="0"/>
              <a:t>Immune mediated vascular injury in </a:t>
            </a:r>
            <a:r>
              <a:rPr lang="en-US" dirty="0" err="1"/>
              <a:t>eclampsia</a:t>
            </a:r>
            <a:r>
              <a:rPr lang="en-US" dirty="0"/>
              <a:t>/pre </a:t>
            </a:r>
            <a:r>
              <a:rPr lang="en-US" dirty="0" err="1"/>
              <a:t>eclampsia</a:t>
            </a:r>
            <a:r>
              <a:rPr lang="en-US" dirty="0"/>
              <a:t> (maternal-</a:t>
            </a:r>
            <a:r>
              <a:rPr lang="en-US" dirty="0" err="1"/>
              <a:t>foetal</a:t>
            </a:r>
            <a:r>
              <a:rPr lang="en-US" dirty="0"/>
              <a:t> intolerance)</a:t>
            </a:r>
          </a:p>
          <a:p>
            <a:endParaRPr lang="en-US" dirty="0"/>
          </a:p>
          <a:p>
            <a:endParaRPr lang="en-US" dirty="0"/>
          </a:p>
          <a:p>
            <a:endParaRPr lang="en-GB" dirty="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2725" y="188640"/>
            <a:ext cx="8229600" cy="1143000"/>
          </a:xfrm>
        </p:spPr>
        <p:txBody>
          <a:bodyPr/>
          <a:lstStyle/>
          <a:p>
            <a:r>
              <a:rPr lang="en-GB" dirty="0"/>
              <a:t>Pre Eclampsia</a:t>
            </a:r>
          </a:p>
        </p:txBody>
      </p:sp>
      <p:pic>
        <p:nvPicPr>
          <p:cNvPr id="23554" name="Picture 2" descr="https://i.ytimg.com/vi/_VilJ28pWQs/maxresdefault.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00364" y="1600200"/>
            <a:ext cx="7543271"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770745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BEE87-5D06-449E-B46B-1578D902598D}"/>
              </a:ext>
            </a:extLst>
          </p:cNvPr>
          <p:cNvSpPr>
            <a:spLocks noGrp="1"/>
          </p:cNvSpPr>
          <p:nvPr>
            <p:ph type="title"/>
          </p:nvPr>
        </p:nvSpPr>
        <p:spPr/>
        <p:txBody>
          <a:bodyPr/>
          <a:lstStyle/>
          <a:p>
            <a:r>
              <a:rPr lang="en-GB" dirty="0"/>
              <a:t>Pre eclampsia, eclampsia</a:t>
            </a:r>
          </a:p>
        </p:txBody>
      </p:sp>
      <p:sp>
        <p:nvSpPr>
          <p:cNvPr id="3" name="Content Placeholder 2">
            <a:extLst>
              <a:ext uri="{FF2B5EF4-FFF2-40B4-BE49-F238E27FC236}">
                <a16:creationId xmlns:a16="http://schemas.microsoft.com/office/drawing/2014/main" id="{453C563B-8E9D-4184-8D61-761176E1582A}"/>
              </a:ext>
            </a:extLst>
          </p:cNvPr>
          <p:cNvSpPr>
            <a:spLocks noGrp="1"/>
          </p:cNvSpPr>
          <p:nvPr>
            <p:ph idx="1"/>
          </p:nvPr>
        </p:nvSpPr>
        <p:spPr/>
        <p:txBody>
          <a:bodyPr>
            <a:normAutofit lnSpcReduction="10000"/>
          </a:bodyPr>
          <a:lstStyle/>
          <a:p>
            <a:r>
              <a:rPr lang="en-GB" dirty="0" err="1"/>
              <a:t>Etiology</a:t>
            </a:r>
            <a:r>
              <a:rPr lang="en-GB" dirty="0"/>
              <a:t>: insufficient placentation due to insufficient immune tolerance to the </a:t>
            </a:r>
            <a:r>
              <a:rPr lang="en-GB" dirty="0" err="1"/>
              <a:t>fetal</a:t>
            </a:r>
            <a:r>
              <a:rPr lang="en-GB" dirty="0"/>
              <a:t> allograft</a:t>
            </a:r>
          </a:p>
          <a:p>
            <a:endParaRPr lang="en-GB" dirty="0"/>
          </a:p>
          <a:p>
            <a:r>
              <a:rPr lang="en-GB" dirty="0"/>
              <a:t>Placenta: VEGF and VEGF subunits, mainly soluble FMS like Tyrosine Kinases (s-FLT)</a:t>
            </a:r>
          </a:p>
          <a:p>
            <a:endParaRPr lang="en-GB" dirty="0"/>
          </a:p>
          <a:p>
            <a:r>
              <a:rPr lang="en-GB" dirty="0"/>
              <a:t>Systemic vascular pathology characterised by endotheliosis, hypertension</a:t>
            </a:r>
          </a:p>
        </p:txBody>
      </p:sp>
    </p:spTree>
    <p:extLst>
      <p:ext uri="{BB962C8B-B14F-4D97-AF65-F5344CB8AC3E}">
        <p14:creationId xmlns:p14="http://schemas.microsoft.com/office/powerpoint/2010/main" val="416543769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Renal Pathology in PE</a:t>
            </a:r>
          </a:p>
        </p:txBody>
      </p:sp>
      <p:pic>
        <p:nvPicPr>
          <p:cNvPr id="4" name="Content Placeholder 3"/>
          <p:cNvPicPr>
            <a:picLocks noGrp="1" noChangeAspect="1"/>
          </p:cNvPicPr>
          <p:nvPr>
            <p:ph idx="1"/>
          </p:nvPr>
        </p:nvPicPr>
        <p:blipFill>
          <a:blip r:embed="rId2"/>
          <a:stretch>
            <a:fillRect/>
          </a:stretch>
        </p:blipFill>
        <p:spPr>
          <a:xfrm>
            <a:off x="-22715" y="2587577"/>
            <a:ext cx="9173011" cy="2228755"/>
          </a:xfrm>
          <a:prstGeom prst="rect">
            <a:avLst/>
          </a:prstGeom>
        </p:spPr>
      </p:pic>
      <p:sp>
        <p:nvSpPr>
          <p:cNvPr id="5" name="Footer Placeholder 4"/>
          <p:cNvSpPr>
            <a:spLocks noGrp="1"/>
          </p:cNvSpPr>
          <p:nvPr>
            <p:ph type="ftr" sz="quarter" idx="11"/>
          </p:nvPr>
        </p:nvSpPr>
        <p:spPr/>
        <p:txBody>
          <a:bodyPr/>
          <a:lstStyle/>
          <a:p>
            <a:r>
              <a:rPr lang="nl-NL"/>
              <a:t>JASN August 2007 vol. 18 no. 8 2281-2284</a:t>
            </a:r>
            <a:endParaRPr lang="en-GB"/>
          </a:p>
        </p:txBody>
      </p:sp>
    </p:spTree>
    <p:extLst>
      <p:ext uri="{BB962C8B-B14F-4D97-AF65-F5344CB8AC3E}">
        <p14:creationId xmlns:p14="http://schemas.microsoft.com/office/powerpoint/2010/main" val="135384764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Chapel-Hill Classification</a:t>
            </a:r>
            <a:endParaRPr lang="en-GB" dirty="0"/>
          </a:p>
        </p:txBody>
      </p:sp>
      <p:pic>
        <p:nvPicPr>
          <p:cNvPr id="19458" name="Picture 2"/>
          <p:cNvPicPr>
            <a:picLocks noChangeAspect="1" noChangeArrowheads="1"/>
          </p:cNvPicPr>
          <p:nvPr/>
        </p:nvPicPr>
        <p:blipFill>
          <a:blip r:embed="rId2" cstate="print"/>
          <a:srcRect/>
          <a:stretch>
            <a:fillRect/>
          </a:stretch>
        </p:blipFill>
        <p:spPr bwMode="auto">
          <a:xfrm>
            <a:off x="611560" y="1412776"/>
            <a:ext cx="7833738" cy="5184576"/>
          </a:xfrm>
          <a:prstGeom prst="rect">
            <a:avLst/>
          </a:prstGeom>
          <a:noFill/>
          <a:ln w="9525">
            <a:noFill/>
            <a:miter lim="800000"/>
            <a:headEnd/>
            <a:tailEnd/>
          </a:ln>
        </p:spPr>
      </p:pic>
      <p:sp>
        <p:nvSpPr>
          <p:cNvPr id="6" name="Footer Placeholder 5"/>
          <p:cNvSpPr>
            <a:spLocks noGrp="1"/>
          </p:cNvSpPr>
          <p:nvPr>
            <p:ph type="ftr" sz="quarter" idx="11"/>
          </p:nvPr>
        </p:nvSpPr>
        <p:spPr/>
        <p:txBody>
          <a:bodyPr/>
          <a:lstStyle/>
          <a:p>
            <a:r>
              <a:rPr lang="nb-NO"/>
              <a:t>Jennette C. Arthritis and Rheumatism 2013 35 (1) 1-11</a:t>
            </a:r>
            <a:endParaRPr lang="en-GB"/>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Large vessel </a:t>
            </a:r>
            <a:r>
              <a:rPr lang="en-US" dirty="0" err="1"/>
              <a:t>Vasculitis</a:t>
            </a:r>
            <a:endParaRPr lang="en-GB" dirty="0"/>
          </a:p>
        </p:txBody>
      </p:sp>
      <p:sp>
        <p:nvSpPr>
          <p:cNvPr id="6" name="Content Placeholder 5"/>
          <p:cNvSpPr>
            <a:spLocks noGrp="1"/>
          </p:cNvSpPr>
          <p:nvPr>
            <p:ph sz="half" idx="1"/>
          </p:nvPr>
        </p:nvSpPr>
        <p:spPr/>
        <p:txBody>
          <a:bodyPr/>
          <a:lstStyle/>
          <a:p>
            <a:r>
              <a:rPr lang="en-US" dirty="0" err="1"/>
              <a:t>Takayasu</a:t>
            </a:r>
            <a:r>
              <a:rPr lang="en-US" dirty="0"/>
              <a:t> – </a:t>
            </a:r>
            <a:r>
              <a:rPr lang="en-US" dirty="0" err="1"/>
              <a:t>granulomatous</a:t>
            </a:r>
            <a:r>
              <a:rPr lang="en-US" dirty="0"/>
              <a:t>, preferentially affects females, 50 y and below, inflammation is </a:t>
            </a:r>
            <a:r>
              <a:rPr lang="en-US" dirty="0" err="1"/>
              <a:t>granulomatous</a:t>
            </a:r>
            <a:endParaRPr lang="en-US" dirty="0"/>
          </a:p>
          <a:p>
            <a:r>
              <a:rPr lang="en-US" dirty="0"/>
              <a:t>Giant cell, aka temporal </a:t>
            </a:r>
            <a:r>
              <a:rPr lang="en-US" dirty="0" err="1"/>
              <a:t>arteritis</a:t>
            </a:r>
            <a:r>
              <a:rPr lang="en-US" dirty="0"/>
              <a:t>, frequently non giant cell, aka </a:t>
            </a:r>
            <a:r>
              <a:rPr lang="en-US" dirty="0" err="1"/>
              <a:t>pulseless</a:t>
            </a:r>
            <a:endParaRPr lang="en-GB" dirty="0"/>
          </a:p>
        </p:txBody>
      </p:sp>
      <p:pic>
        <p:nvPicPr>
          <p:cNvPr id="8" name="Content Placeholder 7" descr="granulomatous arteritis.jpg"/>
          <p:cNvPicPr>
            <a:picLocks noGrp="1" noChangeAspect="1"/>
          </p:cNvPicPr>
          <p:nvPr>
            <p:ph sz="half" idx="2"/>
          </p:nvPr>
        </p:nvPicPr>
        <p:blipFill>
          <a:blip r:embed="rId2" cstate="print"/>
          <a:stretch>
            <a:fillRect/>
          </a:stretch>
        </p:blipFill>
        <p:spPr>
          <a:xfrm>
            <a:off x="4517486" y="1628800"/>
            <a:ext cx="4626514" cy="3816424"/>
          </a:xfr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Classification, High Flow</a:t>
            </a:r>
          </a:p>
        </p:txBody>
      </p:sp>
      <p:pic>
        <p:nvPicPr>
          <p:cNvPr id="7170" name="Picture 2" descr="https://www.dovepress.com/cr_data/article_fulltext/s66000/66467/img/fig4.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2051882"/>
            <a:ext cx="8229600" cy="3622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019670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Medium Vessel Disease</a:t>
            </a:r>
            <a:endParaRPr lang="en-GB" dirty="0"/>
          </a:p>
        </p:txBody>
      </p:sp>
      <p:sp>
        <p:nvSpPr>
          <p:cNvPr id="3" name="Content Placeholder 2"/>
          <p:cNvSpPr>
            <a:spLocks noGrp="1"/>
          </p:cNvSpPr>
          <p:nvPr>
            <p:ph sz="half" idx="1"/>
          </p:nvPr>
        </p:nvSpPr>
        <p:spPr/>
        <p:txBody>
          <a:bodyPr>
            <a:normAutofit fontScale="92500" lnSpcReduction="20000"/>
          </a:bodyPr>
          <a:lstStyle/>
          <a:p>
            <a:r>
              <a:rPr lang="en-US" dirty="0" err="1"/>
              <a:t>Polyarteritis</a:t>
            </a:r>
            <a:r>
              <a:rPr lang="en-US" dirty="0"/>
              <a:t> </a:t>
            </a:r>
            <a:r>
              <a:rPr lang="en-US" dirty="0" err="1"/>
              <a:t>Nodosa</a:t>
            </a:r>
            <a:r>
              <a:rPr lang="en-US" dirty="0"/>
              <a:t> – affects medium sized arteries, as well as </a:t>
            </a:r>
            <a:r>
              <a:rPr lang="en-US" dirty="0" err="1"/>
              <a:t>capillaries,veins</a:t>
            </a:r>
            <a:r>
              <a:rPr lang="en-US" dirty="0"/>
              <a:t>. Not associated with </a:t>
            </a:r>
            <a:r>
              <a:rPr lang="en-US" dirty="0" err="1"/>
              <a:t>glomerulonephritis</a:t>
            </a:r>
            <a:r>
              <a:rPr lang="en-US" dirty="0"/>
              <a:t> or </a:t>
            </a:r>
            <a:r>
              <a:rPr lang="en-US" dirty="0" err="1"/>
              <a:t>ANCA</a:t>
            </a:r>
            <a:endParaRPr lang="en-US" dirty="0"/>
          </a:p>
          <a:p>
            <a:r>
              <a:rPr lang="en-US" dirty="0"/>
              <a:t>Kawasaki Disease – frequently </a:t>
            </a:r>
            <a:r>
              <a:rPr lang="en-US" dirty="0" err="1"/>
              <a:t>mucocutaneous</a:t>
            </a:r>
            <a:r>
              <a:rPr lang="en-US" dirty="0"/>
              <a:t>, lymph nodes. Affects coronary circulation, children involved</a:t>
            </a:r>
            <a:endParaRPr lang="en-GB" dirty="0"/>
          </a:p>
        </p:txBody>
      </p:sp>
      <p:pic>
        <p:nvPicPr>
          <p:cNvPr id="5" name="Content Placeholder 4" descr="polyarteritis nodosa.jpg"/>
          <p:cNvPicPr>
            <a:picLocks noGrp="1" noChangeAspect="1"/>
          </p:cNvPicPr>
          <p:nvPr>
            <p:ph sz="half" idx="2"/>
          </p:nvPr>
        </p:nvPicPr>
        <p:blipFill>
          <a:blip r:embed="rId2" cstate="print"/>
          <a:stretch>
            <a:fillRect/>
          </a:stretch>
        </p:blipFill>
        <p:spPr>
          <a:xfrm>
            <a:off x="4572000" y="1844824"/>
            <a:ext cx="4248472" cy="3456384"/>
          </a:xfrm>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Small Vessel Disease</a:t>
            </a:r>
            <a:endParaRPr lang="en-GB" dirty="0"/>
          </a:p>
        </p:txBody>
      </p:sp>
      <p:sp>
        <p:nvSpPr>
          <p:cNvPr id="3" name="Content Placeholder 2"/>
          <p:cNvSpPr>
            <a:spLocks noGrp="1"/>
          </p:cNvSpPr>
          <p:nvPr>
            <p:ph sz="half" idx="1"/>
          </p:nvPr>
        </p:nvSpPr>
        <p:spPr/>
        <p:txBody>
          <a:bodyPr>
            <a:normAutofit lnSpcReduction="10000"/>
          </a:bodyPr>
          <a:lstStyle/>
          <a:p>
            <a:r>
              <a:rPr lang="en-US" dirty="0"/>
              <a:t>Includes </a:t>
            </a:r>
            <a:r>
              <a:rPr lang="en-US" dirty="0" err="1"/>
              <a:t>ANCA</a:t>
            </a:r>
            <a:r>
              <a:rPr lang="en-US" dirty="0"/>
              <a:t> associated disease (</a:t>
            </a:r>
            <a:r>
              <a:rPr lang="en-US" dirty="0" err="1"/>
              <a:t>MPO-ANCA</a:t>
            </a:r>
            <a:r>
              <a:rPr lang="en-US" dirty="0"/>
              <a:t>, PR3-ANCA)</a:t>
            </a:r>
          </a:p>
          <a:p>
            <a:r>
              <a:rPr lang="en-US" dirty="0"/>
              <a:t>Microscopic </a:t>
            </a:r>
            <a:r>
              <a:rPr lang="en-US" dirty="0" err="1"/>
              <a:t>polyangitis</a:t>
            </a:r>
            <a:r>
              <a:rPr lang="en-US" dirty="0"/>
              <a:t>, </a:t>
            </a:r>
            <a:r>
              <a:rPr lang="en-US" dirty="0" err="1"/>
              <a:t>granulomatous</a:t>
            </a:r>
            <a:r>
              <a:rPr lang="en-US" dirty="0"/>
              <a:t> (</a:t>
            </a:r>
            <a:r>
              <a:rPr lang="en-US" dirty="0" err="1"/>
              <a:t>Wegeners</a:t>
            </a:r>
            <a:r>
              <a:rPr lang="en-US" dirty="0"/>
              <a:t>), </a:t>
            </a:r>
            <a:r>
              <a:rPr lang="en-US" dirty="0" err="1"/>
              <a:t>eosinophilic</a:t>
            </a:r>
            <a:r>
              <a:rPr lang="en-US" dirty="0"/>
              <a:t> (</a:t>
            </a:r>
            <a:r>
              <a:rPr lang="en-US" dirty="0" err="1"/>
              <a:t>Churg</a:t>
            </a:r>
            <a:r>
              <a:rPr lang="en-US" dirty="0"/>
              <a:t>-Strauss), </a:t>
            </a:r>
            <a:r>
              <a:rPr lang="en-US" dirty="0" err="1"/>
              <a:t>IgA</a:t>
            </a:r>
            <a:r>
              <a:rPr lang="en-US" dirty="0"/>
              <a:t> deposits (</a:t>
            </a:r>
            <a:r>
              <a:rPr lang="en-US" dirty="0" err="1"/>
              <a:t>HSP</a:t>
            </a:r>
            <a:r>
              <a:rPr lang="en-US" dirty="0"/>
              <a:t>), immune complex, etc</a:t>
            </a:r>
            <a:endParaRPr lang="en-GB" dirty="0"/>
          </a:p>
        </p:txBody>
      </p:sp>
      <p:pic>
        <p:nvPicPr>
          <p:cNvPr id="5" name="Content Placeholder 4" descr="churg strauss.jpg"/>
          <p:cNvPicPr>
            <a:picLocks noGrp="1" noChangeAspect="1"/>
          </p:cNvPicPr>
          <p:nvPr>
            <p:ph sz="half" idx="2"/>
          </p:nvPr>
        </p:nvPicPr>
        <p:blipFill>
          <a:blip r:embed="rId2" cstate="print"/>
          <a:stretch>
            <a:fillRect/>
          </a:stretch>
        </p:blipFill>
        <p:spPr>
          <a:xfrm>
            <a:off x="4715877" y="1988840"/>
            <a:ext cx="4428123" cy="3888432"/>
          </a:xfrm>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Variable Vessel Disease</a:t>
            </a:r>
            <a:endParaRPr lang="en-GB" dirty="0"/>
          </a:p>
        </p:txBody>
      </p:sp>
      <p:sp>
        <p:nvSpPr>
          <p:cNvPr id="3" name="Content Placeholder 2"/>
          <p:cNvSpPr>
            <a:spLocks noGrp="1"/>
          </p:cNvSpPr>
          <p:nvPr>
            <p:ph sz="half" idx="1"/>
          </p:nvPr>
        </p:nvSpPr>
        <p:spPr/>
        <p:txBody>
          <a:bodyPr/>
          <a:lstStyle/>
          <a:p>
            <a:r>
              <a:rPr lang="en-US" dirty="0" err="1"/>
              <a:t>Behçets</a:t>
            </a:r>
            <a:r>
              <a:rPr lang="en-US" dirty="0"/>
              <a:t> disease – can affect arteries, capillaries, veins, associated with oral and genital ulcers</a:t>
            </a:r>
          </a:p>
          <a:p>
            <a:r>
              <a:rPr lang="en-US" dirty="0"/>
              <a:t>Cogan syndrome – ocular inflammatory lesions with associated vestibular involvement</a:t>
            </a:r>
            <a:endParaRPr lang="en-GB" dirty="0"/>
          </a:p>
        </p:txBody>
      </p:sp>
      <p:pic>
        <p:nvPicPr>
          <p:cNvPr id="5" name="Content Placeholder 4" descr="ocular cogans.jpg"/>
          <p:cNvPicPr>
            <a:picLocks noGrp="1" noChangeAspect="1"/>
          </p:cNvPicPr>
          <p:nvPr>
            <p:ph sz="half" idx="2"/>
          </p:nvPr>
        </p:nvPicPr>
        <p:blipFill>
          <a:blip r:embed="rId2" cstate="print"/>
          <a:stretch>
            <a:fillRect/>
          </a:stretch>
        </p:blipFill>
        <p:spPr>
          <a:xfrm>
            <a:off x="4496072" y="1484784"/>
            <a:ext cx="4487236" cy="4608512"/>
          </a:xfrm>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GB"/>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3568" y="404664"/>
            <a:ext cx="8003232" cy="5979558"/>
          </a:xfrm>
        </p:spPr>
      </p:pic>
    </p:spTree>
    <p:extLst>
      <p:ext uri="{BB962C8B-B14F-4D97-AF65-F5344CB8AC3E}">
        <p14:creationId xmlns:p14="http://schemas.microsoft.com/office/powerpoint/2010/main" val="339734137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594" y="274638"/>
            <a:ext cx="9040811" cy="6083174"/>
          </a:xfrm>
        </p:spPr>
      </p:pic>
    </p:spTree>
    <p:extLst>
      <p:ext uri="{BB962C8B-B14F-4D97-AF65-F5344CB8AC3E}">
        <p14:creationId xmlns:p14="http://schemas.microsoft.com/office/powerpoint/2010/main" val="201505056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24578" name="Picture 2" descr="http://image.slidesharecdn.com/cfakepathpulmonary-renalsyndrome2-97-090908091453-phpapp01/95/coverted-ppt-2-728.jpg?cb=125240135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27584" y="476672"/>
            <a:ext cx="7971730" cy="59787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435905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err="1"/>
              <a:t>Henosch</a:t>
            </a:r>
            <a:r>
              <a:rPr lang="en-GB" dirty="0"/>
              <a:t> </a:t>
            </a:r>
            <a:r>
              <a:rPr lang="en-GB" dirty="0" err="1"/>
              <a:t>Schonlein</a:t>
            </a:r>
            <a:r>
              <a:rPr lang="en-GB" dirty="0"/>
              <a:t> Purpura, Pulmonary Haemorrhage</a:t>
            </a:r>
          </a:p>
        </p:txBody>
      </p:sp>
      <p:pic>
        <p:nvPicPr>
          <p:cNvPr id="26626" name="Picture 2" descr="http://peir.path.uab.edu/library/_data/i/upload/2013/08/01/20130801094943-26c8931d-me.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77528" y="1600200"/>
            <a:ext cx="6788944"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267985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Henoch </a:t>
            </a:r>
            <a:r>
              <a:rPr lang="en-GB" dirty="0" err="1"/>
              <a:t>Schonlein</a:t>
            </a:r>
            <a:r>
              <a:rPr lang="en-GB" dirty="0"/>
              <a:t> Purpura</a:t>
            </a:r>
          </a:p>
        </p:txBody>
      </p:sp>
      <p:pic>
        <p:nvPicPr>
          <p:cNvPr id="25602" name="Picture 2" descr="http://www.mayoclinic.org/~/media/kcms/gbs/patient%20consumer/images/2013/08/26/10/24/ds00838_ds00513_im01733_ans7_hspurpurathu_jpg.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47664" y="1549564"/>
            <a:ext cx="6048672" cy="4627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27207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Leucocytoclastic</a:t>
            </a:r>
            <a:r>
              <a:rPr lang="en-GB" dirty="0"/>
              <a:t> vasculitis</a:t>
            </a:r>
          </a:p>
        </p:txBody>
      </p:sp>
      <p:pic>
        <p:nvPicPr>
          <p:cNvPr id="27650" name="Picture 2" descr="http://vasculitispictures.com/images/Leukocytoclastic-Vasculitis-Treatment.jpg"/>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5366"/>
          <a:stretch/>
        </p:blipFill>
        <p:spPr bwMode="auto">
          <a:xfrm>
            <a:off x="1714500" y="2132856"/>
            <a:ext cx="5715000" cy="3668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406018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360F5-9B6E-4477-94CA-3F97BBFA8F54}"/>
              </a:ext>
            </a:extLst>
          </p:cNvPr>
          <p:cNvSpPr>
            <a:spLocks noGrp="1"/>
          </p:cNvSpPr>
          <p:nvPr>
            <p:ph type="title"/>
          </p:nvPr>
        </p:nvSpPr>
        <p:spPr/>
        <p:txBody>
          <a:bodyPr/>
          <a:lstStyle/>
          <a:p>
            <a:r>
              <a:rPr lang="en-GB" dirty="0"/>
              <a:t>Organ Specific Vasculitis</a:t>
            </a:r>
          </a:p>
        </p:txBody>
      </p:sp>
      <p:sp>
        <p:nvSpPr>
          <p:cNvPr id="3" name="Content Placeholder 2">
            <a:extLst>
              <a:ext uri="{FF2B5EF4-FFF2-40B4-BE49-F238E27FC236}">
                <a16:creationId xmlns:a16="http://schemas.microsoft.com/office/drawing/2014/main" id="{840DD96D-E844-4893-9403-FC52295B2BEE}"/>
              </a:ext>
            </a:extLst>
          </p:cNvPr>
          <p:cNvSpPr>
            <a:spLocks noGrp="1"/>
          </p:cNvSpPr>
          <p:nvPr>
            <p:ph idx="1"/>
          </p:nvPr>
        </p:nvSpPr>
        <p:spPr/>
        <p:txBody>
          <a:bodyPr/>
          <a:lstStyle/>
          <a:p>
            <a:r>
              <a:rPr lang="en-GB" dirty="0"/>
              <a:t>Primary central nervous system vasculitis</a:t>
            </a:r>
          </a:p>
          <a:p>
            <a:r>
              <a:rPr lang="en-GB" dirty="0"/>
              <a:t>Underdiagnosed, frequently requires biopsy</a:t>
            </a:r>
          </a:p>
          <a:p>
            <a:r>
              <a:rPr lang="en-GB" dirty="0"/>
              <a:t>Some are classifiable by the Chapel Hill classification</a:t>
            </a:r>
          </a:p>
          <a:p>
            <a:r>
              <a:rPr lang="en-GB" dirty="0"/>
              <a:t>Majority are unclassified, simply referred to as the primary CNS vasculitis</a:t>
            </a:r>
          </a:p>
        </p:txBody>
      </p:sp>
    </p:spTree>
    <p:extLst>
      <p:ext uri="{BB962C8B-B14F-4D97-AF65-F5344CB8AC3E}">
        <p14:creationId xmlns:p14="http://schemas.microsoft.com/office/powerpoint/2010/main" val="37651867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9956</TotalTime>
  <Words>1945</Words>
  <Application>Microsoft Macintosh PowerPoint</Application>
  <PresentationFormat>On-screen Show (4:3)</PresentationFormat>
  <Paragraphs>351</Paragraphs>
  <Slides>148</Slides>
  <Notes>2</Notes>
  <HiddenSlides>1</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148</vt:i4>
      </vt:variant>
    </vt:vector>
  </HeadingPairs>
  <TitlesOfParts>
    <vt:vector size="153" baseType="lpstr">
      <vt:lpstr>Arial</vt:lpstr>
      <vt:lpstr>Calibri</vt:lpstr>
      <vt:lpstr>Times New Roman</vt:lpstr>
      <vt:lpstr>Office Theme</vt:lpstr>
      <vt:lpstr>Document</vt:lpstr>
      <vt:lpstr>Diseases of Blood Vessels</vt:lpstr>
      <vt:lpstr>Introduction</vt:lpstr>
      <vt:lpstr>PowerPoint Presentation</vt:lpstr>
      <vt:lpstr>PowerPoint Presentation</vt:lpstr>
      <vt:lpstr>PowerPoint Presentation</vt:lpstr>
      <vt:lpstr>Objectives</vt:lpstr>
      <vt:lpstr>Congenital</vt:lpstr>
      <vt:lpstr>Classification</vt:lpstr>
      <vt:lpstr>Classification, High Flow</vt:lpstr>
      <vt:lpstr>Classification, Low Flow</vt:lpstr>
      <vt:lpstr>International Society for Study of Vascular Anomalies (ISSVA)</vt:lpstr>
      <vt:lpstr>Port Wine Stain (naevus flameous)</vt:lpstr>
      <vt:lpstr>Telengiectasia</vt:lpstr>
      <vt:lpstr>Telengiectasia</vt:lpstr>
      <vt:lpstr>Hereditary Hemorrhagic Telangiectasia</vt:lpstr>
      <vt:lpstr>PowerPoint Presentation</vt:lpstr>
      <vt:lpstr>PowerPoint Presentation</vt:lpstr>
      <vt:lpstr>PowerPoint Presentation</vt:lpstr>
      <vt:lpstr>PowerPoint Presentation</vt:lpstr>
      <vt:lpstr>Nonne Milroy Syndrome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Fibromuscular dysplasia</vt:lpstr>
      <vt:lpstr>Fibromascular dysplasia</vt:lpstr>
      <vt:lpstr>Medial Degeneration in Marfan’s syndrome</vt:lpstr>
      <vt:lpstr>Medial degeneration in Marfan syndrome</vt:lpstr>
      <vt:lpstr>Aortic Aneurism due to Marfan’s</vt:lpstr>
      <vt:lpstr>Aneurisms</vt:lpstr>
      <vt:lpstr>Berry Aneurisms, Brain</vt:lpstr>
      <vt:lpstr>Vascular Trauma</vt:lpstr>
      <vt:lpstr>Carotid Artery</vt:lpstr>
      <vt:lpstr>Vascular Trauma</vt:lpstr>
      <vt:lpstr>Classification of Vascular Trauma, Blunt Force</vt:lpstr>
      <vt:lpstr>Sharp force Trauma</vt:lpstr>
      <vt:lpstr>Infectious - Bacterial</vt:lpstr>
      <vt:lpstr>Pulmonary haemorrhage</vt:lpstr>
      <vt:lpstr>Bartonella quintana</vt:lpstr>
      <vt:lpstr>Warthin Starry stain for Bartonella</vt:lpstr>
      <vt:lpstr>Treponema pallidum</vt:lpstr>
      <vt:lpstr>Lymphocytic inflammation, vasa vasora</vt:lpstr>
      <vt:lpstr>Bacterial Toxins</vt:lpstr>
      <vt:lpstr>Haemolytic Uremic Syndrome</vt:lpstr>
      <vt:lpstr>Viruses associated with hemorrhagic fever syndromes</vt:lpstr>
      <vt:lpstr>PowerPoint Presentation</vt:lpstr>
      <vt:lpstr>PowerPoint Presentation</vt:lpstr>
      <vt:lpstr>PowerPoint Presentation</vt:lpstr>
      <vt:lpstr>PowerPoint Presentation</vt:lpstr>
      <vt:lpstr>PowerPoint Presentation</vt:lpstr>
      <vt:lpstr>Fungal – Aspergillus</vt:lpstr>
      <vt:lpstr>PowerPoint Presentation</vt:lpstr>
      <vt:lpstr>Protozoal Infections</vt:lpstr>
      <vt:lpstr>What is vascular sequestration?</vt:lpstr>
      <vt:lpstr>Vascular Sequestration</vt:lpstr>
      <vt:lpstr>PowerPoint Presentation</vt:lpstr>
      <vt:lpstr>Brain, vascular sequestration</vt:lpstr>
      <vt:lpstr>Other diseases associated with vascular sequestration</vt:lpstr>
      <vt:lpstr>Sickle cell disease</vt:lpstr>
      <vt:lpstr>leukemia</vt:lpstr>
      <vt:lpstr>leukemia</vt:lpstr>
      <vt:lpstr>Polycythemia </vt:lpstr>
      <vt:lpstr>Degenerative vascular diseases, atherosclerosis</vt:lpstr>
      <vt:lpstr>PowerPoint Presentation</vt:lpstr>
      <vt:lpstr>PowerPoint Presentation</vt:lpstr>
      <vt:lpstr>Environmental Exposures - Radiation</vt:lpstr>
      <vt:lpstr>Environmental – Chemical Exposures</vt:lpstr>
      <vt:lpstr>PowerPoint Presentation</vt:lpstr>
      <vt:lpstr>PowerPoint Presentation</vt:lpstr>
      <vt:lpstr>Metabolic – Vascular injury due to hyperglycemia, hyperlipidemia, hypertension</vt:lpstr>
      <vt:lpstr>Atherosclerosis</vt:lpstr>
      <vt:lpstr>PowerPoint Presentation</vt:lpstr>
      <vt:lpstr>Atherosclerosis </vt:lpstr>
      <vt:lpstr>Atherosclerosis-morphology</vt:lpstr>
      <vt:lpstr>Vascular Pathology due to hypertension</vt:lpstr>
      <vt:lpstr>Fibrinoid Necrosis</vt:lpstr>
      <vt:lpstr>Inflammatory Aetiology</vt:lpstr>
      <vt:lpstr>Pre Eclampsia</vt:lpstr>
      <vt:lpstr>Pre eclampsia, eclampsia</vt:lpstr>
      <vt:lpstr>Renal Pathology in PE</vt:lpstr>
      <vt:lpstr>Chapel-Hill Classification</vt:lpstr>
      <vt:lpstr>Large vessel Vasculitis</vt:lpstr>
      <vt:lpstr>Medium Vessel Disease</vt:lpstr>
      <vt:lpstr>Small Vessel Disease</vt:lpstr>
      <vt:lpstr>Variable Vessel Disease</vt:lpstr>
      <vt:lpstr>PowerPoint Presentation</vt:lpstr>
      <vt:lpstr>PowerPoint Presentation</vt:lpstr>
      <vt:lpstr>PowerPoint Presentation</vt:lpstr>
      <vt:lpstr>Henosch Schonlein Purpura, Pulmonary Haemorrhage</vt:lpstr>
      <vt:lpstr>Henoch Schonlein Purpura</vt:lpstr>
      <vt:lpstr>Leucocytoclastic vasculitis</vt:lpstr>
      <vt:lpstr>Organ Specific Vasculitis</vt:lpstr>
      <vt:lpstr>PowerPoint Presentation</vt:lpstr>
      <vt:lpstr>PowerPoint Presentation</vt:lpstr>
      <vt:lpstr>PowerPoint Presentation</vt:lpstr>
      <vt:lpstr>PowerPoint Presentation</vt:lpstr>
      <vt:lpstr>Drugs of abuse</vt:lpstr>
      <vt:lpstr>Effects of cocaine</vt:lpstr>
      <vt:lpstr>Injury to the vasular allograft</vt:lpstr>
      <vt:lpstr>Malignant Neoplasms of Blood Vessels</vt:lpstr>
      <vt:lpstr>Clinical Approach</vt:lpstr>
      <vt:lpstr>PowerPoint Presentation</vt:lpstr>
      <vt:lpstr>Lungs, PTE</vt:lpstr>
      <vt:lpstr>PowerPoint Presentation</vt:lpstr>
      <vt:lpstr>Deep veins of the leg, Thrombi</vt:lpstr>
      <vt:lpstr>Deep Vein Thrombosis and PTE</vt:lpstr>
      <vt:lpstr>Case 2</vt:lpstr>
      <vt:lpstr>Gangrene, right upper limb</vt:lpstr>
      <vt:lpstr>Gangrene, digits</vt:lpstr>
      <vt:lpstr>Histopathology: Organising thrombi</vt:lpstr>
      <vt:lpstr>Underlying Diagnosis: acute myeloid leukemia</vt:lpstr>
      <vt:lpstr>PRESS Study</vt:lpstr>
      <vt:lpstr>PowerPoint Presentation</vt:lpstr>
      <vt:lpstr>Crescents</vt:lpstr>
      <vt:lpstr>PowerPoint Presentation</vt:lpstr>
      <vt:lpstr>PowerPoint Presentation</vt:lpstr>
      <vt:lpstr>Emerging issues</vt:lpstr>
      <vt:lpstr>Thrombotic Microangiopathy</vt:lpstr>
      <vt:lpstr>PowerPoint Presentation</vt:lpstr>
      <vt:lpstr>PowerPoint Presentation</vt:lpstr>
      <vt:lpstr>PowerPoint Presentation</vt:lpstr>
      <vt:lpstr>Press series</vt:lpstr>
      <vt:lpstr>Biopsy Series</vt:lpstr>
      <vt:lpstr>Case 1:</vt:lpstr>
      <vt:lpstr>Gastric Mass</vt:lpstr>
      <vt:lpstr>Segmental jejunal ischemic necrosis and serosal nodules</vt:lpstr>
      <vt:lpstr>Serosal Gastric mass</vt:lpstr>
      <vt:lpstr>Segmental jejunal infarction</vt:lpstr>
      <vt:lpstr>Serosal mass, segmental infarction</vt:lpstr>
      <vt:lpstr>Artery, vasculitis</vt:lpstr>
      <vt:lpstr>Artery, necrotizing vasculitis</vt:lpstr>
      <vt:lpstr>Outcome </vt:lpstr>
      <vt:lpstr>Case 2: Female, 28 years, appendix. </vt:lpstr>
      <vt:lpstr>Small vessel (arteriole) vasculitis. </vt:lpstr>
      <vt:lpstr>Arteriole, vasculitis</vt:lpstr>
      <vt:lpstr>Arteriolar vasculitis with thrombosis</vt:lpstr>
      <vt:lpstr>Outcome</vt:lpstr>
      <vt:lpstr>Summary, Vasculitis</vt:lpstr>
      <vt:lpstr>PowerPoint Presentation</vt:lpstr>
      <vt:lpstr>PowerPoint Presentation</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Diseases of Blood Vessels</dc:title>
  <dc:creator>Walong EOO</dc:creator>
  <cp:lastModifiedBy>Edwin Walong</cp:lastModifiedBy>
  <cp:revision>24</cp:revision>
  <dcterms:created xsi:type="dcterms:W3CDTF">2013-06-12T02:11:20Z</dcterms:created>
  <dcterms:modified xsi:type="dcterms:W3CDTF">2019-02-11T13:14:17Z</dcterms:modified>
</cp:coreProperties>
</file>