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2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3" r:id="rId6"/>
    <p:sldId id="264" r:id="rId7"/>
    <p:sldId id="260" r:id="rId8"/>
    <p:sldId id="266" r:id="rId9"/>
    <p:sldId id="276" r:id="rId10"/>
    <p:sldId id="277" r:id="rId11"/>
    <p:sldId id="267" r:id="rId12"/>
    <p:sldId id="268" r:id="rId13"/>
    <p:sldId id="269" r:id="rId14"/>
    <p:sldId id="273" r:id="rId15"/>
    <p:sldId id="270" r:id="rId16"/>
    <p:sldId id="272" r:id="rId17"/>
    <p:sldId id="271" r:id="rId18"/>
    <p:sldId id="275" r:id="rId19"/>
    <p:sldId id="26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21807" autoAdjust="0"/>
    <p:restoredTop sz="94660"/>
  </p:normalViewPr>
  <p:slideViewPr>
    <p:cSldViewPr>
      <p:cViewPr varScale="1">
        <p:scale>
          <a:sx n="46" d="100"/>
          <a:sy n="46" d="100"/>
        </p:scale>
        <p:origin x="-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1297C-316B-4A92-ADB8-45B10442D987}" type="datetimeFigureOut">
              <a:rPr lang="en-US" smtClean="0"/>
              <a:pPr/>
              <a:t>2/24/2019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EE928-7EFB-4F8C-858E-3DF211C54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E06ED92-E643-4A6D-A6AD-7EF213D5B72A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86BED8-6571-4B27-8446-B52048AD4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E491-38B0-4A46-AF12-09D8A1CCD534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BED8-6571-4B27-8446-B52048AD4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6FCD202-DF8C-46E2-A25E-C46C552FF081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4386BED8-6571-4B27-8446-B52048AD4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69D9-6AEB-4FEA-A226-E3F6330516D3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386BED8-6571-4B27-8446-B52048AD41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163DD-B168-4450-8D4A-533AE6E18073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4386BED8-6571-4B27-8446-B52048AD41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5F9AB68-4703-40C6-8619-594FF8888D7C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386BED8-6571-4B27-8446-B52048AD41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Dr Wairimu Waweru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B495D44-AA68-4B4D-8510-CB830F687E7A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386BED8-6571-4B27-8446-B52048AD41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F4DB-0D76-49E5-9B3A-ABAA36E0744E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386BED8-6571-4B27-8446-B52048AD4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714CD-FA24-4D30-86B7-FF1006396552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86BED8-6571-4B27-8446-B52048AD4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73B0-2F17-4562-9446-22EB1D7A583D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386BED8-6571-4B27-8446-B52048AD41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247A3AF-B082-4E50-ABC8-5F736F2F19A7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4386BED8-6571-4B27-8446-B52048AD41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6507150-A2A0-4C20-B1C6-7294B3BE2A7B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386BED8-6571-4B27-8446-B52048AD4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PATHOLOGY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CHAIR DEAPMENT OF H. PATHOLOGY</a:t>
            </a:r>
          </a:p>
          <a:p>
            <a:r>
              <a:rPr lang="en-US" dirty="0" smtClean="0"/>
              <a:t>HEADS OF THE THEMATIC UNITS </a:t>
            </a:r>
          </a:p>
          <a:p>
            <a:r>
              <a:rPr lang="en-US" dirty="0" smtClean="0"/>
              <a:t>AP, HBT,CC,IM</a:t>
            </a:r>
            <a:endParaRPr lang="en-US" dirty="0"/>
          </a:p>
        </p:txBody>
      </p:sp>
      <p:pic>
        <p:nvPicPr>
          <p:cNvPr id="1027" name="Picture 3" descr="C:\Users\Waweru\Documents\image01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00600" y="2771775"/>
            <a:ext cx="3886200" cy="2914650"/>
          </a:xfrm>
          <a:prstGeom prst="rect">
            <a:avLst/>
          </a:prstGeom>
          <a:noFill/>
        </p:spPr>
      </p:pic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03BAA38-605C-4E60-909E-4B5EA9858333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69D9-6AEB-4FEA-A226-E3F6330516D3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Pathology of AIDS</a:t>
            </a:r>
          </a:p>
          <a:p>
            <a:r>
              <a:rPr lang="en-US" dirty="0" smtClean="0"/>
              <a:t>Rheumatic fever and infective </a:t>
            </a:r>
            <a:r>
              <a:rPr lang="en-US" dirty="0" err="1" smtClean="0"/>
              <a:t>endocarditis</a:t>
            </a:r>
            <a:endParaRPr lang="en-US" dirty="0" smtClean="0"/>
          </a:p>
          <a:p>
            <a:r>
              <a:rPr lang="en-US" dirty="0" smtClean="0"/>
              <a:t>Congestion/edema/shock</a:t>
            </a:r>
          </a:p>
          <a:p>
            <a:r>
              <a:rPr lang="en-US" dirty="0" smtClean="0"/>
              <a:t>Diseases of blood vessels</a:t>
            </a:r>
          </a:p>
          <a:p>
            <a:r>
              <a:rPr lang="en-US" dirty="0" smtClean="0"/>
              <a:t>Thrombosis/embolism/</a:t>
            </a:r>
            <a:r>
              <a:rPr lang="en-US" dirty="0" err="1" smtClean="0"/>
              <a:t>ischaemia</a:t>
            </a:r>
            <a:r>
              <a:rPr lang="en-US" dirty="0" smtClean="0"/>
              <a:t>/infarcts</a:t>
            </a:r>
          </a:p>
          <a:p>
            <a:r>
              <a:rPr lang="en-US" dirty="0" smtClean="0"/>
              <a:t>Hypertension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Cytopathology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69D9-6AEB-4FEA-A226-E3F6330516D3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study of cellular alteration in terms of patterns of disease</a:t>
            </a:r>
          </a:p>
          <a:p>
            <a:r>
              <a:rPr lang="en-US" dirty="0" smtClean="0"/>
              <a:t>The changes affects the </a:t>
            </a:r>
            <a:r>
              <a:rPr lang="en-US" dirty="0" err="1" smtClean="0"/>
              <a:t>cytoplasmic</a:t>
            </a:r>
            <a:r>
              <a:rPr lang="en-US" dirty="0" smtClean="0"/>
              <a:t> and nuclear morphology of individual cells and groups of cells</a:t>
            </a:r>
          </a:p>
          <a:p>
            <a:r>
              <a:rPr lang="en-US" dirty="0" smtClean="0"/>
              <a:t>May be </a:t>
            </a:r>
            <a:r>
              <a:rPr lang="en-US" dirty="0" err="1" smtClean="0"/>
              <a:t>exfoliative</a:t>
            </a:r>
            <a:r>
              <a:rPr lang="en-US" dirty="0" smtClean="0"/>
              <a:t>  or Fine Needle Aspiration cytology</a:t>
            </a:r>
          </a:p>
          <a:p>
            <a:r>
              <a:rPr lang="en-US" dirty="0" smtClean="0"/>
              <a:t>Imprint smears from biopsy specimen and squash smears applicable in brain </a:t>
            </a:r>
            <a:r>
              <a:rPr lang="en-US" dirty="0" err="1" smtClean="0"/>
              <a:t>cytotopathology</a:t>
            </a:r>
            <a:endParaRPr lang="en-US" dirty="0" smtClean="0"/>
          </a:p>
          <a:p>
            <a:r>
              <a:rPr lang="en-US" dirty="0" smtClean="0"/>
              <a:t>Started early but best defined in the era of George </a:t>
            </a:r>
            <a:r>
              <a:rPr lang="en-US" dirty="0" err="1" smtClean="0"/>
              <a:t>Papanicolaou</a:t>
            </a:r>
            <a:r>
              <a:rPr lang="en-US" dirty="0" smtClean="0"/>
              <a:t> 1930-1940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Exfoliative</a:t>
            </a:r>
            <a:r>
              <a:rPr lang="en-US" dirty="0" smtClean="0"/>
              <a:t> cytology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69D9-6AEB-4FEA-A226-E3F6330516D3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Cells shed naturally into the body cavities e.g. Effusions. Pleural, peritoneal, pericardial, joint spaces and CSF</a:t>
            </a:r>
          </a:p>
          <a:p>
            <a:r>
              <a:rPr lang="en-US" dirty="0" smtClean="0"/>
              <a:t>Brush cytology e.g. </a:t>
            </a:r>
            <a:r>
              <a:rPr lang="en-US" dirty="0" err="1" smtClean="0"/>
              <a:t>papsmears</a:t>
            </a:r>
            <a:r>
              <a:rPr lang="en-US" dirty="0" smtClean="0"/>
              <a:t> , bronchial brash, gastric, anal etc</a:t>
            </a:r>
          </a:p>
          <a:p>
            <a:r>
              <a:rPr lang="en-US" dirty="0" err="1" smtClean="0"/>
              <a:t>Lavages</a:t>
            </a:r>
            <a:r>
              <a:rPr lang="en-US" dirty="0" smtClean="0"/>
              <a:t> and washes over the </a:t>
            </a:r>
            <a:r>
              <a:rPr lang="en-US" dirty="0" err="1" smtClean="0"/>
              <a:t>aerodigeative</a:t>
            </a:r>
            <a:r>
              <a:rPr lang="en-US" dirty="0" smtClean="0"/>
              <a:t> tract.</a:t>
            </a:r>
          </a:p>
          <a:p>
            <a:r>
              <a:rPr lang="en-US" dirty="0" smtClean="0"/>
              <a:t>Cell are preserved using 95% ethanol as opposed to tissues for histology which are fixed in 10% </a:t>
            </a:r>
            <a:r>
              <a:rPr lang="en-US" dirty="0" err="1" smtClean="0"/>
              <a:t>formosaline</a:t>
            </a:r>
            <a:r>
              <a:rPr lang="en-US" dirty="0" smtClean="0"/>
              <a:t> and buffered </a:t>
            </a:r>
            <a:r>
              <a:rPr lang="en-US" dirty="0" err="1" smtClean="0"/>
              <a:t>formaline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 cytology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69D9-6AEB-4FEA-A226-E3F6330516D3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Lumps aspirated from various body parts e.g. breast, abdominal masses, chest cavity masses, scalp masses</a:t>
            </a:r>
          </a:p>
          <a:p>
            <a:r>
              <a:rPr lang="en-US" dirty="0" smtClean="0"/>
              <a:t>Deep seated masses aspirated under imaging guidance</a:t>
            </a:r>
          </a:p>
          <a:p>
            <a:r>
              <a:rPr lang="en-US" dirty="0" smtClean="0"/>
              <a:t>Skin lesion unless large masses have poor yields and requires biopsy for histological assessment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69D9-6AEB-4FEA-A226-E3F6330516D3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3" descr="C:\Users\Waweru\Downloads\20160229_1534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3823370" cy="271410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76800" y="1524000"/>
            <a:ext cx="3276600" cy="255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 descr="DSC00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667000" y="4038600"/>
            <a:ext cx="3657600" cy="24384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Papanicolaou</a:t>
            </a:r>
            <a:r>
              <a:rPr lang="en-US" dirty="0" smtClean="0"/>
              <a:t> stain/H/E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69D9-6AEB-4FEA-A226-E3F6330516D3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90800" y="38100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meningioma</a:t>
            </a:r>
            <a:endParaRPr lang="en-US" sz="2000" dirty="0"/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2667000" y="3276600"/>
          <a:ext cx="3810000" cy="2857500"/>
        </p:xfrm>
        <a:graphic>
          <a:graphicData uri="http://schemas.openxmlformats.org/presentationml/2006/ole">
            <p:oleObj spid="_x0000_s1029" name="Clip" r:id="rId3" imgW="21638095" imgH="16228571" progId="">
              <p:embed/>
            </p:oleObj>
          </a:graphicData>
        </a:graphic>
      </p:graphicFrame>
      <p:pic>
        <p:nvPicPr>
          <p:cNvPr id="1026" name="Picture 2" descr="C:\Users\Waweru\Pictures\meningioma cytology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33400" y="1600200"/>
            <a:ext cx="3821876" cy="287097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66800" y="2057400"/>
            <a:ext cx="53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PAP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3505200"/>
            <a:ext cx="54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H/E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2057400"/>
            <a:ext cx="725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CYTO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6400" y="3505200"/>
            <a:ext cx="76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HISTO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69D9-6AEB-4FEA-A226-E3F6330516D3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1524001"/>
            <a:ext cx="3505201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 descr="C:\Users\Waweru\Documents\image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1" y="2743200"/>
            <a:ext cx="3200400" cy="2514600"/>
          </a:xfrm>
          <a:prstGeom prst="rect">
            <a:avLst/>
          </a:prstGeom>
          <a:noFill/>
        </p:spPr>
      </p:pic>
      <p:pic>
        <p:nvPicPr>
          <p:cNvPr id="10" name="Picture 2" descr="C:\Users\Waweru\Documents\madura foo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81400"/>
            <a:ext cx="3276600" cy="2667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743200" y="182880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IMMUNO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304800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H/E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5867400"/>
            <a:ext cx="53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Examinations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69D9-6AEB-4FEA-A226-E3F6330516D3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Combined from all the discipline of Dept of pathology</a:t>
            </a:r>
          </a:p>
          <a:p>
            <a:r>
              <a:rPr lang="en-US" sz="3600" dirty="0" smtClean="0"/>
              <a:t>Written – Essays and MCQ</a:t>
            </a:r>
          </a:p>
          <a:p>
            <a:r>
              <a:rPr lang="en-US" sz="3600" dirty="0" smtClean="0"/>
              <a:t>Oral exam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books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69D9-6AEB-4FEA-A226-E3F6330516D3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Robbins : Pathologic basis of disease 9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Edition</a:t>
            </a:r>
          </a:p>
          <a:p>
            <a:r>
              <a:rPr lang="en-US" sz="4000" dirty="0" smtClean="0"/>
              <a:t>Robbins: Basic Pathology 10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Edition</a:t>
            </a:r>
          </a:p>
          <a:p>
            <a:r>
              <a:rPr lang="en-US" sz="4000" dirty="0" smtClean="0"/>
              <a:t>Internet-Pathology outlines </a:t>
            </a:r>
          </a:p>
          <a:p>
            <a:r>
              <a:rPr lang="en-US" sz="4000" dirty="0" smtClean="0"/>
              <a:t>Pathology notes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lvl="5">
              <a:buNone/>
            </a:pPr>
            <a:r>
              <a:rPr lang="en-US" dirty="0" smtClean="0"/>
              <a:t>  </a:t>
            </a:r>
          </a:p>
          <a:p>
            <a:pPr lvl="5">
              <a:buNone/>
            </a:pPr>
            <a:r>
              <a:rPr lang="en-US" dirty="0"/>
              <a:t>	</a:t>
            </a:r>
            <a:r>
              <a:rPr lang="en-US" sz="4000" dirty="0" smtClean="0"/>
              <a:t>THANK YOU</a:t>
            </a:r>
          </a:p>
          <a:p>
            <a:pPr lvl="5">
              <a:buNone/>
            </a:pP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1A6BE-8FE2-4CFA-8B4B-6B8237577969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Understand and define pathology</a:t>
            </a:r>
          </a:p>
          <a:p>
            <a:r>
              <a:rPr lang="en-US" dirty="0" smtClean="0"/>
              <a:t>terminologies and concepts involved in the study of pathology</a:t>
            </a:r>
          </a:p>
          <a:p>
            <a:r>
              <a:rPr lang="en-US" dirty="0" smtClean="0"/>
              <a:t>Define the sub branches</a:t>
            </a:r>
          </a:p>
          <a:p>
            <a:r>
              <a:rPr lang="en-US" dirty="0" smtClean="0"/>
              <a:t>Understand concept of pathology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168C-7813-4C27-9437-848967DEDA21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Dept of Human pathology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Chairman of department</a:t>
            </a:r>
          </a:p>
          <a:p>
            <a:r>
              <a:rPr lang="en-US" b="1" dirty="0" smtClean="0"/>
              <a:t>4 unit heads</a:t>
            </a:r>
          </a:p>
          <a:p>
            <a:r>
              <a:rPr lang="en-US" dirty="0" smtClean="0"/>
              <a:t>Anatomic pathology 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year LME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year, study of general principles of pathology</a:t>
            </a:r>
          </a:p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year Systemic pathology building up upon what learnt in 3</a:t>
            </a:r>
            <a:r>
              <a:rPr lang="en-US" baseline="30000" dirty="0" smtClean="0"/>
              <a:t>rd</a:t>
            </a:r>
            <a:r>
              <a:rPr lang="en-US" dirty="0" smtClean="0"/>
              <a:t> year and applied as you rotate in junior clerkship</a:t>
            </a:r>
          </a:p>
          <a:p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year we follow up with Forensic medicine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1A32-96C5-49B7-AE77-3E1766ECD35D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bridge between pre-clinical years and clinical years</a:t>
            </a:r>
          </a:p>
          <a:p>
            <a:r>
              <a:rPr lang="en-US" dirty="0" smtClean="0"/>
              <a:t>Basis of understanding diseases and the principles of treatment</a:t>
            </a:r>
          </a:p>
          <a:p>
            <a:r>
              <a:rPr lang="en-US" dirty="0" smtClean="0"/>
              <a:t>Involves </a:t>
            </a:r>
            <a:r>
              <a:rPr lang="en-US" b="1" dirty="0" smtClean="0"/>
              <a:t>all laboratories </a:t>
            </a:r>
            <a:r>
              <a:rPr lang="en-US" dirty="0" smtClean="0"/>
              <a:t>i.e. microbiology, </a:t>
            </a:r>
            <a:r>
              <a:rPr lang="en-US" dirty="0" err="1" smtClean="0"/>
              <a:t>histo</a:t>
            </a:r>
            <a:r>
              <a:rPr lang="en-US" dirty="0" smtClean="0"/>
              <a:t>/</a:t>
            </a:r>
            <a:r>
              <a:rPr lang="en-US" dirty="0" err="1" smtClean="0"/>
              <a:t>cyto</a:t>
            </a:r>
            <a:r>
              <a:rPr lang="en-US" dirty="0" smtClean="0"/>
              <a:t>,  </a:t>
            </a:r>
            <a:r>
              <a:rPr lang="en-US" dirty="0" err="1" smtClean="0"/>
              <a:t>heam</a:t>
            </a:r>
            <a:r>
              <a:rPr lang="en-US" dirty="0" smtClean="0"/>
              <a:t> and BT, clinical chemistry, </a:t>
            </a:r>
            <a:r>
              <a:rPr lang="en-US" dirty="0" err="1" smtClean="0"/>
              <a:t>immuno</a:t>
            </a:r>
            <a:r>
              <a:rPr lang="en-US" dirty="0" smtClean="0"/>
              <a:t> lab </a:t>
            </a:r>
            <a:r>
              <a:rPr lang="en-US" b="1" dirty="0" smtClean="0"/>
              <a:t> </a:t>
            </a:r>
            <a:r>
              <a:rPr lang="en-US" dirty="0" smtClean="0"/>
              <a:t>and investigations performed in discerning the varies diseases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7E2E-418D-4A0F-A71D-91EFEC52473C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Scientific study of </a:t>
            </a:r>
            <a:r>
              <a:rPr lang="en-US" b="1" dirty="0" smtClean="0"/>
              <a:t>diseases</a:t>
            </a:r>
            <a:r>
              <a:rPr lang="en-US" dirty="0" smtClean="0"/>
              <a:t> , its </a:t>
            </a:r>
            <a:r>
              <a:rPr lang="en-US" b="1" dirty="0" smtClean="0"/>
              <a:t>cause</a:t>
            </a:r>
            <a:r>
              <a:rPr lang="en-US" dirty="0" smtClean="0"/>
              <a:t> and </a:t>
            </a:r>
            <a:r>
              <a:rPr lang="en-US" b="1" dirty="0" smtClean="0"/>
              <a:t>effect</a:t>
            </a:r>
            <a:r>
              <a:rPr lang="en-US" dirty="0" smtClean="0"/>
              <a:t> of disease on the human body (Pathos= suffering)</a:t>
            </a:r>
          </a:p>
          <a:p>
            <a:r>
              <a:rPr lang="en-US" dirty="0" smtClean="0"/>
              <a:t>Study of </a:t>
            </a:r>
            <a:r>
              <a:rPr lang="en-US" b="1" dirty="0" smtClean="0"/>
              <a:t>structural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FF0000"/>
                </a:solidFill>
              </a:rPr>
              <a:t>functional</a:t>
            </a:r>
            <a:r>
              <a:rPr lang="en-US" dirty="0" smtClean="0"/>
              <a:t> changes in </a:t>
            </a:r>
            <a:r>
              <a:rPr lang="en-US" b="1" dirty="0" smtClean="0"/>
              <a:t>cell</a:t>
            </a:r>
            <a:r>
              <a:rPr lang="en-US" dirty="0" smtClean="0"/>
              <a:t>, </a:t>
            </a:r>
            <a:r>
              <a:rPr lang="en-US" b="1" dirty="0" smtClean="0"/>
              <a:t>tissues</a:t>
            </a:r>
            <a:r>
              <a:rPr lang="en-US" dirty="0" smtClean="0"/>
              <a:t> and </a:t>
            </a:r>
            <a:r>
              <a:rPr lang="en-US" b="1" dirty="0" smtClean="0"/>
              <a:t>organs</a:t>
            </a:r>
            <a:r>
              <a:rPr lang="en-US" dirty="0" smtClean="0"/>
              <a:t> that underlie disease</a:t>
            </a:r>
          </a:p>
          <a:p>
            <a:r>
              <a:rPr lang="en-US" dirty="0" smtClean="0"/>
              <a:t>Explains the WHY and WHEREFORES of signs and symptoms manifested by patients thus providing sound foundation for </a:t>
            </a:r>
            <a:r>
              <a:rPr lang="en-US" b="1" dirty="0" smtClean="0"/>
              <a:t>rational clinical care </a:t>
            </a:r>
            <a:r>
              <a:rPr lang="en-US" dirty="0" smtClean="0"/>
              <a:t>and therapy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299CD-2E27-4F94-91CF-2487B8292D87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Techniques Used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Molecular</a:t>
            </a:r>
          </a:p>
          <a:p>
            <a:r>
              <a:rPr lang="en-US" dirty="0" smtClean="0"/>
              <a:t>Microbiological</a:t>
            </a:r>
          </a:p>
          <a:p>
            <a:r>
              <a:rPr lang="en-US" dirty="0" smtClean="0"/>
              <a:t>serological</a:t>
            </a:r>
          </a:p>
          <a:p>
            <a:r>
              <a:rPr lang="en-US" dirty="0" smtClean="0"/>
              <a:t>Immunological</a:t>
            </a:r>
          </a:p>
          <a:p>
            <a:r>
              <a:rPr lang="en-US" dirty="0" smtClean="0"/>
              <a:t>Morphological</a:t>
            </a:r>
          </a:p>
          <a:p>
            <a:pPr lvl="1"/>
            <a:r>
              <a:rPr lang="en-US" dirty="0" smtClean="0"/>
              <a:t>Gross</a:t>
            </a:r>
          </a:p>
          <a:p>
            <a:pPr lvl="1"/>
            <a:r>
              <a:rPr lang="en-US" dirty="0" smtClean="0"/>
              <a:t>Histology</a:t>
            </a:r>
          </a:p>
          <a:p>
            <a:pPr lvl="1"/>
            <a:r>
              <a:rPr lang="en-US" dirty="0" smtClean="0"/>
              <a:t>cytology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EC426-295B-4825-ADFC-210EC0C75D8B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Pathology of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Definition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Aetiology</a:t>
            </a:r>
            <a:r>
              <a:rPr lang="en-US" b="1" dirty="0" smtClean="0"/>
              <a:t>/causes</a:t>
            </a:r>
            <a:r>
              <a:rPr lang="en-US" dirty="0" smtClean="0"/>
              <a:t> i.e. genetic or acquired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Pathogenesis</a:t>
            </a:r>
            <a:r>
              <a:rPr lang="en-US" dirty="0" smtClean="0"/>
              <a:t> and </a:t>
            </a:r>
            <a:r>
              <a:rPr lang="en-US" b="1" dirty="0" smtClean="0"/>
              <a:t>pathology</a:t>
            </a:r>
            <a:r>
              <a:rPr lang="en-US" dirty="0" smtClean="0"/>
              <a:t>                                    mechanisms of its development, sequences of events and state of expression of disease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Morphology </a:t>
            </a:r>
            <a:r>
              <a:rPr lang="en-US" dirty="0" smtClean="0"/>
              <a:t>– gross and microscopic structural alteration in cells and organs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Laboratory</a:t>
            </a:r>
            <a:r>
              <a:rPr lang="en-US" dirty="0" smtClean="0"/>
              <a:t> investigations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Clinic effects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complications </a:t>
            </a:r>
            <a:r>
              <a:rPr lang="en-US" dirty="0" smtClean="0"/>
              <a:t>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functional</a:t>
            </a:r>
            <a:r>
              <a:rPr lang="en-US" dirty="0" smtClean="0"/>
              <a:t> consequences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Treatment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B050"/>
                </a:solidFill>
              </a:rPr>
              <a:t>outcome</a:t>
            </a:r>
          </a:p>
          <a:p>
            <a:pPr marL="514350" indent="-514350">
              <a:buFont typeface="+mj-lt"/>
              <a:buAutoNum type="arabicPeriod"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22A4-2A7C-4D51-B64B-BE5FEA199567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69D9-6AEB-4FEA-A226-E3F6330516D3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Cytology and </a:t>
            </a:r>
            <a:r>
              <a:rPr lang="en-US" b="1" dirty="0" err="1" smtClean="0"/>
              <a:t>Cytopathology</a:t>
            </a:r>
            <a:endParaRPr lang="en-US" b="1" dirty="0" smtClean="0"/>
          </a:p>
          <a:p>
            <a:r>
              <a:rPr lang="en-US" b="1" dirty="0" smtClean="0"/>
              <a:t>Autopsy/PM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Cytology</a:t>
            </a:r>
          </a:p>
          <a:p>
            <a:r>
              <a:rPr lang="en-US" b="1" dirty="0" smtClean="0"/>
              <a:t>Definition</a:t>
            </a:r>
            <a:r>
              <a:rPr lang="en-US" dirty="0" smtClean="0"/>
              <a:t>: Study of cell morphology</a:t>
            </a:r>
          </a:p>
          <a:p>
            <a:r>
              <a:rPr lang="en-US" dirty="0" err="1" smtClean="0"/>
              <a:t>Cytopathology</a:t>
            </a:r>
            <a:endParaRPr lang="en-US" dirty="0" smtClean="0"/>
          </a:p>
          <a:p>
            <a:r>
              <a:rPr lang="en-US" dirty="0" smtClean="0"/>
              <a:t>Study of cellular alteration 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69D9-6AEB-4FEA-A226-E3F6330516D3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Wairimu Waweru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86BED8-6571-4B27-8446-B52048AD41E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Normal cell cycle</a:t>
            </a:r>
          </a:p>
          <a:p>
            <a:r>
              <a:rPr lang="en-US" dirty="0" smtClean="0"/>
              <a:t>Cell injury</a:t>
            </a:r>
          </a:p>
          <a:p>
            <a:r>
              <a:rPr lang="en-US" dirty="0" smtClean="0"/>
              <a:t>nutritional/occupation diseases</a:t>
            </a:r>
          </a:p>
          <a:p>
            <a:r>
              <a:rPr lang="en-US" dirty="0" smtClean="0"/>
              <a:t>Inflammation</a:t>
            </a:r>
          </a:p>
          <a:p>
            <a:r>
              <a:rPr lang="en-US" dirty="0" smtClean="0"/>
              <a:t>Cellular adaptations</a:t>
            </a:r>
          </a:p>
          <a:p>
            <a:r>
              <a:rPr lang="en-US" dirty="0" smtClean="0"/>
              <a:t>Genetic basis of disease</a:t>
            </a:r>
          </a:p>
          <a:p>
            <a:r>
              <a:rPr lang="en-US" dirty="0" smtClean="0"/>
              <a:t>Healing and repair</a:t>
            </a:r>
          </a:p>
          <a:p>
            <a:r>
              <a:rPr lang="en-US" dirty="0" err="1" smtClean="0"/>
              <a:t>Neoplasia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304</TotalTime>
  <Words>617</Words>
  <Application>Microsoft Office PowerPoint</Application>
  <PresentationFormat>On-screen Show (4:3)</PresentationFormat>
  <Paragraphs>159</Paragraphs>
  <Slides>19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Median</vt:lpstr>
      <vt:lpstr>Clip</vt:lpstr>
      <vt:lpstr>INTRODUCTION TO PATHOLOGY</vt:lpstr>
      <vt:lpstr>OBJECTIVES</vt:lpstr>
      <vt:lpstr> Dept of Human pathology</vt:lpstr>
      <vt:lpstr>pathology</vt:lpstr>
      <vt:lpstr>definition</vt:lpstr>
      <vt:lpstr>Techniques Used </vt:lpstr>
      <vt:lpstr>Pathology of diseases</vt:lpstr>
      <vt:lpstr>Slide 8</vt:lpstr>
      <vt:lpstr>TOPICS</vt:lpstr>
      <vt:lpstr>Slide 10</vt:lpstr>
      <vt:lpstr>Cytopathology</vt:lpstr>
      <vt:lpstr>Exfoliative cytology</vt:lpstr>
      <vt:lpstr>FNA cytology</vt:lpstr>
      <vt:lpstr>Slide 14</vt:lpstr>
      <vt:lpstr>Papanicolaou stain/H/E</vt:lpstr>
      <vt:lpstr>Slide 16</vt:lpstr>
      <vt:lpstr>Examinations</vt:lpstr>
      <vt:lpstr>Text books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PATHOLOGY</dc:title>
  <dc:creator>Peter Waweru</dc:creator>
  <cp:lastModifiedBy>Peter Waweru</cp:lastModifiedBy>
  <cp:revision>43</cp:revision>
  <dcterms:created xsi:type="dcterms:W3CDTF">2016-07-05T05:27:08Z</dcterms:created>
  <dcterms:modified xsi:type="dcterms:W3CDTF">2019-02-24T17:03:28Z</dcterms:modified>
</cp:coreProperties>
</file>