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302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70" r:id="rId14"/>
    <p:sldId id="268" r:id="rId15"/>
    <p:sldId id="272" r:id="rId16"/>
    <p:sldId id="273" r:id="rId17"/>
    <p:sldId id="274" r:id="rId18"/>
    <p:sldId id="276" r:id="rId19"/>
    <p:sldId id="275" r:id="rId20"/>
    <p:sldId id="277" r:id="rId21"/>
    <p:sldId id="300" r:id="rId22"/>
    <p:sldId id="299" r:id="rId23"/>
    <p:sldId id="293" r:id="rId24"/>
    <p:sldId id="278" r:id="rId25"/>
    <p:sldId id="298" r:id="rId26"/>
    <p:sldId id="279" r:id="rId27"/>
    <p:sldId id="281" r:id="rId28"/>
    <p:sldId id="280" r:id="rId29"/>
    <p:sldId id="282" r:id="rId30"/>
    <p:sldId id="294" r:id="rId31"/>
    <p:sldId id="297" r:id="rId32"/>
    <p:sldId id="285" r:id="rId33"/>
    <p:sldId id="286" r:id="rId34"/>
    <p:sldId id="287" r:id="rId35"/>
    <p:sldId id="292" r:id="rId36"/>
    <p:sldId id="288" r:id="rId37"/>
    <p:sldId id="289" r:id="rId38"/>
    <p:sldId id="291" r:id="rId39"/>
    <p:sldId id="296" r:id="rId40"/>
    <p:sldId id="301" r:id="rId41"/>
    <p:sldId id="290" r:id="rId42"/>
    <p:sldId id="295" r:id="rId43"/>
  </p:sldIdLst>
  <p:sldSz cx="9144000" cy="6858000" type="screen4x3"/>
  <p:notesSz cx="6858000" cy="9144000"/>
  <p:defaultTextStyle>
    <a:defPPr>
      <a:defRPr lang="sw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3447"/>
  </p:normalViewPr>
  <p:slideViewPr>
    <p:cSldViewPr>
      <p:cViewPr varScale="1">
        <p:scale>
          <a:sx n="63" d="100"/>
          <a:sy n="63" d="100"/>
        </p:scale>
        <p:origin x="10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6F451-8E21-47EB-B547-49A5D748D2C6}" type="datetimeFigureOut">
              <a:rPr lang="sw-KE" smtClean="0"/>
              <a:t>11/02/2019</a:t>
            </a:fld>
            <a:endParaRPr lang="sw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w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949A4-0513-43EF-BCEC-7B9C07335E5B}" type="slidenum">
              <a:rPr lang="sw-KE" smtClean="0"/>
              <a:t>‹#›</a:t>
            </a:fld>
            <a:endParaRPr lang="sw-KE"/>
          </a:p>
        </p:txBody>
      </p:sp>
    </p:spTree>
    <p:extLst>
      <p:ext uri="{BB962C8B-B14F-4D97-AF65-F5344CB8AC3E}">
        <p14:creationId xmlns:p14="http://schemas.microsoft.com/office/powerpoint/2010/main" val="124416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to add </a:t>
            </a:r>
            <a:r>
              <a:rPr lang="en-US" dirty="0" err="1"/>
              <a:t>dyscrasia</a:t>
            </a:r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949A4-0513-43EF-BCEC-7B9C07335E5B}" type="slidenum">
              <a:rPr lang="sw-KE" smtClean="0"/>
              <a:t>40</a:t>
            </a:fld>
            <a:endParaRPr lang="sw-KE"/>
          </a:p>
        </p:txBody>
      </p:sp>
    </p:spTree>
    <p:extLst>
      <p:ext uri="{BB962C8B-B14F-4D97-AF65-F5344CB8AC3E}">
        <p14:creationId xmlns:p14="http://schemas.microsoft.com/office/powerpoint/2010/main" val="355417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w-K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A41B-FD18-4F69-A638-84CF4AB95F2C}" type="datetimeFigureOut">
              <a:rPr lang="sw-KE" smtClean="0"/>
              <a:t>11/02/2019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245B-9975-4C9B-9522-4C3DAB6E34E3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A41B-FD18-4F69-A638-84CF4AB95F2C}" type="datetimeFigureOut">
              <a:rPr lang="sw-KE" smtClean="0"/>
              <a:t>11/02/2019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245B-9975-4C9B-9522-4C3DAB6E34E3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A41B-FD18-4F69-A638-84CF4AB95F2C}" type="datetimeFigureOut">
              <a:rPr lang="sw-KE" smtClean="0"/>
              <a:t>11/02/2019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245B-9975-4C9B-9522-4C3DAB6E34E3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1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228601" y="5181602"/>
            <a:ext cx="872331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2" y="4499677"/>
              <a:ext cx="4295218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7" y="4319028"/>
              <a:ext cx="8280252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5" y="4334834"/>
              <a:ext cx="8164230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4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019802"/>
            <a:ext cx="8686800" cy="365125"/>
          </a:xfrm>
        </p:spPr>
        <p:txBody>
          <a:bodyPr/>
          <a:lstStyle>
            <a:lvl1pPr>
              <a:defRPr sz="1050" b="1"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University of Nairobi                                 ISO 9001:2008       </a:t>
            </a:r>
            <a:fld id="{F5353712-C8B0-41BE-9493-A583AC42ECEA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73E87"/>
                </a:solidFill>
              </a:rPr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1077943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ountain 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43800" cy="12525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9876" y="6172202"/>
            <a:ext cx="8797925" cy="365125"/>
          </a:xfrm>
        </p:spPr>
        <p:txBody>
          <a:bodyPr/>
          <a:lstStyle>
            <a:lvl1pPr>
              <a:defRPr sz="1050" b="1"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University of Nairobi                                 ISO 9001:2008       </a:t>
            </a:r>
            <a:fld id="{1001572D-FA84-480A-A5D7-D48624807CA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73E87"/>
                </a:solidFill>
              </a:rPr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31837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1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hidden">
          <a:xfrm>
            <a:off x="6046788" y="4203702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6" y="4073527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cs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40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1" y="6172202"/>
            <a:ext cx="8493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University of Nairobi                                 ISO 9001:2008       </a:t>
            </a:r>
            <a:fld id="{C9A9A08A-2984-4BE5-BF9E-BB137ECDC259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73E87"/>
                </a:solidFill>
              </a:rPr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1748949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ountain 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University of Nairobi                                 ISO 9001:2008       </a:t>
            </a:r>
            <a:fld id="{10B7F4EC-67BE-4188-A476-C842A0A71A0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73E87"/>
                </a:solidFill>
              </a:rPr>
              <a:t>	 Certified 		http://www.uonbi.ac.ke</a:t>
            </a:r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30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University of Nairobi                                 ISO 9001:2008       </a:t>
            </a:r>
            <a:fld id="{E64AC39F-1D9C-489E-AE48-85C028E146E6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73E87"/>
                </a:solidFill>
              </a:rPr>
              <a:t>	 Certified 		http://www.uonbi.ac.ke</a:t>
            </a:r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University of Nairobi                                 ISO 9001:2008       </a:t>
            </a:r>
            <a:fld id="{B3F614DE-CE83-4D9E-9B9F-A6BC6FB80F54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73E87"/>
                </a:solidFill>
              </a:rPr>
              <a:t>	 Certified 		http://www.uonbi.ac.ke</a:t>
            </a:r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7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1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7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06388"/>
            <a:ext cx="914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Fountain 1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University of Nairobi                                 ISO 9001:2008       </a:t>
            </a:r>
            <a:fld id="{353DB4C9-C514-4518-AFA9-C52AC37E6E9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73E87"/>
                </a:solidFill>
              </a:rPr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2992590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1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7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1"/>
            <a:ext cx="9906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Fountain 1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165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5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35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93676" y="6249990"/>
            <a:ext cx="8416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University of Nairobi                                 ISO 9001:2008       </a:t>
            </a:r>
            <a:fld id="{E79A8FCE-B4CE-4CE9-8D7E-7F07957AB5E8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73E87"/>
                </a:solidFill>
              </a:rPr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390511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A41B-FD18-4F69-A638-84CF4AB95F2C}" type="datetimeFigureOut">
              <a:rPr lang="sw-KE" smtClean="0"/>
              <a:t>11/02/2019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245B-9975-4C9B-9522-4C3DAB6E34E3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1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40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2"/>
            <a:ext cx="1143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93676" y="6249990"/>
            <a:ext cx="8569325" cy="365125"/>
          </a:xfrm>
        </p:spPr>
        <p:txBody>
          <a:bodyPr/>
          <a:lstStyle>
            <a:lvl1pPr>
              <a:defRPr sz="1050" b="1"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University of Nairobi                                 ISO 9001:2008       </a:t>
            </a:r>
            <a:fld id="{4944FDBC-ED94-4154-BD73-1B0A82E7DE5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73E87"/>
                </a:solidFill>
              </a:rPr>
              <a:t>	 Certified 		http://www.uonbi.ac.ke</a:t>
            </a:r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68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University of Nairobi                                 ISO 9001:2008       </a:t>
            </a:r>
            <a:fld id="{A6FF0611-067F-4499-90F2-0D3E2CD93856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73E87"/>
                </a:solidFill>
              </a:rPr>
              <a:t>	 Certified 		http://www.uonbi.ac.ke</a:t>
            </a:r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02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1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7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2"/>
            <a:ext cx="9906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Fountain 1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University of Nairobi                                 ISO 9001:2008       </a:t>
            </a:r>
            <a:fld id="{A3E8972E-3B37-4401-8024-84180DED7B1E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73E87"/>
                </a:solidFill>
              </a:rPr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170200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A41B-FD18-4F69-A638-84CF4AB95F2C}" type="datetimeFigureOut">
              <a:rPr lang="sw-KE" smtClean="0"/>
              <a:t>11/02/2019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245B-9975-4C9B-9522-4C3DAB6E34E3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w-K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w-K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A41B-FD18-4F69-A638-84CF4AB95F2C}" type="datetimeFigureOut">
              <a:rPr lang="sw-KE" smtClean="0"/>
              <a:t>11/02/2019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245B-9975-4C9B-9522-4C3DAB6E34E3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w-K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w-K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A41B-FD18-4F69-A638-84CF4AB95F2C}" type="datetimeFigureOut">
              <a:rPr lang="sw-KE" smtClean="0"/>
              <a:t>11/02/2019</a:t>
            </a:fld>
            <a:endParaRPr lang="sw-K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245B-9975-4C9B-9522-4C3DAB6E34E3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A41B-FD18-4F69-A638-84CF4AB95F2C}" type="datetimeFigureOut">
              <a:rPr lang="sw-KE" smtClean="0"/>
              <a:t>11/02/2019</a:t>
            </a:fld>
            <a:endParaRPr lang="sw-K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245B-9975-4C9B-9522-4C3DAB6E34E3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A41B-FD18-4F69-A638-84CF4AB95F2C}" type="datetimeFigureOut">
              <a:rPr lang="sw-KE" smtClean="0"/>
              <a:t>11/02/2019</a:t>
            </a:fld>
            <a:endParaRPr lang="sw-K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245B-9975-4C9B-9522-4C3DAB6E34E3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A41B-FD18-4F69-A638-84CF4AB95F2C}" type="datetimeFigureOut">
              <a:rPr lang="sw-KE" smtClean="0"/>
              <a:t>11/02/2019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245B-9975-4C9B-9522-4C3DAB6E34E3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w-K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A41B-FD18-4F69-A638-84CF4AB95F2C}" type="datetimeFigureOut">
              <a:rPr lang="sw-KE" smtClean="0"/>
              <a:t>11/02/2019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245B-9975-4C9B-9522-4C3DAB6E34E3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A41B-FD18-4F69-A638-84CF4AB95F2C}" type="datetimeFigureOut">
              <a:rPr lang="sw-KE" smtClean="0"/>
              <a:t>11/02/2019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245B-9975-4C9B-9522-4C3DAB6E34E3}" type="slidenum">
              <a:rPr lang="sw-KE" smtClean="0"/>
              <a:t>‹#›</a:t>
            </a:fld>
            <a:endParaRPr lang="sw-K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w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1" y="228602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7"/>
            <a:ext cx="8723312" cy="1330325"/>
            <a:chOff x="-3905251" y="4294188"/>
            <a:chExt cx="13027839" cy="1892300"/>
          </a:xfrm>
        </p:grpSpPr>
        <p:sp>
          <p:nvSpPr>
            <p:cNvPr id="2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40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1" y="6172202"/>
            <a:ext cx="849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University of Nairobi                                 ISO 9001:2008       </a:t>
            </a:r>
            <a:fld id="{2D871130-B872-4909-9691-4AB84F480FE4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73E87"/>
                </a:solidFill>
              </a:rPr>
              <a:t>	 Certified 		http://www.uonbi.ac.ke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9" y="2674940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Fountain 17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77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197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41747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96566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3731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7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58103" y="2057400"/>
            <a:ext cx="7110132" cy="1334691"/>
          </a:xfrm>
        </p:spPr>
        <p:txBody>
          <a:bodyPr>
            <a:normAutofit/>
          </a:bodyPr>
          <a:lstStyle/>
          <a:p>
            <a:r>
              <a:rPr lang="en-US" dirty="0"/>
              <a:t>DISORDERS OF CELL GROWTH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645459" y="3524250"/>
            <a:ext cx="7826188" cy="1104900"/>
          </a:xfrm>
        </p:spPr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Edwin </a:t>
            </a:r>
            <a:r>
              <a:rPr lang="en-US" dirty="0" err="1"/>
              <a:t>Walong</a:t>
            </a:r>
            <a:r>
              <a:rPr lang="en-US" dirty="0"/>
              <a:t>. MBChB, MMed (Path), FC Path ECSA</a:t>
            </a:r>
          </a:p>
          <a:p>
            <a:r>
              <a:rPr lang="en-US" dirty="0"/>
              <a:t>Lecturer, Anatomic Pathology Unit, Department of Human Pathology, CHS, UoN.</a:t>
            </a:r>
          </a:p>
          <a:p>
            <a:r>
              <a:rPr lang="en-US" dirty="0"/>
              <a:t>MBChB III/BDS III General Pathology Series. 1400h, 21/01/2019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1350" b="0" kern="0" dirty="0">
                <a:solidFill>
                  <a:srgbClr val="073E87"/>
                </a:solidFill>
                <a:latin typeface="Candara"/>
              </a:rPr>
              <a:t>University of Nairobi                                 ISO 9001:2008       </a:t>
            </a:r>
            <a:fld id="{17B0BFE8-C6F9-45AA-B91B-BC556353CCDB}" type="slidenum">
              <a:rPr lang="en-US" sz="1350" b="0" kern="0">
                <a:solidFill>
                  <a:srgbClr val="073E87"/>
                </a:solidFill>
                <a:latin typeface="Candara"/>
              </a:rPr>
              <a:pPr defTabSz="685800">
                <a:defRPr/>
              </a:pPr>
              <a:t>1</a:t>
            </a:fld>
            <a:r>
              <a:rPr lang="en-US" sz="1350" b="0" kern="0" dirty="0">
                <a:solidFill>
                  <a:srgbClr val="073E87"/>
                </a:solidFill>
                <a:latin typeface="Candara"/>
              </a:rPr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39031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– </a:t>
            </a:r>
            <a:r>
              <a:rPr lang="en-US" dirty="0" err="1"/>
              <a:t>epitheliosis</a:t>
            </a:r>
            <a:r>
              <a:rPr lang="en-US" dirty="0"/>
              <a:t>, </a:t>
            </a:r>
            <a:r>
              <a:rPr lang="en-US" dirty="0" err="1"/>
              <a:t>adenosis</a:t>
            </a:r>
            <a:endParaRPr lang="sw-KE" dirty="0"/>
          </a:p>
        </p:txBody>
      </p:sp>
      <p:pic>
        <p:nvPicPr>
          <p:cNvPr id="4" name="Content Placeholder 3" descr="breast f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63643"/>
            <a:ext cx="7086600" cy="474802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prostate</a:t>
            </a:r>
            <a:endParaRPr lang="sw-KE" dirty="0"/>
          </a:p>
        </p:txBody>
      </p:sp>
      <p:pic>
        <p:nvPicPr>
          <p:cNvPr id="4" name="Content Placeholder 3" descr="benign_prostatic_hyperpla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4131" y="1600200"/>
            <a:ext cx="6055738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Pseudoepitheliomatous</a:t>
            </a:r>
            <a:r>
              <a:rPr lang="en-US" dirty="0"/>
              <a:t> Hyperplasia (</a:t>
            </a:r>
            <a:r>
              <a:rPr lang="en-US" dirty="0" err="1"/>
              <a:t>keratoacanthoma</a:t>
            </a:r>
            <a:r>
              <a:rPr lang="en-US" dirty="0"/>
              <a:t>)</a:t>
            </a:r>
            <a:endParaRPr lang="sw-KE" dirty="0"/>
          </a:p>
        </p:txBody>
      </p:sp>
      <p:pic>
        <p:nvPicPr>
          <p:cNvPr id="4" name="Content Placeholder 3" descr="pseudoepitheliomatous hyperpla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908" y="1348581"/>
            <a:ext cx="7345892" cy="550941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Pseudolymphoma</a:t>
            </a:r>
            <a:endParaRPr lang="sw-KE" dirty="0"/>
          </a:p>
        </p:txBody>
      </p:sp>
      <p:pic>
        <p:nvPicPr>
          <p:cNvPr id="4" name="Content Placeholder 3" descr="cutaneous pseudolymph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8508" y="1348581"/>
            <a:ext cx="7193492" cy="539511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Disordered Cell Growth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Excessive growth</a:t>
            </a:r>
          </a:p>
          <a:p>
            <a:pPr lvl="1"/>
            <a:r>
              <a:rPr lang="en-US" b="1" dirty="0"/>
              <a:t>Hypertrophy</a:t>
            </a:r>
          </a:p>
          <a:p>
            <a:pPr lvl="1"/>
            <a:r>
              <a:rPr lang="en-US" dirty="0" err="1"/>
              <a:t>Hyperpalasia</a:t>
            </a:r>
            <a:endParaRPr lang="en-US" dirty="0"/>
          </a:p>
          <a:p>
            <a:r>
              <a:rPr lang="en-US" dirty="0"/>
              <a:t>Diminished growth</a:t>
            </a:r>
          </a:p>
          <a:p>
            <a:pPr lvl="1"/>
            <a:r>
              <a:rPr lang="en-US" dirty="0"/>
              <a:t>Atrophy/</a:t>
            </a:r>
            <a:r>
              <a:rPr lang="en-US" dirty="0" err="1"/>
              <a:t>hypoplasia</a:t>
            </a:r>
            <a:endParaRPr lang="en-US" dirty="0"/>
          </a:p>
          <a:p>
            <a:r>
              <a:rPr lang="en-US" dirty="0"/>
              <a:t>Abnormalities of cellular differentiation</a:t>
            </a:r>
          </a:p>
          <a:p>
            <a:pPr lvl="1"/>
            <a:r>
              <a:rPr lang="en-US" dirty="0" err="1"/>
              <a:t>Metaplasia</a:t>
            </a:r>
            <a:endParaRPr lang="en-US" dirty="0"/>
          </a:p>
          <a:p>
            <a:pPr lvl="1"/>
            <a:r>
              <a:rPr lang="en-US" dirty="0"/>
              <a:t>Dysplasia  </a:t>
            </a:r>
          </a:p>
          <a:p>
            <a:endParaRPr lang="sw-K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Hypertrophy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 the size of an organ or tissue due to increase in size of its constituent specialized cells</a:t>
            </a:r>
          </a:p>
          <a:p>
            <a:r>
              <a:rPr lang="en-US" dirty="0"/>
              <a:t>Pure hypertrophy without hyperplasia is seen in striated muscle.</a:t>
            </a:r>
          </a:p>
          <a:p>
            <a:r>
              <a:rPr lang="en-US" dirty="0">
                <a:solidFill>
                  <a:srgbClr val="0070C0"/>
                </a:solidFill>
              </a:rPr>
              <a:t>Exception: </a:t>
            </a:r>
            <a:r>
              <a:rPr lang="en-US" dirty="0" err="1">
                <a:solidFill>
                  <a:srgbClr val="0070C0"/>
                </a:solidFill>
              </a:rPr>
              <a:t>intimal</a:t>
            </a:r>
            <a:r>
              <a:rPr lang="en-US" dirty="0">
                <a:solidFill>
                  <a:srgbClr val="0070C0"/>
                </a:solidFill>
              </a:rPr>
              <a:t> proliferation (hyperplasia)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hypertrophy</a:t>
            </a:r>
            <a:endParaRPr lang="sw-KE" dirty="0"/>
          </a:p>
        </p:txBody>
      </p:sp>
      <p:pic>
        <p:nvPicPr>
          <p:cNvPr id="4" name="Content Placeholder 3" descr="concentric hypertroph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203070" y="2057400"/>
            <a:ext cx="4984815" cy="3733800"/>
          </a:xfrm>
        </p:spPr>
      </p:pic>
      <p:pic>
        <p:nvPicPr>
          <p:cNvPr id="6" name="Content Placeholder 5" descr="hypertrophic cardiomyopath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57400"/>
            <a:ext cx="4491574" cy="3657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Disordered Cell Growth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Excessive growth</a:t>
            </a:r>
          </a:p>
          <a:p>
            <a:pPr lvl="1"/>
            <a:r>
              <a:rPr lang="en-US" dirty="0"/>
              <a:t>Hypertrophy</a:t>
            </a:r>
          </a:p>
          <a:p>
            <a:pPr lvl="1"/>
            <a:r>
              <a:rPr lang="en-US" dirty="0"/>
              <a:t>Hyperplasia</a:t>
            </a:r>
          </a:p>
          <a:p>
            <a:r>
              <a:rPr lang="en-US" b="1" dirty="0"/>
              <a:t>Diminished growth</a:t>
            </a:r>
          </a:p>
          <a:p>
            <a:pPr lvl="1"/>
            <a:r>
              <a:rPr lang="en-US" b="1" dirty="0"/>
              <a:t>Atrophy/</a:t>
            </a:r>
            <a:r>
              <a:rPr lang="en-US" b="1" dirty="0" err="1"/>
              <a:t>hypoplasia</a:t>
            </a:r>
            <a:endParaRPr lang="en-US" b="1" dirty="0"/>
          </a:p>
          <a:p>
            <a:r>
              <a:rPr lang="en-US" dirty="0"/>
              <a:t>Abnormalities of cellular differentiation</a:t>
            </a:r>
          </a:p>
          <a:p>
            <a:pPr lvl="1"/>
            <a:r>
              <a:rPr lang="en-US" dirty="0" err="1"/>
              <a:t>Metaplasia</a:t>
            </a:r>
            <a:endParaRPr lang="en-US" dirty="0"/>
          </a:p>
          <a:p>
            <a:pPr lvl="1"/>
            <a:r>
              <a:rPr lang="en-US" dirty="0"/>
              <a:t>Dysplasia  </a:t>
            </a:r>
          </a:p>
          <a:p>
            <a:endParaRPr lang="sw-K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Atrophy/</a:t>
            </a:r>
            <a:r>
              <a:rPr lang="en-US" dirty="0" err="1"/>
              <a:t>Hypoplasia</a:t>
            </a:r>
            <a:r>
              <a:rPr lang="en-US" dirty="0"/>
              <a:t>	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Reduction in organ size due to loss of constituent cells</a:t>
            </a:r>
          </a:p>
          <a:p>
            <a:r>
              <a:rPr lang="en-US" dirty="0"/>
              <a:t>Secondary </a:t>
            </a:r>
            <a:r>
              <a:rPr lang="en-US" dirty="0" err="1"/>
              <a:t>lysosomes</a:t>
            </a:r>
            <a:r>
              <a:rPr lang="en-US" dirty="0"/>
              <a:t> (</a:t>
            </a:r>
            <a:r>
              <a:rPr lang="en-US" dirty="0" err="1"/>
              <a:t>autophagy</a:t>
            </a:r>
            <a:r>
              <a:rPr lang="en-US" dirty="0"/>
              <a:t>) and residual bodies – </a:t>
            </a:r>
            <a:r>
              <a:rPr lang="en-US" dirty="0" err="1"/>
              <a:t>lipofuschin</a:t>
            </a:r>
            <a:r>
              <a:rPr lang="en-US" dirty="0"/>
              <a:t> pigment</a:t>
            </a:r>
          </a:p>
          <a:p>
            <a:r>
              <a:rPr lang="en-US" dirty="0"/>
              <a:t>Apoptosis is observed</a:t>
            </a:r>
          </a:p>
          <a:p>
            <a:r>
              <a:rPr lang="en-US" dirty="0"/>
              <a:t>Physiology – ‘involution’</a:t>
            </a:r>
          </a:p>
          <a:p>
            <a:r>
              <a:rPr lang="en-US" dirty="0"/>
              <a:t>Examples of atrophy</a:t>
            </a:r>
            <a:endParaRPr lang="sw-K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 atrophy</a:t>
            </a:r>
            <a:endParaRPr lang="sw-KE" dirty="0"/>
          </a:p>
        </p:txBody>
      </p:sp>
      <p:pic>
        <p:nvPicPr>
          <p:cNvPr id="6" name="Content Placeholder 5" descr="brown atrophy hear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3291" y="2057400"/>
            <a:ext cx="3461385" cy="3810000"/>
          </a:xfrm>
        </p:spPr>
      </p:pic>
      <p:pic>
        <p:nvPicPr>
          <p:cNvPr id="8" name="Content Placeholder 7" descr="heart atroph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4800" y="2057400"/>
            <a:ext cx="4522078" cy="3810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Excessive growth</a:t>
            </a:r>
          </a:p>
          <a:p>
            <a:pPr lvl="1"/>
            <a:r>
              <a:rPr lang="en-US" dirty="0"/>
              <a:t>Hypertrophy</a:t>
            </a:r>
          </a:p>
          <a:p>
            <a:pPr lvl="1"/>
            <a:r>
              <a:rPr lang="en-US" dirty="0"/>
              <a:t>Hyperplasia</a:t>
            </a:r>
          </a:p>
          <a:p>
            <a:r>
              <a:rPr lang="en-US" dirty="0"/>
              <a:t>Diminished growth</a:t>
            </a:r>
          </a:p>
          <a:p>
            <a:pPr lvl="1"/>
            <a:r>
              <a:rPr lang="en-US" dirty="0"/>
              <a:t>Atrophy/</a:t>
            </a:r>
            <a:r>
              <a:rPr lang="en-US" dirty="0" err="1"/>
              <a:t>hypoplasia</a:t>
            </a:r>
            <a:endParaRPr lang="en-US" dirty="0"/>
          </a:p>
          <a:p>
            <a:r>
              <a:rPr lang="en-US" dirty="0"/>
              <a:t>Abnormalities of cellular differentiation</a:t>
            </a:r>
          </a:p>
          <a:p>
            <a:pPr lvl="1"/>
            <a:r>
              <a:rPr lang="en-US" dirty="0" err="1"/>
              <a:t>Metaplasia</a:t>
            </a:r>
            <a:endParaRPr lang="en-US" dirty="0"/>
          </a:p>
          <a:p>
            <a:pPr lvl="1"/>
            <a:r>
              <a:rPr lang="en-US" dirty="0"/>
              <a:t>Dysplasia  </a:t>
            </a:r>
          </a:p>
          <a:p>
            <a:endParaRPr lang="sw-K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7" name="Content Placeholder 6" descr="brown-atrophy-of-the-he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248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 atrophy</a:t>
            </a:r>
            <a:endParaRPr lang="sw-KE" dirty="0"/>
          </a:p>
        </p:txBody>
      </p:sp>
      <p:pic>
        <p:nvPicPr>
          <p:cNvPr id="7" name="Content Placeholder 6" descr="lipofuschin granu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6380" y="1905000"/>
            <a:ext cx="7132134" cy="3810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muscle atrophy</a:t>
            </a:r>
            <a:endParaRPr lang="sw-KE" dirty="0"/>
          </a:p>
        </p:txBody>
      </p:sp>
      <p:pic>
        <p:nvPicPr>
          <p:cNvPr id="4" name="Content Placeholder 3" descr="different forms of muscle atrop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7695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Senile atrophy</a:t>
            </a:r>
            <a:endParaRPr lang="sw-KE" dirty="0"/>
          </a:p>
        </p:txBody>
      </p:sp>
      <p:pic>
        <p:nvPicPr>
          <p:cNvPr id="4" name="Content Placeholder 3" descr="brain senile atrop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01037"/>
            <a:ext cx="7239000" cy="477354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Osteoporosis</a:t>
            </a:r>
            <a:endParaRPr lang="sw-KE" dirty="0"/>
          </a:p>
        </p:txBody>
      </p:sp>
      <p:pic>
        <p:nvPicPr>
          <p:cNvPr id="4" name="Content Placeholder 3" descr="osteoporosis b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81794"/>
            <a:ext cx="7543800" cy="491161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Osteoporosis</a:t>
            </a:r>
            <a:endParaRPr lang="sw-KE" dirty="0"/>
          </a:p>
        </p:txBody>
      </p:sp>
      <p:pic>
        <p:nvPicPr>
          <p:cNvPr id="4" name="Content Placeholder 3" descr="osteoporosis histolo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6491760" cy="441535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Disordered Cell Growth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Excessive growth</a:t>
            </a:r>
          </a:p>
          <a:p>
            <a:pPr lvl="1"/>
            <a:r>
              <a:rPr lang="en-US" dirty="0"/>
              <a:t>Hypertrophy</a:t>
            </a:r>
          </a:p>
          <a:p>
            <a:pPr lvl="1"/>
            <a:r>
              <a:rPr lang="en-US" dirty="0"/>
              <a:t>Hyperplasia</a:t>
            </a:r>
          </a:p>
          <a:p>
            <a:r>
              <a:rPr lang="en-US" dirty="0"/>
              <a:t>Diminished growth</a:t>
            </a:r>
          </a:p>
          <a:p>
            <a:pPr lvl="1"/>
            <a:r>
              <a:rPr lang="en-US" dirty="0"/>
              <a:t>Atrophy/</a:t>
            </a:r>
            <a:r>
              <a:rPr lang="en-US" dirty="0" err="1"/>
              <a:t>hypoplasia</a:t>
            </a:r>
            <a:endParaRPr lang="en-US" dirty="0"/>
          </a:p>
          <a:p>
            <a:r>
              <a:rPr lang="en-US" b="1" dirty="0"/>
              <a:t>Abnormalities of cellular differentiation</a:t>
            </a:r>
          </a:p>
          <a:p>
            <a:pPr lvl="1"/>
            <a:r>
              <a:rPr lang="en-US" b="1" dirty="0" err="1"/>
              <a:t>Metaplasia</a:t>
            </a:r>
            <a:endParaRPr lang="en-US" b="1" dirty="0"/>
          </a:p>
          <a:p>
            <a:pPr lvl="1"/>
            <a:r>
              <a:rPr lang="en-US" dirty="0"/>
              <a:t>Dysplasia  </a:t>
            </a:r>
          </a:p>
          <a:p>
            <a:endParaRPr lang="sw-K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Metaplasia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of one type of differentiated tissue to another type of differentiated tissue</a:t>
            </a:r>
          </a:p>
          <a:p>
            <a:endParaRPr lang="en-US" dirty="0"/>
          </a:p>
          <a:p>
            <a:endParaRPr lang="sw-K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Squamus</a:t>
            </a:r>
            <a:r>
              <a:rPr lang="en-US" dirty="0"/>
              <a:t> </a:t>
            </a:r>
            <a:r>
              <a:rPr lang="en-US" dirty="0" err="1"/>
              <a:t>metaplasia</a:t>
            </a:r>
            <a:endParaRPr lang="sw-KE" dirty="0"/>
          </a:p>
        </p:txBody>
      </p:sp>
      <p:pic>
        <p:nvPicPr>
          <p:cNvPr id="4" name="Content Placeholder 3" descr="squamus metapla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1967" y="2133600"/>
            <a:ext cx="7549662" cy="3657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Acinar</a:t>
            </a:r>
            <a:r>
              <a:rPr lang="en-US" dirty="0"/>
              <a:t> to </a:t>
            </a:r>
            <a:r>
              <a:rPr lang="en-US" dirty="0" err="1"/>
              <a:t>ductal</a:t>
            </a:r>
            <a:r>
              <a:rPr lang="en-US" dirty="0"/>
              <a:t> </a:t>
            </a:r>
            <a:r>
              <a:rPr lang="en-US" dirty="0" err="1"/>
              <a:t>metaplasia</a:t>
            </a:r>
            <a:r>
              <a:rPr lang="en-US" dirty="0"/>
              <a:t>, pancreas</a:t>
            </a:r>
            <a:endParaRPr lang="sw-KE" dirty="0"/>
          </a:p>
        </p:txBody>
      </p:sp>
      <p:pic>
        <p:nvPicPr>
          <p:cNvPr id="4" name="Content Placeholder 3" descr="acinar to ductal metapla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95081"/>
            <a:ext cx="6858000" cy="4936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Dystrophies, </a:t>
            </a:r>
            <a:r>
              <a:rPr lang="en-US" dirty="0" err="1">
                <a:solidFill>
                  <a:srgbClr val="FF0000"/>
                </a:solidFill>
              </a:rPr>
              <a:t>dyscrasia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Neoplasia</a:t>
            </a:r>
            <a:r>
              <a:rPr lang="en-US" dirty="0">
                <a:solidFill>
                  <a:srgbClr val="0070C0"/>
                </a:solidFill>
              </a:rPr>
              <a:t> – abnormal new growth, not within the scope of this presentation</a:t>
            </a:r>
            <a:endParaRPr lang="sw-KE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Acinar</a:t>
            </a:r>
            <a:r>
              <a:rPr lang="en-US" dirty="0"/>
              <a:t> to </a:t>
            </a:r>
            <a:r>
              <a:rPr lang="en-US" dirty="0" err="1"/>
              <a:t>ductal</a:t>
            </a:r>
            <a:r>
              <a:rPr lang="en-US" dirty="0"/>
              <a:t> </a:t>
            </a:r>
            <a:r>
              <a:rPr lang="en-US" dirty="0" err="1"/>
              <a:t>metaplasia</a:t>
            </a:r>
            <a:endParaRPr lang="sw-KE" dirty="0"/>
          </a:p>
        </p:txBody>
      </p:sp>
      <p:pic>
        <p:nvPicPr>
          <p:cNvPr id="4" name="Content Placeholder 3" descr="acinar to ductal metaplasia histolo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6584052" cy="497754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Disordered Cell Growth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Excessive growth</a:t>
            </a:r>
          </a:p>
          <a:p>
            <a:pPr lvl="1"/>
            <a:r>
              <a:rPr lang="en-US" dirty="0"/>
              <a:t>Hypertrophy</a:t>
            </a:r>
          </a:p>
          <a:p>
            <a:pPr lvl="1"/>
            <a:r>
              <a:rPr lang="en-US" dirty="0"/>
              <a:t>Hyperplasia</a:t>
            </a:r>
          </a:p>
          <a:p>
            <a:r>
              <a:rPr lang="en-US" dirty="0"/>
              <a:t>Diminished growth</a:t>
            </a:r>
          </a:p>
          <a:p>
            <a:pPr lvl="1"/>
            <a:r>
              <a:rPr lang="en-US" dirty="0"/>
              <a:t>Atrophy/</a:t>
            </a:r>
            <a:r>
              <a:rPr lang="en-US" dirty="0" err="1"/>
              <a:t>hypoplasia</a:t>
            </a:r>
            <a:endParaRPr lang="en-US" dirty="0"/>
          </a:p>
          <a:p>
            <a:r>
              <a:rPr lang="en-US" dirty="0"/>
              <a:t>Abnormalities of cellular differentiation</a:t>
            </a:r>
          </a:p>
          <a:p>
            <a:pPr lvl="1"/>
            <a:r>
              <a:rPr lang="en-US" dirty="0" err="1"/>
              <a:t>Metaplasia</a:t>
            </a:r>
            <a:endParaRPr lang="en-US" dirty="0"/>
          </a:p>
          <a:p>
            <a:r>
              <a:rPr lang="en-US" b="1" dirty="0"/>
              <a:t>Dysplasia</a:t>
            </a:r>
            <a:r>
              <a:rPr lang="en-US" dirty="0"/>
              <a:t> , </a:t>
            </a:r>
            <a:r>
              <a:rPr lang="en-US" b="1" dirty="0"/>
              <a:t>dystrophy</a:t>
            </a:r>
          </a:p>
          <a:p>
            <a:endParaRPr lang="sw-K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Dysplasia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‘Abnormal growth’,  there is defective maturation, non functional tissue</a:t>
            </a:r>
          </a:p>
          <a:p>
            <a:r>
              <a:rPr lang="en-US" dirty="0"/>
              <a:t>Premalignant change</a:t>
            </a:r>
          </a:p>
          <a:p>
            <a:r>
              <a:rPr lang="en-US" dirty="0"/>
              <a:t>Early events in multistep carcinogenesis</a:t>
            </a:r>
          </a:p>
          <a:p>
            <a:endParaRPr lang="sw-K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Dystrophies, </a:t>
            </a:r>
            <a:r>
              <a:rPr lang="en-US" dirty="0" err="1"/>
              <a:t>dyscrasia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dysplasia</a:t>
            </a:r>
            <a:endParaRPr lang="sw-K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Dys</a:t>
            </a:r>
            <a:r>
              <a:rPr lang="en-US" dirty="0"/>
              <a:t> – bad or difficult</a:t>
            </a:r>
          </a:p>
          <a:p>
            <a:r>
              <a:rPr lang="en-US" dirty="0" err="1"/>
              <a:t>Trophe</a:t>
            </a:r>
            <a:r>
              <a:rPr lang="en-US" dirty="0"/>
              <a:t> – nourishment, </a:t>
            </a:r>
            <a:r>
              <a:rPr lang="en-US" dirty="0" err="1"/>
              <a:t>crasia</a:t>
            </a:r>
            <a:r>
              <a:rPr lang="en-US" dirty="0"/>
              <a:t> – abnormal, </a:t>
            </a:r>
            <a:r>
              <a:rPr lang="en-US" dirty="0" err="1"/>
              <a:t>plasia</a:t>
            </a:r>
            <a:r>
              <a:rPr lang="en-US" dirty="0"/>
              <a:t>-growth</a:t>
            </a:r>
          </a:p>
          <a:p>
            <a:r>
              <a:rPr lang="en-US" dirty="0"/>
              <a:t>Disorders of structure or function of tissues as a result of abnormal or inadequate nutrition</a:t>
            </a:r>
          </a:p>
          <a:p>
            <a:r>
              <a:rPr lang="en-US" dirty="0"/>
              <a:t>They include agenesis, atrophy, hypertrophy, hyperplasia, </a:t>
            </a:r>
            <a:r>
              <a:rPr lang="en-US" dirty="0" err="1"/>
              <a:t>metaplasia</a:t>
            </a:r>
            <a:endParaRPr lang="sw-K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Megaloblastic</a:t>
            </a:r>
            <a:r>
              <a:rPr lang="en-US" dirty="0"/>
              <a:t> </a:t>
            </a:r>
            <a:r>
              <a:rPr lang="en-US" dirty="0" err="1"/>
              <a:t>anaemia</a:t>
            </a:r>
            <a:endParaRPr lang="sw-KE" dirty="0"/>
          </a:p>
        </p:txBody>
      </p:sp>
      <p:pic>
        <p:nvPicPr>
          <p:cNvPr id="4" name="Content Placeholder 3" descr="megaloblastic anaemia, bone marr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17776"/>
            <a:ext cx="6629400" cy="443977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Muscular dystrophies</a:t>
            </a:r>
            <a:endParaRPr lang="sw-KE" dirty="0"/>
          </a:p>
        </p:txBody>
      </p:sp>
      <p:pic>
        <p:nvPicPr>
          <p:cNvPr id="4" name="Content Placeholder 3" descr="duchene muscular dystrop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7800257" cy="51816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</a:t>
            </a:r>
            <a:r>
              <a:rPr lang="en-US" dirty="0" err="1"/>
              <a:t>Osteodystrophy</a:t>
            </a:r>
            <a:endParaRPr lang="sw-KE" dirty="0"/>
          </a:p>
        </p:txBody>
      </p:sp>
      <p:pic>
        <p:nvPicPr>
          <p:cNvPr id="4" name="Content Placeholder 3" descr="renal osteodystrop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029" y="1600200"/>
            <a:ext cx="6041941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Cutaneous</a:t>
            </a:r>
            <a:r>
              <a:rPr lang="en-US" dirty="0"/>
              <a:t> Dystrophies, </a:t>
            </a:r>
            <a:r>
              <a:rPr lang="en-US" dirty="0" err="1"/>
              <a:t>seborrheic</a:t>
            </a:r>
            <a:r>
              <a:rPr lang="en-US" dirty="0"/>
              <a:t> </a:t>
            </a:r>
            <a:r>
              <a:rPr lang="en-US" dirty="0" err="1"/>
              <a:t>keratosis</a:t>
            </a:r>
            <a:r>
              <a:rPr lang="en-US" dirty="0"/>
              <a:t>, actinic </a:t>
            </a:r>
            <a:r>
              <a:rPr lang="en-US" dirty="0" err="1"/>
              <a:t>keratosis</a:t>
            </a:r>
            <a:endParaRPr lang="sw-KE" dirty="0"/>
          </a:p>
        </p:txBody>
      </p:sp>
      <p:pic>
        <p:nvPicPr>
          <p:cNvPr id="4" name="Content Placeholder 3" descr="seborrheic kerato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8042" y="1600200"/>
            <a:ext cx="6007915" cy="45259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Cutaneous</a:t>
            </a:r>
            <a:r>
              <a:rPr lang="en-US" dirty="0"/>
              <a:t> Dystrophies – </a:t>
            </a:r>
            <a:br>
              <a:rPr lang="en-US" dirty="0"/>
            </a:br>
            <a:r>
              <a:rPr lang="en-US" dirty="0"/>
              <a:t>actinic </a:t>
            </a:r>
            <a:r>
              <a:rPr lang="en-US" dirty="0" err="1"/>
              <a:t>keratosis</a:t>
            </a:r>
            <a:endParaRPr lang="sw-KE" dirty="0"/>
          </a:p>
        </p:txBody>
      </p:sp>
      <p:pic>
        <p:nvPicPr>
          <p:cNvPr id="4" name="Content Placeholder 3" descr="actininckeratosis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39463"/>
            <a:ext cx="7010400" cy="454855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Lipodystrophy</a:t>
            </a:r>
            <a:endParaRPr lang="sw-KE" dirty="0"/>
          </a:p>
        </p:txBody>
      </p:sp>
      <p:pic>
        <p:nvPicPr>
          <p:cNvPr id="4" name="Content Placeholder 3" descr="lipodystrop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3047"/>
            <a:ext cx="6553200" cy="49085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pathologic basis of disorders of cell growth</a:t>
            </a:r>
            <a:endParaRPr lang="sw-KE" dirty="0"/>
          </a:p>
          <a:p>
            <a:endParaRPr lang="en-US" dirty="0"/>
          </a:p>
          <a:p>
            <a:r>
              <a:rPr lang="en-US" dirty="0"/>
              <a:t>Describe disorders of cell growth with appropriate clinical-pathological correlates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Fibrous ‘</a:t>
            </a:r>
            <a:r>
              <a:rPr lang="en-US" dirty="0" err="1"/>
              <a:t>dysplasia’and</a:t>
            </a:r>
            <a:r>
              <a:rPr lang="en-US" dirty="0"/>
              <a:t> other descriptions of dystrophy</a:t>
            </a:r>
            <a:endParaRPr lang="sw-KE" dirty="0"/>
          </a:p>
        </p:txBody>
      </p:sp>
      <p:pic>
        <p:nvPicPr>
          <p:cNvPr id="4" name="Content Placeholder 3" descr="fibrous dysplasia of bo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733462"/>
            <a:ext cx="6326710" cy="4210138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	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Disorders of cell growth occur in many pathologic processes</a:t>
            </a:r>
          </a:p>
          <a:p>
            <a:r>
              <a:rPr lang="en-US" dirty="0"/>
              <a:t>Their identification is important for diagnosis of a variety of lesions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Pathologic Basis–Growth Potential of cells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Labile cells – </a:t>
            </a:r>
            <a:r>
              <a:rPr lang="en-US" dirty="0"/>
              <a:t>continuous replication</a:t>
            </a:r>
          </a:p>
          <a:p>
            <a:r>
              <a:rPr lang="en-US" dirty="0"/>
              <a:t>stem cells within a replicative compartment (with a high mitotic rate) undergo frequent asymmetric cell division. </a:t>
            </a:r>
          </a:p>
          <a:p>
            <a:r>
              <a:rPr lang="en-US" dirty="0"/>
              <a:t>Examples: lymphoid cells (germinal centers) bone marrow, epithelia (basal layers, crypts-lower two thirds)</a:t>
            </a:r>
          </a:p>
          <a:p>
            <a:r>
              <a:rPr lang="en-US" dirty="0"/>
              <a:t>Hyperplasia, hypoplasia/atrophy, dysplasia</a:t>
            </a:r>
          </a:p>
          <a:p>
            <a:endParaRPr lang="en-US" dirty="0"/>
          </a:p>
          <a:p>
            <a:endParaRPr lang="sw-K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Pathologic Basis–Growth Potential of cells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Stable cells – </a:t>
            </a:r>
            <a:r>
              <a:rPr lang="en-US" dirty="0"/>
              <a:t>discontinuous replicators</a:t>
            </a:r>
          </a:p>
          <a:p>
            <a:r>
              <a:rPr lang="en-US" dirty="0"/>
              <a:t>Mitotic activity of neighboring cells; which are activated having been in the Go phase</a:t>
            </a:r>
          </a:p>
          <a:p>
            <a:r>
              <a:rPr lang="en-US" dirty="0"/>
              <a:t>Few mitotic figures</a:t>
            </a:r>
          </a:p>
          <a:p>
            <a:r>
              <a:rPr lang="en-US" dirty="0" err="1"/>
              <a:t>Secretory</a:t>
            </a:r>
            <a:r>
              <a:rPr lang="en-US" dirty="0"/>
              <a:t> epithelial structures (kidney, liver, pancreas, endocrine glands.</a:t>
            </a:r>
          </a:p>
          <a:p>
            <a:r>
              <a:rPr lang="en-US" dirty="0"/>
              <a:t>Connective tissues – endothelial cells, fibroblasts, lymphoid tissue (non – </a:t>
            </a:r>
            <a:r>
              <a:rPr lang="en-US" dirty="0" err="1"/>
              <a:t>blastic</a:t>
            </a:r>
            <a:r>
              <a:rPr lang="en-US" dirty="0"/>
              <a:t>)</a:t>
            </a:r>
          </a:p>
          <a:p>
            <a:r>
              <a:rPr lang="en-US" dirty="0"/>
              <a:t>Hyperplasia, </a:t>
            </a:r>
            <a:r>
              <a:rPr lang="en-US" dirty="0" err="1"/>
              <a:t>hypoplasia</a:t>
            </a:r>
            <a:r>
              <a:rPr lang="en-US" dirty="0"/>
              <a:t>/atrophy, </a:t>
            </a:r>
            <a:r>
              <a:rPr lang="en-US" dirty="0" err="1"/>
              <a:t>metaplasia</a:t>
            </a:r>
            <a:endParaRPr lang="en-US" dirty="0"/>
          </a:p>
          <a:p>
            <a:endParaRPr lang="sw-K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Pathologic Basis–Growth Potential of cells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Permanent cells – </a:t>
            </a:r>
            <a:r>
              <a:rPr lang="en-US" dirty="0"/>
              <a:t>have limited capacity to replicate</a:t>
            </a:r>
          </a:p>
          <a:p>
            <a:r>
              <a:rPr lang="en-US" dirty="0"/>
              <a:t>DNA replication and regeneration may occur</a:t>
            </a:r>
          </a:p>
          <a:p>
            <a:r>
              <a:rPr lang="en-US" dirty="0"/>
              <a:t>Striated muscle (skeletal, cardiac, smooth) and neurons</a:t>
            </a:r>
          </a:p>
          <a:p>
            <a:endParaRPr lang="sw-KE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Disordered Cell Growth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Excessive growth</a:t>
            </a:r>
          </a:p>
          <a:p>
            <a:pPr lvl="1"/>
            <a:r>
              <a:rPr lang="en-US" b="1" dirty="0"/>
              <a:t>Hypertrophy</a:t>
            </a:r>
          </a:p>
          <a:p>
            <a:pPr lvl="1"/>
            <a:r>
              <a:rPr lang="en-US" dirty="0"/>
              <a:t>Hyperplasia</a:t>
            </a:r>
          </a:p>
          <a:p>
            <a:r>
              <a:rPr lang="en-US" dirty="0"/>
              <a:t>Diminished growth</a:t>
            </a:r>
          </a:p>
          <a:p>
            <a:pPr lvl="1"/>
            <a:r>
              <a:rPr lang="en-US" dirty="0"/>
              <a:t>Atrophy/</a:t>
            </a:r>
            <a:r>
              <a:rPr lang="en-US" dirty="0" err="1"/>
              <a:t>hypoplasia</a:t>
            </a:r>
            <a:endParaRPr lang="en-US" dirty="0"/>
          </a:p>
          <a:p>
            <a:r>
              <a:rPr lang="en-US" dirty="0"/>
              <a:t>Abnormalities of cellular differentiation</a:t>
            </a:r>
          </a:p>
          <a:p>
            <a:pPr lvl="1"/>
            <a:r>
              <a:rPr lang="en-US" dirty="0" err="1"/>
              <a:t>Metaplasia</a:t>
            </a:r>
            <a:endParaRPr lang="en-US" dirty="0"/>
          </a:p>
          <a:p>
            <a:pPr lvl="1"/>
            <a:r>
              <a:rPr lang="en-US" dirty="0"/>
              <a:t>Dysplasia  </a:t>
            </a:r>
          </a:p>
          <a:p>
            <a:endParaRPr lang="sw-K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Hyperplasia	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 size of an organ due to an increase in number of specialized cells</a:t>
            </a:r>
          </a:p>
          <a:p>
            <a:r>
              <a:rPr lang="en-US" dirty="0"/>
              <a:t>Responds to stimuli</a:t>
            </a:r>
          </a:p>
          <a:p>
            <a:r>
              <a:rPr lang="en-US" dirty="0"/>
              <a:t>Changes are reversible</a:t>
            </a:r>
          </a:p>
          <a:p>
            <a:r>
              <a:rPr lang="en-US" dirty="0"/>
              <a:t>May result in increased function</a:t>
            </a:r>
            <a:endParaRPr lang="sw-KE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615</Words>
  <Application>Microsoft Macintosh PowerPoint</Application>
  <PresentationFormat>On-screen Show (4:3)</PresentationFormat>
  <Paragraphs>134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Candara</vt:lpstr>
      <vt:lpstr>Symbol</vt:lpstr>
      <vt:lpstr>Office Theme</vt:lpstr>
      <vt:lpstr>Waveform</vt:lpstr>
      <vt:lpstr>DISORDERS OF CELL GROWTH</vt:lpstr>
      <vt:lpstr>Scope</vt:lpstr>
      <vt:lpstr>Scope</vt:lpstr>
      <vt:lpstr>Objectives</vt:lpstr>
      <vt:lpstr>Pathologic Basis–Growth Potential of cells</vt:lpstr>
      <vt:lpstr>Pathologic Basis–Growth Potential of cells</vt:lpstr>
      <vt:lpstr>Pathologic Basis–Growth Potential of cells</vt:lpstr>
      <vt:lpstr>Disordered Cell Growth</vt:lpstr>
      <vt:lpstr>Hyperplasia </vt:lpstr>
      <vt:lpstr>Breast – epitheliosis, adenosis</vt:lpstr>
      <vt:lpstr>prostate</vt:lpstr>
      <vt:lpstr>Pseudoepitheliomatous Hyperplasia (keratoacanthoma)</vt:lpstr>
      <vt:lpstr>Pseudolymphoma</vt:lpstr>
      <vt:lpstr>Disordered Cell Growth</vt:lpstr>
      <vt:lpstr>Hypertrophy</vt:lpstr>
      <vt:lpstr>Cardiac hypertrophy</vt:lpstr>
      <vt:lpstr>Disordered Cell Growth</vt:lpstr>
      <vt:lpstr>Atrophy/Hypoplasia </vt:lpstr>
      <vt:lpstr>Starvation atrophy</vt:lpstr>
      <vt:lpstr>PowerPoint Presentation</vt:lpstr>
      <vt:lpstr>Starvation atrophy</vt:lpstr>
      <vt:lpstr>Skeletal muscle atrophy</vt:lpstr>
      <vt:lpstr>Senile atrophy</vt:lpstr>
      <vt:lpstr>Osteoporosis</vt:lpstr>
      <vt:lpstr>Osteoporosis</vt:lpstr>
      <vt:lpstr>Disordered Cell Growth</vt:lpstr>
      <vt:lpstr>Metaplasia</vt:lpstr>
      <vt:lpstr>Squamus metaplasia</vt:lpstr>
      <vt:lpstr>Acinar to ductal metaplasia, pancreas</vt:lpstr>
      <vt:lpstr>Acinar to ductal metaplasia</vt:lpstr>
      <vt:lpstr>Disordered Cell Growth</vt:lpstr>
      <vt:lpstr>Dysplasia</vt:lpstr>
      <vt:lpstr>Dystrophies, dyscrasia, dysplasia</vt:lpstr>
      <vt:lpstr>Megaloblastic anaemia</vt:lpstr>
      <vt:lpstr>Muscular dystrophies</vt:lpstr>
      <vt:lpstr>Renal Osteodystrophy</vt:lpstr>
      <vt:lpstr>Cutaneous Dystrophies, seborrheic keratosis, actinic keratosis</vt:lpstr>
      <vt:lpstr>Cutaneous Dystrophies –  actinic keratosis</vt:lpstr>
      <vt:lpstr>Lipodystrophy</vt:lpstr>
      <vt:lpstr>Fibrous ‘dysplasia’and other descriptions of dystrophy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EDWIN WALONG</dc:creator>
  <cp:lastModifiedBy>Edwin Walong</cp:lastModifiedBy>
  <cp:revision>33</cp:revision>
  <dcterms:created xsi:type="dcterms:W3CDTF">2013-11-14T19:05:57Z</dcterms:created>
  <dcterms:modified xsi:type="dcterms:W3CDTF">2019-02-11T13:11:56Z</dcterms:modified>
</cp:coreProperties>
</file>