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305" r:id="rId2"/>
    <p:sldId id="306" r:id="rId3"/>
    <p:sldId id="304" r:id="rId4"/>
    <p:sldId id="307" r:id="rId5"/>
    <p:sldId id="308" r:id="rId6"/>
    <p:sldId id="309" r:id="rId7"/>
    <p:sldId id="310" r:id="rId8"/>
    <p:sldId id="312" r:id="rId9"/>
    <p:sldId id="313" r:id="rId10"/>
    <p:sldId id="314" r:id="rId11"/>
    <p:sldId id="315" r:id="rId12"/>
    <p:sldId id="316" r:id="rId13"/>
    <p:sldId id="317" r:id="rId14"/>
    <p:sldId id="318" r:id="rId15"/>
    <p:sldId id="311" r:id="rId16"/>
  </p:sldIdLst>
  <p:sldSz cx="9144000" cy="6858000" type="screen4x3"/>
  <p:notesSz cx="9363075" cy="7077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3" autoAdjust="0"/>
    <p:restoredTop sz="94660"/>
  </p:normalViewPr>
  <p:slideViewPr>
    <p:cSldViewPr snapToGrid="0">
      <p:cViewPr varScale="1">
        <p:scale>
          <a:sx n="36" d="100"/>
          <a:sy n="36" d="100"/>
        </p:scale>
        <p:origin x="42" y="2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671F42B4-36FC-451C-9DF1-BA97EFAE4621}"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A5C2BF2-FF70-4A97-BBC4-B87BF7DAFB50}" type="slidenum">
              <a:rPr lang="en-US" altLang="en-US" smtClean="0"/>
              <a:pPr/>
              <a:t>‹#›</a:t>
            </a:fld>
            <a:endParaRPr lang="en-US" altLang="en-US"/>
          </a:p>
        </p:txBody>
      </p:sp>
    </p:spTree>
    <p:extLst>
      <p:ext uri="{BB962C8B-B14F-4D97-AF65-F5344CB8AC3E}">
        <p14:creationId xmlns:p14="http://schemas.microsoft.com/office/powerpoint/2010/main" val="202413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smtClean="0"/>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4" name="Footer Placeholder 3"/>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5" name="Slide Number Placeholder 4"/>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Tree>
    <p:extLst>
      <p:ext uri="{BB962C8B-B14F-4D97-AF65-F5344CB8AC3E}">
        <p14:creationId xmlns:p14="http://schemas.microsoft.com/office/powerpoint/2010/main" val="309810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Tree>
    <p:extLst>
      <p:ext uri="{BB962C8B-B14F-4D97-AF65-F5344CB8AC3E}">
        <p14:creationId xmlns:p14="http://schemas.microsoft.com/office/powerpoint/2010/main" val="2148823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84084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Tree>
    <p:extLst>
      <p:ext uri="{BB962C8B-B14F-4D97-AF65-F5344CB8AC3E}">
        <p14:creationId xmlns:p14="http://schemas.microsoft.com/office/powerpoint/2010/main" val="3393684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01433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ED828417-896D-4BB6-A9A5-4A91A68042BF}"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8482796-7FFE-4869-878B-5C6451B0D438}" type="slidenum">
              <a:rPr lang="en-US" altLang="en-US" smtClean="0"/>
              <a:pPr/>
              <a:t>‹#›</a:t>
            </a:fld>
            <a:endParaRPr lang="en-US" altLang="en-US"/>
          </a:p>
        </p:txBody>
      </p:sp>
    </p:spTree>
    <p:extLst>
      <p:ext uri="{BB962C8B-B14F-4D97-AF65-F5344CB8AC3E}">
        <p14:creationId xmlns:p14="http://schemas.microsoft.com/office/powerpoint/2010/main" val="3170895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826884EC-D072-44FE-82C4-110A12934D8A}"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321478D1-781B-4FC7-8D66-5114B676D8C3}" type="slidenum">
              <a:rPr lang="en-US" altLang="en-US" smtClean="0"/>
              <a:pPr/>
              <a:t>‹#›</a:t>
            </a:fld>
            <a:endParaRPr lang="en-US" altLang="en-US"/>
          </a:p>
        </p:txBody>
      </p:sp>
    </p:spTree>
    <p:extLst>
      <p:ext uri="{BB962C8B-B14F-4D97-AF65-F5344CB8AC3E}">
        <p14:creationId xmlns:p14="http://schemas.microsoft.com/office/powerpoint/2010/main" val="35510359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357455CA-025A-4D0D-9678-C392B80E2FF3}"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92EAE575-DC6C-4753-B06D-8B80570EADB4}" type="slidenum">
              <a:rPr lang="en-US" altLang="en-US" smtClean="0"/>
              <a:pPr/>
              <a:t>‹#›</a:t>
            </a:fld>
            <a:endParaRPr lang="en-US" altLang="en-US"/>
          </a:p>
        </p:txBody>
      </p:sp>
    </p:spTree>
    <p:extLst>
      <p:ext uri="{BB962C8B-B14F-4D97-AF65-F5344CB8AC3E}">
        <p14:creationId xmlns:p14="http://schemas.microsoft.com/office/powerpoint/2010/main" val="90952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4864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0" y="548640"/>
            <a:ext cx="9144000" cy="6181344"/>
          </a:xfrm>
        </p:spPr>
        <p:txBody>
          <a:bodyPr anchor="ctr"/>
          <a:lstStyle>
            <a:lvl1pPr marL="285750" indent="-285750">
              <a:buFont typeface="Arial" panose="020B0604020202020204" pitchFamily="34" charset="0"/>
              <a:buChar char="•"/>
              <a:defRPr>
                <a:solidFill>
                  <a:schemeClr val="tx1">
                    <a:lumMod val="95000"/>
                    <a:lumOff val="5000"/>
                  </a:schemeClr>
                </a:solidFill>
              </a:defRPr>
            </a:lvl1pPr>
            <a:lvl2pPr marL="742950" indent="-285750">
              <a:buFont typeface="Arial" panose="020B0604020202020204" pitchFamily="34" charset="0"/>
              <a:buChar char="•"/>
              <a:defRPr>
                <a:solidFill>
                  <a:schemeClr val="tx1">
                    <a:lumMod val="95000"/>
                    <a:lumOff val="5000"/>
                  </a:schemeClr>
                </a:solidFill>
              </a:defRPr>
            </a:lvl2pPr>
            <a:lvl3pPr marL="1200150" indent="-285750">
              <a:buFont typeface="Arial" panose="020B0604020202020204" pitchFamily="34" charset="0"/>
              <a:buChar char="•"/>
              <a:defRPr>
                <a:solidFill>
                  <a:schemeClr val="tx1">
                    <a:lumMod val="95000"/>
                    <a:lumOff val="5000"/>
                  </a:schemeClr>
                </a:solidFill>
              </a:defRPr>
            </a:lvl3pPr>
            <a:lvl4pPr marL="1543050" indent="-171450">
              <a:buFont typeface="Arial" panose="020B0604020202020204" pitchFamily="34" charset="0"/>
              <a:buChar char="•"/>
              <a:defRPr>
                <a:solidFill>
                  <a:schemeClr val="tx1">
                    <a:lumMod val="95000"/>
                    <a:lumOff val="5000"/>
                  </a:schemeClr>
                </a:solidFill>
              </a:defRPr>
            </a:lvl4pPr>
            <a:lvl5pPr marL="2000250" indent="-171450">
              <a:buFont typeface="Arial" panose="020B0604020202020204" pitchFamily="34" charset="0"/>
              <a:buChar cha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5603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430245" y="6172203"/>
            <a:ext cx="1200463" cy="365125"/>
          </a:xfrm>
          <a:prstGeom prst="rect">
            <a:avLst/>
          </a:prstGeom>
        </p:spPr>
        <p:txBody>
          <a:bodyPr/>
          <a:lstStyle/>
          <a:p>
            <a:pPr>
              <a:defRPr/>
            </a:pPr>
            <a:fld id="{173B82C6-D0A0-4192-901C-B5E399C44F71}" type="datetimeFigureOut">
              <a:rPr lang="en-US" smtClean="0"/>
              <a:pPr>
                <a:defRPr/>
              </a:pPr>
              <a:t>11/28/2015</a:t>
            </a:fld>
            <a:endParaRPr lang="en-US"/>
          </a:p>
        </p:txBody>
      </p:sp>
      <p:sp>
        <p:nvSpPr>
          <p:cNvPr id="5" name="Footer Placeholder 4"/>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6" name="Slide Number Placeholder 5"/>
          <p:cNvSpPr>
            <a:spLocks noGrp="1"/>
          </p:cNvSpPr>
          <p:nvPr>
            <p:ph type="sldNum" sz="quarter" idx="12"/>
          </p:nvPr>
        </p:nvSpPr>
        <p:spPr>
          <a:xfrm>
            <a:off x="7774426" y="5578478"/>
            <a:ext cx="856907" cy="669925"/>
          </a:xfrm>
          <a:prstGeom prst="rect">
            <a:avLst/>
          </a:prstGeom>
        </p:spPr>
        <p:txBody>
          <a:bodyPr/>
          <a:lstStyle/>
          <a:p>
            <a:fld id="{E45F99A5-25F6-4D26-B4E1-D01233371364}" type="slidenum">
              <a:rPr lang="en-US" altLang="en-US" smtClean="0"/>
              <a:pPr/>
              <a:t>‹#›</a:t>
            </a:fld>
            <a:endParaRPr lang="en-US" altLang="en-US"/>
          </a:p>
        </p:txBody>
      </p:sp>
    </p:spTree>
    <p:extLst>
      <p:ext uri="{BB962C8B-B14F-4D97-AF65-F5344CB8AC3E}">
        <p14:creationId xmlns:p14="http://schemas.microsoft.com/office/powerpoint/2010/main" val="3031041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fld id="{7494CB68-2901-446B-9BFA-6D2FCBBBFBBA}" type="datetimeFigureOut">
              <a:rPr lang="en-US" smtClean="0"/>
              <a:pPr>
                <a:defRPr/>
              </a:pPr>
              <a:t>11/28/2015</a:t>
            </a:fld>
            <a:endParaRPr lang="en-US"/>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fld id="{6A539807-827A-48C2-9F2B-B1B5819B0726}" type="slidenum">
              <a:rPr lang="en-US" altLang="en-US" smtClean="0"/>
              <a:pPr/>
              <a:t>‹#›</a:t>
            </a:fld>
            <a:endParaRPr lang="en-US" altLang="en-US"/>
          </a:p>
        </p:txBody>
      </p:sp>
    </p:spTree>
    <p:extLst>
      <p:ext uri="{BB962C8B-B14F-4D97-AF65-F5344CB8AC3E}">
        <p14:creationId xmlns:p14="http://schemas.microsoft.com/office/powerpoint/2010/main" val="54758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7430245" y="6172203"/>
            <a:ext cx="1200463" cy="365125"/>
          </a:xfrm>
          <a:prstGeom prst="rect">
            <a:avLst/>
          </a:prstGeom>
        </p:spPr>
        <p:txBody>
          <a:bodyPr/>
          <a:lstStyle/>
          <a:p>
            <a:pPr>
              <a:defRPr/>
            </a:pPr>
            <a:fld id="{E902A920-0394-4B05-AEE2-CD10B1D67DD0}" type="datetimeFigureOut">
              <a:rPr lang="en-US" smtClean="0"/>
              <a:pPr>
                <a:defRPr/>
              </a:pPr>
              <a:t>11/28/2015</a:t>
            </a:fld>
            <a:endParaRPr lang="en-US"/>
          </a:p>
        </p:txBody>
      </p:sp>
      <p:sp>
        <p:nvSpPr>
          <p:cNvPr id="8" name="Footer Placeholder 7"/>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9" name="Slide Number Placeholder 8"/>
          <p:cNvSpPr>
            <a:spLocks noGrp="1"/>
          </p:cNvSpPr>
          <p:nvPr>
            <p:ph type="sldNum" sz="quarter" idx="12"/>
          </p:nvPr>
        </p:nvSpPr>
        <p:spPr>
          <a:xfrm>
            <a:off x="7774426" y="5578478"/>
            <a:ext cx="856907" cy="669925"/>
          </a:xfrm>
          <a:prstGeom prst="rect">
            <a:avLst/>
          </a:prstGeom>
        </p:spPr>
        <p:txBody>
          <a:bodyPr/>
          <a:lstStyle/>
          <a:p>
            <a:fld id="{FF5FE36B-CA2D-4E1B-A825-55429C99FB0C}" type="slidenum">
              <a:rPr lang="en-US" altLang="en-US" smtClean="0"/>
              <a:pPr/>
              <a:t>‹#›</a:t>
            </a:fld>
            <a:endParaRPr lang="en-US" altLang="en-US"/>
          </a:p>
        </p:txBody>
      </p:sp>
    </p:spTree>
    <p:extLst>
      <p:ext uri="{BB962C8B-B14F-4D97-AF65-F5344CB8AC3E}">
        <p14:creationId xmlns:p14="http://schemas.microsoft.com/office/powerpoint/2010/main" val="4284859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a:xfrm>
            <a:off x="7430245" y="6172203"/>
            <a:ext cx="1200463" cy="365125"/>
          </a:xfrm>
          <a:prstGeom prst="rect">
            <a:avLst/>
          </a:prstGeom>
        </p:spPr>
        <p:txBody>
          <a:bodyPr/>
          <a:lstStyle/>
          <a:p>
            <a:pPr>
              <a:defRPr/>
            </a:pPr>
            <a:fld id="{700D5A78-E2E1-44F6-A086-B111CAD1905D}" type="datetimeFigureOut">
              <a:rPr lang="en-US" smtClean="0"/>
              <a:pPr>
                <a:defRPr/>
              </a:pPr>
              <a:t>11/28/2015</a:t>
            </a:fld>
            <a:endParaRPr lang="en-US"/>
          </a:p>
        </p:txBody>
      </p:sp>
      <p:sp>
        <p:nvSpPr>
          <p:cNvPr id="4" name="Footer Placeholder 3"/>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5" name="Slide Number Placeholder 4"/>
          <p:cNvSpPr>
            <a:spLocks noGrp="1"/>
          </p:cNvSpPr>
          <p:nvPr>
            <p:ph type="sldNum" sz="quarter" idx="12"/>
          </p:nvPr>
        </p:nvSpPr>
        <p:spPr>
          <a:xfrm>
            <a:off x="7774426" y="5578478"/>
            <a:ext cx="856907" cy="669925"/>
          </a:xfrm>
          <a:prstGeom prst="rect">
            <a:avLst/>
          </a:prstGeom>
        </p:spPr>
        <p:txBody>
          <a:bodyPr/>
          <a:lstStyle/>
          <a:p>
            <a:fld id="{5ED3EF2D-ACF0-4B77-993E-2116AA7FC455}" type="slidenum">
              <a:rPr lang="en-US" altLang="en-US" smtClean="0"/>
              <a:pPr/>
              <a:t>‹#›</a:t>
            </a:fld>
            <a:endParaRPr lang="en-US" altLang="en-US"/>
          </a:p>
        </p:txBody>
      </p:sp>
    </p:spTree>
    <p:extLst>
      <p:ext uri="{BB962C8B-B14F-4D97-AF65-F5344CB8AC3E}">
        <p14:creationId xmlns:p14="http://schemas.microsoft.com/office/powerpoint/2010/main" val="2805902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30245" y="6172203"/>
            <a:ext cx="1200463" cy="365125"/>
          </a:xfrm>
          <a:prstGeom prst="rect">
            <a:avLst/>
          </a:prstGeom>
        </p:spPr>
        <p:txBody>
          <a:bodyPr/>
          <a:lstStyle/>
          <a:p>
            <a:pPr>
              <a:defRPr/>
            </a:pPr>
            <a:fld id="{B9513383-8073-485E-98AA-2140A5296E21}" type="datetimeFigureOut">
              <a:rPr lang="en-US" smtClean="0"/>
              <a:pPr>
                <a:defRPr/>
              </a:pPr>
              <a:t>11/28/2015</a:t>
            </a:fld>
            <a:endParaRPr lang="en-US"/>
          </a:p>
        </p:txBody>
      </p:sp>
      <p:sp>
        <p:nvSpPr>
          <p:cNvPr id="3" name="Footer Placeholder 2"/>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4" name="Slide Number Placeholder 3"/>
          <p:cNvSpPr>
            <a:spLocks noGrp="1"/>
          </p:cNvSpPr>
          <p:nvPr>
            <p:ph type="sldNum" sz="quarter" idx="12"/>
          </p:nvPr>
        </p:nvSpPr>
        <p:spPr>
          <a:xfrm>
            <a:off x="7774426" y="5578478"/>
            <a:ext cx="856907" cy="669925"/>
          </a:xfrm>
          <a:prstGeom prst="rect">
            <a:avLst/>
          </a:prstGeom>
        </p:spPr>
        <p:txBody>
          <a:bodyPr/>
          <a:lstStyle/>
          <a:p>
            <a:fld id="{46EEB9F4-F37F-4918-87DD-AE48C128A0D7}" type="slidenum">
              <a:rPr lang="en-US" altLang="en-US" smtClean="0"/>
              <a:pPr/>
              <a:t>‹#›</a:t>
            </a:fld>
            <a:endParaRPr lang="en-US" altLang="en-US"/>
          </a:p>
        </p:txBody>
      </p:sp>
    </p:spTree>
    <p:extLst>
      <p:ext uri="{BB962C8B-B14F-4D97-AF65-F5344CB8AC3E}">
        <p14:creationId xmlns:p14="http://schemas.microsoft.com/office/powerpoint/2010/main" val="1276970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fld id="{8D56E7BF-DC66-4ACE-B42A-1CC2C74C98AE}" type="datetimeFigureOut">
              <a:rPr lang="en-US" smtClean="0"/>
              <a:pPr>
                <a:defRPr/>
              </a:pPr>
              <a:t>11/28/2015</a:t>
            </a:fld>
            <a:endParaRPr lang="en-US"/>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fld id="{9CD79948-CA91-403C-9DAB-663B52EA0BEA}" type="slidenum">
              <a:rPr lang="en-US" altLang="en-US" smtClean="0"/>
              <a:pPr/>
              <a:t>‹#›</a:t>
            </a:fld>
            <a:endParaRPr lang="en-US" altLang="en-US"/>
          </a:p>
        </p:txBody>
      </p:sp>
    </p:spTree>
    <p:extLst>
      <p:ext uri="{BB962C8B-B14F-4D97-AF65-F5344CB8AC3E}">
        <p14:creationId xmlns:p14="http://schemas.microsoft.com/office/powerpoint/2010/main" val="410145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430245" y="6172203"/>
            <a:ext cx="1200463" cy="365125"/>
          </a:xfrm>
          <a:prstGeom prst="rect">
            <a:avLst/>
          </a:prstGeom>
        </p:spPr>
        <p:txBody>
          <a:bodyPr/>
          <a:lstStyle/>
          <a:p>
            <a:pPr>
              <a:defRPr/>
            </a:pPr>
            <a:fld id="{F3D02102-C40F-4834-8987-96BF72A170A5}" type="datetimeFigureOut">
              <a:rPr lang="en-US" smtClean="0"/>
              <a:pPr>
                <a:defRPr/>
              </a:pPr>
              <a:t>11/28/2015</a:t>
            </a:fld>
            <a:endParaRPr lang="en-US"/>
          </a:p>
        </p:txBody>
      </p:sp>
      <p:sp>
        <p:nvSpPr>
          <p:cNvPr id="6" name="Footer Placeholder 5"/>
          <p:cNvSpPr>
            <a:spLocks noGrp="1"/>
          </p:cNvSpPr>
          <p:nvPr>
            <p:ph type="ftr" sz="quarter" idx="11"/>
          </p:nvPr>
        </p:nvSpPr>
        <p:spPr>
          <a:xfrm>
            <a:off x="533400" y="6172200"/>
            <a:ext cx="5811724"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7774426" y="5578478"/>
            <a:ext cx="856907" cy="669925"/>
          </a:xfrm>
          <a:prstGeom prst="rect">
            <a:avLst/>
          </a:prstGeom>
        </p:spPr>
        <p:txBody>
          <a:bodyPr/>
          <a:lstStyle/>
          <a:p>
            <a:fld id="{C9330FA7-FD2F-4AC0-B907-CDA9243D1574}" type="slidenum">
              <a:rPr lang="en-US" altLang="en-US" smtClean="0"/>
              <a:pPr/>
              <a:t>‹#›</a:t>
            </a:fld>
            <a:endParaRPr lang="en-US" altLang="en-US"/>
          </a:p>
        </p:txBody>
      </p:sp>
    </p:spTree>
    <p:extLst>
      <p:ext uri="{BB962C8B-B14F-4D97-AF65-F5344CB8AC3E}">
        <p14:creationId xmlns:p14="http://schemas.microsoft.com/office/powerpoint/2010/main" val="1318182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0" y="70104"/>
            <a:ext cx="9136175" cy="661760"/>
          </a:xfrm>
          <a:prstGeom prst="rect">
            <a:avLst/>
          </a:prstGeom>
          <a:effectLst/>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919942"/>
            <a:ext cx="9136175" cy="5791754"/>
          </a:xfrm>
          <a:prstGeom prst="rect">
            <a:avLst/>
          </a:prstGeom>
        </p:spPr>
        <p:txBody>
          <a:bodyPr vert="horz" lIns="91440" tIns="45720" rIns="91440" bIns="45720" rtlCol="0" anchor="ct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9441681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200" b="1"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2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2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2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2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2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NEOPLASIA II</a:t>
            </a:r>
            <a:endParaRPr lang="en-US" dirty="0"/>
          </a:p>
        </p:txBody>
      </p:sp>
      <p:sp>
        <p:nvSpPr>
          <p:cNvPr id="3" name="Subtitle 2"/>
          <p:cNvSpPr>
            <a:spLocks noGrp="1"/>
          </p:cNvSpPr>
          <p:nvPr>
            <p:ph type="subTitle" idx="1"/>
          </p:nvPr>
        </p:nvSpPr>
        <p:spPr/>
        <p:txBody>
          <a:bodyPr/>
          <a:lstStyle/>
          <a:p>
            <a:r>
              <a:rPr lang="en-US" dirty="0" smtClean="0"/>
              <a:t>EPITHELIAL TUMOURS, NEURONDOCRINE TUMOURS, ODONTOGENIC TUMOURS AND CYSTS</a:t>
            </a:r>
            <a:endParaRPr lang="en-US" dirty="0"/>
          </a:p>
        </p:txBody>
      </p:sp>
    </p:spTree>
    <p:extLst>
      <p:ext uri="{BB962C8B-B14F-4D97-AF65-F5344CB8AC3E}">
        <p14:creationId xmlns:p14="http://schemas.microsoft.com/office/powerpoint/2010/main" val="36275916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SQUAMOUS CELL CARCINOMA</a:t>
            </a:r>
            <a:endParaRPr lang="en-US" dirty="0"/>
          </a:p>
        </p:txBody>
      </p:sp>
      <p:sp>
        <p:nvSpPr>
          <p:cNvPr id="3" name="Content Placeholder 2"/>
          <p:cNvSpPr>
            <a:spLocks noGrp="1"/>
          </p:cNvSpPr>
          <p:nvPr>
            <p:ph idx="1"/>
          </p:nvPr>
        </p:nvSpPr>
        <p:spPr/>
        <p:txBody>
          <a:bodyPr>
            <a:normAutofit/>
          </a:bodyPr>
          <a:lstStyle/>
          <a:p>
            <a:r>
              <a:rPr lang="en-US" dirty="0" smtClean="0"/>
              <a:t>In cross-section, the appearance is typical; the usual features of malignancy- variation in size and shape of cells accompanied by frequent mitotic activity, are present.</a:t>
            </a:r>
          </a:p>
          <a:p>
            <a:r>
              <a:rPr lang="en-US" b="1" dirty="0" smtClean="0"/>
              <a:t>Squamous cell carcinoma of the skin </a:t>
            </a:r>
            <a:r>
              <a:rPr lang="en-US" dirty="0" smtClean="0"/>
              <a:t>is usually </a:t>
            </a:r>
            <a:r>
              <a:rPr lang="en-US" b="1" dirty="0" smtClean="0"/>
              <a:t>cornified and slowly growing</a:t>
            </a:r>
            <a:r>
              <a:rPr lang="en-US" dirty="0" smtClean="0"/>
              <a:t>. </a:t>
            </a:r>
            <a:r>
              <a:rPr lang="en-US" b="1" dirty="0" smtClean="0"/>
              <a:t>Metastasis to the local lymph nodes tends to occur relatively late</a:t>
            </a:r>
            <a:r>
              <a:rPr lang="en-US" dirty="0" smtClean="0"/>
              <a:t>.</a:t>
            </a:r>
          </a:p>
          <a:p>
            <a:r>
              <a:rPr lang="en-US" dirty="0" smtClean="0"/>
              <a:t>In tumors arising in </a:t>
            </a:r>
            <a:r>
              <a:rPr lang="en-US" b="1" dirty="0" smtClean="0"/>
              <a:t>mucous membranes</a:t>
            </a:r>
            <a:r>
              <a:rPr lang="en-US" dirty="0" smtClean="0"/>
              <a:t>, </a:t>
            </a:r>
            <a:r>
              <a:rPr lang="en-US" b="1" dirty="0" smtClean="0"/>
              <a:t>growth is more rapid, cornification is inconspicuous </a:t>
            </a:r>
            <a:r>
              <a:rPr lang="en-US" dirty="0" smtClean="0"/>
              <a:t>and, due to rich lymphatic drainage, </a:t>
            </a:r>
            <a:r>
              <a:rPr lang="en-US" b="1" dirty="0" smtClean="0"/>
              <a:t>metastasis to lymph nodes occurs early</a:t>
            </a:r>
            <a:r>
              <a:rPr lang="en-US" dirty="0" smtClean="0"/>
              <a:t>.</a:t>
            </a:r>
            <a:endParaRPr lang="en-US" dirty="0"/>
          </a:p>
        </p:txBody>
      </p:sp>
    </p:spTree>
    <p:extLst>
      <p:ext uri="{BB962C8B-B14F-4D97-AF65-F5344CB8AC3E}">
        <p14:creationId xmlns:p14="http://schemas.microsoft.com/office/powerpoint/2010/main" val="1078674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BASAL CELL CARCINOMA (Rodent ulcer)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tumour may arise in any part of the skin but is most common in the face , near the eyes and nose.</a:t>
            </a:r>
          </a:p>
          <a:p>
            <a:pPr marL="0" indent="0">
              <a:buNone/>
            </a:pPr>
            <a:r>
              <a:rPr lang="en-US" b="1" dirty="0" smtClean="0"/>
              <a:t>First stage</a:t>
            </a:r>
          </a:p>
          <a:p>
            <a:r>
              <a:rPr lang="en-US" dirty="0" smtClean="0"/>
              <a:t>It starts as a flattened papilloma which slowly enlarges over months or perhaps a year or two</a:t>
            </a:r>
            <a:r>
              <a:rPr lang="en-US" b="1" dirty="0" smtClean="0"/>
              <a:t>.</a:t>
            </a:r>
          </a:p>
          <a:p>
            <a:pPr marL="0" indent="0">
              <a:buNone/>
            </a:pPr>
            <a:r>
              <a:rPr lang="en-US" b="1" dirty="0" smtClean="0"/>
              <a:t>Second stage</a:t>
            </a:r>
          </a:p>
          <a:p>
            <a:r>
              <a:rPr lang="en-US" dirty="0" smtClean="0"/>
              <a:t>The surface breaks down and a shallow, ragged ulcer with pearly edges is formed.</a:t>
            </a:r>
            <a:endParaRPr lang="en-US" b="1" dirty="0" smtClean="0"/>
          </a:p>
          <a:p>
            <a:r>
              <a:rPr lang="en-US" dirty="0" smtClean="0"/>
              <a:t>Usually the malignant tissue spread slowly but progressively, mainly in a lateral direction. </a:t>
            </a:r>
          </a:p>
          <a:p>
            <a:r>
              <a:rPr lang="en-US" dirty="0" smtClean="0"/>
              <a:t>It is composed of cells resembling those of the basal layer of the skin from which it takes origin and has a characteristic histological appearance.(Peripheral cells cuboidal and palisaded with growth down to but not beyond the deeper stroma until disease is advanced) </a:t>
            </a:r>
            <a:r>
              <a:rPr lang="en-US" b="1" dirty="0" smtClean="0"/>
              <a:t> </a:t>
            </a:r>
          </a:p>
          <a:p>
            <a:r>
              <a:rPr lang="en-US" dirty="0" smtClean="0"/>
              <a:t>Sometimes, it take origin from basal cells of skin appendages and may show pseudoglandular structures; melanin deposition occurs in some tumours.</a:t>
            </a:r>
          </a:p>
          <a:p>
            <a:r>
              <a:rPr lang="en-US" b="1" dirty="0" smtClean="0"/>
              <a:t>It is a locally invasive growth which almost never metastasizes</a:t>
            </a:r>
            <a:r>
              <a:rPr lang="en-US" dirty="0" smtClean="0"/>
              <a:t>, but nevertheless may be very destructive.</a:t>
            </a:r>
            <a:endParaRPr lang="en-US" dirty="0"/>
          </a:p>
        </p:txBody>
      </p:sp>
    </p:spTree>
    <p:extLst>
      <p:ext uri="{BB962C8B-B14F-4D97-AF65-F5344CB8AC3E}">
        <p14:creationId xmlns:p14="http://schemas.microsoft.com/office/powerpoint/2010/main" val="1450753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CARCINOMA OF GLANDULAR ORGANS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These may take origin from gland acini, ducts or glandular epithelium of mucus surfaces. The anatomical structure varies.</a:t>
            </a:r>
          </a:p>
          <a:p>
            <a:pPr lvl="1"/>
            <a:r>
              <a:rPr lang="en-US" dirty="0" smtClean="0"/>
              <a:t>On mucus surfaces they may start as a polypoid growth or as a thick plaque. Ulceration with the formation of an irregular crater follows.</a:t>
            </a:r>
          </a:p>
          <a:p>
            <a:pPr lvl="1"/>
            <a:r>
              <a:rPr lang="en-US" dirty="0" smtClean="0"/>
              <a:t>In compound glands e.g.. The breast , the cancer forms an irregular penetrating mass- the typical crab-like appearance.</a:t>
            </a:r>
          </a:p>
          <a:p>
            <a:pPr lvl="1"/>
            <a:r>
              <a:rPr lang="en-US" dirty="0" smtClean="0"/>
              <a:t>Some malignant tumours are cystic. Quite commonly the malignant growth originates in a pre-existing benign cyst. This is more likely to occur when there are papillomatous structures within the cyst.</a:t>
            </a:r>
          </a:p>
          <a:p>
            <a:r>
              <a:rPr lang="en-US" dirty="0" smtClean="0"/>
              <a:t>Histologically, carcinomas of glandular tissue have three basic forms:</a:t>
            </a:r>
          </a:p>
          <a:p>
            <a:pPr lvl="1"/>
            <a:r>
              <a:rPr lang="en-US" dirty="0" smtClean="0"/>
              <a:t>Adenocarcinoma; in this form, the growth shows a varying degree of differentiation with attempts at acinus formation</a:t>
            </a:r>
          </a:p>
          <a:p>
            <a:pPr lvl="1"/>
            <a:r>
              <a:rPr lang="en-US" dirty="0" smtClean="0"/>
              <a:t>The carcinoma may be undifferentiated and take the form of solid masses or columns of pleomorphic cells.</a:t>
            </a:r>
          </a:p>
          <a:p>
            <a:pPr lvl="1"/>
            <a:r>
              <a:rPr lang="en-US" dirty="0" smtClean="0"/>
              <a:t>Occasionally, a carcinoma will produce large quantities of mucus and merit the term mucoid carcinoma. The tumor alveoli may be filled with mucus in which only a few carcinoma cells persist, the cells appearing to dissolve in the mucus. They are commonest in organs normal containing large numbers of mucus-secreting cells e.g. large intestine, stomach, etc.</a:t>
            </a:r>
          </a:p>
          <a:p>
            <a:endParaRPr lang="en-US" dirty="0"/>
          </a:p>
        </p:txBody>
      </p:sp>
    </p:spTree>
    <p:extLst>
      <p:ext uri="{BB962C8B-B14F-4D97-AF65-F5344CB8AC3E}">
        <p14:creationId xmlns:p14="http://schemas.microsoft.com/office/powerpoint/2010/main" val="8696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NEUROENDOCRINE TUMOURS</a:t>
            </a:r>
            <a:endParaRPr lang="en-US" dirty="0"/>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sz="2000" dirty="0" smtClean="0"/>
              <a:t>Carcinoid tumorlet</a:t>
            </a:r>
          </a:p>
          <a:p>
            <a:pPr marL="457200" indent="-457200">
              <a:buFont typeface="+mj-lt"/>
              <a:buAutoNum type="arabicPeriod"/>
            </a:pPr>
            <a:r>
              <a:rPr lang="en-US" sz="2000" dirty="0" smtClean="0"/>
              <a:t>Typical and Atypical carcinoid </a:t>
            </a:r>
            <a:r>
              <a:rPr lang="en-US" sz="2000" dirty="0" smtClean="0"/>
              <a:t>tumors</a:t>
            </a:r>
            <a:endParaRPr lang="en-US" sz="2000" dirty="0" smtClean="0"/>
          </a:p>
          <a:p>
            <a:pPr marL="457200" indent="-457200">
              <a:buFont typeface="+mj-lt"/>
              <a:buAutoNum type="arabicPeriod"/>
            </a:pPr>
            <a:r>
              <a:rPr lang="en-US" sz="2000" dirty="0" smtClean="0"/>
              <a:t>Large Cell Neuroendocrine Carcinoma</a:t>
            </a:r>
          </a:p>
          <a:p>
            <a:pPr marL="457200" indent="-457200">
              <a:buFont typeface="+mj-lt"/>
              <a:buAutoNum type="arabicPeriod"/>
            </a:pPr>
            <a:r>
              <a:rPr lang="en-US" sz="2000" dirty="0" smtClean="0"/>
              <a:t>Unusual tumours with Neuroendocrine differentiation</a:t>
            </a:r>
          </a:p>
          <a:p>
            <a:pPr marL="914400" lvl="1" indent="-457200">
              <a:buFont typeface="+mj-lt"/>
              <a:buAutoNum type="arabicPeriod"/>
            </a:pPr>
            <a:r>
              <a:rPr lang="en-US" sz="2000" dirty="0" smtClean="0"/>
              <a:t>Paraganglioma/Pheochromocytoma</a:t>
            </a:r>
          </a:p>
          <a:p>
            <a:pPr marL="914400" lvl="1" indent="-457200">
              <a:buFont typeface="+mj-lt"/>
              <a:buAutoNum type="arabicPeriod"/>
            </a:pPr>
            <a:r>
              <a:rPr lang="en-US" sz="2000" dirty="0" smtClean="0"/>
              <a:t>Primitive neuroectodermal tumor</a:t>
            </a:r>
          </a:p>
          <a:p>
            <a:pPr marL="914400" lvl="1" indent="-457200">
              <a:buFont typeface="+mj-lt"/>
              <a:buAutoNum type="arabicPeriod"/>
            </a:pPr>
            <a:r>
              <a:rPr lang="en-US" sz="2000" dirty="0" smtClean="0"/>
              <a:t>Neuroendocrine carcinoma with </a:t>
            </a:r>
            <a:r>
              <a:rPr lang="en-US" sz="2000" dirty="0"/>
              <a:t>r</a:t>
            </a:r>
            <a:r>
              <a:rPr lang="en-US" sz="2000" dirty="0" smtClean="0"/>
              <a:t>habdoid phenotype</a:t>
            </a:r>
          </a:p>
          <a:p>
            <a:pPr marL="914400" lvl="1" indent="-457200">
              <a:buFont typeface="+mj-lt"/>
              <a:buAutoNum type="arabicPeriod"/>
            </a:pPr>
            <a:r>
              <a:rPr lang="en-US" sz="2000" dirty="0" smtClean="0"/>
              <a:t>Amphicrine neoplasms</a:t>
            </a:r>
          </a:p>
          <a:p>
            <a:pPr marL="914400" lvl="1" indent="-457200">
              <a:buFont typeface="+mj-lt"/>
              <a:buAutoNum type="arabicPeriod"/>
            </a:pPr>
            <a:r>
              <a:rPr lang="en-US" sz="2000" dirty="0" smtClean="0"/>
              <a:t>Neuroendocrine carcinomas with anemone features</a:t>
            </a:r>
          </a:p>
          <a:p>
            <a:pPr marL="914400" lvl="1" indent="-457200">
              <a:buFont typeface="+mj-lt"/>
              <a:buAutoNum type="arabicPeriod"/>
            </a:pPr>
            <a:r>
              <a:rPr lang="en-US" sz="2000" dirty="0" smtClean="0"/>
              <a:t>Pulmonary blastoma with neuroendocrine differentiation</a:t>
            </a:r>
          </a:p>
          <a:p>
            <a:pPr marL="914400" lvl="1" indent="-457200">
              <a:buFont typeface="+mj-lt"/>
              <a:buAutoNum type="arabicPeriod"/>
            </a:pPr>
            <a:r>
              <a:rPr lang="en-US" sz="2000" dirty="0" smtClean="0"/>
              <a:t>Gasro-</a:t>
            </a:r>
            <a:r>
              <a:rPr lang="en-US" sz="2000" dirty="0" err="1" smtClean="0"/>
              <a:t>entero</a:t>
            </a:r>
            <a:r>
              <a:rPr lang="en-US" sz="2000" dirty="0" smtClean="0"/>
              <a:t>-pancreatic neuro-endocrine tumors (GEP NETS)</a:t>
            </a:r>
          </a:p>
          <a:p>
            <a:pPr marL="914400" lvl="1" indent="-457200">
              <a:buFont typeface="+mj-lt"/>
              <a:buAutoNum type="arabicPeriod"/>
            </a:pPr>
            <a:r>
              <a:rPr lang="en-US" sz="2000" dirty="0" smtClean="0"/>
              <a:t>Islet cell tumours</a:t>
            </a:r>
          </a:p>
          <a:p>
            <a:pPr marL="914400" lvl="1" indent="-457200">
              <a:buFont typeface="+mj-lt"/>
              <a:buAutoNum type="arabicPeriod"/>
            </a:pPr>
            <a:r>
              <a:rPr lang="en-US" sz="2000" dirty="0" smtClean="0"/>
              <a:t>Merkell cell carcinoma associated with polyomavirus</a:t>
            </a:r>
          </a:p>
          <a:p>
            <a:pPr marL="914400" lvl="1" indent="-457200">
              <a:buFont typeface="+mj-lt"/>
              <a:buAutoNum type="arabicPeriod"/>
            </a:pPr>
            <a:r>
              <a:rPr lang="en-US" sz="2000" dirty="0"/>
              <a:t>Small cell carcinoma of the lung</a:t>
            </a:r>
            <a:endParaRPr lang="en-US" sz="2000" dirty="0" smtClean="0"/>
          </a:p>
          <a:p>
            <a:pPr marL="914400" lvl="1" indent="-457200">
              <a:buFont typeface="+mj-lt"/>
              <a:buAutoNum type="arabicPeriod"/>
            </a:pPr>
            <a:endParaRPr lang="en-US" sz="2000" dirty="0"/>
          </a:p>
        </p:txBody>
      </p:sp>
    </p:spTree>
    <p:extLst>
      <p:ext uri="{BB962C8B-B14F-4D97-AF65-F5344CB8AC3E}">
        <p14:creationId xmlns:p14="http://schemas.microsoft.com/office/powerpoint/2010/main" val="456558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6304"/>
            <a:ext cx="9144000" cy="548640"/>
          </a:xfrm>
        </p:spPr>
        <p:txBody>
          <a:bodyPr>
            <a:normAutofit fontScale="90000"/>
          </a:bodyPr>
          <a:lstStyle/>
          <a:p>
            <a:r>
              <a:rPr lang="en-US" dirty="0" smtClean="0"/>
              <a:t>ODONTOGENIC TUMORS AND Cysts</a:t>
            </a:r>
            <a:endParaRPr lang="en-US" dirty="0"/>
          </a:p>
        </p:txBody>
      </p:sp>
      <p:sp>
        <p:nvSpPr>
          <p:cNvPr id="3" name="Content Placeholder 2"/>
          <p:cNvSpPr>
            <a:spLocks noGrp="1"/>
          </p:cNvSpPr>
          <p:nvPr>
            <p:ph idx="1"/>
          </p:nvPr>
        </p:nvSpPr>
        <p:spPr>
          <a:xfrm>
            <a:off x="0" y="1353312"/>
            <a:ext cx="9144000" cy="6181344"/>
          </a:xfrm>
        </p:spPr>
        <p:txBody>
          <a:bodyPr>
            <a:noAutofit/>
          </a:bodyPr>
          <a:lstStyle/>
          <a:p>
            <a:r>
              <a:rPr lang="en-US" sz="1800" dirty="0" smtClean="0"/>
              <a:t>Are </a:t>
            </a:r>
            <a:r>
              <a:rPr lang="en-US" sz="1800" dirty="0"/>
              <a:t>a complex group of lesions </a:t>
            </a:r>
            <a:r>
              <a:rPr lang="en-US" sz="1800" dirty="0" smtClean="0"/>
              <a:t>with diverse histologic appearances </a:t>
            </a:r>
            <a:r>
              <a:rPr lang="en-US" sz="1800" dirty="0"/>
              <a:t>and clinical </a:t>
            </a:r>
            <a:r>
              <a:rPr lang="en-US" sz="1800" dirty="0" smtClean="0"/>
              <a:t>behaviors.</a:t>
            </a:r>
          </a:p>
          <a:p>
            <a:r>
              <a:rPr lang="en-US" sz="1800" dirty="0" smtClean="0"/>
              <a:t>Some </a:t>
            </a:r>
            <a:r>
              <a:rPr lang="en-US" sz="1800" dirty="0"/>
              <a:t>are true neoplasms, either benign or </a:t>
            </a:r>
            <a:r>
              <a:rPr lang="en-US" sz="1800" dirty="0" smtClean="0"/>
              <a:t>malignant, while </a:t>
            </a:r>
            <a:r>
              <a:rPr lang="en-US" sz="1800" dirty="0"/>
              <a:t>others are thought to be hamartomatous. </a:t>
            </a:r>
            <a:endParaRPr lang="en-US" sz="1800" dirty="0" smtClean="0"/>
          </a:p>
          <a:p>
            <a:r>
              <a:rPr lang="en-US" sz="1800" dirty="0" smtClean="0"/>
              <a:t>Odontogenic </a:t>
            </a:r>
            <a:r>
              <a:rPr lang="en-US" sz="1800" dirty="0"/>
              <a:t>tumors are derived from odontogenic </a:t>
            </a:r>
            <a:r>
              <a:rPr lang="en-US" sz="1800" dirty="0" smtClean="0"/>
              <a:t>epithelium, ectomesenchyme</a:t>
            </a:r>
            <a:r>
              <a:rPr lang="en-US" sz="1800" dirty="0"/>
              <a:t>, or both. </a:t>
            </a:r>
            <a:endParaRPr lang="en-US" sz="1800" dirty="0" smtClean="0"/>
          </a:p>
          <a:p>
            <a:r>
              <a:rPr lang="en-US" sz="1800" dirty="0"/>
              <a:t>The jaws are a common site of epithelium-lined </a:t>
            </a:r>
            <a:r>
              <a:rPr lang="en-US" sz="1800" dirty="0" smtClean="0"/>
              <a:t>cysts derived </a:t>
            </a:r>
            <a:r>
              <a:rPr lang="en-US" sz="1800" dirty="0"/>
              <a:t>from odontogenic </a:t>
            </a:r>
            <a:r>
              <a:rPr lang="en-US" sz="1800" dirty="0" smtClean="0"/>
              <a:t>remnants.</a:t>
            </a:r>
            <a:endParaRPr lang="en-US" sz="1800" dirty="0"/>
          </a:p>
          <a:p>
            <a:r>
              <a:rPr lang="en-US" sz="1800" dirty="0" smtClean="0"/>
              <a:t>The </a:t>
            </a:r>
            <a:r>
              <a:rPr lang="en-US" sz="1800" i="1" dirty="0"/>
              <a:t>odontogenic keratocyst </a:t>
            </a:r>
            <a:r>
              <a:rPr lang="en-US" sz="1800" dirty="0"/>
              <a:t>is locally aggressive, with a </a:t>
            </a:r>
            <a:r>
              <a:rPr lang="en-US" sz="1800" dirty="0" smtClean="0"/>
              <a:t>high recurrence rate.</a:t>
            </a:r>
            <a:endParaRPr lang="en-US" sz="1800" dirty="0"/>
          </a:p>
          <a:p>
            <a:r>
              <a:rPr lang="en-US" sz="1800" dirty="0" smtClean="0"/>
              <a:t>The </a:t>
            </a:r>
            <a:r>
              <a:rPr lang="en-US" sz="1800" i="1" dirty="0"/>
              <a:t>periapical cyst </a:t>
            </a:r>
            <a:r>
              <a:rPr lang="en-US" sz="1800" dirty="0"/>
              <a:t>is a reactive, </a:t>
            </a:r>
            <a:r>
              <a:rPr lang="en-US" sz="1800" dirty="0" smtClean="0"/>
              <a:t>inflammatory </a:t>
            </a:r>
            <a:r>
              <a:rPr lang="en-US" sz="1800" dirty="0"/>
              <a:t>lesion associated with caries or dental </a:t>
            </a:r>
            <a:r>
              <a:rPr lang="en-US" sz="1800" dirty="0" smtClean="0"/>
              <a:t>trauma.</a:t>
            </a:r>
          </a:p>
          <a:p>
            <a:r>
              <a:rPr lang="en-US" sz="1800" dirty="0" smtClean="0"/>
              <a:t>The </a:t>
            </a:r>
            <a:r>
              <a:rPr lang="en-US" sz="1800" dirty="0"/>
              <a:t>two most common </a:t>
            </a:r>
            <a:r>
              <a:rPr lang="en-US" sz="1800" dirty="0" smtClean="0"/>
              <a:t>and clinically significant </a:t>
            </a:r>
            <a:r>
              <a:rPr lang="en-US" sz="1800" dirty="0"/>
              <a:t>tumors are ameloblastoma </a:t>
            </a:r>
            <a:r>
              <a:rPr lang="en-US" sz="1800" dirty="0" smtClean="0"/>
              <a:t>and odontoma.</a:t>
            </a:r>
            <a:endParaRPr lang="en-US" sz="1800" dirty="0"/>
          </a:p>
          <a:p>
            <a:pPr lvl="1"/>
            <a:r>
              <a:rPr lang="en-US" sz="1800" i="1" dirty="0" smtClean="0"/>
              <a:t> </a:t>
            </a:r>
            <a:r>
              <a:rPr lang="en-US" sz="1800" b="1" i="1" dirty="0"/>
              <a:t>Ameloblastoma</a:t>
            </a:r>
            <a:r>
              <a:rPr lang="en-US" sz="1800" dirty="0"/>
              <a:t>s arise from odontogenic epithelium </a:t>
            </a:r>
            <a:r>
              <a:rPr lang="en-US" sz="1800" dirty="0" smtClean="0"/>
              <a:t>and do </a:t>
            </a:r>
            <a:r>
              <a:rPr lang="en-US" sz="1800" dirty="0"/>
              <a:t>not demonstrate chondroid or osseous </a:t>
            </a:r>
            <a:r>
              <a:rPr lang="en-US" sz="1800" dirty="0" smtClean="0"/>
              <a:t>differentiation. These </a:t>
            </a:r>
            <a:r>
              <a:rPr lang="en-US" sz="1800" dirty="0"/>
              <a:t>typically cystic lesions are slow-growing and, </a:t>
            </a:r>
            <a:r>
              <a:rPr lang="en-US" sz="1800" dirty="0" smtClean="0"/>
              <a:t>despite being </a:t>
            </a:r>
            <a:r>
              <a:rPr lang="en-US" sz="1800" dirty="0"/>
              <a:t>locally invasive, have an indolent </a:t>
            </a:r>
            <a:r>
              <a:rPr lang="en-US" sz="1800" dirty="0" smtClean="0"/>
              <a:t>course.</a:t>
            </a:r>
          </a:p>
          <a:p>
            <a:pPr lvl="1"/>
            <a:r>
              <a:rPr lang="en-US" sz="1800" b="1" i="1" dirty="0" smtClean="0"/>
              <a:t>Odontoma</a:t>
            </a:r>
            <a:r>
              <a:rPr lang="en-US" sz="1800" dirty="0"/>
              <a:t>, the most common type of odontogenic </a:t>
            </a:r>
            <a:r>
              <a:rPr lang="en-US" sz="1800" dirty="0" smtClean="0"/>
              <a:t>tumor, arises </a:t>
            </a:r>
            <a:r>
              <a:rPr lang="en-US" sz="1800" dirty="0"/>
              <a:t>from epithelium but shows extensive deposition </a:t>
            </a:r>
            <a:r>
              <a:rPr lang="en-US" sz="1800" dirty="0" smtClean="0"/>
              <a:t>of enamel </a:t>
            </a:r>
            <a:r>
              <a:rPr lang="en-US" sz="1800" dirty="0"/>
              <a:t>and dentin. Odontomas are cured by </a:t>
            </a:r>
            <a:r>
              <a:rPr lang="en-US" sz="1800" dirty="0" smtClean="0"/>
              <a:t>local excision.</a:t>
            </a:r>
          </a:p>
          <a:p>
            <a:pPr marL="0" indent="0">
              <a:buNone/>
            </a:pP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dirty="0"/>
          </a:p>
        </p:txBody>
      </p:sp>
    </p:spTree>
    <p:extLst>
      <p:ext uri="{BB962C8B-B14F-4D97-AF65-F5344CB8AC3E}">
        <p14:creationId xmlns:p14="http://schemas.microsoft.com/office/powerpoint/2010/main" val="19959962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GRADING AND STAGING OF CANCER</a:t>
            </a:r>
            <a:endParaRPr lang="en-US" dirty="0"/>
          </a:p>
        </p:txBody>
      </p:sp>
      <p:sp>
        <p:nvSpPr>
          <p:cNvPr id="3" name="Content Placeholder 2"/>
          <p:cNvSpPr>
            <a:spLocks noGrp="1"/>
          </p:cNvSpPr>
          <p:nvPr>
            <p:ph idx="1"/>
          </p:nvPr>
        </p:nvSpPr>
        <p:spPr/>
        <p:txBody>
          <a:bodyPr/>
          <a:lstStyle/>
          <a:p>
            <a:r>
              <a:rPr lang="en-US" dirty="0" smtClean="0"/>
              <a:t>Two important factors in assessing the prognosis in an individual case of cancer are:</a:t>
            </a:r>
          </a:p>
          <a:p>
            <a:pPr marL="457200" indent="-457200">
              <a:buFont typeface="+mj-lt"/>
              <a:buAutoNum type="arabicPeriod"/>
            </a:pPr>
            <a:r>
              <a:rPr lang="en-US" dirty="0" smtClean="0"/>
              <a:t>The histological appearance indicating the grade of malignancy.</a:t>
            </a:r>
          </a:p>
          <a:p>
            <a:pPr marL="457200" indent="-457200">
              <a:buFont typeface="+mj-lt"/>
              <a:buAutoNum type="arabicPeriod"/>
            </a:pPr>
            <a:r>
              <a:rPr lang="en-US" dirty="0" smtClean="0"/>
              <a:t>The size and extent of spread of the tumor.</a:t>
            </a:r>
          </a:p>
          <a:p>
            <a:r>
              <a:rPr lang="en-US" dirty="0" smtClean="0"/>
              <a:t>Grading and staging are attempts to quantify these factors.</a:t>
            </a:r>
          </a:p>
          <a:p>
            <a:pPr marL="0" indent="0">
              <a:buNone/>
            </a:pPr>
            <a:r>
              <a:rPr lang="en-US" b="1" dirty="0" smtClean="0"/>
              <a:t>Pathological grading:</a:t>
            </a:r>
            <a:r>
              <a:rPr lang="en-US" dirty="0" smtClean="0"/>
              <a:t> Because this assessment is subjective, it is usual to assign no more than 3 histological grades; well (Grade I), moderately (Grade II) and poorly differentiated (Grade III)</a:t>
            </a:r>
          </a:p>
          <a:p>
            <a:pPr marL="0" indent="0">
              <a:buNone/>
            </a:pPr>
            <a:r>
              <a:rPr lang="en-US" b="1" dirty="0" smtClean="0"/>
              <a:t>Clinico-Pathological staging: </a:t>
            </a:r>
            <a:r>
              <a:rPr lang="en-US" dirty="0" smtClean="0"/>
              <a:t>This is well exemplified in Hodgkin’s disease where numerical staging has proved very useful. TNM staging is widely used; T 0-3 indicates </a:t>
            </a:r>
            <a:r>
              <a:rPr lang="en-US" dirty="0" smtClean="0"/>
              <a:t>size of the tumour (local </a:t>
            </a:r>
            <a:r>
              <a:rPr lang="en-US" dirty="0" smtClean="0"/>
              <a:t>tumour </a:t>
            </a:r>
            <a:r>
              <a:rPr lang="en-US" dirty="0" smtClean="0"/>
              <a:t>spread), </a:t>
            </a:r>
            <a:r>
              <a:rPr lang="en-US" dirty="0" smtClean="0"/>
              <a:t>N 0-1 indicates lymph node metastases and M 0-1 distant metastases.</a:t>
            </a:r>
            <a:endParaRPr lang="en-US" b="1" dirty="0"/>
          </a:p>
        </p:txBody>
      </p:sp>
    </p:spTree>
    <p:extLst>
      <p:ext uri="{BB962C8B-B14F-4D97-AF65-F5344CB8AC3E}">
        <p14:creationId xmlns:p14="http://schemas.microsoft.com/office/powerpoint/2010/main" val="17436730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SIMPLE EPITHELIAL TUMOURS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Papillomas</a:t>
            </a:r>
          </a:p>
          <a:p>
            <a:pPr marL="457200" indent="-457200">
              <a:buFont typeface="+mj-lt"/>
              <a:buAutoNum type="arabicPeriod"/>
            </a:pPr>
            <a:r>
              <a:rPr lang="en-US" dirty="0" smtClean="0"/>
              <a:t>Adenomas</a:t>
            </a:r>
            <a:endParaRPr lang="en-US" dirty="0"/>
          </a:p>
        </p:txBody>
      </p:sp>
    </p:spTree>
    <p:extLst>
      <p:ext uri="{BB962C8B-B14F-4D97-AF65-F5344CB8AC3E}">
        <p14:creationId xmlns:p14="http://schemas.microsoft.com/office/powerpoint/2010/main" val="2149631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PAPILLOMA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Papillomas take origin from an epithelial surface.</a:t>
            </a:r>
          </a:p>
          <a:p>
            <a:r>
              <a:rPr lang="en-US" dirty="0" smtClean="0"/>
              <a:t>As the epithelium proliferates, it is thrown into folds which become increasingly complex.</a:t>
            </a:r>
          </a:p>
          <a:p>
            <a:r>
              <a:rPr lang="en-US" dirty="0" smtClean="0"/>
              <a:t>The epithelial proliferation is accompanied by a corresponding growth of supporting connective tissue and blood vessels.</a:t>
            </a:r>
          </a:p>
          <a:p>
            <a:r>
              <a:rPr lang="en-US" dirty="0" smtClean="0"/>
              <a:t>Thus the tumour has a fibrous tissue core and a surface composed of hyperplastic squamous epithelium.</a:t>
            </a:r>
          </a:p>
          <a:p>
            <a:r>
              <a:rPr lang="en-US" dirty="0" smtClean="0"/>
              <a:t>Typical examples are found in the skin e.g. the common wart</a:t>
            </a:r>
          </a:p>
          <a:p>
            <a:r>
              <a:rPr lang="en-US" dirty="0" smtClean="0"/>
              <a:t>Papillomas may also form within ducts e.g. in the breast.</a:t>
            </a:r>
          </a:p>
          <a:p>
            <a:r>
              <a:rPr lang="en-US" dirty="0" smtClean="0"/>
              <a:t>In such a case, the papilloma is much compressed and has an apparently complex structure.</a:t>
            </a:r>
          </a:p>
          <a:p>
            <a:r>
              <a:rPr lang="en-US" dirty="0" smtClean="0"/>
              <a:t>In these simple tumours</a:t>
            </a:r>
          </a:p>
          <a:p>
            <a:pPr marL="914400" lvl="1" indent="-457200">
              <a:buFont typeface="+mj-lt"/>
              <a:buAutoNum type="arabicPeriod"/>
            </a:pPr>
            <a:r>
              <a:rPr lang="en-US" dirty="0" smtClean="0"/>
              <a:t>The normal arrangement of epithelial cells is maintained e.g. in skin papillomas the surface cells are squamous and proliferation is confined to the deepest layers.</a:t>
            </a:r>
          </a:p>
          <a:p>
            <a:pPr marL="914400" lvl="1" indent="-457200">
              <a:buFont typeface="+mj-lt"/>
              <a:buAutoNum type="arabicPeriod"/>
            </a:pPr>
            <a:r>
              <a:rPr lang="en-US" dirty="0" smtClean="0"/>
              <a:t>The relationship of epithelium to connective tissue is normal</a:t>
            </a:r>
          </a:p>
          <a:p>
            <a:pPr marL="914400" lvl="1" indent="-457200">
              <a:buFont typeface="+mj-lt"/>
              <a:buAutoNum type="arabicPeriod"/>
            </a:pPr>
            <a:r>
              <a:rPr lang="en-US" dirty="0" smtClean="0"/>
              <a:t>Blood vessels are well formed</a:t>
            </a:r>
            <a:endParaRPr lang="en-US" dirty="0"/>
          </a:p>
        </p:txBody>
      </p:sp>
    </p:spTree>
    <p:extLst>
      <p:ext uri="{BB962C8B-B14F-4D97-AF65-F5344CB8AC3E}">
        <p14:creationId xmlns:p14="http://schemas.microsoft.com/office/powerpoint/2010/main" val="1847807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ADENOMA</a:t>
            </a:r>
            <a:endParaRPr lang="en-US" dirty="0"/>
          </a:p>
        </p:txBody>
      </p:sp>
      <p:sp>
        <p:nvSpPr>
          <p:cNvPr id="3" name="Content Placeholder 2"/>
          <p:cNvSpPr>
            <a:spLocks noGrp="1"/>
          </p:cNvSpPr>
          <p:nvPr>
            <p:ph idx="1"/>
          </p:nvPr>
        </p:nvSpPr>
        <p:spPr/>
        <p:txBody>
          <a:bodyPr/>
          <a:lstStyle/>
          <a:p>
            <a:r>
              <a:rPr lang="en-US" dirty="0" smtClean="0"/>
              <a:t>Adenomas are derived </a:t>
            </a:r>
            <a:r>
              <a:rPr lang="en-US" dirty="0" smtClean="0"/>
              <a:t>from </a:t>
            </a:r>
            <a:r>
              <a:rPr lang="en-US" dirty="0" smtClean="0"/>
              <a:t>the ducts and acini of glands, although the name is also used to cover simple tumours arising in solid epithelial organs.</a:t>
            </a:r>
          </a:p>
          <a:p>
            <a:r>
              <a:rPr lang="en-US" dirty="0" smtClean="0"/>
              <a:t>Proliferation of epithelium of a gland causes the formation of tubules which ramify  and become increasingly compound. </a:t>
            </a:r>
          </a:p>
          <a:p>
            <a:r>
              <a:rPr lang="en-US" dirty="0" smtClean="0"/>
              <a:t>The original communication with the parent gland duct or acini tends to become lost.</a:t>
            </a:r>
          </a:p>
          <a:p>
            <a:r>
              <a:rPr lang="en-US" dirty="0" smtClean="0"/>
              <a:t>In the case of a hollow viscous, such as the intestine or gall bladder, the adenomatous proliferation, instead of growing down into the subjacent connective tissue, is usually pushed upwards into the lumen of the viscus.</a:t>
            </a:r>
          </a:p>
          <a:p>
            <a:r>
              <a:rPr lang="en-US" dirty="0" smtClean="0"/>
              <a:t>The growth therefore combines the features of a papilloma and an adenoma. The term adenomatous polyp is often applied in such cases</a:t>
            </a:r>
            <a:endParaRPr lang="en-US" dirty="0"/>
          </a:p>
        </p:txBody>
      </p:sp>
    </p:spTree>
    <p:extLst>
      <p:ext uri="{BB962C8B-B14F-4D97-AF65-F5344CB8AC3E}">
        <p14:creationId xmlns:p14="http://schemas.microsoft.com/office/powerpoint/2010/main" val="1291117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ADENOMA</a:t>
            </a:r>
            <a:endParaRPr lang="en-US" dirty="0"/>
          </a:p>
        </p:txBody>
      </p:sp>
      <p:sp>
        <p:nvSpPr>
          <p:cNvPr id="3" name="Content Placeholder 2"/>
          <p:cNvSpPr>
            <a:spLocks noGrp="1"/>
          </p:cNvSpPr>
          <p:nvPr>
            <p:ph idx="1"/>
          </p:nvPr>
        </p:nvSpPr>
        <p:spPr/>
        <p:txBody>
          <a:bodyPr/>
          <a:lstStyle/>
          <a:p>
            <a:r>
              <a:rPr lang="en-US" dirty="0" smtClean="0"/>
              <a:t>In the type which grow into the subjacent connective tissue, the constant budding of the epithelium results in new acini which becomes nipped off from the parent acini.</a:t>
            </a:r>
          </a:p>
          <a:p>
            <a:r>
              <a:rPr lang="en-US" dirty="0" smtClean="0"/>
              <a:t>In cases in which retention of secretion is marked, a cyst forms and the tumor is then called a cystadenoma which may reach an enormous size e.g. some cystadenomas of the ovary may be 30-40 cm in diameter, particularly those which secrete mucus</a:t>
            </a:r>
          </a:p>
          <a:p>
            <a:r>
              <a:rPr lang="en-US" dirty="0" smtClean="0"/>
              <a:t>As in a hollow viscus, the proliferating epithelium may be heaped to form papillomas and the tumour then becomes a papillary cystadenoma. These are also common in the ovary.</a:t>
            </a:r>
          </a:p>
          <a:p>
            <a:r>
              <a:rPr lang="en-US" dirty="0" smtClean="0"/>
              <a:t>In some organs, the supporting connective tissue of the adenoma is a prominent component of the tumor, This is commonly seen in the breast, and the name FIBROADENOMA is used. Depending on the distribution of the fibrous tissue the histological appearances are variable.</a:t>
            </a:r>
          </a:p>
          <a:p>
            <a:pPr marL="0" indent="0">
              <a:buNone/>
            </a:pPr>
            <a:endParaRPr lang="en-US" dirty="0"/>
          </a:p>
        </p:txBody>
      </p:sp>
    </p:spTree>
    <p:extLst>
      <p:ext uri="{BB962C8B-B14F-4D97-AF65-F5344CB8AC3E}">
        <p14:creationId xmlns:p14="http://schemas.microsoft.com/office/powerpoint/2010/main" val="204556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MALIGNANT EPITHELIAL TUMOURS</a:t>
            </a:r>
            <a:endParaRPr lang="en-US" dirty="0"/>
          </a:p>
        </p:txBody>
      </p:sp>
      <p:sp>
        <p:nvSpPr>
          <p:cNvPr id="3" name="Content Placeholder 2"/>
          <p:cNvSpPr>
            <a:spLocks noGrp="1"/>
          </p:cNvSpPr>
          <p:nvPr>
            <p:ph idx="1"/>
          </p:nvPr>
        </p:nvSpPr>
        <p:spPr/>
        <p:txBody>
          <a:bodyPr/>
          <a:lstStyle/>
          <a:p>
            <a:r>
              <a:rPr lang="en-US" dirty="0" smtClean="0"/>
              <a:t>The generic term for a malignant </a:t>
            </a:r>
            <a:r>
              <a:rPr lang="en-US" dirty="0" smtClean="0"/>
              <a:t>epithelial </a:t>
            </a:r>
            <a:r>
              <a:rPr lang="en-US" dirty="0" smtClean="0"/>
              <a:t>tumour is </a:t>
            </a:r>
            <a:r>
              <a:rPr lang="en-US" b="1" dirty="0" smtClean="0"/>
              <a:t>CARCINOMA</a:t>
            </a:r>
            <a:r>
              <a:rPr lang="en-US" dirty="0" smtClean="0"/>
              <a:t> (Greek; Karkinos, a crab). This refers to the irregular jagged shape often assumed. It is due to the local spread of carcinoma.</a:t>
            </a:r>
          </a:p>
          <a:p>
            <a:r>
              <a:rPr lang="en-US" dirty="0" smtClean="0"/>
              <a:t>The proliferating cells break through normal barriers ( basement membrane and subjacent connective tissue). Further growth then occurs by permeation of tissue spaces.</a:t>
            </a:r>
          </a:p>
          <a:p>
            <a:r>
              <a:rPr lang="en-US" dirty="0" smtClean="0"/>
              <a:t>An important principle is that these permeating tumor cells take the line of least physical resistance.</a:t>
            </a:r>
          </a:p>
          <a:p>
            <a:r>
              <a:rPr lang="en-US" dirty="0" smtClean="0"/>
              <a:t>Growth of malignant cells, may stimulate the production of new collagen fibres which are sometimes converted into dense fibrous tissue- contracts and fixes the growth to surrounding structures e.g. in carcinoma of the breast, the fibrous tissue fixes the malignancy to the underlying muscle causing retraction of nipples. </a:t>
            </a:r>
            <a:endParaRPr lang="en-US" dirty="0"/>
          </a:p>
        </p:txBody>
      </p:sp>
    </p:spTree>
    <p:extLst>
      <p:ext uri="{BB962C8B-B14F-4D97-AF65-F5344CB8AC3E}">
        <p14:creationId xmlns:p14="http://schemas.microsoft.com/office/powerpoint/2010/main" val="1665937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MALIGNANT EPITHELIAL TUMOURS</a:t>
            </a:r>
            <a:endParaRPr lang="en-US" dirty="0"/>
          </a:p>
        </p:txBody>
      </p:sp>
      <p:sp>
        <p:nvSpPr>
          <p:cNvPr id="3" name="Content Placeholder 2"/>
          <p:cNvSpPr>
            <a:spLocks noGrp="1"/>
          </p:cNvSpPr>
          <p:nvPr>
            <p:ph idx="1"/>
          </p:nvPr>
        </p:nvSpPr>
        <p:spPr/>
        <p:txBody>
          <a:bodyPr/>
          <a:lstStyle/>
          <a:p>
            <a:r>
              <a:rPr lang="en-US" dirty="0" smtClean="0"/>
              <a:t>The basic mechanism of cancer cell invasion is as follows;</a:t>
            </a:r>
          </a:p>
          <a:p>
            <a:pPr marL="457200" indent="-457200">
              <a:buFont typeface="+mj-lt"/>
              <a:buAutoNum type="arabicPeriod"/>
            </a:pPr>
            <a:r>
              <a:rPr lang="en-US" dirty="0" smtClean="0"/>
              <a:t>The cells secrete lytic enzymes e.g. collagenase which breakdown the basement membrane and subjacent connective tissue. The normal barriers are thus breached.</a:t>
            </a:r>
          </a:p>
          <a:p>
            <a:pPr marL="457200" indent="-457200">
              <a:buFont typeface="+mj-lt"/>
              <a:buAutoNum type="arabicPeriod"/>
            </a:pPr>
            <a:r>
              <a:rPr lang="en-US" dirty="0" smtClean="0"/>
              <a:t>The cells are less adhesive than normal and have intrinsic amoeboid movements. This enables penetration through the breach and subsequent spread.</a:t>
            </a:r>
          </a:p>
          <a:p>
            <a:pPr marL="457200" indent="-457200">
              <a:buFont typeface="+mj-lt"/>
              <a:buAutoNum type="arabicPeriod"/>
            </a:pPr>
            <a:r>
              <a:rPr lang="en-US" dirty="0" smtClean="0"/>
              <a:t>The cells </a:t>
            </a:r>
            <a:r>
              <a:rPr lang="en-US" dirty="0" smtClean="0"/>
              <a:t>then </a:t>
            </a:r>
            <a:r>
              <a:rPr lang="en-US" dirty="0" smtClean="0"/>
              <a:t>lodge in the new environment ( adjacent tissue) and undergo replication and subsequent growth.</a:t>
            </a:r>
            <a:endParaRPr lang="en-US" dirty="0"/>
          </a:p>
        </p:txBody>
      </p:sp>
    </p:spTree>
    <p:extLst>
      <p:ext uri="{BB962C8B-B14F-4D97-AF65-F5344CB8AC3E}">
        <p14:creationId xmlns:p14="http://schemas.microsoft.com/office/powerpoint/2010/main" val="3587300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CARCINOMA</a:t>
            </a:r>
            <a:endParaRPr lang="en-US" dirty="0"/>
          </a:p>
        </p:txBody>
      </p:sp>
      <p:sp>
        <p:nvSpPr>
          <p:cNvPr id="3" name="Content Placeholder 2"/>
          <p:cNvSpPr>
            <a:spLocks noGrp="1"/>
          </p:cNvSpPr>
          <p:nvPr>
            <p:ph idx="1"/>
          </p:nvPr>
        </p:nvSpPr>
        <p:spPr/>
        <p:txBody>
          <a:bodyPr/>
          <a:lstStyle/>
          <a:p>
            <a:r>
              <a:rPr lang="en-US" dirty="0" smtClean="0"/>
              <a:t>Squamous cell carcinoma</a:t>
            </a:r>
          </a:p>
          <a:p>
            <a:r>
              <a:rPr lang="en-US" dirty="0" smtClean="0"/>
              <a:t>Basal cell carcinoma</a:t>
            </a:r>
          </a:p>
          <a:p>
            <a:r>
              <a:rPr lang="en-US" dirty="0" smtClean="0"/>
              <a:t>Carcinoma of glandular organs</a:t>
            </a:r>
          </a:p>
          <a:p>
            <a:pPr marL="0" indent="0">
              <a:buNone/>
            </a:pPr>
            <a:endParaRPr lang="en-US" dirty="0"/>
          </a:p>
        </p:txBody>
      </p:sp>
    </p:spTree>
    <p:extLst>
      <p:ext uri="{BB962C8B-B14F-4D97-AF65-F5344CB8AC3E}">
        <p14:creationId xmlns:p14="http://schemas.microsoft.com/office/powerpoint/2010/main" val="349549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SQUAMOUS CELL CARCINOMA</a:t>
            </a:r>
            <a:endParaRPr lang="en-US" dirty="0"/>
          </a:p>
        </p:txBody>
      </p:sp>
      <p:sp>
        <p:nvSpPr>
          <p:cNvPr id="3" name="Content Placeholder 2"/>
          <p:cNvSpPr>
            <a:spLocks noGrp="1"/>
          </p:cNvSpPr>
          <p:nvPr>
            <p:ph idx="1"/>
          </p:nvPr>
        </p:nvSpPr>
        <p:spPr/>
        <p:txBody>
          <a:bodyPr>
            <a:normAutofit/>
          </a:bodyPr>
          <a:lstStyle/>
          <a:p>
            <a:r>
              <a:rPr lang="en-US" dirty="0" smtClean="0"/>
              <a:t>This is commonly found on the skin, especially exposed surfaces, but also develops in other sites covered by stratified squamous epithelium e.g. lips, tongue, pharynx, oesophagus and vagina. </a:t>
            </a:r>
          </a:p>
          <a:p>
            <a:r>
              <a:rPr lang="en-US" dirty="0" smtClean="0"/>
              <a:t>In addition , it may occur on surfaces covered by glandular type epithelium through metaplastic transformation as in the bronchus, gall bladder and uterine cervix.</a:t>
            </a:r>
          </a:p>
          <a:p>
            <a:r>
              <a:rPr lang="en-US" dirty="0" smtClean="0"/>
              <a:t>It starts as a small popular mass that is minimally invasive; eventually the surface breaks down and a characteristic irregular ulcer is produced with a fibrinous exudate and everted edges and an indurated base comprising of the invading epithelial mass and inflammatory infiltrate.</a:t>
            </a:r>
          </a:p>
          <a:p>
            <a:r>
              <a:rPr lang="en-US" dirty="0" smtClean="0"/>
              <a:t>Histologically, it is composed of irregular strands and columns of invading epithelium which infiltrate the subjacent connective tissue. If well- differentiated, the central cells of the invading masses show conversion into eosinophilic keratinized squamed, while the outer layer consists of young basophilic cells</a:t>
            </a:r>
          </a:p>
        </p:txBody>
      </p:sp>
    </p:spTree>
    <p:extLst>
      <p:ext uri="{BB962C8B-B14F-4D97-AF65-F5344CB8AC3E}">
        <p14:creationId xmlns:p14="http://schemas.microsoft.com/office/powerpoint/2010/main" val="920557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724</TotalTime>
  <Words>1667</Words>
  <Application>Microsoft Office PowerPoint</Application>
  <PresentationFormat>On-screen Show (4:3)</PresentationFormat>
  <Paragraphs>103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Slice</vt:lpstr>
      <vt:lpstr>NEOPLASIA II</vt:lpstr>
      <vt:lpstr>SIMPLE EPITHELIAL TUMOURS</vt:lpstr>
      <vt:lpstr>PAPILLOMA</vt:lpstr>
      <vt:lpstr>ADENOMA</vt:lpstr>
      <vt:lpstr>ADENOMA</vt:lpstr>
      <vt:lpstr>MALIGNANT EPITHELIAL TUMOURS</vt:lpstr>
      <vt:lpstr>MALIGNANT EPITHELIAL TUMOURS</vt:lpstr>
      <vt:lpstr>TYPES OF CARCINOMA</vt:lpstr>
      <vt:lpstr>SQUAMOUS CELL CARCINOMA</vt:lpstr>
      <vt:lpstr>SQUAMOUS CELL CARCINOMA</vt:lpstr>
      <vt:lpstr>BASAL CELL CARCINOMA (Rodent ulcer)</vt:lpstr>
      <vt:lpstr>CARCINOMA OF GLANDULAR ORGANS</vt:lpstr>
      <vt:lpstr>NEUROENDOCRINE TUMOURS</vt:lpstr>
      <vt:lpstr>ODONTOGENIC TUMORS AND Cysts</vt:lpstr>
      <vt:lpstr>GRADING AND STAGING OF CANCER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NEOPLASIA I</dc:title>
  <dc:creator>Dr. Emanuel Hans</dc:creator>
  <cp:lastModifiedBy>USER</cp:lastModifiedBy>
  <cp:revision>36</cp:revision>
  <dcterms:created xsi:type="dcterms:W3CDTF">2015-10-23T17:05:49Z</dcterms:created>
  <dcterms:modified xsi:type="dcterms:W3CDTF">2015-11-28T16:13:22Z</dcterms:modified>
</cp:coreProperties>
</file>