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68" r:id="rId5"/>
    <p:sldId id="269" r:id="rId6"/>
    <p:sldId id="272" r:id="rId7"/>
    <p:sldId id="260" r:id="rId8"/>
    <p:sldId id="27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6" r:id="rId38"/>
    <p:sldId id="297" r:id="rId39"/>
    <p:sldId id="302" r:id="rId40"/>
    <p:sldId id="303" r:id="rId41"/>
    <p:sldId id="305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25" r:id="rId50"/>
    <p:sldId id="327" r:id="rId51"/>
    <p:sldId id="328" r:id="rId52"/>
    <p:sldId id="343" r:id="rId53"/>
    <p:sldId id="355" r:id="rId54"/>
    <p:sldId id="405" r:id="rId55"/>
    <p:sldId id="40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2038B-9436-48B9-90F9-C4806A19C052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81B02328-EAD9-4CF5-BDEF-FD3FEDED6C83}">
      <dgm:prSet phldrT="[Text]"/>
      <dgm:spPr/>
      <dgm:t>
        <a:bodyPr/>
        <a:lstStyle/>
        <a:p>
          <a:r>
            <a:rPr lang="en-US" dirty="0" smtClean="0"/>
            <a:t>HPV infection</a:t>
          </a:r>
          <a:endParaRPr lang="en-US" dirty="0"/>
        </a:p>
      </dgm:t>
    </dgm:pt>
    <dgm:pt modelId="{AE4ED741-E899-4065-82F0-B3713BD8B355}" type="parTrans" cxnId="{221E52FB-72C6-4DEC-86A3-1555F01D6218}">
      <dgm:prSet/>
      <dgm:spPr/>
      <dgm:t>
        <a:bodyPr/>
        <a:lstStyle/>
        <a:p>
          <a:endParaRPr lang="en-US"/>
        </a:p>
      </dgm:t>
    </dgm:pt>
    <dgm:pt modelId="{1B80D885-DDE9-4063-871F-C0E12BFA466D}" type="sibTrans" cxnId="{221E52FB-72C6-4DEC-86A3-1555F01D6218}">
      <dgm:prSet/>
      <dgm:spPr/>
      <dgm:t>
        <a:bodyPr/>
        <a:lstStyle/>
        <a:p>
          <a:endParaRPr lang="en-US"/>
        </a:p>
      </dgm:t>
    </dgm:pt>
    <dgm:pt modelId="{47D0B175-5F4F-4EE9-A3CF-DC1BDAF2B07F}">
      <dgm:prSet phldrT="[Text]"/>
      <dgm:spPr/>
      <dgm:t>
        <a:bodyPr/>
        <a:lstStyle/>
        <a:p>
          <a:r>
            <a:rPr lang="en-US" dirty="0" smtClean="0"/>
            <a:t>CIN I</a:t>
          </a:r>
          <a:endParaRPr lang="en-US" dirty="0"/>
        </a:p>
      </dgm:t>
    </dgm:pt>
    <dgm:pt modelId="{BE828A42-E490-40AD-AEA2-71D3FE828646}" type="parTrans" cxnId="{7B2C049F-EEF8-4536-AB20-0FF6676E7DCF}">
      <dgm:prSet/>
      <dgm:spPr/>
      <dgm:t>
        <a:bodyPr/>
        <a:lstStyle/>
        <a:p>
          <a:endParaRPr lang="en-US"/>
        </a:p>
      </dgm:t>
    </dgm:pt>
    <dgm:pt modelId="{77E4C835-29CA-48FB-B046-6ADCCA2080F2}" type="sibTrans" cxnId="{7B2C049F-EEF8-4536-AB20-0FF6676E7DCF}">
      <dgm:prSet/>
      <dgm:spPr/>
      <dgm:t>
        <a:bodyPr/>
        <a:lstStyle/>
        <a:p>
          <a:endParaRPr lang="en-US"/>
        </a:p>
      </dgm:t>
    </dgm:pt>
    <dgm:pt modelId="{C3129473-F5EB-4DF4-9AD3-98C07949D84E}">
      <dgm:prSet phldrT="[Text]"/>
      <dgm:spPr/>
      <dgm:t>
        <a:bodyPr/>
        <a:lstStyle/>
        <a:p>
          <a:r>
            <a:rPr lang="en-US" dirty="0" smtClean="0"/>
            <a:t>CIN II</a:t>
          </a:r>
          <a:endParaRPr lang="en-US" dirty="0"/>
        </a:p>
      </dgm:t>
    </dgm:pt>
    <dgm:pt modelId="{E8814F62-7AEB-4A05-BE62-EAC57D8EA45C}" type="parTrans" cxnId="{02906364-15DF-4855-AD1A-9326A8B2E8C8}">
      <dgm:prSet/>
      <dgm:spPr/>
      <dgm:t>
        <a:bodyPr/>
        <a:lstStyle/>
        <a:p>
          <a:endParaRPr lang="en-US"/>
        </a:p>
      </dgm:t>
    </dgm:pt>
    <dgm:pt modelId="{FDEAE712-BFEB-4496-82B0-A3E2872D598A}" type="sibTrans" cxnId="{02906364-15DF-4855-AD1A-9326A8B2E8C8}">
      <dgm:prSet/>
      <dgm:spPr/>
      <dgm:t>
        <a:bodyPr/>
        <a:lstStyle/>
        <a:p>
          <a:endParaRPr lang="en-US"/>
        </a:p>
      </dgm:t>
    </dgm:pt>
    <dgm:pt modelId="{07EF8E8B-47B3-4DF3-8127-5461A46D117D}">
      <dgm:prSet/>
      <dgm:spPr/>
      <dgm:t>
        <a:bodyPr/>
        <a:lstStyle/>
        <a:p>
          <a:r>
            <a:rPr lang="en-US" dirty="0" smtClean="0"/>
            <a:t>CIN III</a:t>
          </a:r>
          <a:endParaRPr lang="en-US" dirty="0"/>
        </a:p>
      </dgm:t>
    </dgm:pt>
    <dgm:pt modelId="{7C6A4DD6-E28F-42A5-BDC4-19D47F7FADC4}" type="parTrans" cxnId="{E9527E03-17DF-4408-BC75-DF7D6F945EFE}">
      <dgm:prSet/>
      <dgm:spPr/>
      <dgm:t>
        <a:bodyPr/>
        <a:lstStyle/>
        <a:p>
          <a:endParaRPr lang="en-US"/>
        </a:p>
      </dgm:t>
    </dgm:pt>
    <dgm:pt modelId="{3DCC9951-197E-42AD-ADD4-F6E02E7B743A}" type="sibTrans" cxnId="{E9527E03-17DF-4408-BC75-DF7D6F945EFE}">
      <dgm:prSet/>
      <dgm:spPr/>
      <dgm:t>
        <a:bodyPr/>
        <a:lstStyle/>
        <a:p>
          <a:endParaRPr lang="en-US"/>
        </a:p>
      </dgm:t>
    </dgm:pt>
    <dgm:pt modelId="{7A782095-813D-484E-AE77-753188BEC006}" type="pres">
      <dgm:prSet presAssocID="{67F2038B-9436-48B9-90F9-C4806A19C052}" presName="arrowDiagram" presStyleCnt="0">
        <dgm:presLayoutVars>
          <dgm:chMax val="5"/>
          <dgm:dir/>
          <dgm:resizeHandles val="exact"/>
        </dgm:presLayoutVars>
      </dgm:prSet>
      <dgm:spPr/>
    </dgm:pt>
    <dgm:pt modelId="{94CECBC0-2C73-4B3F-8E42-B1643C3D8DA1}" type="pres">
      <dgm:prSet presAssocID="{67F2038B-9436-48B9-90F9-C4806A19C052}" presName="arrow" presStyleLbl="bgShp" presStyleIdx="0" presStyleCnt="1"/>
      <dgm:spPr/>
    </dgm:pt>
    <dgm:pt modelId="{92E7C69C-5924-4D6E-84E9-6B87100523B6}" type="pres">
      <dgm:prSet presAssocID="{67F2038B-9436-48B9-90F9-C4806A19C052}" presName="arrowDiagram4" presStyleCnt="0"/>
      <dgm:spPr/>
    </dgm:pt>
    <dgm:pt modelId="{6F4874EE-5BB1-42A9-B579-B776AF287ED5}" type="pres">
      <dgm:prSet presAssocID="{81B02328-EAD9-4CF5-BDEF-FD3FEDED6C83}" presName="bullet4a" presStyleLbl="node1" presStyleIdx="0" presStyleCnt="4"/>
      <dgm:spPr/>
    </dgm:pt>
    <dgm:pt modelId="{25265BF6-8615-421F-9119-7428BE4ACD14}" type="pres">
      <dgm:prSet presAssocID="{81B02328-EAD9-4CF5-BDEF-FD3FEDED6C8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D9491-0396-41AF-9C82-FFE23DD6EE84}" type="pres">
      <dgm:prSet presAssocID="{47D0B175-5F4F-4EE9-A3CF-DC1BDAF2B07F}" presName="bullet4b" presStyleLbl="node1" presStyleIdx="1" presStyleCnt="4"/>
      <dgm:spPr/>
    </dgm:pt>
    <dgm:pt modelId="{1325992B-B8BB-45D3-B803-D301FA7878C4}" type="pres">
      <dgm:prSet presAssocID="{47D0B175-5F4F-4EE9-A3CF-DC1BDAF2B07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E29EC-1278-4BA6-8213-83917DCC7852}" type="pres">
      <dgm:prSet presAssocID="{C3129473-F5EB-4DF4-9AD3-98C07949D84E}" presName="bullet4c" presStyleLbl="node1" presStyleIdx="2" presStyleCnt="4"/>
      <dgm:spPr/>
    </dgm:pt>
    <dgm:pt modelId="{F661667E-0966-4D3A-A75F-F26590FEA123}" type="pres">
      <dgm:prSet presAssocID="{C3129473-F5EB-4DF4-9AD3-98C07949D84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461F8-B4C0-4199-9CDE-F4D7CDB869C5}" type="pres">
      <dgm:prSet presAssocID="{07EF8E8B-47B3-4DF3-8127-5461A46D117D}" presName="bullet4d" presStyleLbl="node1" presStyleIdx="3" presStyleCnt="4"/>
      <dgm:spPr/>
    </dgm:pt>
    <dgm:pt modelId="{F11A59B5-8300-4E16-BB48-39FA66BDA4C7}" type="pres">
      <dgm:prSet presAssocID="{07EF8E8B-47B3-4DF3-8127-5461A46D117D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9BF58-82B7-46B9-BE29-BBCA55AB50AB}" type="presOf" srcId="{67F2038B-9436-48B9-90F9-C4806A19C052}" destId="{7A782095-813D-484E-AE77-753188BEC006}" srcOrd="0" destOrd="0" presId="urn:microsoft.com/office/officeart/2005/8/layout/arrow2"/>
    <dgm:cxn modelId="{ED0A41E9-1EC2-4E5C-B19D-1529F1748EFE}" type="presOf" srcId="{C3129473-F5EB-4DF4-9AD3-98C07949D84E}" destId="{F661667E-0966-4D3A-A75F-F26590FEA123}" srcOrd="0" destOrd="0" presId="urn:microsoft.com/office/officeart/2005/8/layout/arrow2"/>
    <dgm:cxn modelId="{88A81127-65B7-4E6B-B0C7-0A05A2F74C11}" type="presOf" srcId="{07EF8E8B-47B3-4DF3-8127-5461A46D117D}" destId="{F11A59B5-8300-4E16-BB48-39FA66BDA4C7}" srcOrd="0" destOrd="0" presId="urn:microsoft.com/office/officeart/2005/8/layout/arrow2"/>
    <dgm:cxn modelId="{E9527E03-17DF-4408-BC75-DF7D6F945EFE}" srcId="{67F2038B-9436-48B9-90F9-C4806A19C052}" destId="{07EF8E8B-47B3-4DF3-8127-5461A46D117D}" srcOrd="3" destOrd="0" parTransId="{7C6A4DD6-E28F-42A5-BDC4-19D47F7FADC4}" sibTransId="{3DCC9951-197E-42AD-ADD4-F6E02E7B743A}"/>
    <dgm:cxn modelId="{221E52FB-72C6-4DEC-86A3-1555F01D6218}" srcId="{67F2038B-9436-48B9-90F9-C4806A19C052}" destId="{81B02328-EAD9-4CF5-BDEF-FD3FEDED6C83}" srcOrd="0" destOrd="0" parTransId="{AE4ED741-E899-4065-82F0-B3713BD8B355}" sibTransId="{1B80D885-DDE9-4063-871F-C0E12BFA466D}"/>
    <dgm:cxn modelId="{E2B56F7C-537F-4290-82F7-67E96BC17976}" type="presOf" srcId="{81B02328-EAD9-4CF5-BDEF-FD3FEDED6C83}" destId="{25265BF6-8615-421F-9119-7428BE4ACD14}" srcOrd="0" destOrd="0" presId="urn:microsoft.com/office/officeart/2005/8/layout/arrow2"/>
    <dgm:cxn modelId="{7B2C049F-EEF8-4536-AB20-0FF6676E7DCF}" srcId="{67F2038B-9436-48B9-90F9-C4806A19C052}" destId="{47D0B175-5F4F-4EE9-A3CF-DC1BDAF2B07F}" srcOrd="1" destOrd="0" parTransId="{BE828A42-E490-40AD-AEA2-71D3FE828646}" sibTransId="{77E4C835-29CA-48FB-B046-6ADCCA2080F2}"/>
    <dgm:cxn modelId="{2035C426-0146-47F5-998D-052128C91C48}" type="presOf" srcId="{47D0B175-5F4F-4EE9-A3CF-DC1BDAF2B07F}" destId="{1325992B-B8BB-45D3-B803-D301FA7878C4}" srcOrd="0" destOrd="0" presId="urn:microsoft.com/office/officeart/2005/8/layout/arrow2"/>
    <dgm:cxn modelId="{02906364-15DF-4855-AD1A-9326A8B2E8C8}" srcId="{67F2038B-9436-48B9-90F9-C4806A19C052}" destId="{C3129473-F5EB-4DF4-9AD3-98C07949D84E}" srcOrd="2" destOrd="0" parTransId="{E8814F62-7AEB-4A05-BE62-EAC57D8EA45C}" sibTransId="{FDEAE712-BFEB-4496-82B0-A3E2872D598A}"/>
    <dgm:cxn modelId="{7D2189DB-D51B-4528-AE1A-35885547D9D3}" type="presParOf" srcId="{7A782095-813D-484E-AE77-753188BEC006}" destId="{94CECBC0-2C73-4B3F-8E42-B1643C3D8DA1}" srcOrd="0" destOrd="0" presId="urn:microsoft.com/office/officeart/2005/8/layout/arrow2"/>
    <dgm:cxn modelId="{57DA6092-8FF4-47AA-8D91-122C83F0CA9D}" type="presParOf" srcId="{7A782095-813D-484E-AE77-753188BEC006}" destId="{92E7C69C-5924-4D6E-84E9-6B87100523B6}" srcOrd="1" destOrd="0" presId="urn:microsoft.com/office/officeart/2005/8/layout/arrow2"/>
    <dgm:cxn modelId="{60AD66B0-492E-44B7-B076-47D2FA37851D}" type="presParOf" srcId="{92E7C69C-5924-4D6E-84E9-6B87100523B6}" destId="{6F4874EE-5BB1-42A9-B579-B776AF287ED5}" srcOrd="0" destOrd="0" presId="urn:microsoft.com/office/officeart/2005/8/layout/arrow2"/>
    <dgm:cxn modelId="{811A0BF7-BA73-4CEF-8806-53AAD495F4EB}" type="presParOf" srcId="{92E7C69C-5924-4D6E-84E9-6B87100523B6}" destId="{25265BF6-8615-421F-9119-7428BE4ACD14}" srcOrd="1" destOrd="0" presId="urn:microsoft.com/office/officeart/2005/8/layout/arrow2"/>
    <dgm:cxn modelId="{C0A30869-7779-43C0-B15B-3BFA8484BFFE}" type="presParOf" srcId="{92E7C69C-5924-4D6E-84E9-6B87100523B6}" destId="{781D9491-0396-41AF-9C82-FFE23DD6EE84}" srcOrd="2" destOrd="0" presId="urn:microsoft.com/office/officeart/2005/8/layout/arrow2"/>
    <dgm:cxn modelId="{3D440C1D-FD28-4702-A817-19EC701A1DEF}" type="presParOf" srcId="{92E7C69C-5924-4D6E-84E9-6B87100523B6}" destId="{1325992B-B8BB-45D3-B803-D301FA7878C4}" srcOrd="3" destOrd="0" presId="urn:microsoft.com/office/officeart/2005/8/layout/arrow2"/>
    <dgm:cxn modelId="{32182295-C45C-458B-8DEC-81B89CE3D46B}" type="presParOf" srcId="{92E7C69C-5924-4D6E-84E9-6B87100523B6}" destId="{AF4E29EC-1278-4BA6-8213-83917DCC7852}" srcOrd="4" destOrd="0" presId="urn:microsoft.com/office/officeart/2005/8/layout/arrow2"/>
    <dgm:cxn modelId="{177B2787-69D0-4718-A51F-30B4C585D516}" type="presParOf" srcId="{92E7C69C-5924-4D6E-84E9-6B87100523B6}" destId="{F661667E-0966-4D3A-A75F-F26590FEA123}" srcOrd="5" destOrd="0" presId="urn:microsoft.com/office/officeart/2005/8/layout/arrow2"/>
    <dgm:cxn modelId="{11BFBD84-0D84-40B9-81AC-6F7D40650E5D}" type="presParOf" srcId="{92E7C69C-5924-4D6E-84E9-6B87100523B6}" destId="{F70461F8-B4C0-4199-9CDE-F4D7CDB869C5}" srcOrd="6" destOrd="0" presId="urn:microsoft.com/office/officeart/2005/8/layout/arrow2"/>
    <dgm:cxn modelId="{612004A7-B9A0-4FE2-A251-9F9CE61EA237}" type="presParOf" srcId="{92E7C69C-5924-4D6E-84E9-6B87100523B6}" destId="{F11A59B5-8300-4E16-BB48-39FA66BDA4C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ECBC0-2C73-4B3F-8E42-B1643C3D8DA1}">
      <dsp:nvSpPr>
        <dsp:cNvPr id="0" name=""/>
        <dsp:cNvSpPr/>
      </dsp:nvSpPr>
      <dsp:spPr>
        <a:xfrm>
          <a:off x="0" y="167481"/>
          <a:ext cx="6705600" cy="4191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4874EE-5BB1-42A9-B579-B776AF287ED5}">
      <dsp:nvSpPr>
        <dsp:cNvPr id="0" name=""/>
        <dsp:cNvSpPr/>
      </dsp:nvSpPr>
      <dsp:spPr>
        <a:xfrm>
          <a:off x="660501" y="3283909"/>
          <a:ext cx="154228" cy="154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65BF6-8615-421F-9119-7428BE4ACD14}">
      <dsp:nvSpPr>
        <dsp:cNvPr id="0" name=""/>
        <dsp:cNvSpPr/>
      </dsp:nvSpPr>
      <dsp:spPr>
        <a:xfrm>
          <a:off x="737616" y="3361023"/>
          <a:ext cx="1146657" cy="99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23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HPV infection</a:t>
          </a:r>
          <a:endParaRPr lang="en-US" sz="2300" kern="1200" dirty="0"/>
        </a:p>
      </dsp:txBody>
      <dsp:txXfrm>
        <a:off x="737616" y="3361023"/>
        <a:ext cx="1146657" cy="997458"/>
      </dsp:txXfrm>
    </dsp:sp>
    <dsp:sp modelId="{781D9491-0396-41AF-9C82-FFE23DD6EE84}">
      <dsp:nvSpPr>
        <dsp:cNvPr id="0" name=""/>
        <dsp:cNvSpPr/>
      </dsp:nvSpPr>
      <dsp:spPr>
        <a:xfrm>
          <a:off x="1750161" y="2309082"/>
          <a:ext cx="268224" cy="268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5992B-B8BB-45D3-B803-D301FA7878C4}">
      <dsp:nvSpPr>
        <dsp:cNvPr id="0" name=""/>
        <dsp:cNvSpPr/>
      </dsp:nvSpPr>
      <dsp:spPr>
        <a:xfrm>
          <a:off x="1884273" y="2443194"/>
          <a:ext cx="1408176" cy="191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12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CIN I</a:t>
          </a:r>
          <a:endParaRPr lang="en-US" sz="2300" kern="1200" dirty="0"/>
        </a:p>
      </dsp:txBody>
      <dsp:txXfrm>
        <a:off x="1884273" y="2443194"/>
        <a:ext cx="1408176" cy="1915287"/>
      </dsp:txXfrm>
    </dsp:sp>
    <dsp:sp modelId="{AF4E29EC-1278-4BA6-8213-83917DCC7852}">
      <dsp:nvSpPr>
        <dsp:cNvPr id="0" name=""/>
        <dsp:cNvSpPr/>
      </dsp:nvSpPr>
      <dsp:spPr>
        <a:xfrm>
          <a:off x="3141573" y="1590745"/>
          <a:ext cx="355396" cy="355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1667E-0966-4D3A-A75F-F26590FEA123}">
      <dsp:nvSpPr>
        <dsp:cNvPr id="0" name=""/>
        <dsp:cNvSpPr/>
      </dsp:nvSpPr>
      <dsp:spPr>
        <a:xfrm>
          <a:off x="3319272" y="1768443"/>
          <a:ext cx="1408176" cy="2590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1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CIN II</a:t>
          </a:r>
          <a:endParaRPr lang="en-US" sz="2300" kern="1200" dirty="0"/>
        </a:p>
      </dsp:txBody>
      <dsp:txXfrm>
        <a:off x="3319272" y="1768443"/>
        <a:ext cx="1408176" cy="2590038"/>
      </dsp:txXfrm>
    </dsp:sp>
    <dsp:sp modelId="{F70461F8-B4C0-4199-9CDE-F4D7CDB869C5}">
      <dsp:nvSpPr>
        <dsp:cNvPr id="0" name=""/>
        <dsp:cNvSpPr/>
      </dsp:nvSpPr>
      <dsp:spPr>
        <a:xfrm>
          <a:off x="4657039" y="1115485"/>
          <a:ext cx="476097" cy="476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A59B5-8300-4E16-BB48-39FA66BDA4C7}">
      <dsp:nvSpPr>
        <dsp:cNvPr id="0" name=""/>
        <dsp:cNvSpPr/>
      </dsp:nvSpPr>
      <dsp:spPr>
        <a:xfrm>
          <a:off x="4895088" y="1353534"/>
          <a:ext cx="1408176" cy="300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CIN III</a:t>
          </a:r>
          <a:endParaRPr lang="en-US" sz="2300" kern="1200" dirty="0"/>
        </a:p>
      </dsp:txBody>
      <dsp:txXfrm>
        <a:off x="4895088" y="1353534"/>
        <a:ext cx="1408176" cy="3004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8D1E7-3845-467C-972B-A5CF584D7C2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C950D-E22F-4655-8BBD-8C3422687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3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 </a:t>
            </a:r>
            <a:r>
              <a:rPr lang="en-GB" b="1" smtClean="0"/>
              <a:t>cell cycle</a:t>
            </a:r>
            <a:r>
              <a:rPr lang="en-GB" smtClean="0"/>
              <a:t>, or </a:t>
            </a:r>
            <a:r>
              <a:rPr lang="en-GB" b="1" smtClean="0"/>
              <a:t>cell-division cycle</a:t>
            </a:r>
            <a:r>
              <a:rPr lang="en-GB" smtClean="0"/>
              <a:t>, is the series of events that take place in a cell leading to its division and duplication (replication).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B9E11-33B6-4666-9F38-5A6B7C86581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708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 </a:t>
            </a:r>
            <a:r>
              <a:rPr lang="en-GB" b="1" dirty="0" smtClean="0"/>
              <a:t>cell cycle</a:t>
            </a:r>
            <a:r>
              <a:rPr lang="en-GB" dirty="0" smtClean="0"/>
              <a:t>, or </a:t>
            </a:r>
            <a:r>
              <a:rPr lang="en-GB" b="1" dirty="0" smtClean="0"/>
              <a:t>cell-division cycle</a:t>
            </a:r>
            <a:r>
              <a:rPr lang="en-GB" dirty="0" smtClean="0"/>
              <a:t>, is the series of events that take place in a cell leading to its division and duplication (replication).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8F77A-068F-45A7-853E-78A0B653810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3998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At the molecular level, growth is stimulated initially by the receptor mediated actions of </a:t>
            </a:r>
            <a:r>
              <a:rPr lang="en-GB" b="1" dirty="0" smtClean="0"/>
              <a:t>growth factors </a:t>
            </a:r>
            <a:r>
              <a:rPr lang="en-GB" dirty="0" smtClean="0"/>
              <a:t>– e.g. VEGF, EGF, PDGF, IGF-I &amp; 2 – on the cells in the quiescent G</a:t>
            </a:r>
            <a:r>
              <a:rPr lang="en-GB" baseline="-25000" dirty="0" smtClean="0"/>
              <a:t>0</a:t>
            </a:r>
            <a:r>
              <a:rPr lang="en-GB" dirty="0" smtClean="0"/>
              <a:t> phase of the cell cycle via </a:t>
            </a:r>
            <a:r>
              <a:rPr lang="en-GB" b="1" dirty="0" smtClean="0"/>
              <a:t>intracellular second messengers. </a:t>
            </a:r>
            <a:r>
              <a:rPr lang="en-GB" dirty="0" smtClean="0"/>
              <a:t>Stimuli are transmitted to the nucleus of the cell where nuclear</a:t>
            </a:r>
            <a:r>
              <a:rPr lang="en-GB" b="1" dirty="0" smtClean="0"/>
              <a:t> transcription factors - </a:t>
            </a:r>
            <a:r>
              <a:rPr lang="en-GB" dirty="0" smtClean="0"/>
              <a:t>e.g.</a:t>
            </a:r>
            <a:r>
              <a:rPr lang="en-GB" b="1" dirty="0" smtClean="0"/>
              <a:t> </a:t>
            </a:r>
            <a:r>
              <a:rPr lang="en-GB" i="1" dirty="0" smtClean="0"/>
              <a:t>MYC*, MYB, JUN, FOS,</a:t>
            </a:r>
            <a:r>
              <a:rPr lang="en-GB" dirty="0" smtClean="0"/>
              <a:t> and </a:t>
            </a:r>
            <a:r>
              <a:rPr lang="en-GB" i="1" dirty="0" smtClean="0"/>
              <a:t>REL</a:t>
            </a:r>
            <a:r>
              <a:rPr lang="en-GB" dirty="0" smtClean="0"/>
              <a:t> </a:t>
            </a:r>
            <a:r>
              <a:rPr lang="en-GB" dirty="0" err="1" smtClean="0"/>
              <a:t>oncoproteins</a:t>
            </a:r>
            <a:r>
              <a:rPr lang="en-GB" dirty="0" smtClean="0"/>
              <a:t> - are activated, leading to the initiation of </a:t>
            </a:r>
            <a:r>
              <a:rPr lang="en-GB" b="1" dirty="0" smtClean="0"/>
              <a:t>DNA synthesis </a:t>
            </a:r>
            <a:r>
              <a:rPr lang="en-GB" dirty="0" smtClean="0"/>
              <a:t>followed by cell </a:t>
            </a:r>
            <a:r>
              <a:rPr lang="en-GB" b="1" dirty="0" smtClean="0"/>
              <a:t>division.</a:t>
            </a:r>
          </a:p>
          <a:p>
            <a:pPr eaLnBrk="1" hangingPunct="1">
              <a:spcBef>
                <a:spcPct val="0"/>
              </a:spcBef>
            </a:pPr>
            <a:r>
              <a:rPr lang="en-GB" b="1" dirty="0" smtClean="0"/>
              <a:t>MYC protein </a:t>
            </a:r>
            <a:r>
              <a:rPr lang="en-GB" dirty="0" smtClean="0"/>
              <a:t>can either activate or repress the transcription of other genes. Those activated by MYC include several growth-promoting genes, including </a:t>
            </a:r>
            <a:r>
              <a:rPr lang="en-GB" b="1" dirty="0" err="1" smtClean="0"/>
              <a:t>cyclin</a:t>
            </a:r>
            <a:r>
              <a:rPr lang="en-GB" b="1" dirty="0" smtClean="0"/>
              <a:t>-dependent </a:t>
            </a:r>
            <a:r>
              <a:rPr lang="en-GB" b="1" dirty="0" err="1" smtClean="0"/>
              <a:t>kinases</a:t>
            </a:r>
            <a:r>
              <a:rPr lang="en-GB" b="1" dirty="0" smtClean="0"/>
              <a:t> </a:t>
            </a:r>
            <a:r>
              <a:rPr lang="en-GB" dirty="0" smtClean="0"/>
              <a:t>(CDKs), whose products drive cells into the cell cycle. Genes repressed by MYC include the </a:t>
            </a:r>
            <a:r>
              <a:rPr lang="en-GB" b="1" dirty="0" smtClean="0"/>
              <a:t>CDK inhibitors </a:t>
            </a:r>
            <a:r>
              <a:rPr lang="en-GB" dirty="0" smtClean="0"/>
              <a:t>(CDKIs). Thus, MYC promotes </a:t>
            </a:r>
            <a:r>
              <a:rPr lang="en-GB" dirty="0" err="1" smtClean="0"/>
              <a:t>tumorigenesis</a:t>
            </a:r>
            <a:r>
              <a:rPr lang="en-GB" dirty="0" smtClean="0"/>
              <a:t> by increasing expression of genes that promote progression through the cell cycle and repressing genes that slow or prevent progression through the cell cycle.</a:t>
            </a:r>
            <a:endParaRPr lang="en-GB" b="1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F9457-7E92-42F1-B8C0-CA7EE0F04D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470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Orderly progression of cells through the various phases of the cell cycle is orchestrated by </a:t>
            </a:r>
            <a:r>
              <a:rPr lang="en-GB" b="1" dirty="0" err="1" smtClean="0"/>
              <a:t>cyclin</a:t>
            </a:r>
            <a:r>
              <a:rPr lang="en-GB" b="1" dirty="0" smtClean="0"/>
              <a:t> dependent </a:t>
            </a:r>
            <a:r>
              <a:rPr lang="en-GB" b="1" dirty="0" err="1" smtClean="0"/>
              <a:t>kinases</a:t>
            </a:r>
            <a:r>
              <a:rPr lang="en-GB" b="1" dirty="0" smtClean="0"/>
              <a:t> (</a:t>
            </a:r>
            <a:r>
              <a:rPr lang="en-GB" dirty="0" smtClean="0"/>
              <a:t>CDKs), which are activated by binding to </a:t>
            </a:r>
            <a:r>
              <a:rPr lang="en-GB" b="1" i="1" dirty="0" err="1" smtClean="0"/>
              <a:t>cyclins</a:t>
            </a:r>
            <a:r>
              <a:rPr lang="en-GB" i="1" dirty="0" smtClean="0"/>
              <a:t>. </a:t>
            </a:r>
            <a:r>
              <a:rPr lang="en-GB" dirty="0" smtClean="0"/>
              <a:t>The </a:t>
            </a:r>
            <a:r>
              <a:rPr lang="en-GB" b="1" dirty="0" smtClean="0"/>
              <a:t>CDK-</a:t>
            </a:r>
            <a:r>
              <a:rPr lang="en-GB" b="1" dirty="0" err="1" smtClean="0"/>
              <a:t>cyclin</a:t>
            </a:r>
            <a:r>
              <a:rPr lang="en-GB" b="1" dirty="0" smtClean="0"/>
              <a:t> complexes</a:t>
            </a:r>
            <a:r>
              <a:rPr lang="en-GB" dirty="0" smtClean="0"/>
              <a:t> </a:t>
            </a:r>
            <a:r>
              <a:rPr lang="en-GB" dirty="0" err="1" smtClean="0"/>
              <a:t>phosphorylate</a:t>
            </a:r>
            <a:r>
              <a:rPr lang="en-GB" dirty="0" smtClean="0"/>
              <a:t> crucial target proteins that drive the cell through the cell cycle. On completion of this task, </a:t>
            </a:r>
            <a:r>
              <a:rPr lang="en-GB" dirty="0" err="1" smtClean="0"/>
              <a:t>cyclin</a:t>
            </a:r>
            <a:r>
              <a:rPr lang="en-GB" dirty="0" smtClean="0"/>
              <a:t> levels decline rapidly. More than 15 </a:t>
            </a:r>
            <a:r>
              <a:rPr lang="en-GB" dirty="0" err="1" smtClean="0"/>
              <a:t>cyclins</a:t>
            </a:r>
            <a:r>
              <a:rPr lang="en-GB" dirty="0" smtClean="0"/>
              <a:t> have been identified; </a:t>
            </a:r>
            <a:r>
              <a:rPr lang="en-GB" b="1" dirty="0" err="1" smtClean="0"/>
              <a:t>cyclins</a:t>
            </a:r>
            <a:r>
              <a:rPr lang="en-GB" b="1" dirty="0" smtClean="0"/>
              <a:t> D, E, A, and B </a:t>
            </a:r>
            <a:r>
              <a:rPr lang="en-GB" dirty="0" smtClean="0"/>
              <a:t>appear sequentially during the cell cycle and bind to one or more CDK. </a:t>
            </a:r>
          </a:p>
          <a:p>
            <a:pPr eaLnBrk="1" hangingPunct="1">
              <a:spcBef>
                <a:spcPct val="0"/>
              </a:spcBef>
            </a:pPr>
            <a:r>
              <a:rPr lang="en-GB" b="1" dirty="0" smtClean="0"/>
              <a:t>CDK Inhibitors (CDKIs)</a:t>
            </a:r>
            <a:r>
              <a:rPr lang="en-GB" dirty="0" smtClean="0"/>
              <a:t> silence the CDKs and exert negative control over the cell cycle. One family of CDKIs ( i.e. </a:t>
            </a:r>
            <a:r>
              <a:rPr lang="en-GB" b="1" dirty="0" smtClean="0"/>
              <a:t>p21</a:t>
            </a:r>
            <a:r>
              <a:rPr lang="en-GB" dirty="0" smtClean="0"/>
              <a:t> [CDKN1A], </a:t>
            </a:r>
            <a:r>
              <a:rPr lang="en-GB" b="1" dirty="0" smtClean="0"/>
              <a:t>p27</a:t>
            </a:r>
            <a:r>
              <a:rPr lang="en-GB" dirty="0" smtClean="0"/>
              <a:t> [CDKN1B], and </a:t>
            </a:r>
            <a:r>
              <a:rPr lang="en-GB" b="1" dirty="0" smtClean="0"/>
              <a:t>p57</a:t>
            </a:r>
            <a:r>
              <a:rPr lang="en-GB" dirty="0" smtClean="0"/>
              <a:t> [CDKN1C]) inhibits the CDKs broadly, whereas the other family of CDKIs (i.e. </a:t>
            </a:r>
            <a:r>
              <a:rPr lang="en-GB" b="1" dirty="0" smtClean="0"/>
              <a:t>p15</a:t>
            </a:r>
            <a:r>
              <a:rPr lang="en-GB" dirty="0" smtClean="0"/>
              <a:t> [CDKN2B], </a:t>
            </a:r>
            <a:r>
              <a:rPr lang="en-GB" b="1" dirty="0" smtClean="0"/>
              <a:t>p16</a:t>
            </a:r>
            <a:r>
              <a:rPr lang="en-GB" dirty="0" smtClean="0"/>
              <a:t> [CDKN2A], </a:t>
            </a:r>
            <a:r>
              <a:rPr lang="en-GB" b="1" dirty="0" smtClean="0"/>
              <a:t>p18</a:t>
            </a:r>
            <a:r>
              <a:rPr lang="en-GB" dirty="0" smtClean="0"/>
              <a:t> [CDKN2C], and </a:t>
            </a:r>
            <a:r>
              <a:rPr lang="en-GB" b="1" dirty="0" smtClean="0"/>
              <a:t>p19 </a:t>
            </a:r>
            <a:r>
              <a:rPr lang="en-GB" dirty="0" smtClean="0"/>
              <a:t>[CDKN2D]; sometimes called </a:t>
            </a:r>
            <a:r>
              <a:rPr lang="en-GB" b="1" dirty="0" smtClean="0"/>
              <a:t>INK4 (A-D) proteins)</a:t>
            </a:r>
            <a:r>
              <a:rPr lang="en-GB" dirty="0" smtClean="0"/>
              <a:t> has selective effects on </a:t>
            </a:r>
            <a:r>
              <a:rPr lang="en-GB" dirty="0" err="1" smtClean="0"/>
              <a:t>cyclin</a:t>
            </a:r>
            <a:r>
              <a:rPr lang="en-GB" dirty="0" smtClean="0"/>
              <a:t> D/CDK4 and </a:t>
            </a:r>
            <a:r>
              <a:rPr lang="en-GB" dirty="0" err="1" smtClean="0"/>
              <a:t>cyclin</a:t>
            </a:r>
            <a:r>
              <a:rPr lang="en-GB" dirty="0" smtClean="0"/>
              <a:t> D/CDK6. Expression of these inhibitors is down-regulated by </a:t>
            </a:r>
            <a:r>
              <a:rPr lang="en-GB" dirty="0" err="1" smtClean="0"/>
              <a:t>mitogenic</a:t>
            </a:r>
            <a:r>
              <a:rPr lang="en-GB" dirty="0" smtClean="0"/>
              <a:t> </a:t>
            </a:r>
            <a:r>
              <a:rPr lang="en-GB" dirty="0" err="1" smtClean="0"/>
              <a:t>signaling</a:t>
            </a:r>
            <a:r>
              <a:rPr lang="en-GB" dirty="0" smtClean="0"/>
              <a:t> pathways, thus promoting the progression of the cell cycle.</a:t>
            </a:r>
            <a:endParaRPr lang="en-GB" b="1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3A58C-4D7F-404C-A339-AE817E34448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8153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</a:t>
            </a:r>
            <a:r>
              <a:rPr lang="en-GB" b="1" i="1" dirty="0" smtClean="0"/>
              <a:t>RB</a:t>
            </a:r>
            <a:r>
              <a:rPr lang="en-GB" b="1" dirty="0" smtClean="0"/>
              <a:t> protein</a:t>
            </a:r>
            <a:r>
              <a:rPr lang="en-GB" dirty="0" smtClean="0"/>
              <a:t> is a DNA-binding protein expressed in every cell &amp; exists in a </a:t>
            </a:r>
            <a:r>
              <a:rPr lang="en-GB" i="1" dirty="0" err="1" smtClean="0"/>
              <a:t>hypophosphorylated</a:t>
            </a:r>
            <a:r>
              <a:rPr lang="en-GB" i="1" dirty="0" smtClean="0"/>
              <a:t> (</a:t>
            </a:r>
            <a:r>
              <a:rPr lang="en-GB" b="1" i="1" dirty="0" smtClean="0"/>
              <a:t>active</a:t>
            </a:r>
            <a:r>
              <a:rPr lang="en-GB" i="1" dirty="0" smtClean="0"/>
              <a:t>)</a:t>
            </a:r>
            <a:r>
              <a:rPr lang="en-GB" dirty="0" smtClean="0"/>
              <a:t> and  a </a:t>
            </a:r>
            <a:r>
              <a:rPr lang="en-GB" i="1" dirty="0" err="1" smtClean="0"/>
              <a:t>hyperphosphorylated</a:t>
            </a:r>
            <a:r>
              <a:rPr lang="en-GB" i="1" dirty="0" smtClean="0"/>
              <a:t> (</a:t>
            </a:r>
            <a:r>
              <a:rPr lang="en-GB" b="1" i="1" dirty="0" smtClean="0"/>
              <a:t>inactive</a:t>
            </a:r>
            <a:r>
              <a:rPr lang="en-GB" i="1" dirty="0" smtClean="0"/>
              <a:t>) state.</a:t>
            </a:r>
            <a:r>
              <a:rPr lang="en-GB" dirty="0" smtClean="0"/>
              <a:t> The RB protein regulates the </a:t>
            </a:r>
            <a:r>
              <a:rPr lang="en-GB" b="1" dirty="0" smtClean="0"/>
              <a:t>G</a:t>
            </a:r>
            <a:r>
              <a:rPr lang="en-GB" b="1" baseline="-25000" dirty="0" smtClean="0"/>
              <a:t>1 </a:t>
            </a:r>
            <a:r>
              <a:rPr lang="en-GB" b="1" dirty="0" smtClean="0"/>
              <a:t>phase* </a:t>
            </a:r>
            <a:r>
              <a:rPr lang="en-GB" dirty="0" smtClean="0"/>
              <a:t>- an extremely important checkpoint in the cell cycle clock.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      </a:t>
            </a:r>
            <a:endParaRPr lang="en-GB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RB protein also:-</a:t>
            </a:r>
          </a:p>
          <a:p>
            <a:pPr marL="1828800" lvl="3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 stimulate transcription factors that regulate cell </a:t>
            </a:r>
            <a:r>
              <a:rPr lang="en-GB" b="1" dirty="0" smtClean="0"/>
              <a:t>differentiation</a:t>
            </a:r>
            <a:r>
              <a:rPr lang="en-GB" dirty="0" smtClean="0"/>
              <a:t> - e.g. </a:t>
            </a:r>
            <a:r>
              <a:rPr lang="en-GB" dirty="0" err="1" smtClean="0"/>
              <a:t>myocyte</a:t>
            </a:r>
            <a:r>
              <a:rPr lang="en-GB" dirty="0" smtClean="0"/>
              <a:t>-, </a:t>
            </a:r>
            <a:r>
              <a:rPr lang="en-GB" dirty="0" err="1" smtClean="0"/>
              <a:t>adipocyte</a:t>
            </a:r>
            <a:r>
              <a:rPr lang="en-GB" dirty="0" smtClean="0"/>
              <a:t>-, </a:t>
            </a:r>
            <a:r>
              <a:rPr lang="en-GB" dirty="0" err="1" smtClean="0"/>
              <a:t>melanocyte</a:t>
            </a:r>
            <a:r>
              <a:rPr lang="en-GB" dirty="0" smtClean="0"/>
              <a:t>-, and macrophage-specific transcription factors</a:t>
            </a:r>
          </a:p>
          <a:p>
            <a:pPr marL="1828800" lvl="3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 induces </a:t>
            </a:r>
            <a:r>
              <a:rPr lang="en-GB" b="1" dirty="0" smtClean="0"/>
              <a:t>senescence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*In G</a:t>
            </a:r>
            <a:r>
              <a:rPr lang="en-GB" baseline="-25000" dirty="0" smtClean="0"/>
              <a:t>1</a:t>
            </a:r>
            <a:r>
              <a:rPr lang="en-GB" dirty="0" smtClean="0"/>
              <a:t>, cells can exit the cell cycle, either temporarily (</a:t>
            </a:r>
            <a:r>
              <a:rPr lang="en-GB" b="1" dirty="0" smtClean="0"/>
              <a:t>quiescence</a:t>
            </a:r>
            <a:r>
              <a:rPr lang="en-GB" dirty="0" smtClean="0"/>
              <a:t>) or permanently (</a:t>
            </a:r>
            <a:r>
              <a:rPr lang="en-GB" b="1" dirty="0" smtClean="0"/>
              <a:t>senescence</a:t>
            </a:r>
            <a:r>
              <a:rPr lang="en-GB" dirty="0" smtClean="0"/>
              <a:t>). Once they cross the G</a:t>
            </a:r>
            <a:r>
              <a:rPr lang="en-GB" baseline="-25000" dirty="0" smtClean="0"/>
              <a:t>1</a:t>
            </a:r>
            <a:r>
              <a:rPr lang="en-GB" dirty="0" smtClean="0"/>
              <a:t> checkpoint, cells are obligated to complete mitosis. Therefore, in G</a:t>
            </a:r>
            <a:r>
              <a:rPr lang="en-GB" baseline="-25000" dirty="0" smtClean="0"/>
              <a:t>1</a:t>
            </a:r>
            <a:r>
              <a:rPr lang="en-GB" dirty="0" smtClean="0"/>
              <a:t> diverse signals are integrated to determine whether the cell should enter the cell cycle, exit the cell cycle and differentiate, or die. </a:t>
            </a:r>
            <a:r>
              <a:rPr lang="en-GB" b="1" dirty="0" smtClean="0"/>
              <a:t>RB is a key node in this decision making process.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Mechanism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initiation of DNA replication requires the activity of </a:t>
            </a:r>
            <a:r>
              <a:rPr lang="en-GB" b="1" dirty="0" err="1" smtClean="0"/>
              <a:t>cyclin</a:t>
            </a:r>
            <a:r>
              <a:rPr lang="en-GB" b="1" dirty="0" smtClean="0"/>
              <a:t> E/CDK2 complexes</a:t>
            </a:r>
            <a:r>
              <a:rPr lang="en-GB" dirty="0" smtClean="0"/>
              <a:t>, and expression of </a:t>
            </a:r>
            <a:r>
              <a:rPr lang="en-GB" dirty="0" err="1" smtClean="0"/>
              <a:t>cyclin</a:t>
            </a:r>
            <a:r>
              <a:rPr lang="en-GB" dirty="0" smtClean="0"/>
              <a:t> E is dependent on the </a:t>
            </a:r>
            <a:r>
              <a:rPr lang="en-GB" b="1" dirty="0" smtClean="0"/>
              <a:t>E2F family of transcription factors</a:t>
            </a:r>
            <a:r>
              <a:rPr lang="en-GB" dirty="0" smtClean="0"/>
              <a:t>. Early in G</a:t>
            </a:r>
            <a:r>
              <a:rPr lang="en-GB" baseline="-25000" dirty="0" smtClean="0"/>
              <a:t>1</a:t>
            </a:r>
            <a:r>
              <a:rPr lang="en-GB" dirty="0" smtClean="0"/>
              <a:t>, RB is in its </a:t>
            </a:r>
            <a:r>
              <a:rPr lang="en-GB" dirty="0" err="1" smtClean="0"/>
              <a:t>hypophosphorylated</a:t>
            </a:r>
            <a:r>
              <a:rPr lang="en-GB" dirty="0" smtClean="0"/>
              <a:t> active form, and it binds to and inhibits the E2F family of transcription factors, preventing transcription of </a:t>
            </a:r>
            <a:r>
              <a:rPr lang="en-GB" dirty="0" err="1" smtClean="0"/>
              <a:t>cyclin</a:t>
            </a:r>
            <a:r>
              <a:rPr lang="en-GB" dirty="0" smtClean="0"/>
              <a:t> E. </a:t>
            </a:r>
            <a:r>
              <a:rPr lang="en-GB" dirty="0" err="1" smtClean="0"/>
              <a:t>Hypophosphorylated</a:t>
            </a:r>
            <a:r>
              <a:rPr lang="en-GB" dirty="0" smtClean="0"/>
              <a:t> RB blocks E2F-mediated transcription in at least two ways:-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- it sequesters E2F, preventing it from interacting with other transcriptional activators.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 -RB recruits chromatin </a:t>
            </a:r>
            <a:r>
              <a:rPr lang="en-GB" dirty="0" err="1" smtClean="0"/>
              <a:t>remodeling</a:t>
            </a:r>
            <a:r>
              <a:rPr lang="en-GB" dirty="0" smtClean="0"/>
              <a:t> proteins (</a:t>
            </a:r>
            <a:r>
              <a:rPr lang="en-GB" dirty="0" err="1" smtClean="0"/>
              <a:t>histone</a:t>
            </a:r>
            <a:r>
              <a:rPr lang="en-GB" dirty="0" smtClean="0"/>
              <a:t> </a:t>
            </a:r>
            <a:r>
              <a:rPr lang="en-GB" dirty="0" err="1" smtClean="0"/>
              <a:t>deacetylases</a:t>
            </a:r>
            <a:r>
              <a:rPr lang="en-GB" dirty="0" smtClean="0"/>
              <a:t> and </a:t>
            </a:r>
            <a:r>
              <a:rPr lang="en-GB" dirty="0" err="1" smtClean="0"/>
              <a:t>histone</a:t>
            </a:r>
            <a:r>
              <a:rPr lang="en-GB" dirty="0" smtClean="0"/>
              <a:t> </a:t>
            </a:r>
            <a:r>
              <a:rPr lang="en-GB" dirty="0" err="1" smtClean="0"/>
              <a:t>methyltransferases</a:t>
            </a:r>
            <a:r>
              <a:rPr lang="en-GB" dirty="0" smtClean="0"/>
              <a:t>) which bind to the promoters of E2F-responsive genes such as </a:t>
            </a:r>
            <a:r>
              <a:rPr lang="en-GB" dirty="0" err="1" smtClean="0"/>
              <a:t>cyclin</a:t>
            </a:r>
            <a:r>
              <a:rPr lang="en-GB" dirty="0" smtClean="0"/>
              <a:t> E, thus making their DNA insensitive to transcription factors.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However, upon </a:t>
            </a:r>
            <a:r>
              <a:rPr lang="en-GB" dirty="0" err="1" smtClean="0"/>
              <a:t>mitogenic</a:t>
            </a:r>
            <a:r>
              <a:rPr lang="en-GB" dirty="0" smtClean="0"/>
              <a:t> </a:t>
            </a:r>
            <a:r>
              <a:rPr lang="en-GB" dirty="0" err="1" smtClean="0"/>
              <a:t>signaling</a:t>
            </a:r>
            <a:r>
              <a:rPr lang="en-GB" dirty="0" smtClean="0"/>
              <a:t>, GF </a:t>
            </a:r>
            <a:r>
              <a:rPr lang="en-GB" dirty="0" err="1" smtClean="0"/>
              <a:t>signaling</a:t>
            </a:r>
            <a:r>
              <a:rPr lang="en-GB" dirty="0" smtClean="0"/>
              <a:t> leads to </a:t>
            </a:r>
            <a:r>
              <a:rPr lang="en-GB" dirty="0" err="1" smtClean="0"/>
              <a:t>cyclin</a:t>
            </a:r>
            <a:r>
              <a:rPr lang="en-GB" dirty="0" smtClean="0"/>
              <a:t> D expression and activation of </a:t>
            </a:r>
            <a:r>
              <a:rPr lang="en-GB" b="1" dirty="0" err="1" smtClean="0"/>
              <a:t>cyclin</a:t>
            </a:r>
            <a:r>
              <a:rPr lang="en-GB" b="1" dirty="0" smtClean="0"/>
              <a:t> D-CDK4/6 complexes</a:t>
            </a:r>
            <a:r>
              <a:rPr lang="en-GB" dirty="0" smtClean="0"/>
              <a:t> which in turn </a:t>
            </a:r>
            <a:r>
              <a:rPr lang="en-GB" dirty="0" err="1" smtClean="0"/>
              <a:t>phosphorylate</a:t>
            </a:r>
            <a:r>
              <a:rPr lang="en-GB" dirty="0" smtClean="0"/>
              <a:t> RB→ RB protein inactivation, release of E2F &amp; hence, induction of target genes such as </a:t>
            </a:r>
            <a:r>
              <a:rPr lang="en-GB" dirty="0" err="1" smtClean="0"/>
              <a:t>cyclin</a:t>
            </a:r>
            <a:r>
              <a:rPr lang="en-GB" dirty="0" smtClean="0"/>
              <a:t> E. Expression of </a:t>
            </a:r>
            <a:r>
              <a:rPr lang="en-GB" dirty="0" err="1" smtClean="0"/>
              <a:t>cyclin</a:t>
            </a:r>
            <a:r>
              <a:rPr lang="en-GB" dirty="0" smtClean="0"/>
              <a:t> E then stimulates DNA replication and progression through the cell cycle. When the cells enter S phase, they are committed to divide without additional growth factor stimulation. During the ensuing M phase, the phosphate groups are removed from RB by cellular </a:t>
            </a:r>
            <a:r>
              <a:rPr lang="en-GB" dirty="0" err="1" smtClean="0"/>
              <a:t>phosphatases</a:t>
            </a:r>
            <a:r>
              <a:rPr lang="en-GB" dirty="0" smtClean="0"/>
              <a:t>, regenerating the </a:t>
            </a:r>
            <a:r>
              <a:rPr lang="en-GB" dirty="0" err="1" smtClean="0"/>
              <a:t>hypophosphorylated</a:t>
            </a:r>
            <a:r>
              <a:rPr lang="en-GB" dirty="0" smtClean="0"/>
              <a:t> (active) form of RB.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F4807-D214-44CE-AC38-FC89D61BCCA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7225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 non-stressed, healthy cells, p53 has a short half-life (20 minutes) because of its association with </a:t>
            </a:r>
            <a:r>
              <a:rPr lang="en-GB" b="1" dirty="0" smtClean="0"/>
              <a:t>MDM2</a:t>
            </a:r>
            <a:r>
              <a:rPr lang="en-GB" dirty="0" smtClean="0"/>
              <a:t>, a protein that targets it for destruction. When the cell is stressed ( e.g. by DNA damage), p53 undergoes post-transcriptional modifications that release it from MDM2 and increase its half-life. During the release, p53 also becomes activated as a transcription factor.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p53  protein triggers transcription of many genes, broadly categorised into two groups; </a:t>
            </a:r>
            <a:r>
              <a:rPr lang="en-GB" b="1" dirty="0" smtClean="0"/>
              <a:t>those that cause cell cycle arrest and those that cause apoptosis</a:t>
            </a:r>
            <a:r>
              <a:rPr lang="en-GB" dirty="0" smtClean="0"/>
              <a:t>. If DNA damage is repaired during cell cycle arrest, the cell reverts to a normal state; if the repair fails, p53 induces apoptosis or senescence.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Mechanism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DNA-damage triggers/activates two related protein </a:t>
            </a:r>
            <a:r>
              <a:rPr lang="en-GB" dirty="0" err="1" smtClean="0"/>
              <a:t>kinases</a:t>
            </a:r>
            <a:r>
              <a:rPr lang="en-GB" dirty="0" smtClean="0"/>
              <a:t>: </a:t>
            </a:r>
            <a:r>
              <a:rPr lang="en-GB" b="1" i="1" dirty="0" smtClean="0"/>
              <a:t>ataxia-</a:t>
            </a:r>
            <a:r>
              <a:rPr lang="en-GB" b="1" i="1" dirty="0" err="1" smtClean="0"/>
              <a:t>telangiectasia</a:t>
            </a:r>
            <a:r>
              <a:rPr lang="en-GB" b="1" i="1" dirty="0" smtClean="0"/>
              <a:t> mutated </a:t>
            </a:r>
            <a:r>
              <a:rPr lang="en-GB" i="1" dirty="0" smtClean="0"/>
              <a:t>(ATM) and </a:t>
            </a:r>
            <a:r>
              <a:rPr lang="en-GB" b="1" i="1" dirty="0" smtClean="0"/>
              <a:t>ataxia-</a:t>
            </a:r>
            <a:r>
              <a:rPr lang="en-GB" b="1" i="1" dirty="0" err="1" smtClean="0"/>
              <a:t>telangiectasia</a:t>
            </a:r>
            <a:r>
              <a:rPr lang="en-GB" b="1" i="1" dirty="0" smtClean="0"/>
              <a:t> mutated related </a:t>
            </a:r>
            <a:r>
              <a:rPr lang="en-GB" i="1" dirty="0" smtClean="0"/>
              <a:t>(ATR).</a:t>
            </a:r>
            <a:r>
              <a:rPr lang="en-GB" dirty="0" smtClean="0"/>
              <a:t> Once triggered, both ATM and ATR </a:t>
            </a:r>
            <a:r>
              <a:rPr lang="en-GB" dirty="0" err="1" smtClean="0"/>
              <a:t>phosphorylate</a:t>
            </a:r>
            <a:r>
              <a:rPr lang="en-GB" dirty="0" smtClean="0"/>
              <a:t> a variety of targets, including p53 and DNA repair proteins→ cell cycle arrest and stimulation of DNA repair pathways respectively. </a:t>
            </a:r>
            <a:r>
              <a:rPr lang="en-GB" b="1" dirty="0" smtClean="0"/>
              <a:t>p53</a:t>
            </a:r>
            <a:r>
              <a:rPr lang="en-GB" b="1" i="1" dirty="0" smtClean="0"/>
              <a:t>-mediated cell cycle arrest </a:t>
            </a:r>
            <a:r>
              <a:rPr lang="en-GB" dirty="0" smtClean="0"/>
              <a:t>occurs late in the G</a:t>
            </a:r>
            <a:r>
              <a:rPr lang="en-GB" baseline="-25000" dirty="0" smtClean="0"/>
              <a:t>1</a:t>
            </a:r>
            <a:r>
              <a:rPr lang="en-GB" dirty="0" smtClean="0"/>
              <a:t> phase and is caused by </a:t>
            </a:r>
            <a:r>
              <a:rPr lang="en-GB" i="1" dirty="0" smtClean="0"/>
              <a:t>p53</a:t>
            </a:r>
            <a:r>
              <a:rPr lang="en-GB" dirty="0" smtClean="0"/>
              <a:t>-dependent transcription of the CDKI </a:t>
            </a:r>
            <a:r>
              <a:rPr lang="en-GB" b="1" i="1" dirty="0" smtClean="0"/>
              <a:t>p21. </a:t>
            </a:r>
            <a:r>
              <a:rPr lang="en-GB" dirty="0" smtClean="0"/>
              <a:t>p53 also helps the repair process by both </a:t>
            </a:r>
            <a:r>
              <a:rPr lang="en-GB" b="1" dirty="0" smtClean="0"/>
              <a:t>transcription-dependent</a:t>
            </a:r>
            <a:r>
              <a:rPr lang="en-GB" dirty="0" smtClean="0"/>
              <a:t> ( (i.e. by inducing certain proteins, such as </a:t>
            </a:r>
            <a:r>
              <a:rPr lang="en-GB" b="1" dirty="0" smtClean="0"/>
              <a:t>GADD45</a:t>
            </a:r>
            <a:r>
              <a:rPr lang="en-GB" dirty="0" smtClean="0"/>
              <a:t> -growth arrest and DNA damage- that help in DNA repair) &amp; </a:t>
            </a:r>
            <a:r>
              <a:rPr lang="en-GB" b="1" dirty="0" smtClean="0"/>
              <a:t>transcription-independent</a:t>
            </a:r>
            <a:r>
              <a:rPr lang="en-GB" dirty="0" smtClean="0"/>
              <a:t> mechanisms 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If DNA damage is repaired successfully, p53 up-regulates transcription of MDM2, leading to destruction of p53 and relief of the cell cycle block. If the damage cannot be repaired, the cell may enter p53-induced senescence or undergo p53-directed apoptosis. </a:t>
            </a:r>
            <a:r>
              <a:rPr lang="en-GB" b="1" dirty="0" smtClean="0"/>
              <a:t>P</a:t>
            </a:r>
            <a:r>
              <a:rPr lang="en-GB" b="1" i="1" dirty="0" smtClean="0"/>
              <a:t>ro-apoptotic  </a:t>
            </a:r>
            <a:r>
              <a:rPr lang="en-GB" b="1" dirty="0" smtClean="0"/>
              <a:t>actions of </a:t>
            </a:r>
            <a:r>
              <a:rPr lang="en-GB" b="1" i="1" dirty="0" smtClean="0"/>
              <a:t>p53</a:t>
            </a:r>
            <a:r>
              <a:rPr lang="en-GB" b="1" dirty="0" smtClean="0"/>
              <a:t> </a:t>
            </a:r>
            <a:r>
              <a:rPr lang="en-GB" dirty="0" smtClean="0"/>
              <a:t>are mediated in part by </a:t>
            </a:r>
            <a:r>
              <a:rPr lang="en-GB" b="1" dirty="0" smtClean="0"/>
              <a:t>transcriptional activation of </a:t>
            </a:r>
            <a:r>
              <a:rPr lang="en-GB" b="1" i="1" dirty="0" smtClean="0"/>
              <a:t>BAX</a:t>
            </a:r>
            <a:r>
              <a:rPr lang="en-GB" i="1" dirty="0" smtClean="0"/>
              <a:t>,</a:t>
            </a:r>
            <a:r>
              <a:rPr lang="en-GB" dirty="0" smtClean="0"/>
              <a:t> but there are other connections as well between p53 and the apoptotic machinery.</a:t>
            </a:r>
            <a:endParaRPr lang="en-GB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B7AF0-E4D9-4935-B51F-A0958579125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582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lvl="1" indent="-514350" eaLnBrk="1" hangingPunct="1">
              <a:spcBef>
                <a:spcPct val="0"/>
              </a:spcBef>
            </a:pPr>
            <a:r>
              <a:rPr lang="en-GB" b="1" dirty="0" smtClean="0"/>
              <a:t>Mechanism</a:t>
            </a:r>
          </a:p>
          <a:p>
            <a:pPr lvl="2" eaLnBrk="1" hangingPunct="1">
              <a:spcBef>
                <a:spcPct val="0"/>
              </a:spcBef>
            </a:pPr>
            <a:r>
              <a:rPr lang="en-GB" dirty="0" smtClean="0"/>
              <a:t>      </a:t>
            </a:r>
            <a:r>
              <a:rPr lang="en-GB" dirty="0" err="1" smtClean="0"/>
              <a:t>Ligand</a:t>
            </a:r>
            <a:r>
              <a:rPr lang="en-GB" dirty="0" smtClean="0"/>
              <a:t> binding →</a:t>
            </a:r>
          </a:p>
          <a:p>
            <a:pPr lvl="4" eaLnBrk="1" hangingPunct="1">
              <a:spcBef>
                <a:spcPct val="0"/>
              </a:spcBef>
            </a:pPr>
            <a:r>
              <a:rPr lang="en-GB" dirty="0" smtClean="0"/>
              <a:t>transcriptional </a:t>
            </a:r>
            <a:r>
              <a:rPr lang="en-GB" b="1" dirty="0" smtClean="0"/>
              <a:t>activation </a:t>
            </a:r>
            <a:r>
              <a:rPr lang="en-GB" dirty="0" smtClean="0"/>
              <a:t>of CDKIs with growth-suppressing activity; &amp; </a:t>
            </a:r>
            <a:r>
              <a:rPr lang="en-GB" b="1" dirty="0" smtClean="0"/>
              <a:t>repression </a:t>
            </a:r>
            <a:r>
              <a:rPr lang="en-GB" dirty="0" smtClean="0"/>
              <a:t>of growth-promoting genes such as </a:t>
            </a:r>
            <a:r>
              <a:rPr lang="en-GB" i="1" dirty="0" smtClean="0"/>
              <a:t>c-MYC, CDK2, CDK4,</a:t>
            </a:r>
            <a:r>
              <a:rPr lang="en-GB" dirty="0" smtClean="0"/>
              <a:t> and </a:t>
            </a:r>
            <a:r>
              <a:rPr lang="en-GB" dirty="0" err="1" smtClean="0"/>
              <a:t>cyclins</a:t>
            </a:r>
            <a:r>
              <a:rPr lang="en-GB" dirty="0" smtClean="0"/>
              <a:t> A and E.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221A6-238C-44CF-A2D8-AC91F17B522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6670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 </a:t>
            </a:r>
            <a:r>
              <a:rPr lang="en-GB" i="1" dirty="0" smtClean="0"/>
              <a:t>APC</a:t>
            </a:r>
            <a:r>
              <a:rPr lang="en-GB" dirty="0" smtClean="0"/>
              <a:t> gene exerts </a:t>
            </a:r>
            <a:r>
              <a:rPr lang="en-GB" dirty="0" err="1" smtClean="0"/>
              <a:t>antiproliferative</a:t>
            </a:r>
            <a:r>
              <a:rPr lang="en-GB" dirty="0" smtClean="0"/>
              <a:t> effects through the </a:t>
            </a:r>
            <a:r>
              <a:rPr lang="en-GB" b="1" dirty="0" smtClean="0"/>
              <a:t>APC protein</a:t>
            </a:r>
            <a:r>
              <a:rPr lang="en-GB" dirty="0" smtClean="0"/>
              <a:t>, a </a:t>
            </a:r>
            <a:r>
              <a:rPr lang="en-GB" dirty="0" err="1" smtClean="0"/>
              <a:t>cytoplasmic</a:t>
            </a:r>
            <a:r>
              <a:rPr lang="en-GB" dirty="0" smtClean="0"/>
              <a:t> protein whose dominant function is to regulate the intracellular levels of </a:t>
            </a:r>
            <a:r>
              <a:rPr lang="en-GB" b="1" dirty="0" smtClean="0"/>
              <a:t>β-</a:t>
            </a:r>
            <a:r>
              <a:rPr lang="en-GB" b="1" dirty="0" err="1" smtClean="0"/>
              <a:t>catenin</a:t>
            </a:r>
            <a:r>
              <a:rPr lang="en-GB" b="1" dirty="0" smtClean="0"/>
              <a:t>*</a:t>
            </a:r>
            <a:r>
              <a:rPr lang="en-GB" dirty="0" smtClean="0"/>
              <a:t>. β-</a:t>
            </a:r>
            <a:r>
              <a:rPr lang="en-GB" dirty="0" err="1" smtClean="0"/>
              <a:t>catenin</a:t>
            </a:r>
            <a:r>
              <a:rPr lang="en-GB" dirty="0" smtClean="0"/>
              <a:t> is an important component of the </a:t>
            </a:r>
            <a:r>
              <a:rPr lang="en-GB" b="1" dirty="0" smtClean="0"/>
              <a:t>WNT </a:t>
            </a:r>
            <a:r>
              <a:rPr lang="en-GB" b="1" dirty="0" err="1" smtClean="0"/>
              <a:t>signaling</a:t>
            </a:r>
            <a:r>
              <a:rPr lang="en-GB" b="1" dirty="0" smtClean="0"/>
              <a:t> pathway </a:t>
            </a:r>
            <a:r>
              <a:rPr lang="en-GB" dirty="0" smtClean="0"/>
              <a:t>that regulates cell proliferation.  </a:t>
            </a:r>
            <a:r>
              <a:rPr lang="en-GB" b="1" dirty="0" smtClean="0"/>
              <a:t>WNT protein </a:t>
            </a:r>
            <a:r>
              <a:rPr lang="en-GB" dirty="0" smtClean="0"/>
              <a:t>is a soluble factor that induces cellular proliferation by binding to its receptor and transmitting signals that prevent the degradation of β-</a:t>
            </a:r>
            <a:r>
              <a:rPr lang="en-GB" dirty="0" err="1" smtClean="0"/>
              <a:t>catenin</a:t>
            </a:r>
            <a:r>
              <a:rPr lang="en-GB" dirty="0" smtClean="0"/>
              <a:t>, allowing it to </a:t>
            </a:r>
            <a:r>
              <a:rPr lang="en-GB" dirty="0" err="1" smtClean="0"/>
              <a:t>translocate</a:t>
            </a:r>
            <a:r>
              <a:rPr lang="en-GB" dirty="0" smtClean="0"/>
              <a:t> to the nucleus, where it acts as a transcriptional activator in conjunction with the </a:t>
            </a:r>
            <a:r>
              <a:rPr lang="en-GB" b="1" dirty="0" err="1" smtClean="0"/>
              <a:t>TcF</a:t>
            </a:r>
            <a:r>
              <a:rPr lang="en-GB" b="1" dirty="0" smtClean="0"/>
              <a:t> molecule</a:t>
            </a:r>
            <a:r>
              <a:rPr lang="en-GB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In quiescent cells, which are not exposed to WNT, </a:t>
            </a:r>
            <a:r>
              <a:rPr lang="en-GB" dirty="0" err="1" smtClean="0"/>
              <a:t>cytoplasmic</a:t>
            </a:r>
            <a:r>
              <a:rPr lang="en-GB" dirty="0" smtClean="0"/>
              <a:t> β-</a:t>
            </a:r>
            <a:r>
              <a:rPr lang="en-GB" dirty="0" err="1" smtClean="0"/>
              <a:t>catenin</a:t>
            </a:r>
            <a:r>
              <a:rPr lang="en-GB" dirty="0" smtClean="0"/>
              <a:t> is degraded by a </a:t>
            </a:r>
            <a:r>
              <a:rPr lang="en-GB" b="1" i="1" dirty="0" smtClean="0"/>
              <a:t>destruction complex</a:t>
            </a:r>
            <a:r>
              <a:rPr lang="en-GB" i="1" dirty="0" smtClean="0"/>
              <a:t>,</a:t>
            </a:r>
            <a:r>
              <a:rPr lang="en-GB" dirty="0" smtClean="0"/>
              <a:t> of which APC protein is an integral part.                                                                                                                            With loss of APC (in malignant cells), β-</a:t>
            </a:r>
            <a:r>
              <a:rPr lang="en-GB" dirty="0" err="1" smtClean="0"/>
              <a:t>catenin</a:t>
            </a:r>
            <a:r>
              <a:rPr lang="en-GB" dirty="0" smtClean="0"/>
              <a:t> degradation is prevented, and the WNT </a:t>
            </a:r>
            <a:r>
              <a:rPr lang="en-GB" dirty="0" err="1" smtClean="0"/>
              <a:t>signaling</a:t>
            </a:r>
            <a:r>
              <a:rPr lang="en-GB" dirty="0" smtClean="0"/>
              <a:t> response is inappropriately activated → transcription of growth-promoting genes, such as </a:t>
            </a:r>
            <a:r>
              <a:rPr lang="en-GB" dirty="0" err="1" smtClean="0"/>
              <a:t>cyclin</a:t>
            </a:r>
            <a:r>
              <a:rPr lang="en-GB" dirty="0" smtClean="0"/>
              <a:t> D1 and </a:t>
            </a:r>
            <a:r>
              <a:rPr lang="en-GB" i="1" dirty="0" smtClean="0"/>
              <a:t>MYC . </a:t>
            </a:r>
            <a:r>
              <a:rPr lang="en-GB" b="1" dirty="0" smtClean="0"/>
              <a:t>*β-</a:t>
            </a:r>
            <a:r>
              <a:rPr lang="en-GB" b="1" dirty="0" err="1" smtClean="0"/>
              <a:t>catenin</a:t>
            </a:r>
            <a:r>
              <a:rPr lang="en-GB" b="1" dirty="0" smtClean="0"/>
              <a:t>  </a:t>
            </a:r>
            <a:r>
              <a:rPr lang="en-GB" dirty="0" smtClean="0"/>
              <a:t>binds to the </a:t>
            </a:r>
            <a:r>
              <a:rPr lang="en-GB" dirty="0" err="1" smtClean="0"/>
              <a:t>cytoplasmic</a:t>
            </a:r>
            <a:r>
              <a:rPr lang="en-GB" dirty="0" smtClean="0"/>
              <a:t> portion of</a:t>
            </a:r>
            <a:r>
              <a:rPr lang="en-GB" b="1" dirty="0" smtClean="0"/>
              <a:t> E-</a:t>
            </a:r>
            <a:r>
              <a:rPr lang="en-GB" b="1" dirty="0" err="1" smtClean="0"/>
              <a:t>cadherin</a:t>
            </a:r>
            <a:r>
              <a:rPr lang="en-GB" dirty="0" smtClean="0"/>
              <a:t>, a cell surface protein that mediates intercellular interactions,  &amp;; it can </a:t>
            </a:r>
            <a:r>
              <a:rPr lang="en-GB" dirty="0" err="1" smtClean="0"/>
              <a:t>translocate</a:t>
            </a:r>
            <a:r>
              <a:rPr lang="en-GB" dirty="0" smtClean="0"/>
              <a:t> to the nucleus and </a:t>
            </a:r>
            <a:r>
              <a:rPr lang="en-GB" b="1" dirty="0" smtClean="0"/>
              <a:t>activate cell proliferation</a:t>
            </a:r>
            <a:r>
              <a:rPr lang="en-GB" dirty="0" smtClean="0"/>
              <a:t>, among other functions.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44F89-F71B-4FB5-90B6-739CC132100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5500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/>
              <a:t>Apoptosis</a:t>
            </a:r>
            <a:r>
              <a:rPr lang="en-GB" b="1" dirty="0" smtClean="0"/>
              <a:t> </a:t>
            </a:r>
            <a:r>
              <a:rPr lang="en-GB" dirty="0" smtClean="0"/>
              <a:t>… “programmed cell death”  is a pathway of cell death that is induced by a tightly regulated suicide program in which cells destined to die activate enzymes capable of degrading the cells' own nuclear DNA and nuclear and </a:t>
            </a:r>
            <a:r>
              <a:rPr lang="en-GB" dirty="0" err="1" smtClean="0"/>
              <a:t>cytoplasmic</a:t>
            </a:r>
            <a:r>
              <a:rPr lang="en-GB" dirty="0" smtClean="0"/>
              <a:t> proteins. The fundamental event in apoptosis is the activation of enzymes called </a:t>
            </a:r>
            <a:r>
              <a:rPr lang="en-GB" b="1" i="1" dirty="0" err="1" smtClean="0"/>
              <a:t>caspases</a:t>
            </a:r>
            <a:r>
              <a:rPr lang="en-GB" dirty="0" smtClean="0"/>
              <a:t>. Activated </a:t>
            </a:r>
            <a:r>
              <a:rPr lang="en-GB" dirty="0" err="1" smtClean="0"/>
              <a:t>caspases</a:t>
            </a:r>
            <a:r>
              <a:rPr lang="en-GB" dirty="0" smtClean="0"/>
              <a:t> cleave numerous targets, culminating in activation of </a:t>
            </a:r>
            <a:r>
              <a:rPr lang="en-GB" b="1" dirty="0" smtClean="0"/>
              <a:t>nucleases (</a:t>
            </a:r>
            <a:r>
              <a:rPr lang="en-GB" dirty="0" smtClean="0"/>
              <a:t>that degrade DNA), as well as other enzymes that destroy nucleoproteins and </a:t>
            </a:r>
            <a:r>
              <a:rPr lang="en-GB" dirty="0" err="1" smtClean="0"/>
              <a:t>cytokeletal</a:t>
            </a:r>
            <a:r>
              <a:rPr lang="en-GB" dirty="0" smtClean="0"/>
              <a:t> proteins. </a:t>
            </a:r>
            <a:r>
              <a:rPr lang="en-GB" b="1" dirty="0" err="1" smtClean="0"/>
              <a:t>Caspase</a:t>
            </a:r>
            <a:r>
              <a:rPr lang="en-GB" b="1" dirty="0" smtClean="0"/>
              <a:t> activation </a:t>
            </a:r>
            <a:r>
              <a:rPr lang="en-GB" dirty="0" smtClean="0"/>
              <a:t>is achieved through two distinct pathways; the </a:t>
            </a:r>
            <a:r>
              <a:rPr lang="en-GB" b="1" i="1" dirty="0" smtClean="0"/>
              <a:t>mitochondrial pathway</a:t>
            </a:r>
            <a:r>
              <a:rPr lang="en-GB" b="1" dirty="0" smtClean="0"/>
              <a:t> </a:t>
            </a:r>
            <a:r>
              <a:rPr lang="en-GB" dirty="0" smtClean="0"/>
              <a:t>and the </a:t>
            </a:r>
            <a:r>
              <a:rPr lang="en-GB" b="1" i="1" dirty="0" smtClean="0"/>
              <a:t>death receptor pathway.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The extrinsic ( death receptor) pathway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Cells express surface molecules, called death receptors, that trigger apoptosis- e.g. </a:t>
            </a:r>
            <a:r>
              <a:rPr lang="en-GB" b="1" dirty="0" smtClean="0"/>
              <a:t>type I TNF receptor </a:t>
            </a:r>
            <a:r>
              <a:rPr lang="en-GB" dirty="0" smtClean="0"/>
              <a:t>and</a:t>
            </a:r>
            <a:r>
              <a:rPr lang="en-GB" b="1" dirty="0" smtClean="0"/>
              <a:t> </a:t>
            </a:r>
            <a:r>
              <a:rPr lang="en-GB" b="1" dirty="0" err="1" smtClean="0"/>
              <a:t>Fas</a:t>
            </a:r>
            <a:r>
              <a:rPr lang="en-GB" b="1" dirty="0" smtClean="0"/>
              <a:t> (CD95). The extrinsic pathway </a:t>
            </a:r>
            <a:r>
              <a:rPr lang="en-GB" dirty="0" smtClean="0"/>
              <a:t>is initiated when </a:t>
            </a:r>
            <a:r>
              <a:rPr lang="en-GB" b="1" dirty="0" smtClean="0"/>
              <a:t>CD95 molecule </a:t>
            </a:r>
            <a:r>
              <a:rPr lang="en-GB" dirty="0" smtClean="0"/>
              <a:t>is bound to its </a:t>
            </a:r>
            <a:r>
              <a:rPr lang="en-GB" dirty="0" err="1" smtClean="0"/>
              <a:t>ligand</a:t>
            </a:r>
            <a:r>
              <a:rPr lang="en-GB" dirty="0" smtClean="0"/>
              <a:t>, CD95L, leading to </a:t>
            </a:r>
            <a:r>
              <a:rPr lang="en-GB" dirty="0" err="1" smtClean="0"/>
              <a:t>trimerization</a:t>
            </a:r>
            <a:r>
              <a:rPr lang="en-GB" dirty="0" smtClean="0"/>
              <a:t> of the receptor and thus its </a:t>
            </a:r>
            <a:r>
              <a:rPr lang="en-GB" dirty="0" err="1" smtClean="0"/>
              <a:t>cytoplasmic</a:t>
            </a:r>
            <a:r>
              <a:rPr lang="en-GB" dirty="0" smtClean="0"/>
              <a:t> </a:t>
            </a:r>
            <a:r>
              <a:rPr lang="en-GB" i="1" dirty="0" smtClean="0"/>
              <a:t>death domains,</a:t>
            </a:r>
            <a:r>
              <a:rPr lang="en-GB" dirty="0" smtClean="0"/>
              <a:t> which attract the intracellular </a:t>
            </a:r>
            <a:r>
              <a:rPr lang="en-GB" b="1" dirty="0" smtClean="0"/>
              <a:t>adaptor protein FADD</a:t>
            </a:r>
            <a:r>
              <a:rPr lang="en-GB" dirty="0" smtClean="0"/>
              <a:t>. This protein recruits pro-</a:t>
            </a:r>
            <a:r>
              <a:rPr lang="en-GB" dirty="0" err="1" smtClean="0"/>
              <a:t>caspase</a:t>
            </a:r>
            <a:r>
              <a:rPr lang="en-GB" dirty="0" smtClean="0"/>
              <a:t> 8 to form the </a:t>
            </a:r>
            <a:r>
              <a:rPr lang="en-GB" b="1" dirty="0" smtClean="0"/>
              <a:t>death-inducing </a:t>
            </a:r>
            <a:r>
              <a:rPr lang="en-GB" b="1" dirty="0" err="1" smtClean="0"/>
              <a:t>signaling</a:t>
            </a:r>
            <a:r>
              <a:rPr lang="en-GB" b="1" dirty="0" smtClean="0"/>
              <a:t> complex</a:t>
            </a:r>
            <a:r>
              <a:rPr lang="en-GB" dirty="0" smtClean="0"/>
              <a:t>. Pro-</a:t>
            </a:r>
            <a:r>
              <a:rPr lang="en-GB" dirty="0" err="1" smtClean="0"/>
              <a:t>caspase</a:t>
            </a:r>
            <a:r>
              <a:rPr lang="en-GB" dirty="0" smtClean="0"/>
              <a:t> 8 is activated by cleavage into smaller subunits, generating </a:t>
            </a:r>
            <a:r>
              <a:rPr lang="en-GB" b="1" dirty="0" err="1" smtClean="0"/>
              <a:t>caspase</a:t>
            </a:r>
            <a:r>
              <a:rPr lang="en-GB" b="1" dirty="0" smtClean="0"/>
              <a:t> 8*</a:t>
            </a:r>
            <a:r>
              <a:rPr lang="en-GB" dirty="0" smtClean="0"/>
              <a:t>. </a:t>
            </a:r>
            <a:r>
              <a:rPr lang="en-GB" dirty="0" err="1" smtClean="0"/>
              <a:t>Caspase</a:t>
            </a:r>
            <a:r>
              <a:rPr lang="en-GB" dirty="0" smtClean="0"/>
              <a:t> 8 then activates down-stream </a:t>
            </a:r>
            <a:r>
              <a:rPr lang="en-GB" dirty="0" err="1" smtClean="0"/>
              <a:t>caspases</a:t>
            </a:r>
            <a:r>
              <a:rPr lang="en-GB" dirty="0" smtClean="0"/>
              <a:t> such as </a:t>
            </a:r>
            <a:r>
              <a:rPr lang="en-GB" b="1" dirty="0" err="1" smtClean="0"/>
              <a:t>caspase</a:t>
            </a:r>
            <a:r>
              <a:rPr lang="en-GB" b="1" dirty="0" smtClean="0"/>
              <a:t> 3</a:t>
            </a:r>
            <a:r>
              <a:rPr lang="en-GB" dirty="0" smtClean="0"/>
              <a:t>, (an </a:t>
            </a:r>
            <a:r>
              <a:rPr lang="en-GB" b="1" i="1" dirty="0" smtClean="0"/>
              <a:t>executioner </a:t>
            </a:r>
            <a:r>
              <a:rPr lang="en-GB" b="1" i="1" dirty="0" err="1" smtClean="0"/>
              <a:t>caspase</a:t>
            </a:r>
            <a:r>
              <a:rPr lang="en-GB" i="1" dirty="0" smtClean="0"/>
              <a:t>)</a:t>
            </a:r>
            <a:r>
              <a:rPr lang="en-GB" dirty="0" smtClean="0"/>
              <a:t> that cleaves DNA and other substrates to cause cell death. Cellular proteins, notably a </a:t>
            </a:r>
            <a:r>
              <a:rPr lang="en-GB" dirty="0" err="1" smtClean="0"/>
              <a:t>caspase</a:t>
            </a:r>
            <a:r>
              <a:rPr lang="en-GB" dirty="0" smtClean="0"/>
              <a:t> antagonist called </a:t>
            </a:r>
            <a:r>
              <a:rPr lang="en-GB" b="1" dirty="0" smtClean="0"/>
              <a:t>FLIP*</a:t>
            </a:r>
            <a:r>
              <a:rPr lang="en-GB" dirty="0" smtClean="0"/>
              <a:t>*, block activation of </a:t>
            </a:r>
            <a:r>
              <a:rPr lang="en-GB" dirty="0" err="1" smtClean="0"/>
              <a:t>caspases</a:t>
            </a:r>
            <a:r>
              <a:rPr lang="en-GB" dirty="0" smtClean="0"/>
              <a:t> downstream of death receptors.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*</a:t>
            </a:r>
            <a:r>
              <a:rPr lang="en-GB" b="1" dirty="0" smtClean="0"/>
              <a:t>caspase-8 </a:t>
            </a:r>
            <a:r>
              <a:rPr lang="en-GB" dirty="0" smtClean="0"/>
              <a:t> may cleave and activate a pro-apoptotic member of the Bcl-2 family called </a:t>
            </a:r>
            <a:r>
              <a:rPr lang="en-GB" b="1" dirty="0" smtClean="0"/>
              <a:t>Bid,</a:t>
            </a:r>
            <a:r>
              <a:rPr lang="en-GB" dirty="0" smtClean="0"/>
              <a:t> thus activating the mitochondrial pathway. The combined activation of both pathways delivers a lethal blow to the cell.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**some viruses produce homologues of FLIP, thus keeping the infected cells alive.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The intrinsic pathway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The intrinsic pathway </a:t>
            </a:r>
            <a:r>
              <a:rPr lang="en-GB" dirty="0" smtClean="0"/>
              <a:t>of apoptosis is triggered by a variety of stimuli, including withdrawal of survival factors, stress, and injury. Activation of this pathway leads to </a:t>
            </a:r>
            <a:r>
              <a:rPr lang="en-GB" b="1" dirty="0" err="1" smtClean="0"/>
              <a:t>permeabilization</a:t>
            </a:r>
            <a:r>
              <a:rPr lang="en-GB" b="1" dirty="0" smtClean="0"/>
              <a:t> of mitochondrial </a:t>
            </a:r>
            <a:r>
              <a:rPr lang="en-GB" dirty="0" smtClean="0"/>
              <a:t>outer membrane, with resultant release of molecules, such as </a:t>
            </a:r>
            <a:r>
              <a:rPr lang="en-GB" b="1" dirty="0" err="1" smtClean="0"/>
              <a:t>cytochrome</a:t>
            </a:r>
            <a:r>
              <a:rPr lang="en-GB" b="1" dirty="0" smtClean="0"/>
              <a:t> </a:t>
            </a:r>
            <a:r>
              <a:rPr lang="en-GB" b="1" i="1" dirty="0" smtClean="0"/>
              <a:t>c</a:t>
            </a:r>
            <a:r>
              <a:rPr lang="en-GB" i="1" dirty="0" smtClean="0"/>
              <a:t>,</a:t>
            </a:r>
            <a:r>
              <a:rPr lang="en-GB" dirty="0" smtClean="0"/>
              <a:t> that initiate apoptosis.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integrity of the mitochondrial outer membrane is regulated by </a:t>
            </a:r>
            <a:r>
              <a:rPr lang="en-GB" b="1" dirty="0" smtClean="0"/>
              <a:t>pro-apoptotic</a:t>
            </a:r>
            <a:r>
              <a:rPr lang="en-GB" dirty="0" smtClean="0"/>
              <a:t>  (e.g. BAX and BAK) and </a:t>
            </a:r>
            <a:r>
              <a:rPr lang="en-GB" b="1" dirty="0" smtClean="0"/>
              <a:t>anti-apoptotic</a:t>
            </a:r>
            <a:r>
              <a:rPr lang="en-GB" dirty="0" smtClean="0"/>
              <a:t> (e.g. BCL2 and BCL-XL) members of the BCL2 family of proteins. The pro-apoptotic proteins promote mitochondrial </a:t>
            </a:r>
            <a:r>
              <a:rPr lang="en-GB" dirty="0" err="1" smtClean="0"/>
              <a:t>permeabilization</a:t>
            </a:r>
            <a:r>
              <a:rPr lang="en-GB" dirty="0" smtClean="0"/>
              <a:t> &amp; their action is inhibited by the anti-apoptotic proteins.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BH3-only proteins</a:t>
            </a:r>
            <a:r>
              <a:rPr lang="en-GB" dirty="0" smtClean="0"/>
              <a:t> – e.g. BAD, BID, and PUMA- regulate the balance between the pro- and anti-apoptotic proteins. They promote apoptosis by neutralizing the actions of anti-apoptotic proteins. When the sum total of all BH3 proteins expressed "overwhelms" the anti-apoptotic BCL2/BCLXL protein barrier, BAX and BAK are activated and form pores in the mitochondrial membrane. </a:t>
            </a:r>
            <a:r>
              <a:rPr lang="en-GB" dirty="0" err="1" smtClean="0"/>
              <a:t>Cytochrome</a:t>
            </a:r>
            <a:r>
              <a:rPr lang="en-GB" dirty="0" smtClean="0"/>
              <a:t> </a:t>
            </a:r>
            <a:r>
              <a:rPr lang="en-GB" i="1" dirty="0" smtClean="0"/>
              <a:t>c</a:t>
            </a:r>
            <a:r>
              <a:rPr lang="en-GB" dirty="0" smtClean="0"/>
              <a:t> leaks into the </a:t>
            </a:r>
            <a:r>
              <a:rPr lang="en-GB" dirty="0" err="1" smtClean="0"/>
              <a:t>cytosol</a:t>
            </a:r>
            <a:r>
              <a:rPr lang="en-GB" dirty="0" smtClean="0"/>
              <a:t>, where it binds to </a:t>
            </a:r>
            <a:r>
              <a:rPr lang="en-GB" b="1" dirty="0" smtClean="0"/>
              <a:t>APAF-1</a:t>
            </a:r>
            <a:r>
              <a:rPr lang="en-GB" dirty="0" smtClean="0"/>
              <a:t>, activating </a:t>
            </a:r>
            <a:r>
              <a:rPr lang="en-GB" b="1" dirty="0" err="1" smtClean="0"/>
              <a:t>caspase</a:t>
            </a:r>
            <a:r>
              <a:rPr lang="en-GB" b="1" dirty="0" smtClean="0"/>
              <a:t> 9</a:t>
            </a:r>
            <a:r>
              <a:rPr lang="en-GB" dirty="0" smtClean="0"/>
              <a:t> which (like </a:t>
            </a:r>
            <a:r>
              <a:rPr lang="en-GB" dirty="0" err="1" smtClean="0"/>
              <a:t>caspase</a:t>
            </a:r>
            <a:r>
              <a:rPr lang="en-GB" dirty="0" smtClean="0"/>
              <a:t> 8 of the extrinsic pathway) cleave and activate the executioner </a:t>
            </a:r>
            <a:r>
              <a:rPr lang="en-GB" dirty="0" err="1" smtClean="0"/>
              <a:t>caspases</a:t>
            </a:r>
            <a:r>
              <a:rPr lang="en-GB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5E2C3E-180E-4188-8C6D-4BFE8CBC157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52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D3AC-D151-4B67-8952-8DFB7B69964D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0639-6FD2-4719-AA19-5EEF4A8B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cycle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Zuriel </a:t>
            </a:r>
          </a:p>
          <a:p>
            <a:endParaRPr lang="en-US" dirty="0"/>
          </a:p>
          <a:p>
            <a:r>
              <a:rPr lang="en-US" dirty="0" smtClean="0"/>
              <a:t>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Growth-inhibitory signals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Retinoblastoma (RB) gene</a:t>
            </a:r>
          </a:p>
          <a:p>
            <a:pPr eaLnBrk="1" hangingPunct="1"/>
            <a:r>
              <a:rPr lang="en-GB" smtClean="0"/>
              <a:t>P53 gene</a:t>
            </a:r>
          </a:p>
          <a:p>
            <a:pPr eaLnBrk="1" hangingPunct="1"/>
            <a:r>
              <a:rPr lang="en-GB" smtClean="0"/>
              <a:t>Transforming Growth Factor-</a:t>
            </a:r>
            <a:r>
              <a:rPr lang="el-GR" smtClean="0"/>
              <a:t>β </a:t>
            </a:r>
            <a:r>
              <a:rPr lang="en-GB" smtClean="0"/>
              <a:t>Pathway </a:t>
            </a:r>
          </a:p>
          <a:p>
            <a:pPr eaLnBrk="1" hangingPunct="1"/>
            <a:r>
              <a:rPr lang="en-GB" smtClean="0"/>
              <a:t>Adenomatous Polyposis Coli-β-Catenin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The RB gene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5236" t="17628" r="14935" b="5270"/>
          <a:stretch>
            <a:fillRect/>
          </a:stretch>
        </p:blipFill>
        <p:spPr>
          <a:xfrm>
            <a:off x="0" y="1844675"/>
            <a:ext cx="9144000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P53 gene</a:t>
            </a:r>
          </a:p>
        </p:txBody>
      </p:sp>
      <p:pic>
        <p:nvPicPr>
          <p:cNvPr id="1433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853" t="11066" r="29700" b="11832"/>
          <a:stretch>
            <a:fillRect/>
          </a:stretch>
        </p:blipFill>
        <p:spPr>
          <a:xfrm>
            <a:off x="0" y="1066800"/>
            <a:ext cx="9144000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Transforming Growth Factor-</a:t>
            </a:r>
            <a:r>
              <a:rPr lang="el-GR" sz="3600" b="1" dirty="0" smtClean="0"/>
              <a:t>β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 (TGF-</a:t>
            </a:r>
            <a:r>
              <a:rPr lang="el-GR" sz="3600" b="1" dirty="0" smtClean="0"/>
              <a:t> β</a:t>
            </a:r>
            <a:r>
              <a:rPr lang="en-GB" sz="3600" b="1" dirty="0" smtClean="0"/>
              <a:t>) Pathway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8004" t="12706" r="46309" b="39720"/>
          <a:stretch>
            <a:fillRect/>
          </a:stretch>
        </p:blipFill>
        <p:spPr>
          <a:xfrm>
            <a:off x="1295400" y="1066801"/>
            <a:ext cx="66294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 Adenomatous Polyposis Coli-β-Catenin Pathway / WNT signaling pathway 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2318" t="32391" r="26009" b="13472"/>
          <a:stretch>
            <a:fillRect/>
          </a:stretch>
        </p:blipFill>
        <p:spPr>
          <a:xfrm>
            <a:off x="792163" y="1844675"/>
            <a:ext cx="7451725" cy="489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smtClean="0"/>
              <a:t>Apoptosis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4785" t="26088" r="14203" b="18227"/>
          <a:stretch>
            <a:fillRect/>
          </a:stretch>
        </p:blipFill>
        <p:spPr>
          <a:xfrm>
            <a:off x="250825" y="1628775"/>
            <a:ext cx="8605838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/>
              <a:t>Apoptosis</a:t>
            </a:r>
            <a:r>
              <a:rPr lang="en-GB" sz="3600" smtClean="0"/>
              <a:t>; Extrinsic p/w &amp; p53 response 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101" t="11769" r="35681" b="19818"/>
          <a:stretch>
            <a:fillRect/>
          </a:stretch>
        </p:blipFill>
        <p:spPr>
          <a:xfrm>
            <a:off x="468313" y="115888"/>
            <a:ext cx="8135937" cy="652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EPITHELIAL PRECANCEROUS SKIN </a:t>
            </a:r>
            <a:r>
              <a:rPr lang="en-US" sz="4600" dirty="0" smtClean="0"/>
              <a:t>LESIONS</a:t>
            </a:r>
            <a:endParaRPr lang="en-GB" sz="16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441825"/>
            <a:ext cx="6553200" cy="1273175"/>
          </a:xfrm>
        </p:spPr>
        <p:txBody>
          <a:bodyPr/>
          <a:lstStyle/>
          <a:p>
            <a:r>
              <a:rPr lang="en-US" sz="1800"/>
              <a:t>                         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 smtClean="0"/>
              <a:t>DEFINITION</a:t>
            </a:r>
            <a:endParaRPr lang="en-GB" sz="57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precancerous skin lesions are one that has strong potential to transform into malignancy- characterized -</a:t>
            </a:r>
          </a:p>
          <a:p>
            <a:r>
              <a:rPr lang="en-US" u="sng" dirty="0" smtClean="0"/>
              <a:t>clinically</a:t>
            </a:r>
            <a:r>
              <a:rPr lang="en-US" dirty="0" smtClean="0"/>
              <a:t>- by having potential to becomes invasive carcinomas</a:t>
            </a:r>
          </a:p>
          <a:p>
            <a:r>
              <a:rPr lang="en-US" u="sng" dirty="0" err="1" smtClean="0"/>
              <a:t>histopathologically</a:t>
            </a:r>
            <a:r>
              <a:rPr lang="en-US" dirty="0" smtClean="0"/>
              <a:t> - shows cellular atypia confined to epidermis</a:t>
            </a:r>
            <a:endParaRPr lang="en-GB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DIFFERENTIATION</a:t>
            </a:r>
            <a:br>
              <a:rPr lang="en-US" sz="3200"/>
            </a:br>
            <a:r>
              <a:rPr lang="en-US" sz="3200"/>
              <a:t>&amp; </a:t>
            </a:r>
            <a:br>
              <a:rPr lang="en-US" sz="3200"/>
            </a:br>
            <a:r>
              <a:rPr lang="en-US" sz="3200"/>
              <a:t>ANAPLASIA</a:t>
            </a:r>
            <a:endParaRPr lang="en-GB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r>
              <a:rPr lang="en-US" dirty="0" smtClean="0"/>
              <a:t>pleomorphism</a:t>
            </a:r>
          </a:p>
          <a:p>
            <a:r>
              <a:rPr lang="en-US" dirty="0" smtClean="0"/>
              <a:t>abnormal nuclear morphology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loss of polarity</a:t>
            </a:r>
          </a:p>
          <a:p>
            <a:r>
              <a:rPr lang="en-US" dirty="0" smtClean="0"/>
              <a:t>loss of uniformity of the individual cells as well as loss of architectural orientation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The Cell cycle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858" t="32391" r="48154" b="15112"/>
          <a:stretch>
            <a:fillRect/>
          </a:stretch>
        </p:blipFill>
        <p:spPr>
          <a:xfrm>
            <a:off x="539750" y="1916113"/>
            <a:ext cx="6985000" cy="4537075"/>
          </a:xfrm>
        </p:spPr>
      </p:pic>
      <p:sp>
        <p:nvSpPr>
          <p:cNvPr id="5" name="Left Arrow 4"/>
          <p:cNvSpPr/>
          <p:nvPr/>
        </p:nvSpPr>
        <p:spPr>
          <a:xfrm>
            <a:off x="4859338" y="6021388"/>
            <a:ext cx="122555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PRECANCEROUS SKIN LESION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actinic </a:t>
            </a:r>
            <a:r>
              <a:rPr lang="en-US" dirty="0" err="1" smtClean="0"/>
              <a:t>keratosis</a:t>
            </a:r>
            <a:endParaRPr lang="en-US" dirty="0" smtClean="0"/>
          </a:p>
          <a:p>
            <a:r>
              <a:rPr lang="en-US" dirty="0" smtClean="0"/>
              <a:t>arsenical </a:t>
            </a:r>
            <a:r>
              <a:rPr lang="en-US" dirty="0" err="1" smtClean="0"/>
              <a:t>keratosis</a:t>
            </a:r>
            <a:endParaRPr lang="en-US" dirty="0" smtClean="0"/>
          </a:p>
          <a:p>
            <a:r>
              <a:rPr lang="en-US" dirty="0" smtClean="0"/>
              <a:t>chronic radiation </a:t>
            </a:r>
            <a:r>
              <a:rPr lang="en-US" dirty="0" err="1" smtClean="0"/>
              <a:t>keratosis</a:t>
            </a:r>
            <a:endParaRPr lang="en-US" dirty="0" smtClean="0"/>
          </a:p>
          <a:p>
            <a:r>
              <a:rPr lang="en-US" dirty="0" err="1" smtClean="0"/>
              <a:t>bowen’s</a:t>
            </a:r>
            <a:r>
              <a:rPr lang="en-US" dirty="0" smtClean="0"/>
              <a:t> disease</a:t>
            </a:r>
          </a:p>
          <a:p>
            <a:r>
              <a:rPr lang="en-US" dirty="0" err="1" smtClean="0"/>
              <a:t>erythroplasia</a:t>
            </a:r>
            <a:r>
              <a:rPr lang="en-US" dirty="0" smtClean="0"/>
              <a:t> of </a:t>
            </a:r>
            <a:r>
              <a:rPr lang="en-US" dirty="0" err="1" smtClean="0"/>
              <a:t>queyrat</a:t>
            </a:r>
            <a:endParaRPr lang="en-US" dirty="0" smtClean="0"/>
          </a:p>
          <a:p>
            <a:r>
              <a:rPr lang="en-US" dirty="0" err="1" smtClean="0"/>
              <a:t>erythroplakia</a:t>
            </a:r>
            <a:endParaRPr lang="en-US" dirty="0" smtClean="0"/>
          </a:p>
          <a:p>
            <a:r>
              <a:rPr lang="en-US" dirty="0" err="1" smtClean="0"/>
              <a:t>leukoplakia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ACTINIC KERATOSIS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age &gt;60  - 80% chances of development</a:t>
            </a:r>
          </a:p>
          <a:p>
            <a:r>
              <a:rPr lang="en-US" dirty="0" smtClean="0"/>
              <a:t>m&gt;f</a:t>
            </a:r>
          </a:p>
          <a:p>
            <a:r>
              <a:rPr lang="en-US" dirty="0" smtClean="0"/>
              <a:t>phenotype of  fair skin which burn &amp; freckles easily and rarely tan</a:t>
            </a:r>
          </a:p>
          <a:p>
            <a:r>
              <a:rPr lang="en-US" dirty="0" smtClean="0"/>
              <a:t>blue or light </a:t>
            </a:r>
            <a:r>
              <a:rPr lang="en-US" dirty="0" err="1" smtClean="0"/>
              <a:t>coloured</a:t>
            </a:r>
            <a:r>
              <a:rPr lang="en-US" dirty="0" smtClean="0"/>
              <a:t> eyes &amp; blond hair</a:t>
            </a:r>
          </a:p>
          <a:p>
            <a:r>
              <a:rPr lang="en-US" dirty="0" err="1" smtClean="0"/>
              <a:t>immunosuppression</a:t>
            </a:r>
            <a:endParaRPr lang="en-US" dirty="0" smtClean="0"/>
          </a:p>
          <a:p>
            <a:r>
              <a:rPr lang="en-US" dirty="0" smtClean="0"/>
              <a:t>genetic syndromes – like xeroderma </a:t>
            </a:r>
            <a:r>
              <a:rPr lang="en-US" dirty="0" err="1" smtClean="0"/>
              <a:t>pigmentosum</a:t>
            </a:r>
            <a:r>
              <a:rPr lang="en-US" dirty="0" smtClean="0"/>
              <a:t> &amp; albinism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PATHOGENESIS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 smtClean="0"/>
              <a:t>sunlight exposure</a:t>
            </a:r>
          </a:p>
          <a:p>
            <a:r>
              <a:rPr lang="en-US" sz="3200" dirty="0" err="1" smtClean="0"/>
              <a:t>uv</a:t>
            </a:r>
            <a:r>
              <a:rPr lang="en-US" sz="3200" dirty="0" smtClean="0"/>
              <a:t>-induced mutation in </a:t>
            </a:r>
          </a:p>
          <a:p>
            <a:r>
              <a:rPr lang="en-US" sz="3200" dirty="0" smtClean="0"/>
              <a:t>tumor-suppressor gene p53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3800"/>
              <a:t>PATHOGENISIS</a:t>
            </a:r>
            <a:endParaRPr lang="en-GB" sz="3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DSC02108"/>
          <p:cNvPicPr>
            <a:picLocks noChangeAspect="1" noChangeArrowheads="1"/>
          </p:cNvPicPr>
          <p:nvPr/>
        </p:nvPicPr>
        <p:blipFill>
          <a:blip r:embed="rId2">
            <a:lum bright="4000" contrast="36000"/>
          </a:blip>
          <a:srcRect l="3937" t="4800"/>
          <a:stretch>
            <a:fillRect/>
          </a:stretch>
        </p:blipFill>
        <p:spPr bwMode="auto">
          <a:xfrm>
            <a:off x="822325" y="1201738"/>
            <a:ext cx="7808913" cy="539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dirty="0"/>
              <a:t>CLINICAL PICTURE</a:t>
            </a:r>
            <a:br>
              <a:rPr lang="en-US" sz="4700" dirty="0"/>
            </a:br>
            <a:endParaRPr lang="en-GB" sz="47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elderly patient</a:t>
            </a:r>
          </a:p>
          <a:p>
            <a:r>
              <a:rPr lang="en-US" dirty="0" smtClean="0"/>
              <a:t>80% of lesions found on chronically sun exposed sites –  head, neck, forearms &amp; dorsa of hand</a:t>
            </a:r>
          </a:p>
          <a:p>
            <a:r>
              <a:rPr lang="en-US" dirty="0" err="1" smtClean="0"/>
              <a:t>erythematous</a:t>
            </a:r>
            <a:r>
              <a:rPr lang="en-US" dirty="0" smtClean="0"/>
              <a:t>, flat, </a:t>
            </a:r>
            <a:r>
              <a:rPr lang="en-US" dirty="0" err="1" smtClean="0"/>
              <a:t>scaly,yellow</a:t>
            </a:r>
            <a:r>
              <a:rPr lang="en-US" dirty="0" smtClean="0"/>
              <a:t> </a:t>
            </a:r>
            <a:r>
              <a:rPr lang="en-US" dirty="0" err="1" smtClean="0"/>
              <a:t>coloured</a:t>
            </a:r>
            <a:r>
              <a:rPr lang="en-US" dirty="0" smtClean="0"/>
              <a:t> papules and patches</a:t>
            </a:r>
          </a:p>
          <a:p>
            <a:r>
              <a:rPr lang="en-US" dirty="0" smtClean="0"/>
              <a:t>hypertrophic - </a:t>
            </a:r>
            <a:r>
              <a:rPr lang="en-US" dirty="0" err="1" smtClean="0"/>
              <a:t>cutaneous</a:t>
            </a:r>
            <a:r>
              <a:rPr lang="en-US" dirty="0" smtClean="0"/>
              <a:t> horn</a:t>
            </a:r>
          </a:p>
          <a:p>
            <a:r>
              <a:rPr lang="en-US" dirty="0" smtClean="0"/>
              <a:t>actinic </a:t>
            </a:r>
            <a:r>
              <a:rPr lang="en-US" dirty="0" err="1" smtClean="0"/>
              <a:t>cheilites</a:t>
            </a:r>
            <a:endParaRPr lang="en-US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3800"/>
              <a:t>ACTINIC KERATOSIS</a:t>
            </a:r>
            <a:endParaRPr lang="en-GB" sz="3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DSC02112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 l="15501" t="25394" r="8858" b="9448"/>
          <a:stretch>
            <a:fillRect/>
          </a:stretch>
        </p:blipFill>
        <p:spPr bwMode="auto">
          <a:xfrm>
            <a:off x="1768475" y="1557338"/>
            <a:ext cx="6907213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3800"/>
              <a:t>ACINIC KERATOSIS</a:t>
            </a:r>
            <a:endParaRPr lang="en-GB" sz="3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DSC02113"/>
          <p:cNvPicPr>
            <a:picLocks noChangeAspect="1" noChangeArrowheads="1"/>
          </p:cNvPicPr>
          <p:nvPr/>
        </p:nvPicPr>
        <p:blipFill>
          <a:blip r:embed="rId2">
            <a:lum contrast="8000"/>
          </a:blip>
          <a:srcRect l="15501" r="4430"/>
          <a:stretch>
            <a:fillRect/>
          </a:stretch>
        </p:blipFill>
        <p:spPr bwMode="auto">
          <a:xfrm>
            <a:off x="1768475" y="1557338"/>
            <a:ext cx="6507163" cy="491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dirty="0"/>
              <a:t>ACTINIC </a:t>
            </a:r>
            <a:r>
              <a:rPr lang="en-US" dirty="0" smtClean="0"/>
              <a:t>CHEILITIS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DSC02114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 t="15355" b="11810"/>
          <a:stretch>
            <a:fillRect/>
          </a:stretch>
        </p:blipFill>
        <p:spPr bwMode="auto">
          <a:xfrm>
            <a:off x="2484438" y="1628775"/>
            <a:ext cx="6399212" cy="461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/>
              <a:t>ARENICAL KERATOSIS</a:t>
            </a: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DSC02115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3986" t="5315" r="4430"/>
          <a:stretch>
            <a:fillRect/>
          </a:stretch>
        </p:blipFill>
        <p:spPr bwMode="auto">
          <a:xfrm>
            <a:off x="831850" y="1628775"/>
            <a:ext cx="7445375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3800"/>
              <a:t>CHRONIC RADIATION KERATOSIS</a:t>
            </a:r>
            <a:endParaRPr lang="en-GB" sz="38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occurs after  chronic exposure to radiation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x’ray</a:t>
            </a:r>
            <a:r>
              <a:rPr lang="en-US" dirty="0" smtClean="0"/>
              <a:t> </a:t>
            </a:r>
            <a:r>
              <a:rPr lang="en-US" dirty="0" err="1" smtClean="0"/>
              <a:t>therepy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medical personnel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dentists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nuclear accidents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Papules, plaques at palms, fingers &amp; mucosa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scc</a:t>
            </a:r>
            <a:r>
              <a:rPr lang="en-US" dirty="0" smtClean="0"/>
              <a:t> &amp; bcc may develops with other malignancy</a:t>
            </a:r>
          </a:p>
          <a:p>
            <a:pPr>
              <a:lnSpc>
                <a:spcPct val="90000"/>
              </a:lnSpc>
            </a:pP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4312" t="19267" r="14012" b="21674"/>
          <a:stretch>
            <a:fillRect/>
          </a:stretch>
        </p:blipFill>
        <p:spPr>
          <a:xfrm>
            <a:off x="0" y="1773238"/>
            <a:ext cx="8748713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/>
              <a:t>RADIATION KERATOSIS</a:t>
            </a: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DSC02116"/>
          <p:cNvPicPr>
            <a:picLocks noChangeAspect="1" noChangeArrowheads="1"/>
          </p:cNvPicPr>
          <p:nvPr/>
        </p:nvPicPr>
        <p:blipFill>
          <a:blip r:embed="rId2">
            <a:lum bright="-10000" contrast="6000"/>
          </a:blip>
          <a:srcRect t="18898" b="13583"/>
          <a:stretch>
            <a:fillRect/>
          </a:stretch>
        </p:blipFill>
        <p:spPr bwMode="auto">
          <a:xfrm>
            <a:off x="508000" y="1533525"/>
            <a:ext cx="8128000" cy="455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BOWEN’S DISEASE </a:t>
            </a:r>
            <a:endParaRPr lang="en-GB" sz="1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4"/>
            <a:ext cx="9144000" cy="5661025"/>
          </a:xfrm>
        </p:spPr>
        <p:txBody>
          <a:bodyPr>
            <a:noAutofit/>
          </a:bodyPr>
          <a:lstStyle/>
          <a:p>
            <a:r>
              <a:rPr lang="en-US" dirty="0" err="1" smtClean="0"/>
              <a:t>squamous</a:t>
            </a:r>
            <a:r>
              <a:rPr lang="en-US" dirty="0" smtClean="0"/>
              <a:t> cell carcinoma in situ</a:t>
            </a:r>
          </a:p>
          <a:p>
            <a:r>
              <a:rPr lang="en-US" dirty="0" smtClean="0"/>
              <a:t>affects both skin &amp; mucous membranes -having potential to progress into invasive carcinoma</a:t>
            </a:r>
          </a:p>
          <a:p>
            <a:r>
              <a:rPr lang="en-US" dirty="0" smtClean="0"/>
              <a:t>age  &gt;60 rarely before 30 years of age</a:t>
            </a:r>
          </a:p>
          <a:p>
            <a:r>
              <a:rPr lang="en-US" dirty="0" smtClean="0"/>
              <a:t>can occur at any body parts – sun or non sun exposed areas of body</a:t>
            </a:r>
          </a:p>
          <a:p>
            <a:r>
              <a:rPr lang="en-US" dirty="0" smtClean="0"/>
              <a:t>sun exposure,  arsenic exposure,  ionizing radiation, </a:t>
            </a:r>
            <a:r>
              <a:rPr lang="en-US" dirty="0" err="1" smtClean="0"/>
              <a:t>immunosuppression</a:t>
            </a:r>
            <a:r>
              <a:rPr lang="en-US" dirty="0" smtClean="0"/>
              <a:t>, infection with hpv-16 specially </a:t>
            </a:r>
            <a:r>
              <a:rPr lang="en-US" dirty="0" err="1" smtClean="0"/>
              <a:t>anogenital</a:t>
            </a:r>
            <a:r>
              <a:rPr lang="en-US" dirty="0" smtClean="0"/>
              <a:t> </a:t>
            </a:r>
            <a:r>
              <a:rPr lang="en-US" dirty="0" err="1" smtClean="0"/>
              <a:t>bowen’s</a:t>
            </a:r>
            <a:r>
              <a:rPr lang="en-US" dirty="0" smtClean="0"/>
              <a:t> disease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CLINICAL PICTURE</a:t>
            </a:r>
            <a:br>
              <a:rPr lang="en-US" sz="3800"/>
            </a:br>
            <a:endParaRPr lang="en-GB" sz="3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discrete</a:t>
            </a:r>
          </a:p>
          <a:p>
            <a:r>
              <a:rPr lang="en-US" dirty="0" smtClean="0"/>
              <a:t>slowly enlarging </a:t>
            </a:r>
          </a:p>
          <a:p>
            <a:r>
              <a:rPr lang="en-US" dirty="0" smtClean="0"/>
              <a:t>pink to </a:t>
            </a:r>
            <a:r>
              <a:rPr lang="en-US" dirty="0" err="1" smtClean="0"/>
              <a:t>erythematous</a:t>
            </a:r>
            <a:endParaRPr lang="en-US" dirty="0" smtClean="0"/>
          </a:p>
          <a:p>
            <a:r>
              <a:rPr lang="en-US" dirty="0" smtClean="0"/>
              <a:t>thin plaque with well demarcated, irregular borders</a:t>
            </a:r>
          </a:p>
          <a:p>
            <a:r>
              <a:rPr lang="en-US" dirty="0" smtClean="0"/>
              <a:t>over lining scales or crust</a:t>
            </a:r>
          </a:p>
          <a:p>
            <a:r>
              <a:rPr lang="en-US" dirty="0" err="1" smtClean="0"/>
              <a:t>hyperkeratotic</a:t>
            </a:r>
            <a:r>
              <a:rPr lang="en-US" dirty="0" smtClean="0"/>
              <a:t> verrucous lesions</a:t>
            </a:r>
          </a:p>
          <a:p>
            <a:r>
              <a:rPr lang="en-US" dirty="0" smtClean="0"/>
              <a:t>5% of  </a:t>
            </a:r>
            <a:r>
              <a:rPr lang="en-US" dirty="0" err="1" smtClean="0"/>
              <a:t>bd</a:t>
            </a:r>
            <a:r>
              <a:rPr lang="en-US" dirty="0" smtClean="0"/>
              <a:t> progress to invasive </a:t>
            </a:r>
            <a:r>
              <a:rPr lang="en-US" dirty="0" err="1" smtClean="0"/>
              <a:t>scc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3800"/>
              <a:t>BOWNE’S DISEASE</a:t>
            </a:r>
            <a:endParaRPr lang="en-GB" sz="3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DSC02117"/>
          <p:cNvPicPr>
            <a:picLocks noChangeAspect="1" noChangeArrowheads="1"/>
          </p:cNvPicPr>
          <p:nvPr/>
        </p:nvPicPr>
        <p:blipFill>
          <a:blip r:embed="rId2">
            <a:lum bright="-4000" contrast="4000"/>
          </a:blip>
          <a:srcRect/>
          <a:stretch>
            <a:fillRect/>
          </a:stretch>
        </p:blipFill>
        <p:spPr bwMode="auto">
          <a:xfrm>
            <a:off x="508000" y="1268413"/>
            <a:ext cx="8128000" cy="520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/>
              <a:t>PATHOLOGY</a:t>
            </a: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2"/>
            <a:ext cx="8229600" cy="5589587"/>
          </a:xfrm>
        </p:spPr>
        <p:txBody>
          <a:bodyPr>
            <a:noAutofit/>
          </a:bodyPr>
          <a:lstStyle/>
          <a:p>
            <a:r>
              <a:rPr lang="en-US" dirty="0" smtClean="0"/>
              <a:t>full thickness cellular atypia</a:t>
            </a:r>
          </a:p>
          <a:p>
            <a:r>
              <a:rPr lang="en-US" dirty="0" smtClean="0"/>
              <a:t>basement membrane remains intact</a:t>
            </a:r>
          </a:p>
          <a:p>
            <a:r>
              <a:rPr lang="en-US" dirty="0" smtClean="0"/>
              <a:t>hyperkeratosis</a:t>
            </a:r>
          </a:p>
          <a:p>
            <a:r>
              <a:rPr lang="en-US" dirty="0" smtClean="0"/>
              <a:t>parakeratosis</a:t>
            </a:r>
          </a:p>
          <a:p>
            <a:r>
              <a:rPr lang="en-US" dirty="0" smtClean="0"/>
              <a:t>acanthosis</a:t>
            </a:r>
          </a:p>
          <a:p>
            <a:r>
              <a:rPr lang="en-US" dirty="0" smtClean="0"/>
              <a:t>complete disorganization of epidermal architecture</a:t>
            </a:r>
          </a:p>
          <a:p>
            <a:r>
              <a:rPr lang="en-US" dirty="0" smtClean="0"/>
              <a:t>wind blown appearance</a:t>
            </a:r>
          </a:p>
          <a:p>
            <a:r>
              <a:rPr lang="en-US" dirty="0" smtClean="0"/>
              <a:t>loss of maturation  &amp; polarity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3800"/>
              <a:t>HISTOPATHOLOGY</a:t>
            </a:r>
            <a:endParaRPr lang="en-GB" sz="3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DSC02118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 t="12401" r="3101"/>
          <a:stretch>
            <a:fillRect/>
          </a:stretch>
        </p:blipFill>
        <p:spPr bwMode="auto">
          <a:xfrm>
            <a:off x="1" y="0"/>
            <a:ext cx="930479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/>
              <a:t>ERYTHROPLASIA OF QUEYRAT</a:t>
            </a: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equivalent- is carcinoma in situ affecting the mucosal surfaces of penis in uncircumcised males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age 20 to 80 years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uncircumcised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poor hygiene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smegma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hpv-16 &amp; 18 infection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DSC02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752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LEUKOPLAKIA</a:t>
            </a: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 smtClean="0"/>
              <a:t>it is fixed predominantly white lesion of mucosa</a:t>
            </a:r>
          </a:p>
          <a:p>
            <a:r>
              <a:rPr lang="en-US" sz="6700" dirty="0" smtClean="0"/>
              <a:t>oral &amp; </a:t>
            </a:r>
            <a:r>
              <a:rPr lang="en-US" sz="6700" dirty="0" err="1" smtClean="0"/>
              <a:t>ano</a:t>
            </a:r>
            <a:r>
              <a:rPr lang="en-US" sz="6700" dirty="0" smtClean="0"/>
              <a:t> genital mucosal surfaces </a:t>
            </a:r>
          </a:p>
          <a:p>
            <a:r>
              <a:rPr lang="en-US" sz="6700" dirty="0" smtClean="0"/>
              <a:t>alcohol &amp; tobacco use </a:t>
            </a:r>
          </a:p>
          <a:p>
            <a:r>
              <a:rPr lang="en-US" sz="6700" dirty="0" smtClean="0"/>
              <a:t>age &gt;50 to 70 years</a:t>
            </a:r>
          </a:p>
          <a:p>
            <a:r>
              <a:rPr lang="en-US" sz="6700" dirty="0" smtClean="0"/>
              <a:t>5 to 25% risk of becoming invasive</a:t>
            </a:r>
          </a:p>
          <a:p>
            <a:r>
              <a:rPr lang="en-US" sz="6700" b="1" i="1" dirty="0" smtClean="0"/>
              <a:t>clinically -</a:t>
            </a:r>
          </a:p>
          <a:p>
            <a:r>
              <a:rPr lang="en-US" sz="6700" i="1" dirty="0" smtClean="0"/>
              <a:t>Asymptomatic, asymmetric, white plaque at floor of mouth</a:t>
            </a:r>
          </a:p>
          <a:p>
            <a:r>
              <a:rPr lang="en-US" sz="6700" i="1" dirty="0" smtClean="0"/>
              <a:t>lateral &amp; ventral tongue, soft plate </a:t>
            </a:r>
          </a:p>
          <a:p>
            <a:endParaRPr lang="en-US" sz="6700" i="1" dirty="0" smtClean="0"/>
          </a:p>
          <a:p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ATYPICAL MELANOCYTIC NEVUS</a:t>
            </a:r>
            <a:endParaRPr lang="en-GB" sz="3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DSC02141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 l="33218" t="10629" r="18602" b="12401"/>
          <a:stretch>
            <a:fillRect/>
          </a:stretch>
        </p:blipFill>
        <p:spPr bwMode="auto">
          <a:xfrm>
            <a:off x="1600200" y="1600200"/>
            <a:ext cx="5867400" cy="532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At the molecular level, growth is stimulated initially by the receptor mediated actions of </a:t>
            </a:r>
            <a:r>
              <a:rPr lang="en-GB" b="1" dirty="0" smtClean="0"/>
              <a:t>growth factors </a:t>
            </a:r>
            <a:r>
              <a:rPr lang="en-GB" dirty="0" smtClean="0"/>
              <a:t>– e.g. VEGF, EGF, PDGF, IGF-I &amp; 2 – on the cells in the quiescent G</a:t>
            </a:r>
            <a:r>
              <a:rPr lang="en-GB" baseline="-25000" dirty="0" smtClean="0"/>
              <a:t>0</a:t>
            </a:r>
            <a:r>
              <a:rPr lang="en-GB" dirty="0" smtClean="0"/>
              <a:t> phase of the cell cycle via </a:t>
            </a:r>
            <a:r>
              <a:rPr lang="en-GB" b="1" dirty="0" smtClean="0"/>
              <a:t>intracellular second messengers. </a:t>
            </a:r>
          </a:p>
          <a:p>
            <a:pPr>
              <a:spcBef>
                <a:spcPct val="0"/>
              </a:spcBef>
            </a:pPr>
            <a:endParaRPr lang="en-GB" b="1" dirty="0"/>
          </a:p>
          <a:p>
            <a:pPr>
              <a:spcBef>
                <a:spcPct val="0"/>
              </a:spcBef>
            </a:pPr>
            <a:r>
              <a:rPr lang="en-GB" dirty="0" smtClean="0"/>
              <a:t>Stimuli are transmitted to the nucleus of the cell where nuclear</a:t>
            </a:r>
            <a:r>
              <a:rPr lang="en-GB" b="1" dirty="0" smtClean="0"/>
              <a:t> transcription factors - </a:t>
            </a:r>
            <a:r>
              <a:rPr lang="en-GB" dirty="0" smtClean="0"/>
              <a:t>e.g.</a:t>
            </a:r>
            <a:r>
              <a:rPr lang="en-GB" b="1" dirty="0" smtClean="0"/>
              <a:t> </a:t>
            </a:r>
            <a:r>
              <a:rPr lang="en-GB" i="1" dirty="0" smtClean="0"/>
              <a:t>MYC*, MYB, JUN, FOS,</a:t>
            </a:r>
            <a:r>
              <a:rPr lang="en-GB" dirty="0" smtClean="0"/>
              <a:t> and </a:t>
            </a:r>
            <a:r>
              <a:rPr lang="en-GB" i="1" dirty="0" smtClean="0"/>
              <a:t>REL</a:t>
            </a:r>
            <a:r>
              <a:rPr lang="en-GB" dirty="0" smtClean="0"/>
              <a:t> </a:t>
            </a:r>
            <a:r>
              <a:rPr lang="en-GB" dirty="0" err="1" smtClean="0"/>
              <a:t>oncoproteins</a:t>
            </a:r>
            <a:r>
              <a:rPr lang="en-GB" dirty="0" smtClean="0"/>
              <a:t> - are activated, leading to the initiation of </a:t>
            </a:r>
            <a:r>
              <a:rPr lang="en-GB" b="1" dirty="0" smtClean="0"/>
              <a:t>DNA synthesis </a:t>
            </a:r>
            <a:r>
              <a:rPr lang="en-GB" dirty="0" smtClean="0"/>
              <a:t>followed by cell </a:t>
            </a:r>
            <a:r>
              <a:rPr lang="en-GB" b="1" dirty="0" smtClean="0"/>
              <a:t>division.</a:t>
            </a:r>
          </a:p>
          <a:p>
            <a:pPr>
              <a:spcBef>
                <a:spcPct val="0"/>
              </a:spcBef>
              <a:buNone/>
            </a:pPr>
            <a:endParaRPr lang="en-GB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HISTOPATHOLOGY</a:t>
            </a:r>
            <a:endParaRPr lang="en-GB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DSC02145"/>
          <p:cNvPicPr>
            <a:picLocks noChangeAspect="1" noChangeArrowheads="1"/>
          </p:cNvPicPr>
          <p:nvPr/>
        </p:nvPicPr>
        <p:blipFill>
          <a:blip r:embed="rId2">
            <a:lum contrast="8000"/>
          </a:blip>
          <a:srcRect l="6201" t="11220" r="7973" b="15355"/>
          <a:stretch>
            <a:fillRect/>
          </a:stretch>
        </p:blipFill>
        <p:spPr bwMode="auto">
          <a:xfrm>
            <a:off x="1" y="991607"/>
            <a:ext cx="9144000" cy="586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Transitional epithelium of the cervix</a:t>
            </a:r>
          </a:p>
        </p:txBody>
      </p:sp>
      <p:pic>
        <p:nvPicPr>
          <p:cNvPr id="9219" name="Content Placeholder 3" descr="sc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76400"/>
            <a:ext cx="6611938" cy="46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Premalignant disease of the cervix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6705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2133600"/>
            <a:ext cx="19558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Cervical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cancer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096000"/>
            <a:ext cx="2565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+mn-lt"/>
                <a:cs typeface="+mn-cs"/>
              </a:rPr>
              <a:t>Normal cervix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HPV infection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DNA virus.</a:t>
            </a:r>
          </a:p>
          <a:p>
            <a:r>
              <a:rPr lang="en-US" dirty="0" smtClean="0"/>
              <a:t>Over 100 different types and subtypes of this virus.</a:t>
            </a:r>
          </a:p>
          <a:p>
            <a:r>
              <a:rPr lang="en-US" dirty="0" smtClean="0"/>
              <a:t>Common infection effecting epithelial surface.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Low risk type (HPV 6,11) cause genital warts.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 risk types (HPV </a:t>
            </a:r>
            <a:r>
              <a:rPr lang="en-US" sz="3600" b="1" dirty="0" smtClean="0"/>
              <a:t>16, 18</a:t>
            </a:r>
            <a:r>
              <a:rPr lang="en-US" dirty="0" smtClean="0"/>
              <a:t>, 31, 33, 45, 56).</a:t>
            </a:r>
          </a:p>
          <a:p>
            <a:r>
              <a:rPr lang="en-US" dirty="0" smtClean="0"/>
              <a:t>HPV is a common infection while cervical cancer is a rare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u="sng" dirty="0" smtClean="0"/>
              <a:t>Factors that increase risk of transmission:</a:t>
            </a:r>
          </a:p>
          <a:p>
            <a:r>
              <a:rPr lang="en-US" dirty="0" smtClean="0"/>
              <a:t>Smoking.</a:t>
            </a:r>
          </a:p>
          <a:p>
            <a:r>
              <a:rPr lang="en-US" dirty="0" smtClean="0"/>
              <a:t>Increasing parity.</a:t>
            </a:r>
          </a:p>
          <a:p>
            <a:r>
              <a:rPr lang="en-US" dirty="0" smtClean="0"/>
              <a:t>Early age of intercourse.</a:t>
            </a:r>
          </a:p>
          <a:p>
            <a:r>
              <a:rPr lang="en-US" dirty="0" smtClean="0"/>
              <a:t>Oral contraceptive pills.</a:t>
            </a:r>
          </a:p>
          <a:p>
            <a:r>
              <a:rPr lang="en-US" dirty="0" err="1" smtClean="0"/>
              <a:t>Immunosuppression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Cervical intraepithelial neoplasia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Dysplasia:</a:t>
            </a:r>
          </a:p>
          <a:p>
            <a:endParaRPr lang="en-US" dirty="0" smtClean="0"/>
          </a:p>
          <a:p>
            <a:r>
              <a:rPr lang="en-US" dirty="0" smtClean="0"/>
              <a:t> abnormal epithelial cells that fail to mature. (</a:t>
            </a:r>
            <a:r>
              <a:rPr lang="en-US" dirty="0" err="1" smtClean="0"/>
              <a:t>hyperchromasia</a:t>
            </a:r>
            <a:r>
              <a:rPr lang="en-US" dirty="0" smtClean="0"/>
              <a:t>, larger, variable size, mitosis).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it may be mild, moderate or severe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CIN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066800" y="3200400"/>
            <a:ext cx="6721475" cy="1828800"/>
            <a:chOff x="1274" y="2193"/>
            <a:chExt cx="4486" cy="1152"/>
          </a:xfrm>
        </p:grpSpPr>
        <p:pic>
          <p:nvPicPr>
            <p:cNvPr id="18465" name="Picture 53" descr="cells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4" y="2193"/>
              <a:ext cx="635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54" descr="cells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3" y="2195"/>
              <a:ext cx="642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55" descr="cells-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42" y="2195"/>
              <a:ext cx="635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56" descr="cells-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4" y="2195"/>
              <a:ext cx="650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57" descr="cells-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1" y="2195"/>
              <a:ext cx="635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58" descr="cells-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83" y="2195"/>
              <a:ext cx="634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59" descr="cells-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25" y="2195"/>
              <a:ext cx="635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Group 88"/>
          <p:cNvGraphicFramePr>
            <a:graphicFrameLocks/>
          </p:cNvGraphicFramePr>
          <p:nvPr/>
        </p:nvGraphicFramePr>
        <p:xfrm>
          <a:off x="-609600" y="1600200"/>
          <a:ext cx="8382000" cy="4713475"/>
        </p:xfrm>
        <a:graphic>
          <a:graphicData uri="http://schemas.openxmlformats.org/drawingml/2006/table">
            <a:tbl>
              <a:tblPr/>
              <a:tblGrid>
                <a:gridCol w="1686434"/>
                <a:gridCol w="949942"/>
                <a:gridCol w="883137"/>
                <a:gridCol w="1041560"/>
                <a:gridCol w="961558"/>
                <a:gridCol w="929928"/>
                <a:gridCol w="999513"/>
                <a:gridCol w="929928"/>
              </a:tblGrid>
              <a:tr h="1148484">
                <a:tc>
                  <a:txBody>
                    <a:bodyPr/>
                    <a:lstStyle/>
                    <a:p>
                      <a:pPr marL="115888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CIN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CIN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condyloma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CIN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(mild dysplasia)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CIN 2 (moderate dysplasia)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CIN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(severe dysplasia/CIS)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Invasive cancer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4991">
                <a:tc>
                  <a:txBody>
                    <a:bodyPr/>
                    <a:lstStyle/>
                    <a:p>
                      <a:pPr marL="115888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Histology of squamous cervical epithelium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Bethesda system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Low grade squamous intraepithelial lesion (LSIL); HPV infection, CIN I.</a:t>
            </a:r>
          </a:p>
          <a:p>
            <a:r>
              <a:rPr lang="en-US" smtClean="0"/>
              <a:t>High grade squamous intraepithelial lesion (HSIL); CIN II, CIN 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Outcome of CIN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Spontaneous regression.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Progression to invasive cancer.</a:t>
            </a:r>
          </a:p>
          <a:p>
            <a:r>
              <a:rPr lang="en-US" smtClean="0"/>
              <a:t>Progression from one stage to another takes years.</a:t>
            </a:r>
          </a:p>
          <a:p>
            <a:r>
              <a:rPr lang="en-US" smtClean="0"/>
              <a:t>Detection and treatment of CIN prevents cancer cervix.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600" b="1" dirty="0" smtClean="0"/>
              <a:t>premalignant lesions of the vagina.</a:t>
            </a:r>
            <a:endParaRPr lang="en-US" sz="36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Vaginal neoplasia is more common in patients who have previously been treated for cervical or </a:t>
            </a:r>
            <a:r>
              <a:rPr lang="en-US" dirty="0" err="1"/>
              <a:t>vulvar</a:t>
            </a:r>
            <a:r>
              <a:rPr lang="en-US" dirty="0"/>
              <a:t> neoplasia.</a:t>
            </a:r>
          </a:p>
          <a:p>
            <a:pPr algn="l">
              <a:buFontTx/>
              <a:buNone/>
            </a:pPr>
            <a:r>
              <a:rPr lang="en-US" dirty="0"/>
              <a:t>The vaginal apex, in the </a:t>
            </a:r>
            <a:r>
              <a:rPr lang="en-US" dirty="0" err="1"/>
              <a:t>fornices</a:t>
            </a:r>
            <a:r>
              <a:rPr lang="en-US" dirty="0"/>
              <a:t> or about the vestibule and lower vagina . </a:t>
            </a:r>
            <a:endParaRPr lang="en-US" dirty="0" smtClean="0"/>
          </a:p>
          <a:p>
            <a:pPr algn="l">
              <a:buFontTx/>
              <a:buNone/>
            </a:pPr>
            <a:r>
              <a:rPr lang="en-US" dirty="0" smtClean="0"/>
              <a:t>Low grade to high grade spectrum.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b="1" dirty="0" smtClean="0"/>
              <a:t>MYC protein </a:t>
            </a:r>
            <a:r>
              <a:rPr lang="en-GB" sz="3200" dirty="0" smtClean="0"/>
              <a:t>can either activate or repress the transcription of other genes.</a:t>
            </a:r>
          </a:p>
          <a:p>
            <a:pPr>
              <a:spcBef>
                <a:spcPct val="0"/>
              </a:spcBef>
            </a:pPr>
            <a:r>
              <a:rPr lang="en-GB" sz="3200" dirty="0" smtClean="0"/>
              <a:t> Those activated by MYC include several growth-promoting genes, including </a:t>
            </a:r>
            <a:r>
              <a:rPr lang="en-GB" sz="3200" b="1" dirty="0" err="1" smtClean="0"/>
              <a:t>cyclin</a:t>
            </a:r>
            <a:r>
              <a:rPr lang="en-GB" sz="3200" b="1" dirty="0" smtClean="0"/>
              <a:t>-dependent </a:t>
            </a:r>
            <a:r>
              <a:rPr lang="en-GB" sz="3200" b="1" dirty="0" err="1" smtClean="0"/>
              <a:t>kinases</a:t>
            </a:r>
            <a:r>
              <a:rPr lang="en-GB" sz="3200" b="1" dirty="0" smtClean="0"/>
              <a:t> </a:t>
            </a:r>
            <a:r>
              <a:rPr lang="en-GB" sz="3200" dirty="0" smtClean="0"/>
              <a:t>(CDKs), whose products drive cells into the cell cycle. Genes repressed by MYC include the </a:t>
            </a:r>
            <a:r>
              <a:rPr lang="en-GB" sz="3200" b="1" dirty="0" smtClean="0"/>
              <a:t>CDK inhibitors </a:t>
            </a:r>
            <a:r>
              <a:rPr lang="en-GB" sz="3200" dirty="0" smtClean="0"/>
              <a:t>(CDKIs). </a:t>
            </a:r>
          </a:p>
          <a:p>
            <a:pPr>
              <a:spcBef>
                <a:spcPct val="0"/>
              </a:spcBef>
            </a:pPr>
            <a:endParaRPr lang="en-GB" sz="3200" dirty="0"/>
          </a:p>
          <a:p>
            <a:pPr>
              <a:spcBef>
                <a:spcPct val="0"/>
              </a:spcBef>
            </a:pPr>
            <a:r>
              <a:rPr lang="en-GB" sz="3200" dirty="0" smtClean="0"/>
              <a:t>Thus, MYC promotes </a:t>
            </a:r>
            <a:r>
              <a:rPr lang="en-GB" sz="3200" dirty="0" err="1" smtClean="0"/>
              <a:t>tumorigenesis</a:t>
            </a:r>
            <a:r>
              <a:rPr lang="en-GB" sz="3200" dirty="0" smtClean="0"/>
              <a:t> by increasing expression of genes that promote progression through the cell cycle and repressing genes that slow or prevent progression through the cell cycle.</a:t>
            </a: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Endometrial hyperplasias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b="1" dirty="0"/>
              <a:t>Simple hyperplasia </a:t>
            </a:r>
            <a:r>
              <a:rPr lang="en-US" dirty="0"/>
              <a:t>- Increased number of glands but regular glandular </a:t>
            </a:r>
            <a:r>
              <a:rPr lang="en-US" dirty="0" smtClean="0"/>
              <a:t>architecture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Complex hyperplasia </a:t>
            </a:r>
            <a:r>
              <a:rPr lang="en-US" dirty="0"/>
              <a:t>- Crowded irregular glands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Simple </a:t>
            </a:r>
            <a:r>
              <a:rPr lang="en-US" b="1" dirty="0"/>
              <a:t>hyperplasia with atypia </a:t>
            </a:r>
            <a:r>
              <a:rPr lang="en-US" dirty="0"/>
              <a:t>- Simple hyperplasia with presence of </a:t>
            </a:r>
            <a:r>
              <a:rPr lang="en-US" dirty="0" err="1"/>
              <a:t>cytologic</a:t>
            </a:r>
            <a:r>
              <a:rPr lang="en-US" dirty="0"/>
              <a:t> atypia (prominent nucleoli and nuclear pleomorphism)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Complex </a:t>
            </a:r>
            <a:r>
              <a:rPr lang="en-US" b="1" dirty="0"/>
              <a:t>hyperplasia with atypia </a:t>
            </a:r>
            <a:r>
              <a:rPr lang="en-US" dirty="0"/>
              <a:t>- Complex hyperplasia with </a:t>
            </a:r>
            <a:r>
              <a:rPr lang="en-US" dirty="0" err="1"/>
              <a:t>cytologic</a:t>
            </a:r>
            <a:r>
              <a:rPr lang="en-US" dirty="0"/>
              <a:t> atypia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CGH and Adenomatous Hyperplasia.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341438"/>
            <a:ext cx="6091237" cy="5275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Most common premalignant disorders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386638" cy="4497387"/>
          </a:xfrm>
        </p:spPr>
        <p:txBody>
          <a:bodyPr/>
          <a:lstStyle/>
          <a:p>
            <a:pPr algn="l">
              <a:buFontTx/>
              <a:buNone/>
            </a:pPr>
            <a:r>
              <a:rPr lang="en-US">
                <a:solidFill>
                  <a:srgbClr val="64E945"/>
                </a:solidFill>
              </a:rPr>
              <a:t>vulva, vagina, and cervix. </a:t>
            </a:r>
            <a:r>
              <a:rPr lang="en-US"/>
              <a:t> </a:t>
            </a:r>
          </a:p>
          <a:p>
            <a:pPr algn="l">
              <a:buFontTx/>
              <a:buNone/>
            </a:pPr>
            <a:r>
              <a:rPr lang="en-US"/>
              <a:t>The cervix is obviously the most common due to the fact that it is reflected in abnormal Pap smears. </a:t>
            </a:r>
          </a:p>
          <a:p>
            <a:pPr algn="l">
              <a:buFontTx/>
              <a:buNone/>
            </a:pPr>
            <a:r>
              <a:rPr lang="en-US"/>
              <a:t> There are also </a:t>
            </a:r>
            <a:r>
              <a:rPr lang="en-US">
                <a:solidFill>
                  <a:srgbClr val="64E945"/>
                </a:solidFill>
              </a:rPr>
              <a:t>ovarian </a:t>
            </a:r>
            <a:r>
              <a:rPr lang="en-US"/>
              <a:t>neoplasms that are premalignant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3492500" cy="4497387"/>
          </a:xfrm>
        </p:spPr>
        <p:txBody>
          <a:bodyPr/>
          <a:lstStyle/>
          <a:p>
            <a:r>
              <a:rPr lang="en-US"/>
              <a:t>SIL-HG &amp; Carcinoma.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-118965"/>
            <a:ext cx="4419600" cy="7042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</a:rPr>
              <a:t>Breast </a:t>
            </a:r>
            <a:r>
              <a:rPr lang="cs-CZ" b="1" dirty="0" smtClean="0">
                <a:latin typeface="Tahoma" pitchFamily="34" charset="0"/>
              </a:rPr>
              <a:t>Proliferative </a:t>
            </a:r>
            <a:r>
              <a:rPr lang="cs-CZ" b="1" dirty="0">
                <a:latin typeface="Tahoma" pitchFamily="34" charset="0"/>
              </a:rPr>
              <a:t>changes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851840" y="2733407"/>
            <a:ext cx="374688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endParaRPr lang="en-US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44160" y="1885158"/>
            <a:ext cx="7326720" cy="45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defTabSz="175683">
              <a:spcBef>
                <a:spcPct val="50000"/>
              </a:spcBef>
              <a:buFontTx/>
              <a:buChar char="•"/>
            </a:pPr>
            <a:r>
              <a:rPr lang="cs-CZ" sz="2500" dirty="0"/>
              <a:t> ductal and lobular hyperplasia</a:t>
            </a:r>
          </a:p>
          <a:p>
            <a:pPr defTabSz="175683">
              <a:spcBef>
                <a:spcPct val="50000"/>
              </a:spcBef>
              <a:buFontTx/>
              <a:buChar char="•"/>
            </a:pPr>
            <a:r>
              <a:rPr lang="cs-CZ" sz="2500" dirty="0"/>
              <a:t> atypical ductal and lobular hyperplasia</a:t>
            </a:r>
          </a:p>
          <a:p>
            <a:pPr defTabSz="175683">
              <a:spcBef>
                <a:spcPct val="50000"/>
              </a:spcBef>
              <a:buFontTx/>
              <a:buChar char="•"/>
            </a:pPr>
            <a:endParaRPr lang="cs-CZ" sz="2500" dirty="0"/>
          </a:p>
          <a:p>
            <a:pPr defTabSz="175683">
              <a:spcBef>
                <a:spcPct val="50000"/>
              </a:spcBef>
              <a:buFontTx/>
              <a:buChar char="•"/>
            </a:pPr>
            <a:r>
              <a:rPr lang="cs-CZ" sz="2500" dirty="0"/>
              <a:t> higher risk for the cancer than "normal" population</a:t>
            </a:r>
          </a:p>
          <a:p>
            <a:pPr defTabSz="175683">
              <a:spcBef>
                <a:spcPct val="50000"/>
              </a:spcBef>
              <a:buFontTx/>
              <a:buChar char="•"/>
            </a:pPr>
            <a:r>
              <a:rPr lang="cs-CZ" sz="2500" dirty="0"/>
              <a:t> associated w. microcalcifications (!mammography!)</a:t>
            </a:r>
          </a:p>
          <a:p>
            <a:pPr defTabSz="175683">
              <a:spcBef>
                <a:spcPct val="50000"/>
              </a:spcBef>
              <a:buFontTx/>
              <a:buChar char="•"/>
            </a:pPr>
            <a:r>
              <a:rPr lang="cs-CZ" sz="2500" dirty="0"/>
              <a:t> incidental histological finding</a:t>
            </a:r>
          </a:p>
          <a:p>
            <a:pPr defTabSz="175683">
              <a:spcBef>
                <a:spcPct val="50000"/>
              </a:spcBef>
              <a:buFontTx/>
              <a:buChar char="•"/>
            </a:pPr>
            <a:r>
              <a:rPr lang="cs-CZ" sz="2500" dirty="0"/>
              <a:t> atypical hyperplasia = precancerous lesion</a:t>
            </a:r>
          </a:p>
          <a:p>
            <a:pPr defTabSz="175683">
              <a:spcBef>
                <a:spcPct val="50000"/>
              </a:spcBef>
              <a:buFontTx/>
              <a:buChar char="•"/>
            </a:pPr>
            <a:endParaRPr lang="en-US" sz="25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4400" dirty="0" smtClean="0"/>
              <a:t>Gastric carcinogenesis</a:t>
            </a:r>
            <a:endParaRPr lang="ro-RO" sz="4400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305800" cy="4572000"/>
          </a:xfrm>
        </p:spPr>
        <p:txBody>
          <a:bodyPr>
            <a:normAutofit/>
          </a:bodyPr>
          <a:lstStyle/>
          <a:p>
            <a:pPr marR="0" algn="l" eaLnBrk="1" hangingPunct="1"/>
            <a:r>
              <a:rPr lang="ro-RO" dirty="0" smtClean="0">
                <a:solidFill>
                  <a:schemeClr val="tx1"/>
                </a:solidFill>
                <a:latin typeface="Calibri" pitchFamily="32" charset="0"/>
              </a:rPr>
              <a:t>Multistep gastric carcinogenesis </a:t>
            </a:r>
          </a:p>
          <a:p>
            <a:pPr marR="0" algn="l" eaLnBrk="1" hangingPunct="1"/>
            <a:endParaRPr lang="ro-RO" dirty="0" smtClean="0">
              <a:solidFill>
                <a:schemeClr val="tx1"/>
              </a:solidFill>
              <a:latin typeface="Calibri" pitchFamily="32" charset="0"/>
            </a:endParaRPr>
          </a:p>
          <a:p>
            <a:pPr marR="0" algn="l" eaLnBrk="1" hangingPunct="1"/>
            <a:r>
              <a:rPr lang="ro-RO" dirty="0" smtClean="0">
                <a:solidFill>
                  <a:schemeClr val="tx1"/>
                </a:solidFill>
                <a:latin typeface="Calibri" pitchFamily="32" charset="0"/>
              </a:rPr>
              <a:t>Normal mucosa – non-atrophic gastritis </a:t>
            </a:r>
            <a:endParaRPr lang="en-US" dirty="0" smtClean="0">
              <a:solidFill>
                <a:schemeClr val="tx1"/>
              </a:solidFill>
              <a:latin typeface="Calibri" pitchFamily="32" charset="0"/>
            </a:endParaRPr>
          </a:p>
          <a:p>
            <a:pPr marR="0" algn="l" eaLnBrk="1" hangingPunct="1"/>
            <a:endParaRPr lang="en-US" dirty="0" smtClean="0">
              <a:solidFill>
                <a:schemeClr val="tx1"/>
              </a:solidFill>
              <a:latin typeface="Calibri" pitchFamily="32" charset="0"/>
            </a:endParaRPr>
          </a:p>
          <a:p>
            <a:pPr marR="0" algn="l" eaLnBrk="1" hangingPunct="1"/>
            <a:r>
              <a:rPr lang="ro-RO" dirty="0" smtClean="0">
                <a:solidFill>
                  <a:schemeClr val="tx1"/>
                </a:solidFill>
                <a:latin typeface="Calibri" pitchFamily="32" charset="0"/>
              </a:rPr>
              <a:t>atrophic gastritis – intestinal metaplasia </a:t>
            </a:r>
            <a:endParaRPr lang="en-US" dirty="0" smtClean="0">
              <a:solidFill>
                <a:schemeClr val="tx1"/>
              </a:solidFill>
              <a:latin typeface="Calibri" pitchFamily="32" charset="0"/>
            </a:endParaRPr>
          </a:p>
          <a:p>
            <a:pPr marR="0" algn="l" eaLnBrk="1" hangingPunct="1"/>
            <a:endParaRPr lang="ro-RO" dirty="0" smtClean="0">
              <a:solidFill>
                <a:schemeClr val="tx1"/>
              </a:solidFill>
              <a:latin typeface="Calibri" pitchFamily="32" charset="0"/>
            </a:endParaRPr>
          </a:p>
          <a:p>
            <a:pPr marR="0" algn="l" eaLnBrk="1" hangingPunct="1"/>
            <a:r>
              <a:rPr lang="ro-RO" dirty="0" smtClean="0">
                <a:solidFill>
                  <a:schemeClr val="tx1"/>
                </a:solidFill>
                <a:latin typeface="Calibri" pitchFamily="32" charset="0"/>
              </a:rPr>
              <a:t>dysplasia - 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b="1" smtClean="0"/>
              <a:t>Signal transduction </a:t>
            </a:r>
          </a:p>
        </p:txBody>
      </p:sp>
      <p:sp>
        <p:nvSpPr>
          <p:cNvPr id="10243" name="AutoShape 2" descr="mk:@MSITStore:E:\Medical%20Books\Robbins%20Basic%20Pathology%208th%20ed.chm::/HTML/common/showimage.cfm@mediaisbn=9781416029731&amp;size=thumbnails&amp;figfile=s9781416029731-006-f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10244" name="AutoShape 4" descr="mk:@MSITStore:E:\Medical%20Books\Robbins%20Basic%20Pathology%208th%20ed.chm::/HTML/common/showimage.cfm@mediaisbn=9781416029731&amp;size=thumbnails&amp;figfile=s9781416029731-006-f018.jpg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 t="16800" r="49443" b="19360"/>
          <a:stretch>
            <a:fillRect/>
          </a:stretch>
        </p:blipFill>
        <p:spPr bwMode="auto">
          <a:xfrm>
            <a:off x="611188" y="1341438"/>
            <a:ext cx="77057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Cyclins, CDKs and CDKIs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162" t="15987" r="29700" b="6911"/>
          <a:stretch>
            <a:fillRect/>
          </a:stretch>
        </p:blipFill>
        <p:spPr>
          <a:xfrm>
            <a:off x="34925" y="1989138"/>
            <a:ext cx="9074150" cy="4868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47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dirty="0" smtClean="0"/>
              <a:t>Orderly progression of cells through the various phases of the cell cycle is orchestrated by </a:t>
            </a:r>
            <a:r>
              <a:rPr lang="en-GB" sz="3200" b="1" dirty="0" err="1" smtClean="0"/>
              <a:t>cyclin</a:t>
            </a:r>
            <a:r>
              <a:rPr lang="en-GB" sz="3200" b="1" dirty="0" smtClean="0"/>
              <a:t> dependent </a:t>
            </a:r>
            <a:r>
              <a:rPr lang="en-GB" sz="3200" b="1" dirty="0" err="1" smtClean="0"/>
              <a:t>kinases</a:t>
            </a:r>
            <a:r>
              <a:rPr lang="en-GB" sz="3200" b="1" dirty="0" smtClean="0"/>
              <a:t> (</a:t>
            </a:r>
            <a:r>
              <a:rPr lang="en-GB" sz="3200" dirty="0" smtClean="0"/>
              <a:t>CDKs), which are activated by binding to </a:t>
            </a:r>
            <a:r>
              <a:rPr lang="en-GB" sz="3200" b="1" i="1" dirty="0" err="1" smtClean="0"/>
              <a:t>cyclins</a:t>
            </a:r>
            <a:r>
              <a:rPr lang="en-GB" sz="3200" i="1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GB" sz="3200" dirty="0" smtClean="0"/>
              <a:t>The </a:t>
            </a:r>
            <a:r>
              <a:rPr lang="en-GB" sz="3200" b="1" dirty="0" smtClean="0"/>
              <a:t>CDK-</a:t>
            </a:r>
            <a:r>
              <a:rPr lang="en-GB" sz="3200" b="1" dirty="0" err="1" smtClean="0"/>
              <a:t>cyclin</a:t>
            </a:r>
            <a:r>
              <a:rPr lang="en-GB" sz="3200" b="1" dirty="0" smtClean="0"/>
              <a:t> complexes</a:t>
            </a:r>
            <a:r>
              <a:rPr lang="en-GB" sz="3200" dirty="0" smtClean="0"/>
              <a:t> </a:t>
            </a:r>
            <a:r>
              <a:rPr lang="en-GB" sz="3200" dirty="0" err="1" smtClean="0"/>
              <a:t>phosphorylate</a:t>
            </a:r>
            <a:r>
              <a:rPr lang="en-GB" sz="3200" dirty="0" smtClean="0"/>
              <a:t> crucial target proteins that drive the cell through the cell cycle. On completion of this task, </a:t>
            </a:r>
            <a:r>
              <a:rPr lang="en-GB" sz="3200" dirty="0" err="1" smtClean="0"/>
              <a:t>cyclin</a:t>
            </a:r>
            <a:r>
              <a:rPr lang="en-GB" sz="3200" dirty="0" smtClean="0"/>
              <a:t> levels decline rapidly. </a:t>
            </a:r>
          </a:p>
          <a:p>
            <a:pPr>
              <a:spcBef>
                <a:spcPct val="0"/>
              </a:spcBef>
            </a:pPr>
            <a:r>
              <a:rPr lang="en-GB" sz="3200" dirty="0" smtClean="0"/>
              <a:t>More than 15 </a:t>
            </a:r>
            <a:r>
              <a:rPr lang="en-GB" sz="3200" dirty="0" err="1" smtClean="0"/>
              <a:t>cyclins</a:t>
            </a:r>
            <a:r>
              <a:rPr lang="en-GB" sz="3200" dirty="0" smtClean="0"/>
              <a:t> have been identified; </a:t>
            </a:r>
            <a:r>
              <a:rPr lang="en-GB" sz="3200" b="1" dirty="0" err="1" smtClean="0"/>
              <a:t>cyclins</a:t>
            </a:r>
            <a:r>
              <a:rPr lang="en-GB" sz="3200" b="1" dirty="0" smtClean="0"/>
              <a:t> D, E, A, and B </a:t>
            </a:r>
            <a:r>
              <a:rPr lang="en-GB" sz="3200" dirty="0" smtClean="0"/>
              <a:t>appear sequentially during the cell cycle and bind to one or more CDK.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b="1" dirty="0" smtClean="0"/>
              <a:t>CDK Inhibitors (CDKIs)</a:t>
            </a:r>
            <a:r>
              <a:rPr lang="en-GB" sz="3200" dirty="0" smtClean="0"/>
              <a:t> silence the CDKs and exert negative control over the cell cycle. One family of CDKIs ( i.e. </a:t>
            </a:r>
            <a:r>
              <a:rPr lang="en-GB" sz="3200" b="1" dirty="0" smtClean="0"/>
              <a:t>p21</a:t>
            </a:r>
            <a:r>
              <a:rPr lang="en-GB" sz="3200" dirty="0" smtClean="0"/>
              <a:t> [CDKN1A], </a:t>
            </a:r>
            <a:r>
              <a:rPr lang="en-GB" sz="3200" b="1" dirty="0" smtClean="0"/>
              <a:t>p27</a:t>
            </a:r>
            <a:r>
              <a:rPr lang="en-GB" sz="3200" dirty="0" smtClean="0"/>
              <a:t> [CDKN1B], and </a:t>
            </a:r>
            <a:r>
              <a:rPr lang="en-GB" sz="3200" b="1" dirty="0" smtClean="0"/>
              <a:t>p57</a:t>
            </a:r>
            <a:r>
              <a:rPr lang="en-GB" sz="3200" dirty="0" smtClean="0"/>
              <a:t> [CDKN1C]) inhibits the CDKs broadly, whereas the other family of CDKIs (i.e. </a:t>
            </a:r>
            <a:r>
              <a:rPr lang="en-GB" sz="3200" b="1" dirty="0" smtClean="0"/>
              <a:t>p15</a:t>
            </a:r>
            <a:r>
              <a:rPr lang="en-GB" sz="3200" dirty="0" smtClean="0"/>
              <a:t> [CDKN2B], </a:t>
            </a:r>
            <a:r>
              <a:rPr lang="en-GB" sz="3200" b="1" dirty="0" smtClean="0"/>
              <a:t>p16</a:t>
            </a:r>
            <a:r>
              <a:rPr lang="en-GB" sz="3200" dirty="0" smtClean="0"/>
              <a:t> [CDKN2A], </a:t>
            </a:r>
            <a:r>
              <a:rPr lang="en-GB" sz="3200" b="1" dirty="0" smtClean="0"/>
              <a:t>p18</a:t>
            </a:r>
            <a:r>
              <a:rPr lang="en-GB" sz="3200" dirty="0" smtClean="0"/>
              <a:t> [CDKN2C], and </a:t>
            </a:r>
            <a:r>
              <a:rPr lang="en-GB" sz="3200" b="1" dirty="0" smtClean="0"/>
              <a:t>p19 </a:t>
            </a:r>
            <a:r>
              <a:rPr lang="en-GB" sz="3200" dirty="0" smtClean="0"/>
              <a:t>[CDKN2D]; sometimes called </a:t>
            </a:r>
            <a:r>
              <a:rPr lang="en-GB" sz="3200" b="1" dirty="0" smtClean="0"/>
              <a:t>INK4 (A-D) proteins)</a:t>
            </a:r>
            <a:r>
              <a:rPr lang="en-GB" sz="3200" dirty="0" smtClean="0"/>
              <a:t> has selective effects on </a:t>
            </a:r>
            <a:r>
              <a:rPr lang="en-GB" sz="3200" dirty="0" err="1" smtClean="0"/>
              <a:t>cyclin</a:t>
            </a:r>
            <a:r>
              <a:rPr lang="en-GB" sz="3200" dirty="0" smtClean="0"/>
              <a:t> D/CDK4 and </a:t>
            </a:r>
            <a:r>
              <a:rPr lang="en-GB" sz="3200" dirty="0" err="1" smtClean="0"/>
              <a:t>cyclin</a:t>
            </a:r>
            <a:r>
              <a:rPr lang="en-GB" sz="3200" dirty="0" smtClean="0"/>
              <a:t> D/CDK6. Expression of these inhibitors is down-regulated by </a:t>
            </a:r>
            <a:r>
              <a:rPr lang="en-GB" sz="3200" dirty="0" err="1" smtClean="0"/>
              <a:t>mitogenic</a:t>
            </a:r>
            <a:r>
              <a:rPr lang="en-GB" sz="3200" dirty="0" smtClean="0"/>
              <a:t> </a:t>
            </a:r>
            <a:r>
              <a:rPr lang="en-GB" sz="3200" dirty="0" err="1" smtClean="0"/>
              <a:t>signaling</a:t>
            </a:r>
            <a:r>
              <a:rPr lang="en-GB" sz="3200" dirty="0" smtClean="0"/>
              <a:t> pathways, thus promoting the progression of the cell cycle.</a:t>
            </a: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2972</Words>
  <Application>Microsoft Office PowerPoint</Application>
  <PresentationFormat>On-screen Show (4:3)</PresentationFormat>
  <Paragraphs>253</Paragraphs>
  <Slides>55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Constantia</vt:lpstr>
      <vt:lpstr>Tahoma</vt:lpstr>
      <vt:lpstr>Wingdings</vt:lpstr>
      <vt:lpstr>Wingdings 2</vt:lpstr>
      <vt:lpstr>Office Theme</vt:lpstr>
      <vt:lpstr>Cell cycle </vt:lpstr>
      <vt:lpstr>The Cell cycle</vt:lpstr>
      <vt:lpstr>PowerPoint Presentation</vt:lpstr>
      <vt:lpstr>PowerPoint Presentation</vt:lpstr>
      <vt:lpstr>PowerPoint Presentation</vt:lpstr>
      <vt:lpstr>Signal transduction </vt:lpstr>
      <vt:lpstr>Cyclins, CDKs and CDKIs</vt:lpstr>
      <vt:lpstr>PowerPoint Presentation</vt:lpstr>
      <vt:lpstr>PowerPoint Presentation</vt:lpstr>
      <vt:lpstr>Growth-inhibitory signals</vt:lpstr>
      <vt:lpstr>The RB gene</vt:lpstr>
      <vt:lpstr>P53 gene</vt:lpstr>
      <vt:lpstr> Transforming Growth Factor-β   (TGF- β) Pathway  </vt:lpstr>
      <vt:lpstr> Adenomatous Polyposis Coli-β-Catenin Pathway / WNT signaling pathway  </vt:lpstr>
      <vt:lpstr>Apoptosis</vt:lpstr>
      <vt:lpstr>Apoptosis; Extrinsic p/w &amp; p53 response </vt:lpstr>
      <vt:lpstr>EPITHELIAL PRECANCEROUS SKIN LESIONS</vt:lpstr>
      <vt:lpstr>DEFINITION</vt:lpstr>
      <vt:lpstr>DIFFERENTIATION &amp;  ANAPLASIA</vt:lpstr>
      <vt:lpstr>PRECANCEROUS SKIN LESION</vt:lpstr>
      <vt:lpstr>ACTINIC KERATOSIS</vt:lpstr>
      <vt:lpstr>PATHOGENESIS</vt:lpstr>
      <vt:lpstr>PATHOGENISIS</vt:lpstr>
      <vt:lpstr>CLINICAL PICTURE </vt:lpstr>
      <vt:lpstr>ACTINIC KERATOSIS</vt:lpstr>
      <vt:lpstr>ACINIC KERATOSIS</vt:lpstr>
      <vt:lpstr>ACTINIC CHEILITIS</vt:lpstr>
      <vt:lpstr>ARENICAL KERATOSIS</vt:lpstr>
      <vt:lpstr>CHRONIC RADIATION KERATOSIS</vt:lpstr>
      <vt:lpstr>RADIATION KERATOSIS</vt:lpstr>
      <vt:lpstr>BOWEN’S DISEASE </vt:lpstr>
      <vt:lpstr>CLINICAL PICTURE </vt:lpstr>
      <vt:lpstr>BOWNE’S DISEASE</vt:lpstr>
      <vt:lpstr>PATHOLOGY</vt:lpstr>
      <vt:lpstr>HISTOPATHOLOGY</vt:lpstr>
      <vt:lpstr>ERYTHROPLASIA OF QUEYRAT</vt:lpstr>
      <vt:lpstr>PowerPoint Presentation</vt:lpstr>
      <vt:lpstr>LEUKOPLAKIA</vt:lpstr>
      <vt:lpstr>ATYPICAL MELANOCYTIC NEVUS</vt:lpstr>
      <vt:lpstr>HISTOPATHOLOGY</vt:lpstr>
      <vt:lpstr>Transitional epithelium of the cervix</vt:lpstr>
      <vt:lpstr>Premalignant disease of the cervix</vt:lpstr>
      <vt:lpstr>HPV infection</vt:lpstr>
      <vt:lpstr>PowerPoint Presentation</vt:lpstr>
      <vt:lpstr>Cervical intraepithelial neoplasia</vt:lpstr>
      <vt:lpstr>Classification of CIN</vt:lpstr>
      <vt:lpstr>Bethesda system</vt:lpstr>
      <vt:lpstr>PowerPoint Presentation</vt:lpstr>
      <vt:lpstr>premalignant lesions of the vagina.</vt:lpstr>
      <vt:lpstr>Endometrial hyperplasias</vt:lpstr>
      <vt:lpstr>CGH and Adenomatous Hyperplasia.</vt:lpstr>
      <vt:lpstr>Most common premalignant disorders</vt:lpstr>
      <vt:lpstr>SIL-HG &amp; Carcinoma.</vt:lpstr>
      <vt:lpstr>Breast Proliferative changes</vt:lpstr>
      <vt:lpstr>Gastric carcinogenesis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</dc:title>
  <dc:creator>User</dc:creator>
  <cp:lastModifiedBy>Admin</cp:lastModifiedBy>
  <cp:revision>18</cp:revision>
  <dcterms:created xsi:type="dcterms:W3CDTF">2015-12-15T17:01:07Z</dcterms:created>
  <dcterms:modified xsi:type="dcterms:W3CDTF">2019-07-04T09:47:56Z</dcterms:modified>
</cp:coreProperties>
</file>