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317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</p:sldIdLst>
  <p:sldSz cx="9144000" cy="6858000" type="screen4x3"/>
  <p:notesSz cx="9363075" cy="7077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3" autoAdjust="0"/>
    <p:restoredTop sz="94660"/>
  </p:normalViewPr>
  <p:slideViewPr>
    <p:cSldViewPr snapToGrid="0">
      <p:cViewPr varScale="1">
        <p:scale>
          <a:sx n="52" d="100"/>
          <a:sy n="52" d="100"/>
        </p:scale>
        <p:origin x="78" y="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71F42B4-36FC-451C-9DF1-BA97EFAE4621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A5C2BF2-FF70-4A97-BBC4-B87BF7DAFB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1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10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823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084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684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433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895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26884EC-D072-44FE-82C4-110A12934D8A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21478D1-781B-4FC7-8D66-5114B676D8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03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7455CA-025A-4D0D-9678-C392B80E2FF3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92EAE575-DC6C-4753-B06D-8B80570EAD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52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40"/>
            <a:ext cx="9144000" cy="6181344"/>
          </a:xfrm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 marL="1543050" indent="-1714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 marL="2000250" indent="-1714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3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73B82C6-D0A0-4192-901C-B5E399C44F71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E45F99A5-25F6-4D26-B4E1-D012333713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04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494CB68-2901-446B-9BFA-6D2FCBBBFBBA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6A539807-827A-48C2-9F2B-B1B5819B072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5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902A920-0394-4B05-AEE2-CD10B1D67DD0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FF5FE36B-CA2D-4E1B-A825-55429C99FB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85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00D5A78-E2E1-44F6-A086-B111CAD1905D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5ED3EF2D-ACF0-4B77-993E-2116AA7FC4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90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513383-8073-485E-98AA-2140A5296E21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46EEB9F4-F37F-4918-87DD-AE48C128A0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97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D56E7BF-DC66-4ACE-B42A-1CC2C74C98AE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9CD79948-CA91-403C-9DAB-663B52EA0B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45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3D02102-C40F-4834-8987-96BF72A170A5}" type="datetimeFigureOut">
              <a:rPr lang="en-US" smtClean="0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C9330FA7-FD2F-4AC0-B907-CDA9243D15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18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70104"/>
            <a:ext cx="9136175" cy="6617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19942"/>
            <a:ext cx="9136175" cy="5791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41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NEOPLASIA 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Epidemiology and Predisposition to Neoplasia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ENVIRONMENT AND CULTURAL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romanLcPeriod" startAt="5"/>
            </a:pPr>
            <a:r>
              <a:rPr lang="en-US" b="1" dirty="0" smtClean="0"/>
              <a:t>Penile </a:t>
            </a:r>
            <a:r>
              <a:rPr lang="en-US" b="1" dirty="0"/>
              <a:t>cancer </a:t>
            </a:r>
            <a:r>
              <a:rPr lang="en-US" dirty="0"/>
              <a:t>is rare in the Jews and Muslims as they are </a:t>
            </a:r>
            <a:r>
              <a:rPr lang="en-US" dirty="0" smtClean="0"/>
              <a:t>customarily circumcised. Carcinogenic </a:t>
            </a:r>
            <a:r>
              <a:rPr lang="en-US" dirty="0"/>
              <a:t>component of smegma appears to play a role </a:t>
            </a:r>
            <a:r>
              <a:rPr lang="en-US" dirty="0" smtClean="0"/>
              <a:t>in the </a:t>
            </a:r>
            <a:r>
              <a:rPr lang="en-US" dirty="0"/>
              <a:t>etiology of penile </a:t>
            </a:r>
            <a:r>
              <a:rPr lang="en-US" dirty="0" smtClean="0"/>
              <a:t>cancer.</a:t>
            </a:r>
          </a:p>
          <a:p>
            <a:pPr marL="514350" indent="-514350">
              <a:buFont typeface="+mj-lt"/>
              <a:buAutoNum type="romanLcPeriod" startAt="5"/>
            </a:pPr>
            <a:r>
              <a:rPr lang="en-US" b="1" dirty="0" smtClean="0"/>
              <a:t>Betel </a:t>
            </a:r>
            <a:r>
              <a:rPr lang="en-US" b="1" dirty="0"/>
              <a:t>nut cancer </a:t>
            </a:r>
            <a:r>
              <a:rPr lang="en-US" dirty="0"/>
              <a:t>of the cheek and tongue is quite common in </a:t>
            </a:r>
            <a:r>
              <a:rPr lang="en-US" dirty="0" smtClean="0"/>
              <a:t>some parts </a:t>
            </a:r>
            <a:r>
              <a:rPr lang="en-US" dirty="0"/>
              <a:t>of India due to habitual practice of keeping the bolus of </a:t>
            </a:r>
            <a:r>
              <a:rPr lang="en-US" i="1" dirty="0" err="1"/>
              <a:t>paan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dirty="0" smtClean="0"/>
              <a:t>a particular </a:t>
            </a:r>
            <a:r>
              <a:rPr lang="en-US" dirty="0"/>
              <a:t>place in mouth for a long </a:t>
            </a:r>
            <a:r>
              <a:rPr lang="en-US" dirty="0" smtClean="0"/>
              <a:t>time.</a:t>
            </a:r>
          </a:p>
          <a:p>
            <a:pPr marL="514350" indent="-514350">
              <a:buFont typeface="+mj-lt"/>
              <a:buAutoNum type="romanLcPeriod" startAt="5"/>
            </a:pPr>
            <a:r>
              <a:rPr lang="en-US" dirty="0" smtClean="0"/>
              <a:t>A </a:t>
            </a:r>
            <a:r>
              <a:rPr lang="en-US" dirty="0"/>
              <a:t>large number of </a:t>
            </a:r>
            <a:r>
              <a:rPr lang="en-US" b="1" dirty="0"/>
              <a:t>industrial and environmental substances </a:t>
            </a:r>
            <a:r>
              <a:rPr lang="en-US" dirty="0" smtClean="0"/>
              <a:t>are carcinogenic </a:t>
            </a:r>
            <a:r>
              <a:rPr lang="en-US" dirty="0"/>
              <a:t>and are occupational hazard for some populations. </a:t>
            </a:r>
            <a:r>
              <a:rPr lang="en-US" dirty="0" smtClean="0"/>
              <a:t>These include </a:t>
            </a:r>
            <a:r>
              <a:rPr lang="en-US" dirty="0"/>
              <a:t>exposure to substances like arsenic, asbestos, benzene, </a:t>
            </a:r>
            <a:r>
              <a:rPr lang="en-US" dirty="0" smtClean="0"/>
              <a:t>vinyl chloride</a:t>
            </a:r>
            <a:r>
              <a:rPr lang="en-US" dirty="0"/>
              <a:t>, naphthylamine </a:t>
            </a:r>
            <a:r>
              <a:rPr lang="en-US" dirty="0" smtClean="0"/>
              <a:t>etc.</a:t>
            </a:r>
          </a:p>
          <a:p>
            <a:pPr marL="514350" indent="-514350">
              <a:buFont typeface="+mj-lt"/>
              <a:buAutoNum type="romanLcPeriod" startAt="5"/>
            </a:pPr>
            <a:r>
              <a:rPr lang="en-US" b="1" dirty="0" smtClean="0"/>
              <a:t>Certain </a:t>
            </a:r>
            <a:r>
              <a:rPr lang="en-US" b="1" dirty="0"/>
              <a:t>constituents of diet </a:t>
            </a:r>
            <a:r>
              <a:rPr lang="en-US" dirty="0"/>
              <a:t>have also been implicated in the </a:t>
            </a:r>
            <a:r>
              <a:rPr lang="en-US" dirty="0" smtClean="0"/>
              <a:t>causation of cancer. Overweight </a:t>
            </a:r>
            <a:r>
              <a:rPr lang="en-US" dirty="0"/>
              <a:t>individuals, deficiency of vitamin A and people </a:t>
            </a:r>
            <a:r>
              <a:rPr lang="en-US" dirty="0" smtClean="0"/>
              <a:t>consuming diet </a:t>
            </a:r>
            <a:r>
              <a:rPr lang="en-US" dirty="0"/>
              <a:t>rich in animal fats and low in </a:t>
            </a:r>
            <a:r>
              <a:rPr lang="en-US" dirty="0" err="1"/>
              <a:t>fibre</a:t>
            </a:r>
            <a:r>
              <a:rPr lang="en-US" dirty="0"/>
              <a:t> content are more at risk of </a:t>
            </a:r>
            <a:r>
              <a:rPr lang="en-US" dirty="0" smtClean="0"/>
              <a:t>developing certain </a:t>
            </a:r>
            <a:r>
              <a:rPr lang="en-US" dirty="0"/>
              <a:t>cancers such as colonic cancer. Diet rich in vitamin E, on the </a:t>
            </a:r>
            <a:r>
              <a:rPr lang="en-US" dirty="0" smtClean="0"/>
              <a:t>other hand</a:t>
            </a:r>
            <a:r>
              <a:rPr lang="en-US" dirty="0"/>
              <a:t>, possibly has some protective influence by its antioxidant action.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 significant risk factor for cancer is age. </a:t>
            </a:r>
            <a:endParaRPr lang="en-US" dirty="0" smtClean="0"/>
          </a:p>
          <a:p>
            <a:r>
              <a:rPr lang="en-US" dirty="0" smtClean="0"/>
              <a:t>Generally</a:t>
            </a:r>
            <a:r>
              <a:rPr lang="en-US" dirty="0"/>
              <a:t>, </a:t>
            </a:r>
            <a:r>
              <a:rPr lang="en-US" dirty="0" smtClean="0"/>
              <a:t>cancers occur </a:t>
            </a:r>
            <a:r>
              <a:rPr lang="en-US" dirty="0"/>
              <a:t>in older individuals past 5th decade of life (two-third of all cancers </a:t>
            </a:r>
            <a:r>
              <a:rPr lang="en-US" dirty="0" smtClean="0"/>
              <a:t>occur above </a:t>
            </a:r>
            <a:r>
              <a:rPr lang="en-US" dirty="0"/>
              <a:t>65 years of age), though there are variations in age incidence </a:t>
            </a:r>
            <a:r>
              <a:rPr lang="en-US" dirty="0" smtClean="0"/>
              <a:t>in different </a:t>
            </a:r>
            <a:r>
              <a:rPr lang="en-US" dirty="0"/>
              <a:t>forms of cancers.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tumours have two peaks of incidence </a:t>
            </a:r>
            <a:r>
              <a:rPr lang="en-US" dirty="0" smtClean="0"/>
              <a:t>e.g. acute </a:t>
            </a:r>
            <a:r>
              <a:rPr lang="en-US" dirty="0"/>
              <a:t>leukaemias occur in children and in older age group. </a:t>
            </a:r>
            <a:endParaRPr lang="en-US" dirty="0" smtClean="0"/>
          </a:p>
          <a:p>
            <a:r>
              <a:rPr lang="en-US" dirty="0" smtClean="0"/>
              <a:t>Besides </a:t>
            </a:r>
            <a:r>
              <a:rPr lang="en-US" b="1" dirty="0" smtClean="0"/>
              <a:t>acute leukaemias</a:t>
            </a:r>
            <a:r>
              <a:rPr lang="en-US" b="1" dirty="0"/>
              <a:t>, </a:t>
            </a:r>
            <a:r>
              <a:rPr lang="en-US" b="1" i="1" dirty="0"/>
              <a:t>other tumours in infancy </a:t>
            </a:r>
            <a:r>
              <a:rPr lang="en-US" b="1" i="1" dirty="0" smtClean="0"/>
              <a:t>and childhood </a:t>
            </a:r>
            <a:r>
              <a:rPr lang="en-US" dirty="0"/>
              <a:t>are: </a:t>
            </a:r>
            <a:r>
              <a:rPr lang="en-US" b="1" dirty="0" smtClean="0"/>
              <a:t>neuroblastoma, nephroblastoma </a:t>
            </a:r>
            <a:r>
              <a:rPr lang="en-US" b="1" dirty="0"/>
              <a:t>(Wilms’ tumour), retinoblastoma, </a:t>
            </a:r>
            <a:r>
              <a:rPr lang="en-US" b="1" dirty="0" smtClean="0"/>
              <a:t>hepatoblastoma, rhabdomyosarcoma</a:t>
            </a:r>
            <a:r>
              <a:rPr lang="en-US" b="1" dirty="0"/>
              <a:t>, Ewing’s sarcoma, teratoma and CNS tumours.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1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5.SEX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Apart from the malignant tumours of organs peculiar to each </a:t>
            </a:r>
            <a:r>
              <a:rPr lang="en-US" dirty="0" smtClean="0"/>
              <a:t>sex, most </a:t>
            </a:r>
            <a:r>
              <a:rPr lang="en-US" dirty="0"/>
              <a:t>tumours are generally more common in men than in women </a:t>
            </a:r>
            <a:r>
              <a:rPr lang="en-US" dirty="0" smtClean="0"/>
              <a:t>except cancer </a:t>
            </a:r>
            <a:r>
              <a:rPr lang="en-US" dirty="0"/>
              <a:t>of the breast, gall bladder, thyroid and hypopharynx. </a:t>
            </a:r>
            <a:endParaRPr lang="en-US" dirty="0" smtClean="0"/>
          </a:p>
          <a:p>
            <a:r>
              <a:rPr lang="en-US" dirty="0" smtClean="0"/>
              <a:t>Although there are </a:t>
            </a:r>
            <a:r>
              <a:rPr lang="en-US" dirty="0"/>
              <a:t>geographic and racial variations, cancer of the breast is the </a:t>
            </a:r>
            <a:r>
              <a:rPr lang="en-US" dirty="0" smtClean="0"/>
              <a:t>commonest cancer </a:t>
            </a:r>
            <a:r>
              <a:rPr lang="en-US" dirty="0"/>
              <a:t>in women throughout the world while lung cancer is the </a:t>
            </a:r>
            <a:r>
              <a:rPr lang="en-US" dirty="0" smtClean="0"/>
              <a:t>commonest cancer </a:t>
            </a:r>
            <a:r>
              <a:rPr lang="en-US" dirty="0"/>
              <a:t>in men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CANCER 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Worldwide, it is estimated that about 20% of all deaths are cancer-related.</a:t>
            </a:r>
          </a:p>
          <a:p>
            <a:r>
              <a:rPr lang="en-US" dirty="0"/>
              <a:t>There have been changing patterns in incidence of cancers in both </a:t>
            </a:r>
            <a:r>
              <a:rPr lang="en-US" dirty="0" smtClean="0"/>
              <a:t>the sexes </a:t>
            </a:r>
            <a:r>
              <a:rPr lang="en-US" dirty="0"/>
              <a:t>and in different geographic </a:t>
            </a:r>
            <a:r>
              <a:rPr lang="en-US" dirty="0" smtClean="0"/>
              <a:t>locations.</a:t>
            </a:r>
          </a:p>
          <a:p>
            <a:r>
              <a:rPr lang="en-US" dirty="0" smtClean="0"/>
              <a:t>In </a:t>
            </a:r>
            <a:r>
              <a:rPr lang="en-US" dirty="0"/>
              <a:t>general, most common cancers in the developed and </a:t>
            </a:r>
            <a:r>
              <a:rPr lang="en-US" dirty="0" smtClean="0"/>
              <a:t>developing countries </a:t>
            </a:r>
            <a:r>
              <a:rPr lang="en-US" dirty="0"/>
              <a:t>are as under:</a:t>
            </a:r>
          </a:p>
          <a:p>
            <a:pPr lvl="1"/>
            <a:r>
              <a:rPr lang="en-US" dirty="0"/>
              <a:t>Developed world: lung, breast, prostate and colorectal.</a:t>
            </a:r>
          </a:p>
          <a:p>
            <a:pPr lvl="1"/>
            <a:r>
              <a:rPr lang="en-US" dirty="0"/>
              <a:t>Developing world: liver, cervical and oesophageal.</a:t>
            </a:r>
          </a:p>
          <a:p>
            <a:r>
              <a:rPr lang="en-US" dirty="0"/>
              <a:t>Overall, there has been a declining trend in incidence of some of </a:t>
            </a:r>
            <a:r>
              <a:rPr lang="en-US" dirty="0" smtClean="0"/>
              <a:t>the cancers </a:t>
            </a:r>
            <a:r>
              <a:rPr lang="en-US" dirty="0"/>
              <a:t>due to cancer screening programmes for cervical, breast, </a:t>
            </a:r>
            <a:r>
              <a:rPr lang="en-US" dirty="0" smtClean="0"/>
              <a:t>colorectal and </a:t>
            </a:r>
            <a:r>
              <a:rPr lang="en-US" dirty="0"/>
              <a:t>prostate cancer.</a:t>
            </a:r>
          </a:p>
        </p:txBody>
      </p:sp>
    </p:spTree>
    <p:extLst>
      <p:ext uri="{BB962C8B-B14F-4D97-AF65-F5344CB8AC3E}">
        <p14:creationId xmlns:p14="http://schemas.microsoft.com/office/powerpoint/2010/main" val="15304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EPIDEMIOLOGIC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single factor is responsible for development </a:t>
            </a:r>
            <a:r>
              <a:rPr lang="en-US" dirty="0" smtClean="0"/>
              <a:t>of tumours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role of some factors in causation of neoplasia is established</a:t>
            </a:r>
            <a:br>
              <a:rPr lang="en-US" dirty="0"/>
            </a:br>
            <a:r>
              <a:rPr lang="en-US" dirty="0"/>
              <a:t>while that of others is epidemiological and many others are still </a:t>
            </a:r>
            <a:r>
              <a:rPr lang="en-US" dirty="0" smtClean="0"/>
              <a:t>unknown.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6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PREDISPOSING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Familial and Genetic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Racial and Geographic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Environmental and Cultural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Age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Sex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325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FAMILIAL AND GENETIC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Familial predisposition and hered</a:t>
            </a:r>
            <a:r>
              <a:rPr lang="en-US" dirty="0"/>
              <a:t>ity play a role in the development of </a:t>
            </a:r>
            <a:r>
              <a:rPr lang="en-US" dirty="0" smtClean="0"/>
              <a:t>cancers.</a:t>
            </a:r>
          </a:p>
          <a:p>
            <a:r>
              <a:rPr lang="en-US" dirty="0" smtClean="0"/>
              <a:t>In </a:t>
            </a:r>
            <a:r>
              <a:rPr lang="en-US" dirty="0"/>
              <a:t>general, the risk of developing cancer in relatives of a known </a:t>
            </a:r>
            <a:r>
              <a:rPr lang="en-US" dirty="0" smtClean="0"/>
              <a:t>cancer patient </a:t>
            </a:r>
            <a:r>
              <a:rPr lang="en-US" dirty="0"/>
              <a:t>is almost three times higher as compared to control subjects. </a:t>
            </a:r>
            <a:endParaRPr lang="en-US" dirty="0" smtClean="0"/>
          </a:p>
          <a:p>
            <a:r>
              <a:rPr lang="en-US" dirty="0" smtClean="0"/>
              <a:t>Some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b="1" dirty="0"/>
              <a:t>cancers with familial occurrence are colon, breast, ovary, brain </a:t>
            </a:r>
            <a:r>
              <a:rPr lang="en-US" b="1" dirty="0" smtClean="0"/>
              <a:t>and melanoma</a:t>
            </a:r>
            <a:r>
              <a:rPr lang="en-US" b="1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Familial </a:t>
            </a:r>
            <a:r>
              <a:rPr lang="en-US" dirty="0"/>
              <a:t>cancers </a:t>
            </a:r>
            <a:r>
              <a:rPr lang="en-US" b="1" dirty="0"/>
              <a:t>occur at a relatively early age, appear at</a:t>
            </a:r>
            <a:br>
              <a:rPr lang="en-US" b="1" dirty="0"/>
            </a:br>
            <a:r>
              <a:rPr lang="en-US" b="1" dirty="0"/>
              <a:t>multiple sites and occur in 2 or more close relatives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overall </a:t>
            </a:r>
            <a:r>
              <a:rPr lang="en-US" dirty="0" smtClean="0"/>
              <a:t>estimates suggest </a:t>
            </a:r>
            <a:r>
              <a:rPr lang="en-US" dirty="0"/>
              <a:t>that genetic cancers comprise not greater than 5% of all </a:t>
            </a:r>
            <a:r>
              <a:rPr lang="en-US" dirty="0" smtClean="0"/>
              <a:t>cancers.</a:t>
            </a:r>
          </a:p>
          <a:p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of the common examples are as </a:t>
            </a:r>
            <a:r>
              <a:rPr lang="en-US" dirty="0" smtClean="0"/>
              <a:t>follows;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1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Familial Cancers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romanLcPeriod"/>
            </a:pPr>
            <a:r>
              <a:rPr lang="en-US" sz="2000" b="1" dirty="0" smtClean="0"/>
              <a:t>Retinoblastoma</a:t>
            </a:r>
            <a:r>
              <a:rPr lang="en-US" sz="2000" b="1" dirty="0"/>
              <a:t>. </a:t>
            </a:r>
            <a:r>
              <a:rPr lang="en-US" sz="2000" dirty="0"/>
              <a:t>About 40% of retinoblastomas are familial and </a:t>
            </a:r>
            <a:r>
              <a:rPr lang="en-US" sz="2000" dirty="0" smtClean="0"/>
              <a:t>show an </a:t>
            </a:r>
            <a:r>
              <a:rPr lang="en-US" sz="2000" dirty="0"/>
              <a:t>autosomal dominant inheritance. Carriers of such genetic </a:t>
            </a:r>
            <a:r>
              <a:rPr lang="en-US" sz="2000" dirty="0" smtClean="0"/>
              <a:t>composition have </a:t>
            </a:r>
            <a:r>
              <a:rPr lang="en-US" sz="2000" dirty="0"/>
              <a:t>10,000 times higher risk of developing retinoblastoma which is </a:t>
            </a:r>
            <a:r>
              <a:rPr lang="en-US" sz="2000" dirty="0" smtClean="0"/>
              <a:t>often bilateral</a:t>
            </a:r>
            <a:r>
              <a:rPr lang="en-US" sz="2000" dirty="0"/>
              <a:t>. Such patients are predisposed to develop another primary </a:t>
            </a:r>
            <a:r>
              <a:rPr lang="en-US" sz="2000" dirty="0" smtClean="0"/>
              <a:t>malignant tumour</a:t>
            </a:r>
            <a:r>
              <a:rPr lang="en-US" sz="2000" dirty="0"/>
              <a:t>, notably osteogenic sarcoma.</a:t>
            </a:r>
            <a:br>
              <a:rPr lang="en-US" sz="2000" dirty="0"/>
            </a:br>
            <a:r>
              <a:rPr lang="en-US" sz="2000" dirty="0"/>
              <a:t>Familial form of retinoblastoma is due to missing of a portion </a:t>
            </a:r>
            <a:r>
              <a:rPr lang="en-US" sz="2000" dirty="0" smtClean="0"/>
              <a:t>of chromosome </a:t>
            </a:r>
            <a:r>
              <a:rPr lang="en-US" sz="2000" dirty="0"/>
              <a:t>13 where </a:t>
            </a:r>
            <a:r>
              <a:rPr lang="en-US" sz="2000" i="1" dirty="0"/>
              <a:t>RB </a:t>
            </a:r>
            <a:r>
              <a:rPr lang="en-US" sz="2000" dirty="0"/>
              <a:t>gene is normally </a:t>
            </a:r>
            <a:r>
              <a:rPr lang="en-US" sz="2000" dirty="0" smtClean="0"/>
              <a:t>located.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000" b="1" dirty="0" smtClean="0"/>
              <a:t>Familial </a:t>
            </a:r>
            <a:r>
              <a:rPr lang="en-US" sz="2000" b="1" dirty="0"/>
              <a:t>polyposis coli. </a:t>
            </a:r>
            <a:r>
              <a:rPr lang="en-US" sz="2000" dirty="0"/>
              <a:t>This condition has autosomal </a:t>
            </a:r>
            <a:r>
              <a:rPr lang="en-US" sz="2000" dirty="0" smtClean="0"/>
              <a:t>dominant inheritance</a:t>
            </a:r>
            <a:r>
              <a:rPr lang="en-US" sz="2000" dirty="0"/>
              <a:t>. The polypoid adenomas may be seen at birth or in early age. </a:t>
            </a:r>
            <a:r>
              <a:rPr lang="en-US" sz="2000" dirty="0" smtClean="0"/>
              <a:t>By the </a:t>
            </a:r>
            <a:r>
              <a:rPr lang="en-US" sz="2000" dirty="0"/>
              <a:t>age of 50 years, almost 100% cases of familial polyposis coli </a:t>
            </a:r>
            <a:r>
              <a:rPr lang="en-US" sz="2000" dirty="0" smtClean="0"/>
              <a:t>develop cancer </a:t>
            </a:r>
            <a:r>
              <a:rPr lang="en-US" sz="2000" dirty="0"/>
              <a:t>of the </a:t>
            </a:r>
            <a:r>
              <a:rPr lang="en-US" sz="2000" dirty="0" smtClean="0"/>
              <a:t>colon.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000" b="1" dirty="0" smtClean="0"/>
              <a:t>Multiple </a:t>
            </a:r>
            <a:r>
              <a:rPr lang="en-US" sz="2000" b="1" dirty="0"/>
              <a:t>endocrine neoplasia (MEN). </a:t>
            </a:r>
            <a:r>
              <a:rPr lang="en-US" sz="2000" dirty="0"/>
              <a:t>A combination of adenomas </a:t>
            </a:r>
            <a:r>
              <a:rPr lang="en-US" sz="2000" dirty="0" smtClean="0"/>
              <a:t>of pituitary</a:t>
            </a:r>
            <a:r>
              <a:rPr lang="en-US" sz="2000" dirty="0"/>
              <a:t>, parathyroid and pancreatic islets (MEN-I) or syndrome of </a:t>
            </a:r>
            <a:r>
              <a:rPr lang="en-US" sz="2000" dirty="0" smtClean="0"/>
              <a:t>medullary carcinoma thyroid, pheochromocytoma </a:t>
            </a:r>
            <a:r>
              <a:rPr lang="en-US" sz="2000" dirty="0"/>
              <a:t>and parathyroid tumour (</a:t>
            </a:r>
            <a:r>
              <a:rPr lang="en-US" sz="2000" dirty="0" smtClean="0"/>
              <a:t>MEN-II) are </a:t>
            </a:r>
            <a:r>
              <a:rPr lang="en-US" sz="2000" dirty="0"/>
              <a:t>encountered in </a:t>
            </a:r>
            <a:r>
              <a:rPr lang="en-US" sz="2000" dirty="0" smtClean="0"/>
              <a:t>families.</a:t>
            </a:r>
          </a:p>
          <a:p>
            <a:pPr marL="0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487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Familial Cancers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romanLcPeriod" startAt="4"/>
            </a:pPr>
            <a:r>
              <a:rPr lang="en-US" sz="2000" b="1" dirty="0" smtClean="0"/>
              <a:t>Neurofibromatosis </a:t>
            </a:r>
            <a:r>
              <a:rPr lang="en-US" sz="2000" b="1" dirty="0"/>
              <a:t>or von Recklinghausen’s disease. </a:t>
            </a:r>
            <a:r>
              <a:rPr lang="en-US" sz="2000" dirty="0"/>
              <a:t>This </a:t>
            </a:r>
            <a:r>
              <a:rPr lang="en-US" sz="2000" dirty="0" smtClean="0"/>
              <a:t>condition is </a:t>
            </a:r>
            <a:r>
              <a:rPr lang="en-US" sz="2000" dirty="0"/>
              <a:t>characterised by multiple neurofibromas and pigmented skin spots (</a:t>
            </a:r>
            <a:r>
              <a:rPr lang="en-US" sz="2000" i="1" dirty="0" smtClean="0"/>
              <a:t>café au </a:t>
            </a:r>
            <a:r>
              <a:rPr lang="en-US" sz="2000" i="1" dirty="0"/>
              <a:t>lait spots</a:t>
            </a:r>
            <a:r>
              <a:rPr lang="en-US" sz="2000" dirty="0"/>
              <a:t>). These patients have family history consistent with </a:t>
            </a:r>
            <a:r>
              <a:rPr lang="en-US" sz="2000" dirty="0" smtClean="0"/>
              <a:t>autosomal dominant </a:t>
            </a:r>
            <a:r>
              <a:rPr lang="en-US" sz="2000" dirty="0"/>
              <a:t>inheritance in 50% of </a:t>
            </a:r>
            <a:r>
              <a:rPr lang="en-US" sz="2000" dirty="0" smtClean="0"/>
              <a:t>patients.</a:t>
            </a:r>
          </a:p>
          <a:p>
            <a:pPr marL="514350" indent="-514350">
              <a:buFont typeface="+mj-lt"/>
              <a:buAutoNum type="romanLcPeriod" startAt="4"/>
            </a:pPr>
            <a:r>
              <a:rPr lang="en-US" sz="2000" b="1" dirty="0" smtClean="0"/>
              <a:t>Cancer </a:t>
            </a:r>
            <a:r>
              <a:rPr lang="en-US" sz="2000" b="1" dirty="0"/>
              <a:t>of the breast. </a:t>
            </a:r>
            <a:r>
              <a:rPr lang="en-US" sz="2000" dirty="0"/>
              <a:t>Female relatives of breast cancer patients </a:t>
            </a:r>
            <a:r>
              <a:rPr lang="en-US" sz="2000" dirty="0" smtClean="0"/>
              <a:t>have 2 </a:t>
            </a:r>
            <a:r>
              <a:rPr lang="en-US" sz="2000" dirty="0"/>
              <a:t>to 6 times higher risk of developing breast cancer. Inherited breast </a:t>
            </a:r>
            <a:r>
              <a:rPr lang="en-US" sz="2000" dirty="0" smtClean="0"/>
              <a:t>cancer comprises </a:t>
            </a:r>
            <a:r>
              <a:rPr lang="en-US" sz="2000" dirty="0"/>
              <a:t>about 5-10% of all breast cancers. As discussed later, there </a:t>
            </a:r>
            <a:r>
              <a:rPr lang="en-US" sz="2000" dirty="0" smtClean="0"/>
              <a:t>are two </a:t>
            </a:r>
            <a:r>
              <a:rPr lang="en-US" sz="2000" dirty="0"/>
              <a:t>breast cancer susceptibility genes, </a:t>
            </a:r>
            <a:r>
              <a:rPr lang="en-US" sz="2000" i="1" dirty="0"/>
              <a:t>BRCA-1 </a:t>
            </a:r>
            <a:r>
              <a:rPr lang="en-US" sz="2000" dirty="0"/>
              <a:t>and </a:t>
            </a:r>
            <a:r>
              <a:rPr lang="en-US" sz="2000" i="1" dirty="0" smtClean="0"/>
              <a:t>BRCA-2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romanLcPeriod" startAt="4"/>
            </a:pPr>
            <a:r>
              <a:rPr lang="en-US" sz="2000" b="1" dirty="0" smtClean="0"/>
              <a:t>DNA-chromosomal </a:t>
            </a:r>
            <a:r>
              <a:rPr lang="en-US" sz="2000" b="1" dirty="0"/>
              <a:t>instability syndromes. </a:t>
            </a:r>
            <a:r>
              <a:rPr lang="en-US" sz="2000" dirty="0"/>
              <a:t>These are a group of preneoplastic conditions having defect in DNA repair mechanism. A </a:t>
            </a:r>
            <a:r>
              <a:rPr lang="en-US" sz="2000" dirty="0" smtClean="0"/>
              <a:t>classical example </a:t>
            </a:r>
            <a:r>
              <a:rPr lang="en-US" sz="2000" dirty="0"/>
              <a:t>is xeroderma pigmentosum, an autosomal recessive </a:t>
            </a:r>
            <a:r>
              <a:rPr lang="en-US" sz="2000" dirty="0" smtClean="0"/>
              <a:t>disorder, characterised </a:t>
            </a:r>
            <a:r>
              <a:rPr lang="en-US" sz="2000" dirty="0"/>
              <a:t>by extreme sensitivity to ultraviolet radiation. The </a:t>
            </a:r>
            <a:r>
              <a:rPr lang="en-US" sz="2000" dirty="0" smtClean="0"/>
              <a:t>patients may </a:t>
            </a:r>
            <a:r>
              <a:rPr lang="en-US" sz="2000" dirty="0"/>
              <a:t>develop various types of skin cancers such as basal cell </a:t>
            </a:r>
            <a:r>
              <a:rPr lang="en-US" sz="2000" dirty="0" smtClean="0"/>
              <a:t>carcinoma, squamous </a:t>
            </a:r>
            <a:r>
              <a:rPr lang="en-US" sz="2000" dirty="0"/>
              <a:t>cell carcinoma and malignant melanoma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037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RACIAL AND GEOGRAPHIC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Differences in racial </a:t>
            </a:r>
            <a:r>
              <a:rPr lang="en-US" dirty="0" smtClean="0"/>
              <a:t>incidence of </a:t>
            </a:r>
            <a:r>
              <a:rPr lang="en-US" dirty="0"/>
              <a:t>some cancers may be partly attributed to the role of genetic </a:t>
            </a:r>
            <a:r>
              <a:rPr lang="en-US" dirty="0" smtClean="0"/>
              <a:t>composition but </a:t>
            </a:r>
            <a:r>
              <a:rPr lang="en-US" dirty="0"/>
              <a:t>are largely due to influence of the environment and geographic </a:t>
            </a:r>
            <a:r>
              <a:rPr lang="en-US" dirty="0" smtClean="0"/>
              <a:t>differences affecting </a:t>
            </a:r>
            <a:r>
              <a:rPr lang="en-US" dirty="0"/>
              <a:t>the whole population such as climate, soil, water, diet, </a:t>
            </a:r>
            <a:r>
              <a:rPr lang="en-US" dirty="0" smtClean="0"/>
              <a:t>habits, customs </a:t>
            </a:r>
            <a:r>
              <a:rPr lang="en-US" dirty="0"/>
              <a:t>etc.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of the examples of racial and geographic variations </a:t>
            </a:r>
            <a:r>
              <a:rPr lang="en-US" dirty="0" smtClean="0"/>
              <a:t>in various </a:t>
            </a:r>
            <a:r>
              <a:rPr lang="en-US" dirty="0"/>
              <a:t>cancers are as </a:t>
            </a:r>
            <a:r>
              <a:rPr lang="en-US" dirty="0" smtClean="0"/>
              <a:t>under: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White </a:t>
            </a:r>
            <a:r>
              <a:rPr lang="en-US" b="1" dirty="0"/>
              <a:t>Europeans and Americans </a:t>
            </a:r>
            <a:r>
              <a:rPr lang="en-US" dirty="0"/>
              <a:t>develop most </a:t>
            </a:r>
            <a:r>
              <a:rPr lang="en-US" dirty="0" smtClean="0"/>
              <a:t>commonly malignancies </a:t>
            </a:r>
            <a:r>
              <a:rPr lang="en-US" dirty="0"/>
              <a:t>of the lung, breast, and colon. Liver cancer is uncommon </a:t>
            </a:r>
            <a:r>
              <a:rPr lang="en-US" dirty="0" smtClean="0"/>
              <a:t>in these </a:t>
            </a:r>
            <a:r>
              <a:rPr lang="en-US" dirty="0"/>
              <a:t>races. Breast cancer is uncommon in Japanese women but is </a:t>
            </a:r>
            <a:r>
              <a:rPr lang="en-US" dirty="0" smtClean="0"/>
              <a:t>more common </a:t>
            </a:r>
            <a:r>
              <a:rPr lang="en-US" dirty="0"/>
              <a:t>in American </a:t>
            </a:r>
            <a:r>
              <a:rPr lang="en-US" dirty="0" smtClean="0"/>
              <a:t>women.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Black </a:t>
            </a:r>
            <a:r>
              <a:rPr lang="en-US" b="1" dirty="0"/>
              <a:t>Africans, </a:t>
            </a:r>
            <a:r>
              <a:rPr lang="en-US" dirty="0"/>
              <a:t>on the other hand, have more commonly cancers of the</a:t>
            </a:r>
            <a:br>
              <a:rPr lang="en-US" dirty="0"/>
            </a:br>
            <a:r>
              <a:rPr lang="en-US" dirty="0"/>
              <a:t>skin, penis, cervix and </a:t>
            </a:r>
            <a:r>
              <a:rPr lang="en-US" dirty="0" smtClean="0"/>
              <a:t>liver.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Japanese </a:t>
            </a:r>
            <a:r>
              <a:rPr lang="en-US" dirty="0"/>
              <a:t>have five times higher incidence of carcinoma of the stomach</a:t>
            </a:r>
            <a:br>
              <a:rPr lang="en-US" dirty="0"/>
            </a:br>
            <a:r>
              <a:rPr lang="en-US" dirty="0"/>
              <a:t>than the </a:t>
            </a:r>
            <a:r>
              <a:rPr lang="en-US" dirty="0" smtClean="0"/>
              <a:t>Americans.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South-East </a:t>
            </a:r>
            <a:r>
              <a:rPr lang="en-US" b="1" dirty="0"/>
              <a:t>Asians, </a:t>
            </a:r>
            <a:r>
              <a:rPr lang="en-US" dirty="0"/>
              <a:t>especially of Chinese origin develop nasopharyngeal</a:t>
            </a:r>
            <a:br>
              <a:rPr lang="en-US" dirty="0"/>
            </a:br>
            <a:r>
              <a:rPr lang="en-US" dirty="0"/>
              <a:t>cancer more </a:t>
            </a:r>
            <a:r>
              <a:rPr lang="en-US" dirty="0" smtClean="0"/>
              <a:t>commonly.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Indians </a:t>
            </a:r>
            <a:r>
              <a:rPr lang="en-US" dirty="0"/>
              <a:t>of both sexes have higher incidence of carcinoma of the oral</a:t>
            </a:r>
            <a:br>
              <a:rPr lang="en-US" dirty="0"/>
            </a:br>
            <a:r>
              <a:rPr lang="en-US" dirty="0"/>
              <a:t>cavity and upper aerodigestive tract, while in females carcinoma of uterine</a:t>
            </a:r>
            <a:br>
              <a:rPr lang="en-US" dirty="0"/>
            </a:br>
            <a:r>
              <a:rPr lang="en-US" dirty="0"/>
              <a:t>cervix and of the breast run parallel in incidence. Cancer of the liver in India</a:t>
            </a:r>
            <a:br>
              <a:rPr lang="en-US" dirty="0"/>
            </a:br>
            <a:r>
              <a:rPr lang="en-US" dirty="0"/>
              <a:t>is more often due to viral hepatitis (HBV and HCV) and subsequent cirrhosis,</a:t>
            </a:r>
            <a:br>
              <a:rPr lang="en-US" dirty="0"/>
            </a:br>
            <a:r>
              <a:rPr lang="en-US" dirty="0"/>
              <a:t>while in western populations it is more often due to alcoholic cirrhosis.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ENVIRONMENT AND CULTURAL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of the </a:t>
            </a:r>
            <a:r>
              <a:rPr lang="en-US" dirty="0" smtClean="0"/>
              <a:t>examples are </a:t>
            </a:r>
            <a:r>
              <a:rPr lang="en-US" dirty="0"/>
              <a:t>given </a:t>
            </a:r>
            <a:r>
              <a:rPr lang="en-US" dirty="0" smtClean="0"/>
              <a:t>below: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Cigarette </a:t>
            </a:r>
            <a:r>
              <a:rPr lang="en-US" b="1" dirty="0"/>
              <a:t>smoking </a:t>
            </a:r>
            <a:r>
              <a:rPr lang="en-US" dirty="0"/>
              <a:t>is the single most important environmental </a:t>
            </a:r>
            <a:r>
              <a:rPr lang="en-US" dirty="0" smtClean="0"/>
              <a:t>factor implicated </a:t>
            </a:r>
            <a:r>
              <a:rPr lang="en-US" dirty="0"/>
              <a:t>in the etiology of cancer of the oral cavity, pharynx, </a:t>
            </a:r>
            <a:r>
              <a:rPr lang="en-US" dirty="0" smtClean="0"/>
              <a:t>larynx, oesophagus</a:t>
            </a:r>
            <a:r>
              <a:rPr lang="en-US" dirty="0"/>
              <a:t>, lungs, pancreas and urinary </a:t>
            </a:r>
            <a:r>
              <a:rPr lang="en-US" dirty="0" smtClean="0"/>
              <a:t>bladder.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Alcohol </a:t>
            </a:r>
            <a:r>
              <a:rPr lang="en-US" b="1" dirty="0"/>
              <a:t>abuse </a:t>
            </a:r>
            <a:r>
              <a:rPr lang="en-US" dirty="0"/>
              <a:t>predisposes to the development of cancer of </a:t>
            </a:r>
            <a:r>
              <a:rPr lang="en-US" dirty="0" smtClean="0"/>
              <a:t>oropharynx, larynx, oesophagus </a:t>
            </a:r>
            <a:r>
              <a:rPr lang="en-US" dirty="0"/>
              <a:t>and </a:t>
            </a:r>
            <a:r>
              <a:rPr lang="en-US" dirty="0" smtClean="0"/>
              <a:t>liver.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Alcohol </a:t>
            </a:r>
            <a:r>
              <a:rPr lang="en-US" b="1" dirty="0"/>
              <a:t>and tobacco together </a:t>
            </a:r>
            <a:r>
              <a:rPr lang="en-US" dirty="0"/>
              <a:t>further accentuate the risk of </a:t>
            </a:r>
            <a:r>
              <a:rPr lang="en-US" dirty="0" smtClean="0"/>
              <a:t>developing cancer </a:t>
            </a:r>
            <a:r>
              <a:rPr lang="en-US" dirty="0"/>
              <a:t>of the upper aerodigestive </a:t>
            </a:r>
            <a:r>
              <a:rPr lang="en-US" dirty="0" smtClean="0"/>
              <a:t>tract.</a:t>
            </a:r>
          </a:p>
          <a:p>
            <a:pPr marL="514350" indent="-514350">
              <a:buFont typeface="+mj-lt"/>
              <a:buAutoNum type="romanLcPeriod"/>
            </a:pPr>
            <a:r>
              <a:rPr lang="en-US" b="1" dirty="0" smtClean="0"/>
              <a:t>Cancer </a:t>
            </a:r>
            <a:r>
              <a:rPr lang="en-US" b="1" dirty="0"/>
              <a:t>of the cervix </a:t>
            </a:r>
            <a:r>
              <a:rPr lang="en-US" dirty="0"/>
              <a:t>is linked to a number of factors such as age at </a:t>
            </a:r>
            <a:r>
              <a:rPr lang="en-US" dirty="0" smtClean="0"/>
              <a:t>first coitus</a:t>
            </a:r>
            <a:r>
              <a:rPr lang="en-US" dirty="0"/>
              <a:t>, frequency of coitus, multiplicity of partners, parity etc. Sexual </a:t>
            </a:r>
            <a:r>
              <a:rPr lang="en-US" dirty="0" smtClean="0"/>
              <a:t>partners of </a:t>
            </a:r>
            <a:r>
              <a:rPr lang="en-US" dirty="0"/>
              <a:t>circumcised males have lower incidence of cervical cancer than </a:t>
            </a:r>
            <a:r>
              <a:rPr lang="en-US" dirty="0" smtClean="0"/>
              <a:t>the partners </a:t>
            </a:r>
            <a:r>
              <a:rPr lang="en-US" dirty="0"/>
              <a:t>of uncircumcised </a:t>
            </a:r>
            <a:r>
              <a:rPr lang="en-US" dirty="0" smtClean="0"/>
              <a:t>males.</a:t>
            </a:r>
          </a:p>
        </p:txBody>
      </p:sp>
    </p:spTree>
    <p:extLst>
      <p:ext uri="{BB962C8B-B14F-4D97-AF65-F5344CB8AC3E}">
        <p14:creationId xmlns:p14="http://schemas.microsoft.com/office/powerpoint/2010/main" val="162067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1250</TotalTime>
  <Words>1024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Slice</vt:lpstr>
      <vt:lpstr>NEOPLASIA v</vt:lpstr>
      <vt:lpstr>CANCER INCIDENCE</vt:lpstr>
      <vt:lpstr>EPIDEMIOLOGIC FACTORS</vt:lpstr>
      <vt:lpstr>PREDISPOSING FACTORS</vt:lpstr>
      <vt:lpstr>1. FAMILIAL AND GENETIC FACTORS</vt:lpstr>
      <vt:lpstr>Familial Cancers</vt:lpstr>
      <vt:lpstr>Familial Cancers</vt:lpstr>
      <vt:lpstr>2. RACIAL AND GEOGRAPHIC FACTORS</vt:lpstr>
      <vt:lpstr>3. ENVIRONMENT AND CULTURAL FACTORS</vt:lpstr>
      <vt:lpstr>3. ENVIRONMENT AND CULTURAL FACTORS</vt:lpstr>
      <vt:lpstr>4.AGE</vt:lpstr>
      <vt:lpstr>5.SEX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NEOPLASIA I</dc:title>
  <dc:creator>Dr. Emanuel Hans</dc:creator>
  <cp:lastModifiedBy>Dr. Emanuel Hans</cp:lastModifiedBy>
  <cp:revision>39</cp:revision>
  <dcterms:created xsi:type="dcterms:W3CDTF">2015-10-23T17:05:49Z</dcterms:created>
  <dcterms:modified xsi:type="dcterms:W3CDTF">2015-11-25T05:21:30Z</dcterms:modified>
</cp:coreProperties>
</file>