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329" r:id="rId3"/>
    <p:sldId id="259" r:id="rId4"/>
    <p:sldId id="260" r:id="rId5"/>
    <p:sldId id="261" r:id="rId6"/>
    <p:sldId id="262" r:id="rId7"/>
    <p:sldId id="319" r:id="rId8"/>
    <p:sldId id="320" r:id="rId9"/>
    <p:sldId id="321" r:id="rId10"/>
    <p:sldId id="322" r:id="rId11"/>
    <p:sldId id="323" r:id="rId12"/>
    <p:sldId id="341" r:id="rId13"/>
    <p:sldId id="263" r:id="rId14"/>
    <p:sldId id="257" r:id="rId15"/>
    <p:sldId id="330" r:id="rId16"/>
    <p:sldId id="331" r:id="rId17"/>
    <p:sldId id="332" r:id="rId18"/>
    <p:sldId id="333" r:id="rId19"/>
    <p:sldId id="334" r:id="rId20"/>
    <p:sldId id="335" r:id="rId21"/>
    <p:sldId id="258" r:id="rId22"/>
    <p:sldId id="265" r:id="rId23"/>
    <p:sldId id="324" r:id="rId24"/>
    <p:sldId id="264" r:id="rId25"/>
    <p:sldId id="327" r:id="rId26"/>
    <p:sldId id="328" r:id="rId27"/>
    <p:sldId id="326" r:id="rId28"/>
    <p:sldId id="325" r:id="rId29"/>
    <p:sldId id="266" r:id="rId30"/>
    <p:sldId id="267" r:id="rId31"/>
    <p:sldId id="268" r:id="rId32"/>
    <p:sldId id="269" r:id="rId33"/>
    <p:sldId id="270" r:id="rId34"/>
    <p:sldId id="271" r:id="rId35"/>
    <p:sldId id="272" r:id="rId36"/>
    <p:sldId id="273" r:id="rId37"/>
    <p:sldId id="338" r:id="rId38"/>
    <p:sldId id="274" r:id="rId39"/>
    <p:sldId id="275" r:id="rId40"/>
    <p:sldId id="276" r:id="rId41"/>
    <p:sldId id="277" r:id="rId42"/>
    <p:sldId id="278" r:id="rId43"/>
    <p:sldId id="279" r:id="rId44"/>
    <p:sldId id="280" r:id="rId45"/>
    <p:sldId id="308" r:id="rId46"/>
    <p:sldId id="309" r:id="rId47"/>
    <p:sldId id="340" r:id="rId48"/>
    <p:sldId id="310" r:id="rId49"/>
    <p:sldId id="311" r:id="rId50"/>
    <p:sldId id="312" r:id="rId51"/>
    <p:sldId id="313" r:id="rId52"/>
    <p:sldId id="314" r:id="rId53"/>
    <p:sldId id="315" r:id="rId54"/>
    <p:sldId id="316" r:id="rId55"/>
    <p:sldId id="317" r:id="rId56"/>
    <p:sldId id="281" r:id="rId57"/>
    <p:sldId id="283" r:id="rId58"/>
    <p:sldId id="282" r:id="rId59"/>
    <p:sldId id="284" r:id="rId60"/>
    <p:sldId id="285" r:id="rId61"/>
    <p:sldId id="286" r:id="rId62"/>
    <p:sldId id="287" r:id="rId63"/>
    <p:sldId id="339" r:id="rId64"/>
    <p:sldId id="336" r:id="rId65"/>
    <p:sldId id="337" r:id="rId66"/>
    <p:sldId id="342" r:id="rId67"/>
    <p:sldId id="290" r:id="rId68"/>
    <p:sldId id="288" r:id="rId69"/>
    <p:sldId id="289" r:id="rId70"/>
    <p:sldId id="298" r:id="rId71"/>
    <p:sldId id="300" r:id="rId72"/>
    <p:sldId id="301" r:id="rId73"/>
    <p:sldId id="30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4" autoAdjust="0"/>
    <p:restoredTop sz="94660"/>
  </p:normalViewPr>
  <p:slideViewPr>
    <p:cSldViewPr>
      <p:cViewPr varScale="1">
        <p:scale>
          <a:sx n="68" d="100"/>
          <a:sy n="68" d="100"/>
        </p:scale>
        <p:origin x="776"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F86D9-E60E-4B25-B9B5-1F591186B905}" type="datetimeFigureOut">
              <a:rPr lang="en-GB" smtClean="0"/>
              <a:t>11/02/2019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07450-A8DA-4AE0-B8B0-29D230740E95}" type="slidenum">
              <a:rPr lang="en-GB" smtClean="0"/>
              <a:t>‹#›</a:t>
            </a:fld>
            <a:endParaRPr lang="en-GB"/>
          </a:p>
        </p:txBody>
      </p:sp>
    </p:spTree>
    <p:extLst>
      <p:ext uri="{BB962C8B-B14F-4D97-AF65-F5344CB8AC3E}">
        <p14:creationId xmlns:p14="http://schemas.microsoft.com/office/powerpoint/2010/main" val="219216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nature.com/nrc/journal/v16/n4/full/nrc.2016.25.html#ref233" TargetMode="External"/><Relationship Id="rId13" Type="http://schemas.openxmlformats.org/officeDocument/2006/relationships/hyperlink" Target="https://www.nature.com/nrc/journal/v16/n4/full/nrc.2016.25.html#ref238" TargetMode="External"/><Relationship Id="rId18" Type="http://schemas.openxmlformats.org/officeDocument/2006/relationships/hyperlink" Target="https://www.nature.com/nrc/journal/v16/n4/full/nrc.2016.25.html#ref242" TargetMode="External"/><Relationship Id="rId3" Type="http://schemas.openxmlformats.org/officeDocument/2006/relationships/hyperlink" Target="https://www.nature.com/nrc/journal/v16/n4/full/nrc.2016.25.html#ref228" TargetMode="External"/><Relationship Id="rId7" Type="http://schemas.openxmlformats.org/officeDocument/2006/relationships/hyperlink" Target="https://www.nature.com/nrc/journal/v16/n4/full/nrc.2016.25.html#ref232" TargetMode="External"/><Relationship Id="rId12" Type="http://schemas.openxmlformats.org/officeDocument/2006/relationships/hyperlink" Target="https://www.nature.com/nrc/journal/v16/n4/full/nrc.2016.25.html#ref237" TargetMode="External"/><Relationship Id="rId17" Type="http://schemas.openxmlformats.org/officeDocument/2006/relationships/hyperlink" Target="https://www.nature.com/nrc/journal/v16/n4/full/nrc.2016.25.html#ref164" TargetMode="External"/><Relationship Id="rId2" Type="http://schemas.openxmlformats.org/officeDocument/2006/relationships/slide" Target="../slides/slide63.xml"/><Relationship Id="rId16" Type="http://schemas.openxmlformats.org/officeDocument/2006/relationships/hyperlink" Target="https://www.nature.com/nrc/journal/v16/n4/full/nrc.2016.25.html#ref241" TargetMode="External"/><Relationship Id="rId1" Type="http://schemas.openxmlformats.org/officeDocument/2006/relationships/notesMaster" Target="../notesMasters/notesMaster1.xml"/><Relationship Id="rId6" Type="http://schemas.openxmlformats.org/officeDocument/2006/relationships/hyperlink" Target="https://www.nature.com/nrc/journal/v16/n4/full/nrc.2016.25.html#ref231" TargetMode="External"/><Relationship Id="rId11" Type="http://schemas.openxmlformats.org/officeDocument/2006/relationships/hyperlink" Target="https://www.nature.com/nrc/journal/v16/n4/full/nrc.2016.25.html#ref236" TargetMode="External"/><Relationship Id="rId5" Type="http://schemas.openxmlformats.org/officeDocument/2006/relationships/hyperlink" Target="https://www.nature.com/nrc/journal/v16/n4/full/nrc.2016.25.html#ref230" TargetMode="External"/><Relationship Id="rId15" Type="http://schemas.openxmlformats.org/officeDocument/2006/relationships/hyperlink" Target="https://www.nature.com/nrc/journal/v16/n4/full/nrc.2016.25.html#ref240" TargetMode="External"/><Relationship Id="rId10" Type="http://schemas.openxmlformats.org/officeDocument/2006/relationships/hyperlink" Target="https://www.nature.com/nrc/journal/v16/n4/full/nrc.2016.25.html#ref235" TargetMode="External"/><Relationship Id="rId19" Type="http://schemas.openxmlformats.org/officeDocument/2006/relationships/hyperlink" Target="https://www.nature.com/nrc/journal/v16/n4/full/nrc.2016.25.html#ref243" TargetMode="External"/><Relationship Id="rId4" Type="http://schemas.openxmlformats.org/officeDocument/2006/relationships/hyperlink" Target="https://www.nature.com/nrc/journal/v16/n4/full/nrc.2016.25.html#ref229" TargetMode="External"/><Relationship Id="rId9" Type="http://schemas.openxmlformats.org/officeDocument/2006/relationships/hyperlink" Target="https://www.nature.com/nrc/journal/v16/n4/full/nrc.2016.25.html#ref234" TargetMode="External"/><Relationship Id="rId14" Type="http://schemas.openxmlformats.org/officeDocument/2006/relationships/hyperlink" Target="https://www.nature.com/nrc/journal/v16/n4/full/nrc.2016.25.html#ref239" TargetMode="External"/></Relationships>
</file>

<file path=ppt/notesSlides/_rels/notesSlide7.xml.rels><?xml version="1.0" encoding="UTF-8" standalone="yes"?>
<Relationships xmlns="http://schemas.openxmlformats.org/package/2006/relationships"><Relationship Id="rId13" Type="http://schemas.openxmlformats.org/officeDocument/2006/relationships/hyperlink" Target="https://www.nature.com/nrc/journal/v16/n4/full/nrc.2016.25.html#ref123" TargetMode="External"/><Relationship Id="rId18" Type="http://schemas.openxmlformats.org/officeDocument/2006/relationships/hyperlink" Target="https://www.nature.com/nrc/journal/v16/n4/full/nrc.2016.25.html#ref118" TargetMode="External"/><Relationship Id="rId26" Type="http://schemas.openxmlformats.org/officeDocument/2006/relationships/hyperlink" Target="https://www.nature.com/nrc/journal/v16/n4/full/nrc.2016.25.html#ref221" TargetMode="External"/><Relationship Id="rId39" Type="http://schemas.openxmlformats.org/officeDocument/2006/relationships/hyperlink" Target="https://www.nature.com/nrc/journal/v16/n4/full/nrc.2016.25.html#ref55" TargetMode="External"/><Relationship Id="rId21" Type="http://schemas.openxmlformats.org/officeDocument/2006/relationships/hyperlink" Target="https://www.nature.com/nrc/journal/v16/n4/full/nrc.2016.25.html#ref218" TargetMode="External"/><Relationship Id="rId34" Type="http://schemas.openxmlformats.org/officeDocument/2006/relationships/hyperlink" Target="https://www.nature.com/nrc/journal/v16/n4/full/nrc.2016.25.html#ref52" TargetMode="External"/><Relationship Id="rId42" Type="http://schemas.openxmlformats.org/officeDocument/2006/relationships/hyperlink" Target="https://www.nature.com/nrc/journal/v16/n4/full/nrc.2016.25.html#ref228" TargetMode="External"/><Relationship Id="rId7" Type="http://schemas.openxmlformats.org/officeDocument/2006/relationships/hyperlink" Target="https://www.nature.com/nrc/journal/v16/n4/full/nrc.2016.25.html#ref210" TargetMode="External"/><Relationship Id="rId2" Type="http://schemas.openxmlformats.org/officeDocument/2006/relationships/slide" Target="../slides/slide64.xml"/><Relationship Id="rId16" Type="http://schemas.openxmlformats.org/officeDocument/2006/relationships/hyperlink" Target="https://www.nature.com/nrc/journal/v16/n4/full/nrc.2016.25.html#ref215" TargetMode="External"/><Relationship Id="rId20" Type="http://schemas.openxmlformats.org/officeDocument/2006/relationships/hyperlink" Target="https://www.nature.com/nrc/journal/v16/n4/full/nrc.2016.25.html#ref217" TargetMode="External"/><Relationship Id="rId29" Type="http://schemas.openxmlformats.org/officeDocument/2006/relationships/hyperlink" Target="https://www.nature.com/nrc/journal/v16/n4/full/nrc.2016.25.html#ref223" TargetMode="External"/><Relationship Id="rId41" Type="http://schemas.openxmlformats.org/officeDocument/2006/relationships/hyperlink" Target="https://www.nature.com/nrc/journal/v16/n4/full/nrc.2016.25.html#ref57" TargetMode="External"/><Relationship Id="rId1" Type="http://schemas.openxmlformats.org/officeDocument/2006/relationships/notesMaster" Target="../notesMasters/notesMaster1.xml"/><Relationship Id="rId6" Type="http://schemas.openxmlformats.org/officeDocument/2006/relationships/hyperlink" Target="https://www.nature.com/nrc/journal/v16/n4/full/nrc.2016.25.html#ref209" TargetMode="External"/><Relationship Id="rId11" Type="http://schemas.openxmlformats.org/officeDocument/2006/relationships/hyperlink" Target="https://www.nature.com/nrc/journal/v16/n4/full/nrc.2016.25.html#ref131" TargetMode="External"/><Relationship Id="rId24" Type="http://schemas.openxmlformats.org/officeDocument/2006/relationships/hyperlink" Target="https://www.nature.com/nrc/journal/v16/n4/full/nrc.2016.25.html#ref220" TargetMode="External"/><Relationship Id="rId32" Type="http://schemas.openxmlformats.org/officeDocument/2006/relationships/hyperlink" Target="https://www.nature.com/nrc/journal/v16/n4/full/nrc.2016.25.html#ref226" TargetMode="External"/><Relationship Id="rId37" Type="http://schemas.openxmlformats.org/officeDocument/2006/relationships/hyperlink" Target="https://www.nature.com/nrc/journal/v16/n4/full/nrc.2016.25.html#ref50" TargetMode="External"/><Relationship Id="rId40" Type="http://schemas.openxmlformats.org/officeDocument/2006/relationships/hyperlink" Target="https://www.nature.com/nrc/journal/v16/n4/full/nrc.2016.25.html#ref56" TargetMode="External"/><Relationship Id="rId5" Type="http://schemas.openxmlformats.org/officeDocument/2006/relationships/hyperlink" Target="https://www.nature.com/nrc/journal/v16/n4/full/nrc.2016.25.html#ref208" TargetMode="External"/><Relationship Id="rId15" Type="http://schemas.openxmlformats.org/officeDocument/2006/relationships/hyperlink" Target="https://www.nature.com/nrc/journal/v16/n4/full/nrc.2016.25.html#ref214" TargetMode="External"/><Relationship Id="rId23" Type="http://schemas.openxmlformats.org/officeDocument/2006/relationships/hyperlink" Target="https://www.nature.com/nrc/journal/v16/n4/full/nrc.2016.25.html#ref115" TargetMode="External"/><Relationship Id="rId28" Type="http://schemas.openxmlformats.org/officeDocument/2006/relationships/hyperlink" Target="https://www.nature.com/nrc/journal/v16/n4/full/nrc.2016.25.html#ref222" TargetMode="External"/><Relationship Id="rId36" Type="http://schemas.openxmlformats.org/officeDocument/2006/relationships/hyperlink" Target="https://www.nature.com/nrc/journal/v16/n4/full/nrc.2016.25.html#ref49" TargetMode="External"/><Relationship Id="rId10" Type="http://schemas.openxmlformats.org/officeDocument/2006/relationships/hyperlink" Target="https://www.nature.com/nrc/journal/v16/n4/full/nrc.2016.25.html#ref130" TargetMode="External"/><Relationship Id="rId19" Type="http://schemas.openxmlformats.org/officeDocument/2006/relationships/hyperlink" Target="https://www.nature.com/nrc/journal/v16/n4/full/nrc.2016.25.html#ref216" TargetMode="External"/><Relationship Id="rId31" Type="http://schemas.openxmlformats.org/officeDocument/2006/relationships/hyperlink" Target="https://www.nature.com/nrc/journal/v16/n4/full/nrc.2016.25.html#ref225" TargetMode="External"/><Relationship Id="rId4" Type="http://schemas.openxmlformats.org/officeDocument/2006/relationships/hyperlink" Target="https://www.nature.com/nrc/journal/v16/n4/full/nrc.2016.25.html#ref207" TargetMode="External"/><Relationship Id="rId9" Type="http://schemas.openxmlformats.org/officeDocument/2006/relationships/hyperlink" Target="https://www.nature.com/nrc/journal/v16/n4/full/nrc.2016.25.html#ref212" TargetMode="External"/><Relationship Id="rId14" Type="http://schemas.openxmlformats.org/officeDocument/2006/relationships/hyperlink" Target="https://www.nature.com/nrc/journal/v16/n4/full/nrc.2016.25.html#ref58" TargetMode="External"/><Relationship Id="rId22" Type="http://schemas.openxmlformats.org/officeDocument/2006/relationships/hyperlink" Target="https://www.nature.com/nrc/journal/v16/n4/full/nrc.2016.25.html#ref219" TargetMode="External"/><Relationship Id="rId27" Type="http://schemas.openxmlformats.org/officeDocument/2006/relationships/hyperlink" Target="https://www.nature.com/nrc/journal/v16/n4/full/nrc.2016.25.html#ref117" TargetMode="External"/><Relationship Id="rId30" Type="http://schemas.openxmlformats.org/officeDocument/2006/relationships/hyperlink" Target="https://www.nature.com/nrc/journal/v16/n4/full/nrc.2016.25.html#ref224" TargetMode="External"/><Relationship Id="rId35" Type="http://schemas.openxmlformats.org/officeDocument/2006/relationships/hyperlink" Target="https://www.nature.com/nrc/journal/v16/n4/full/nrc.2016.25.html#ref24" TargetMode="External"/><Relationship Id="rId8" Type="http://schemas.openxmlformats.org/officeDocument/2006/relationships/hyperlink" Target="https://www.nature.com/nrc/journal/v16/n4/full/nrc.2016.25.html#ref211" TargetMode="External"/><Relationship Id="rId3" Type="http://schemas.openxmlformats.org/officeDocument/2006/relationships/hyperlink" Target="https://www.nature.com/nrc/journal/v16/n4/full/nrc.2016.25.html#ref206" TargetMode="External"/><Relationship Id="rId12" Type="http://schemas.openxmlformats.org/officeDocument/2006/relationships/hyperlink" Target="https://www.nature.com/nrc/journal/v16/n4/full/nrc.2016.25.html#ref213" TargetMode="External"/><Relationship Id="rId17" Type="http://schemas.openxmlformats.org/officeDocument/2006/relationships/hyperlink" Target="https://www.nature.com/nrc/journal/v16/n4/full/nrc.2016.25.html#ref198" TargetMode="External"/><Relationship Id="rId25" Type="http://schemas.openxmlformats.org/officeDocument/2006/relationships/hyperlink" Target="https://www.nature.com/nrc/journal/v16/n4/full/nrc.2016.25.html#ref114" TargetMode="External"/><Relationship Id="rId33" Type="http://schemas.openxmlformats.org/officeDocument/2006/relationships/hyperlink" Target="https://www.nature.com/nrc/journal/v16/n4/full/nrc.2016.25.html#ref227" TargetMode="External"/><Relationship Id="rId38" Type="http://schemas.openxmlformats.org/officeDocument/2006/relationships/hyperlink" Target="https://www.nature.com/nrc/journal/v16/n4/full/nrc.2016.25.html#ref5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Multistep activation of fibroblasts</a:t>
            </a:r>
          </a:p>
        </p:txBody>
      </p:sp>
      <p:sp>
        <p:nvSpPr>
          <p:cNvPr id="4" name="Slide Number Placeholder 3"/>
          <p:cNvSpPr>
            <a:spLocks noGrp="1"/>
          </p:cNvSpPr>
          <p:nvPr>
            <p:ph type="sldNum" sz="quarter" idx="10"/>
          </p:nvPr>
        </p:nvSpPr>
        <p:spPr/>
        <p:txBody>
          <a:bodyPr/>
          <a:lstStyle/>
          <a:p>
            <a:fld id="{C2607450-A8DA-4AE0-B8B0-29D230740E95}" type="slidenum">
              <a:rPr lang="en-GB" smtClean="0"/>
              <a:t>14</a:t>
            </a:fld>
            <a:endParaRPr lang="en-GB"/>
          </a:p>
        </p:txBody>
      </p:sp>
    </p:spTree>
    <p:extLst>
      <p:ext uri="{BB962C8B-B14F-4D97-AF65-F5344CB8AC3E}">
        <p14:creationId xmlns:p14="http://schemas.microsoft.com/office/powerpoint/2010/main" val="365338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Fibroblasts are highly </a:t>
            </a:r>
          </a:p>
        </p:txBody>
      </p:sp>
      <p:sp>
        <p:nvSpPr>
          <p:cNvPr id="4" name="Slide Number Placeholder 3"/>
          <p:cNvSpPr>
            <a:spLocks noGrp="1"/>
          </p:cNvSpPr>
          <p:nvPr>
            <p:ph type="sldNum" sz="quarter" idx="10"/>
          </p:nvPr>
        </p:nvSpPr>
        <p:spPr/>
        <p:txBody>
          <a:bodyPr/>
          <a:lstStyle/>
          <a:p>
            <a:fld id="{C2607450-A8DA-4AE0-B8B0-29D230740E95}" type="slidenum">
              <a:rPr lang="en-GB" smtClean="0"/>
              <a:t>15</a:t>
            </a:fld>
            <a:endParaRPr lang="en-GB"/>
          </a:p>
        </p:txBody>
      </p:sp>
    </p:spTree>
    <p:extLst>
      <p:ext uri="{BB962C8B-B14F-4D97-AF65-F5344CB8AC3E}">
        <p14:creationId xmlns:p14="http://schemas.microsoft.com/office/powerpoint/2010/main" val="161057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SECRETOME MODELS STROMA</a:t>
            </a:r>
          </a:p>
        </p:txBody>
      </p:sp>
      <p:sp>
        <p:nvSpPr>
          <p:cNvPr id="4" name="Slide Number Placeholder 3"/>
          <p:cNvSpPr>
            <a:spLocks noGrp="1"/>
          </p:cNvSpPr>
          <p:nvPr>
            <p:ph type="sldNum" sz="quarter" idx="10"/>
          </p:nvPr>
        </p:nvSpPr>
        <p:spPr/>
        <p:txBody>
          <a:bodyPr/>
          <a:lstStyle/>
          <a:p>
            <a:fld id="{C2607450-A8DA-4AE0-B8B0-29D230740E95}" type="slidenum">
              <a:rPr lang="en-GB" smtClean="0"/>
              <a:t>16</a:t>
            </a:fld>
            <a:endParaRPr lang="en-GB"/>
          </a:p>
        </p:txBody>
      </p:sp>
    </p:spTree>
    <p:extLst>
      <p:ext uri="{BB962C8B-B14F-4D97-AF65-F5344CB8AC3E}">
        <p14:creationId xmlns:p14="http://schemas.microsoft.com/office/powerpoint/2010/main" val="2325217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FIBROBLASTS FORM PART OF THE TUMOUR MICROENVIRONMENT</a:t>
            </a:r>
          </a:p>
        </p:txBody>
      </p:sp>
      <p:sp>
        <p:nvSpPr>
          <p:cNvPr id="4" name="Slide Number Placeholder 3"/>
          <p:cNvSpPr>
            <a:spLocks noGrp="1"/>
          </p:cNvSpPr>
          <p:nvPr>
            <p:ph type="sldNum" sz="quarter" idx="10"/>
          </p:nvPr>
        </p:nvSpPr>
        <p:spPr/>
        <p:txBody>
          <a:bodyPr/>
          <a:lstStyle/>
          <a:p>
            <a:fld id="{C2607450-A8DA-4AE0-B8B0-29D230740E95}" type="slidenum">
              <a:rPr lang="en-GB" smtClean="0"/>
              <a:t>17</a:t>
            </a:fld>
            <a:endParaRPr lang="en-GB"/>
          </a:p>
        </p:txBody>
      </p:sp>
    </p:spTree>
    <p:extLst>
      <p:ext uri="{BB962C8B-B14F-4D97-AF65-F5344CB8AC3E}">
        <p14:creationId xmlns:p14="http://schemas.microsoft.com/office/powerpoint/2010/main" val="374547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the activation of quiescent fibroblasts, the wound healing- or repair-associated fibroblasts (normal activated fibroblasts; NAFs) may further differentiate in step-wise activation, based on context-dependent signalling, into distinct functional subtypes. The tumour-restraining (F1 subtype) and the tumour-promoting (F2 subtype) cancer-associated fibroblasts (CAFs) could be distinct, context-dependent populations but with the potential to interchange. We speculate that an F3 subtype may constitute specialized CAFs with enhanced growth factor </a:t>
            </a:r>
            <a:r>
              <a:rPr lang="en-GB" dirty="0" err="1"/>
              <a:t>secretome</a:t>
            </a:r>
            <a:r>
              <a:rPr lang="en-GB" dirty="0"/>
              <a:t> activity that influences tumour immunity, angiogenesis and cancer cell proliferation or dormancy. The F4 subtype could define an extracellular matrix (ECM)-producing CAF with the ability to remodel the ECM content of the tumour microenvironment (TME). It is conceivable that more defined subtypes will be identified. The subtypes may acquire specific epigenetic marks to define their function. Characterization of other functions of CAFs (speculatively, an F5 subtype?) and precise molecular definitions of the putative F1–F4 subtypes may offer additional insights into TME biology and inform clinical opportunities for new cancer therapies.</a:t>
            </a:r>
          </a:p>
        </p:txBody>
      </p:sp>
      <p:sp>
        <p:nvSpPr>
          <p:cNvPr id="4" name="Slide Number Placeholder 3"/>
          <p:cNvSpPr>
            <a:spLocks noGrp="1"/>
          </p:cNvSpPr>
          <p:nvPr>
            <p:ph type="sldNum" sz="quarter" idx="10"/>
          </p:nvPr>
        </p:nvSpPr>
        <p:spPr/>
        <p:txBody>
          <a:bodyPr/>
          <a:lstStyle/>
          <a:p>
            <a:fld id="{C2607450-A8DA-4AE0-B8B0-29D230740E95}" type="slidenum">
              <a:rPr lang="en-GB" smtClean="0"/>
              <a:t>18</a:t>
            </a:fld>
            <a:endParaRPr lang="en-GB"/>
          </a:p>
        </p:txBody>
      </p:sp>
    </p:spTree>
    <p:extLst>
      <p:ext uri="{BB962C8B-B14F-4D97-AF65-F5344CB8AC3E}">
        <p14:creationId xmlns:p14="http://schemas.microsoft.com/office/powerpoint/2010/main" val="2479138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the basic pathways of colonization, bidirectional interactions between tumour cells and the microenvironments of specific tissues foster metastatic colonization. In the brain, tumour cells breach the blood–brain barrier to </a:t>
            </a:r>
            <a:r>
              <a:rPr lang="en-GB" dirty="0" err="1"/>
              <a:t>extravasate</a:t>
            </a:r>
            <a:r>
              <a:rPr lang="en-GB" dirty="0"/>
              <a:t> using tissue-nonspecific and tissue-specific adhesion molecules and proteases</a:t>
            </a:r>
            <a:r>
              <a:rPr lang="en-GB" baseline="30000" dirty="0">
                <a:hlinkClick r:id="rId3" tooltip="Donnem, T. et al. Vessel co-option in primary human tumors and metastases: an obstacle to effective anti-angiogenic treatment? Cancer Med. 2, 427-436 (2013)."/>
              </a:rPr>
              <a:t>228</a:t>
            </a:r>
            <a:r>
              <a:rPr lang="en-GB" baseline="30000" dirty="0"/>
              <a:t>, </a:t>
            </a:r>
            <a:r>
              <a:rPr lang="en-GB" baseline="30000" dirty="0">
                <a:hlinkClick r:id="rId4" tooltip="Bos, P. et al. Genes that mediate breast cancer metastasis to the brain. Nature 459, 1005-1010 (2009)."/>
              </a:rPr>
              <a:t>229</a:t>
            </a:r>
            <a:r>
              <a:rPr lang="en-GB" dirty="0"/>
              <a:t>. Tumour cells then adhere to the vascular basement membrane via β1 integrins</a:t>
            </a:r>
            <a:r>
              <a:rPr lang="en-GB" baseline="30000" dirty="0">
                <a:hlinkClick r:id="rId5" tooltip="Carbonell, W. S., Ansorge, O., Sibson, N. &amp; Muschel, R. The vascular basement membrane as [ldquo]soil'' in brain metastasis. PLoS ONE 4, 5241 (2009). Identification of the perivascular niche as a crucial microenvironment for metastatic colonization of the brain."/>
              </a:rPr>
              <a:t>230</a:t>
            </a:r>
            <a:r>
              <a:rPr lang="en-GB" dirty="0"/>
              <a:t>. Activated astrocytes congregate around the developing metastasis and are stimulated by tumour-derived cytokines</a:t>
            </a:r>
            <a:r>
              <a:rPr lang="en-GB" baseline="30000" dirty="0">
                <a:hlinkClick r:id="rId6" tooltip="Xing, F. et al. Reactive astrocytes promote the metastatic growth of breast cancer stem-like cells by activating Notch signalling in brain. EMBO Mol. Med. 5, 384-396 (2013)."/>
              </a:rPr>
              <a:t>231</a:t>
            </a:r>
            <a:r>
              <a:rPr lang="en-GB" dirty="0"/>
              <a:t>. The astrocytes produce growth factors that are stimulatory for the tumour cells</a:t>
            </a:r>
            <a:r>
              <a:rPr lang="en-GB" baseline="30000" dirty="0">
                <a:hlinkClick r:id="rId6" tooltip="Xing, F. et al. Reactive astrocytes promote the metastatic growth of breast cancer stem-like cells by activating Notch signalling in brain. EMBO Mol. Med. 5, 384-396 (2013)."/>
              </a:rPr>
              <a:t>231</a:t>
            </a:r>
            <a:r>
              <a:rPr lang="en-GB" baseline="30000" dirty="0"/>
              <a:t>, </a:t>
            </a:r>
            <a:r>
              <a:rPr lang="en-GB" baseline="30000" dirty="0">
                <a:hlinkClick r:id="rId7" tooltip="Gril, B. et al. Pazopanib inhibits the activation of PDGFR [beta]-expressing astrocytes in the brain metastatic microenvironment of breast cancer cells. Am. J. Pathol. 182, 2368-2379 (2013)."/>
              </a:rPr>
              <a:t>232</a:t>
            </a:r>
            <a:r>
              <a:rPr lang="en-GB" dirty="0"/>
              <a:t>, and elevate tumour cell expression of receptors for cytokines in the microenvironment</a:t>
            </a:r>
            <a:r>
              <a:rPr lang="en-GB" baseline="30000" dirty="0">
                <a:hlinkClick r:id="rId8" tooltip="Noda, M. et al. IL-6 receptor is a possible target against growth of metastasized lung tumor cells in the brain. Int. J. Mol. Sci. 14, 515-526 (2013)."/>
              </a:rPr>
              <a:t>233</a:t>
            </a:r>
            <a:r>
              <a:rPr lang="en-GB" dirty="0"/>
              <a:t>. Systemic hormones such as oestrogen can further activate astrocytes to stimulate colonization</a:t>
            </a:r>
            <a:r>
              <a:rPr lang="en-GB" baseline="30000" dirty="0">
                <a:hlinkClick r:id="rId9" tooltip="Sartorius, C. et al. Estrogen promotes the brain metastatic colonization of triple negative breast cells via an astrocyte-mediated paracrine mechanism. Oncogene, http://dx.doi.org/10.1038/onc.2015.353 (2016)."/>
              </a:rPr>
              <a:t>234</a:t>
            </a:r>
            <a:r>
              <a:rPr lang="en-GB" dirty="0"/>
              <a:t>. Activated microglia, resident macrophage-like cells, also surround a developing metastasis. Their activation is determined by a balance of tumour cell stimulatory and inhibitory factors</a:t>
            </a:r>
            <a:r>
              <a:rPr lang="en-GB" baseline="30000" dirty="0">
                <a:hlinkClick r:id="rId10" tooltip="Binder, C. et al. Relaxins enhance growth of spontaneous murine breast cancers as well as metastatic colonization of the brain. Clin. Exp. Metastasis 31, 57-65 (2014)."/>
              </a:rPr>
              <a:t>235</a:t>
            </a:r>
            <a:r>
              <a:rPr lang="en-GB" baseline="30000" dirty="0"/>
              <a:t>, </a:t>
            </a:r>
            <a:r>
              <a:rPr lang="en-GB" baseline="30000" dirty="0">
                <a:hlinkClick r:id="rId11" tooltip="Silver, D. J. et al. Chondroitin sulfate proteoglycans potently inhibit invasion and serve as a central organizer of the brain tumor microenvironment. J. Neurosci. 33, 15603-15617 (2013)."/>
              </a:rPr>
              <a:t>236</a:t>
            </a:r>
            <a:r>
              <a:rPr lang="en-GB" baseline="30000" dirty="0"/>
              <a:t>, </a:t>
            </a:r>
            <a:r>
              <a:rPr lang="en-GB" baseline="30000" dirty="0">
                <a:hlinkClick r:id="rId12" tooltip="Louie, E. et al. Neurotrophin-3 modulates breast cancer cells and the microenvironment to promote the growth of breast cancer brain metastasis. Oncogene 32, 4064-4077 (2013)."/>
              </a:rPr>
              <a:t>237</a:t>
            </a:r>
            <a:r>
              <a:rPr lang="en-GB" baseline="30000" dirty="0"/>
              <a:t>, </a:t>
            </a:r>
            <a:r>
              <a:rPr lang="en-GB" baseline="30000" dirty="0">
                <a:hlinkClick r:id="rId13" tooltip="Pukrop, T. et al. Microglia promote colonization of brain tissue by breast cancer cells in a Wnt-dependent way. Glia 58, 1477-1489 (2010)."/>
              </a:rPr>
              <a:t>238</a:t>
            </a:r>
            <a:r>
              <a:rPr lang="en-GB" dirty="0"/>
              <a:t>. In turn, they activate tumour cells via the WNT pathway. The brain is infiltrated by myeloid-derived suppressor cells (MDSCs) in a premetastatic phase</a:t>
            </a:r>
            <a:r>
              <a:rPr lang="en-GB" baseline="30000" dirty="0">
                <a:hlinkClick r:id="rId14" tooltip="Liu, Y. et al. Premetastatic soil and prevention of breast cancer brain metastasis. Neuro-Oncol. 15, 891-903 (2013)."/>
              </a:rPr>
              <a:t>239</a:t>
            </a:r>
            <a:r>
              <a:rPr lang="en-GB" dirty="0"/>
              <a:t>, fuelled by cyclooxygenase 2 (COX2) and T cells. Tumours shut down T cell responses using ATP binding cassette transporter 1 (TAP1; also known as ABCB2)</a:t>
            </a:r>
            <a:r>
              <a:rPr lang="en-GB" baseline="30000" dirty="0">
                <a:hlinkClick r:id="rId15" tooltip="Liu, Y. et al. Expression of antigen processing and presenting molecules in brain metastasis of breast cancer. Cancer Immunol. Immunother. 61, 789-801 (2012)."/>
              </a:rPr>
              <a:t>240</a:t>
            </a:r>
            <a:r>
              <a:rPr lang="en-GB" dirty="0"/>
              <a:t>. The brain microenvironment mounts a protective reaction by the secretion of reactive oxygen species (ROS)</a:t>
            </a:r>
            <a:r>
              <a:rPr lang="en-GB" baseline="30000" dirty="0">
                <a:hlinkClick r:id="rId16" tooltip="Chen, E. I. et al. Adaptation of energy metabolism in breast cancer brain metastases. Cancer Res. 67, 1472-1486 (2007)."/>
              </a:rPr>
              <a:t>241</a:t>
            </a:r>
            <a:r>
              <a:rPr lang="en-GB" dirty="0"/>
              <a:t>. Overexpression of DNA double strand break repair genes by tumour cells attenuates the ROS-induced DNA damage</a:t>
            </a:r>
            <a:r>
              <a:rPr lang="en-GB" baseline="30000" dirty="0">
                <a:hlinkClick r:id="rId17" tooltip="Woditschka, S. et al. DNA double-strand break repair genes and oxidative damage in brain metastasis of breast cancer. J. Natl Cancer Inst. 106, dju145 (2014)."/>
              </a:rPr>
              <a:t>164</a:t>
            </a:r>
            <a:r>
              <a:rPr lang="en-GB" dirty="0"/>
              <a:t> and overexpression of serpins inactivates death signals from the microenvironment</a:t>
            </a:r>
            <a:r>
              <a:rPr lang="en-GB" baseline="30000" dirty="0">
                <a:hlinkClick r:id="rId18" tooltip="Valiente, M. et al. Serpins promote cancer cell survival and vascular co-option in brain metastasis. Cell 156, 1002-1016 (2014)."/>
              </a:rPr>
              <a:t>242</a:t>
            </a:r>
            <a:r>
              <a:rPr lang="en-GB" dirty="0"/>
              <a:t>. Neuronal cell death is a consequence of metastasis formation, but is attenuated by tumour-derived pigment-epithelial-derived factor (PEDF)</a:t>
            </a:r>
            <a:r>
              <a:rPr lang="en-GB" baseline="30000" dirty="0">
                <a:hlinkClick r:id="rId19" tooltip="Fitzgerald, D. P. et al. Opposing effects of pigment epithelium-derived factor on breast cancer cell versus neuronal survival: implication for brain metastasis and metastasis-induced brain damage. Cancer Res. 72, 144-153 (2012)."/>
              </a:rPr>
              <a:t>243</a:t>
            </a:r>
            <a:r>
              <a:rPr lang="en-GB" dirty="0"/>
              <a:t>. It is likely that many of the mediators of brain metastatic colonization are active in other anatomical locations as well, via a different set of host microenvironmental cells, suggesting that any therapeutics that are developed may be more broadly applicable. CTL, cytotoxic T lymphocyte; IL-6, interleukin 6; JAG1, Jagged 1; PDGF, platelet-derived growth factor.</a:t>
            </a:r>
          </a:p>
        </p:txBody>
      </p:sp>
      <p:sp>
        <p:nvSpPr>
          <p:cNvPr id="4" name="Slide Number Placeholder 3"/>
          <p:cNvSpPr>
            <a:spLocks noGrp="1"/>
          </p:cNvSpPr>
          <p:nvPr>
            <p:ph type="sldNum" sz="quarter" idx="10"/>
          </p:nvPr>
        </p:nvSpPr>
        <p:spPr/>
        <p:txBody>
          <a:bodyPr/>
          <a:lstStyle/>
          <a:p>
            <a:fld id="{C2607450-A8DA-4AE0-B8B0-29D230740E95}" type="slidenum">
              <a:rPr lang="en-GB" smtClean="0"/>
              <a:t>63</a:t>
            </a:fld>
            <a:endParaRPr lang="en-GB"/>
          </a:p>
        </p:txBody>
      </p:sp>
    </p:spTree>
    <p:extLst>
      <p:ext uri="{BB962C8B-B14F-4D97-AF65-F5344CB8AC3E}">
        <p14:creationId xmlns:p14="http://schemas.microsoft.com/office/powerpoint/2010/main" val="384044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a:t>
            </a:r>
            <a:r>
              <a:rPr lang="en-GB" dirty="0"/>
              <a:t> | Premetastatic niche. Primary tumour cells upregulate vascular endothelial growth factor (VEGF), causing VEGF receptor-positive (VEGFR</a:t>
            </a:r>
            <a:r>
              <a:rPr lang="en-GB" baseline="30000" dirty="0"/>
              <a:t>+</a:t>
            </a:r>
            <a:r>
              <a:rPr lang="en-GB" dirty="0"/>
              <a:t>) haematopoietic bone marrow cells (also called myeloid-derived suppressor cells (MDSCs)) to migrate to the lung, upregulating fibronectin deposition in the extracellular matrix (ECM) by resident fibroblasts and producing inflammatory cytokines. Disseminated tumour cells then home to these locations for preferential colonization</a:t>
            </a:r>
            <a:r>
              <a:rPr lang="en-GB" baseline="30000" dirty="0">
                <a:hlinkClick r:id="rId3" tooltip="Kaplan, R. N. et al. VEGFR1-positive haematopoietic bone marrow progenitors initiate the pre-metastatic niche. Nature 438, 820-827 (2005). This paper reports that bone marrow-derived cells arrive in potential metastatic sites before tumour cells and begin to modify the microenvironment."/>
              </a:rPr>
              <a:t>206</a:t>
            </a:r>
            <a:r>
              <a:rPr lang="en-GB" baseline="30000" dirty="0"/>
              <a:t>, </a:t>
            </a:r>
            <a:r>
              <a:rPr lang="en-GB" baseline="30000" dirty="0">
                <a:hlinkClick r:id="rId4" tooltip="Yan, H. H. et al. Gr-1+CD11b+ myeloid cells tip the balance of immune protection to tumor promotion in the premetastatic lung. Cancer Res. 70, 6139-6149 (2010)."/>
              </a:rPr>
              <a:t>207</a:t>
            </a:r>
            <a:r>
              <a:rPr lang="en-GB" dirty="0"/>
              <a:t>. A premetastatic niche is also formed by tumour secretion of VEGF, tumour necrosis factor (TNF) or transforming growth factor-</a:t>
            </a:r>
            <a:r>
              <a:rPr lang="el-GR" dirty="0"/>
              <a:t>β (</a:t>
            </a:r>
            <a:r>
              <a:rPr lang="en-GB" dirty="0"/>
              <a:t>TGF</a:t>
            </a:r>
            <a:r>
              <a:rPr lang="el-GR" dirty="0"/>
              <a:t>β), </a:t>
            </a:r>
            <a:r>
              <a:rPr lang="en-GB" dirty="0"/>
              <a:t>stimulating lung tissue to produce S100A8 and S100A9 chemokines, which serve as </a:t>
            </a:r>
            <a:r>
              <a:rPr lang="en-GB" dirty="0" err="1"/>
              <a:t>chemoattractants</a:t>
            </a:r>
            <a:r>
              <a:rPr lang="en-GB" dirty="0"/>
              <a:t> for alveolar and peritoneal macrophages and tumour cells</a:t>
            </a:r>
            <a:r>
              <a:rPr lang="en-GB" baseline="30000" dirty="0">
                <a:hlinkClick r:id="rId5" tooltip="Hiratsuka, S., Watanabe, A., Aburatani, H. &amp; Maru, Y. Tumour-mediated upregulation of chemoattractants and recruitment of myeloid cells predetermines lung metastasis. Nat. Cell Biol. 8, 1369-1375 (2006)."/>
              </a:rPr>
              <a:t>208</a:t>
            </a:r>
            <a:r>
              <a:rPr lang="en-GB" baseline="30000" dirty="0"/>
              <a:t>, </a:t>
            </a:r>
            <a:r>
              <a:rPr lang="en-GB" baseline="30000" dirty="0">
                <a:hlinkClick r:id="rId6" tooltip="Hiratsuka, S. et al. The S100A8-serum amyloid A3-TLR4 paracrine cascade establishes a pre-metastatic phase. Nat. Cell Biol. 10, 1349-1355 (2008)."/>
              </a:rPr>
              <a:t>209</a:t>
            </a:r>
            <a:r>
              <a:rPr lang="en-GB" dirty="0"/>
              <a:t>. Primary tumour hypoxic conditions favour formation of a premetastatic niche by producing </a:t>
            </a:r>
            <a:r>
              <a:rPr lang="en-GB" dirty="0" err="1"/>
              <a:t>lysyl</a:t>
            </a:r>
            <a:r>
              <a:rPr lang="en-GB" dirty="0"/>
              <a:t> oxidase (LOX) to alter the microenvironment</a:t>
            </a:r>
            <a:r>
              <a:rPr lang="en-GB" baseline="30000" dirty="0">
                <a:hlinkClick r:id="rId7" tooltip="Cox, T. R. et al. The hypoxic cancer secretome induces pre-metastatic bone lesions through lysyl oxidase. Nature 522, 106-110 (2015)."/>
              </a:rPr>
              <a:t>210</a:t>
            </a:r>
            <a:r>
              <a:rPr lang="en-GB" dirty="0"/>
              <a:t>, carbonic anhydrase (CAIX) to mobilize MDSCs</a:t>
            </a:r>
            <a:r>
              <a:rPr lang="en-GB" baseline="30000" dirty="0">
                <a:hlinkClick r:id="rId8" tooltip="Chafe, S. C. et al. Carbonic anhydrase IX promotes myeloid-derived suppressor cell mobilization and establishment of a metastatic niche by stimulating G-CSF production. Cancer Res. 75, 996-1008 (2015)."/>
              </a:rPr>
              <a:t>211</a:t>
            </a:r>
            <a:r>
              <a:rPr lang="en-GB" dirty="0"/>
              <a:t>, and suppression of natural killer (NK) cell activation</a:t>
            </a:r>
            <a:r>
              <a:rPr lang="en-GB" baseline="30000" dirty="0">
                <a:hlinkClick r:id="rId9" tooltip="Sceneay, J. et al. Primary tumor hypoxia recruits CD11b+/Ly6C(med)/Ly6G+ immune suppressor cells and compromises NK cell cytotoxicity in the premetastatic niche. Cancer Res. 72, 3906-3911 (2012)."/>
              </a:rPr>
              <a:t>212</a:t>
            </a:r>
            <a:r>
              <a:rPr lang="en-GB" dirty="0"/>
              <a:t>. Exosomes produced by the primary tumour educate MDSCs and alter the premetastatic microenvironment ECM and metabolism directly</a:t>
            </a:r>
            <a:r>
              <a:rPr lang="en-GB" baseline="30000" dirty="0">
                <a:hlinkClick r:id="rId10" tooltip="Costa-Silva, B. et al. Pancreatic cancer exosomes initiate pre-metastatic niche formation in the liver. Nat. Cell Biol. 17, 816-826 (2015)."/>
              </a:rPr>
              <a:t>130</a:t>
            </a:r>
            <a:r>
              <a:rPr lang="en-GB" baseline="30000" dirty="0"/>
              <a:t>, </a:t>
            </a:r>
            <a:r>
              <a:rPr lang="en-GB" baseline="30000" dirty="0">
                <a:hlinkClick r:id="rId11" tooltip="Peinado, H. et al. Melanoma exosomes educate bone marrow progenitor cells toward a pro-metastatic phenotype through MET. Nat. Med. 18, 883-891 (2012)."/>
              </a:rPr>
              <a:t>131</a:t>
            </a:r>
            <a:r>
              <a:rPr lang="en-GB" baseline="30000" dirty="0"/>
              <a:t>, </a:t>
            </a:r>
            <a:r>
              <a:rPr lang="en-GB" baseline="30000" dirty="0">
                <a:hlinkClick r:id="rId12" tooltip="Fong, M. Y. et al. Breast-cancer-secreted miR-122 reprograms glucose metabolism in premetastatic niche to promote metastasis. Nat. Cell Biol. 17, 183-194 (2015)."/>
              </a:rPr>
              <a:t>213</a:t>
            </a:r>
            <a:r>
              <a:rPr lang="en-GB" dirty="0"/>
              <a:t>. </a:t>
            </a:r>
            <a:r>
              <a:rPr lang="en-GB" b="1" dirty="0"/>
              <a:t>b</a:t>
            </a:r>
            <a:r>
              <a:rPr lang="en-GB" dirty="0"/>
              <a:t> | ECM and fibroblasts. Colonizing tumour cells functionally interact with altered levels of hyaluronic acid, fibronectin, tenascin C and collagens in the ECM. The ECM is remodelled by various proteases produced by tumour cells and the activated microenvironment, with downstream effects on adhesion and tumour viability</a:t>
            </a:r>
            <a:r>
              <a:rPr lang="en-GB" baseline="30000" dirty="0">
                <a:hlinkClick r:id="rId13" tooltip="Erler, J. T. et al. Lysyl oxidase is essential for hypoxia-induced metastasis. Nature 440, 1222-1226 (2006). This paper reports that LOX is a crucial component of metastatic colonization."/>
              </a:rPr>
              <a:t>123</a:t>
            </a:r>
            <a:r>
              <a:rPr lang="en-GB" dirty="0"/>
              <a:t>. Integrins, receptors for ECM components, mediate many interactions between tumour cells and the altered ECM to effect colonization</a:t>
            </a:r>
            <a:r>
              <a:rPr lang="en-GB" baseline="30000" dirty="0">
                <a:hlinkClick r:id="rId14" tooltip="Sottnik, J. L. et al. Integrin [alpha]2[beta]1 ([alpha]2[beta]1) promotes prostate cancer skeletal metastasis. Clin. Exp. Metastasis 30, 569-578 (2013)."/>
              </a:rPr>
              <a:t>58</a:t>
            </a:r>
            <a:r>
              <a:rPr lang="en-GB" dirty="0"/>
              <a:t>. Fibroblasts in the microenvironment are activated by tumour cells or their secreted factors; comigration of primary tumour fibroblasts with tumour cells to metastatic sites also occurs in model systems</a:t>
            </a:r>
            <a:r>
              <a:rPr lang="en-GB" baseline="30000" dirty="0">
                <a:hlinkClick r:id="rId15" tooltip="Gonzalez-Zubeldia, I. et al. Co-migration of colon cancer cells and CAFs induced by TGF beta(1) enhances liver metastasis. Cell Tissue Res. 359, 829-839 (2015)."/>
              </a:rPr>
              <a:t>214</a:t>
            </a:r>
            <a:r>
              <a:rPr lang="en-GB" dirty="0"/>
              <a:t>. Activated fibroblasts contribute to multiple aspects of colonization, including angiogenesis, inflammation, immunity and tumour growth potential. Fibrosis is an out-of-control activation of myofibroblasts to produce higher amounts of ECM. When fibrosis is induced by drugs or radiation treatment, experimental metastases are elevated</a:t>
            </a:r>
            <a:r>
              <a:rPr lang="en-GB" baseline="30000" dirty="0">
                <a:hlinkClick r:id="rId16" tooltip="Sawada, S., Murakami, K., Murata, J., Tsukada, K. &amp; Saiki, I. Accumulation of extracellular matrix in the liver induces high metastatic potential of hepatocellular carcinoma to the lung. Int. J. Oncol. 19, 65-70 (2001)."/>
              </a:rPr>
              <a:t>215</a:t>
            </a:r>
            <a:r>
              <a:rPr lang="en-GB" dirty="0"/>
              <a:t>. </a:t>
            </a:r>
            <a:r>
              <a:rPr lang="en-GB" b="1" dirty="0"/>
              <a:t>c</a:t>
            </a:r>
            <a:r>
              <a:rPr lang="en-GB" dirty="0"/>
              <a:t> | Innate immunity. Bone marrow-derived myeloid cells, which are macrophage-like, are stimulated to migrate to sites of metastasis by TGF</a:t>
            </a:r>
            <a:r>
              <a:rPr lang="el-GR" dirty="0"/>
              <a:t>β, </a:t>
            </a:r>
            <a:r>
              <a:rPr lang="en-GB" dirty="0"/>
              <a:t>which promotes metastatic colonization by diminishing arginase, reactive oxygen species (ROS) and interferon-</a:t>
            </a:r>
            <a:r>
              <a:rPr lang="el-GR" dirty="0"/>
              <a:t>γ (</a:t>
            </a:r>
            <a:r>
              <a:rPr lang="en-GB" dirty="0"/>
              <a:t>IFN</a:t>
            </a:r>
            <a:r>
              <a:rPr lang="el-GR" dirty="0"/>
              <a:t>γ) </a:t>
            </a:r>
            <a:r>
              <a:rPr lang="en-GB" dirty="0"/>
              <a:t>production, leading to decreased T cell-dependent </a:t>
            </a:r>
            <a:r>
              <a:rPr lang="en-GB" dirty="0" err="1"/>
              <a:t>antitumour</a:t>
            </a:r>
            <a:r>
              <a:rPr lang="en-GB" dirty="0"/>
              <a:t> immunity</a:t>
            </a:r>
            <a:r>
              <a:rPr lang="en-GB" baseline="30000" dirty="0">
                <a:hlinkClick r:id="rId17" tooltip="Pang, Y. L. et al. TGF-[beta] signaling in myeloid cells is required for tumor metastasis. Cancer Discov. 3, 936-951 (2013)."/>
              </a:rPr>
              <a:t>198</a:t>
            </a:r>
            <a:r>
              <a:rPr lang="en-GB" dirty="0"/>
              <a:t>. Other tumour-derived factors</a:t>
            </a:r>
            <a:r>
              <a:rPr lang="en-GB" baseline="30000" dirty="0">
                <a:hlinkClick r:id="rId18" tooltip="Zhao, L. et al. Recruitment of a myeloid cell subset (CD11b/Gr1(mid)) via CCL2/CCR2 promotes the development of colorectal cancer liver metastasis. Hepatology 57, 829-839 (2013)."/>
              </a:rPr>
              <a:t>118</a:t>
            </a:r>
            <a:r>
              <a:rPr lang="en-GB" baseline="30000" dirty="0"/>
              <a:t>, </a:t>
            </a:r>
            <a:r>
              <a:rPr lang="en-GB" baseline="30000" dirty="0">
                <a:hlinkClick r:id="rId19" tooltip="Kitamura, T. et al. Inactivation of chemokine (C-C motif) receptor 1 (CCR1) suppresses colon cancer liver metastasis by blocking accumulation of immature myeloid cells in a mouse model. Proc. Natl Acad. Sci. USA 107, 13063-13068 (2010)."/>
              </a:rPr>
              <a:t>216</a:t>
            </a:r>
            <a:r>
              <a:rPr lang="en-GB" dirty="0"/>
              <a:t>, ECM components</a:t>
            </a:r>
            <a:r>
              <a:rPr lang="en-GB" baseline="30000" dirty="0">
                <a:hlinkClick r:id="rId20" tooltip="Kim, S. et al. Carcinoma-produced factors activate myeloid cells through TLR2 to stimulate metastasis. Nature 457, 102-108 (2009)."/>
              </a:rPr>
              <a:t>217</a:t>
            </a:r>
            <a:r>
              <a:rPr lang="en-GB" dirty="0"/>
              <a:t> and hypoxia mobilize myeloid cells. Their activity is regulated by growth factors</a:t>
            </a:r>
            <a:r>
              <a:rPr lang="en-GB" baseline="30000" dirty="0">
                <a:hlinkClick r:id="rId21" tooltip="Liu, L. et al. Reductions in myeloid-derived suppressor cells and lung metastases using AZD4547 treatment of a metastatic murine breast tumor model. Cell. Physiol. Biochem. 33, 633-645 (2014)."/>
              </a:rPr>
              <a:t>218</a:t>
            </a:r>
            <a:r>
              <a:rPr lang="en-GB" dirty="0"/>
              <a:t>, toll-like receptor (TLR)</a:t>
            </a:r>
            <a:r>
              <a:rPr lang="en-GB" baseline="30000" dirty="0">
                <a:hlinkClick r:id="rId20" tooltip="Kim, S. et al. Carcinoma-produced factors activate myeloid cells through TLR2 to stimulate metastasis. Nature 457, 102-108 (2009)."/>
              </a:rPr>
              <a:t>217</a:t>
            </a:r>
            <a:r>
              <a:rPr lang="en-GB" dirty="0"/>
              <a:t> and peroxisome proliferator-activated receptor-</a:t>
            </a:r>
            <a:r>
              <a:rPr lang="el-GR" dirty="0"/>
              <a:t>γ (</a:t>
            </a:r>
            <a:r>
              <a:rPr lang="en-GB" dirty="0"/>
              <a:t>PPAR</a:t>
            </a:r>
            <a:r>
              <a:rPr lang="el-GR" dirty="0"/>
              <a:t>γ)</a:t>
            </a:r>
            <a:r>
              <a:rPr lang="el-GR" baseline="30000" dirty="0">
                <a:hlinkClick r:id="rId22" tooltip="Li, H. et al. Activation of PPAR[gamma] in myeloid cells promotes lung cancer progression and metastasis. PLoS ONE 6, e28133 (2011)."/>
              </a:rPr>
              <a:t>219</a:t>
            </a:r>
            <a:r>
              <a:rPr lang="el-GR" dirty="0"/>
              <a:t> </a:t>
            </a:r>
            <a:r>
              <a:rPr lang="en-GB" dirty="0"/>
              <a:t>signalling; a chemokine (C-X3-C motif) ligand 1 (CX3CL1) loop promotes their viability</a:t>
            </a:r>
            <a:r>
              <a:rPr lang="en-GB" baseline="30000" dirty="0">
                <a:hlinkClick r:id="rId23" tooltip="Zheng, J. et al. Chemokine receptor CX3CR1 contributes to macrophage survival in tumor metastasis. Mol. Cancer 12, 141 (2013)."/>
              </a:rPr>
              <a:t>115</a:t>
            </a:r>
            <a:r>
              <a:rPr lang="en-GB" dirty="0"/>
              <a:t>. Myeloid cells also transdifferentiate into metastasis effector cells</a:t>
            </a:r>
            <a:r>
              <a:rPr lang="en-GB" baseline="30000" dirty="0">
                <a:hlinkClick r:id="rId24" tooltip="Sawant, A. &amp; Ponnazhagan, S. Myeloid-derived suppressor cells as osteoclast progenitors: a novel target for controlling osteolytic bone metastasis. Cancer Res. 73, 4606-4610 (2013)."/>
              </a:rPr>
              <a:t>220</a:t>
            </a:r>
            <a:r>
              <a:rPr lang="en-GB" dirty="0"/>
              <a:t>. Macrophages from host tissue and circulation also facilitate colonization through chemokine cascades</a:t>
            </a:r>
            <a:r>
              <a:rPr lang="en-GB" baseline="30000" dirty="0">
                <a:hlinkClick r:id="rId25" tooltip="Kitamura, T. et al. CCL2-induced chemokine cascade promotes breast cancer metastasis by enhancing retention of metastasis-associated macrophages. J. Exp. Med. 212, 1043-1059 (2015)."/>
              </a:rPr>
              <a:t>114</a:t>
            </a:r>
            <a:r>
              <a:rPr lang="en-GB" dirty="0"/>
              <a:t>. Reciprocal signalling between macrophages and tumour cells enhances the viability of both cell populations</a:t>
            </a:r>
            <a:r>
              <a:rPr lang="en-GB" baseline="30000" dirty="0">
                <a:hlinkClick r:id="rId23" tooltip="Zheng, J. et al. Chemokine receptor CX3CR1 contributes to macrophage survival in tumor metastasis. Mol. Cancer 12, 141 (2013)."/>
              </a:rPr>
              <a:t>115</a:t>
            </a:r>
            <a:r>
              <a:rPr lang="en-GB" baseline="30000" dirty="0"/>
              <a:t>, </a:t>
            </a:r>
            <a:r>
              <a:rPr lang="en-GB" baseline="30000" dirty="0">
                <a:hlinkClick r:id="rId26" tooltip="Chen, Q., Zhang, X. H. F. &amp; Massague, J. Macrophage binding to receptor VCAM-1 transmits survival signals in breast cancer cells that invade the lungs. Cancer Cell 20, 538-549 (2011). This paper reports that tumour VCAM1 interaction with macrophages provides a pro-survival signal in metastatic colonization."/>
              </a:rPr>
              <a:t>221</a:t>
            </a:r>
            <a:r>
              <a:rPr lang="en-GB" dirty="0"/>
              <a:t>. NK cells also join the site of colonization and provide innate immune functions. </a:t>
            </a:r>
            <a:r>
              <a:rPr lang="en-GB" b="1" dirty="0"/>
              <a:t>d</a:t>
            </a:r>
            <a:r>
              <a:rPr lang="en-GB" dirty="0"/>
              <a:t> | T cell-mediated immunity. Influx and activation of tumour infiltrating lymphocytes (TILs) is mediated by chemokines such as C-X-C motif chemokine ligand 16 (CXCL16)</a:t>
            </a:r>
            <a:r>
              <a:rPr lang="en-GB" baseline="30000" dirty="0">
                <a:hlinkClick r:id="rId27" tooltip="Kee, J. Y. et al. Chemokine CXCL16 suppresses liver metastasis of colorectal cancer via augmentation of tumor-infiltrating natural killer T cells in a murine model. Oncol. Rep. 29, 975-982 (2013)."/>
              </a:rPr>
              <a:t>117</a:t>
            </a:r>
            <a:r>
              <a:rPr lang="en-GB" dirty="0"/>
              <a:t>. Programmed cell death protein 1 (PD1) immune checkpoint expression is increased on CD8</a:t>
            </a:r>
            <a:r>
              <a:rPr lang="en-GB" baseline="30000" dirty="0"/>
              <a:t>+</a:t>
            </a:r>
            <a:r>
              <a:rPr lang="en-GB" dirty="0"/>
              <a:t> TILs in the metastatic microenvironment</a:t>
            </a:r>
            <a:r>
              <a:rPr lang="en-GB" baseline="30000" dirty="0">
                <a:hlinkClick r:id="rId28" tooltip="Chapon, M. et al. Progressive upregulation of PD-1 in primary and metastatic melanomas associated with blunted TCR signaling in infiltrating T lymphocytes. J. Invest. Dermatol. 131, 1300-1307 (2011). This study shows that immune checkpoint expression varies in metastases."/>
              </a:rPr>
              <a:t>222</a:t>
            </a:r>
            <a:r>
              <a:rPr lang="en-GB" dirty="0"/>
              <a:t>. In turn, CD8</a:t>
            </a:r>
            <a:r>
              <a:rPr lang="en-GB" baseline="30000" dirty="0"/>
              <a:t>+</a:t>
            </a:r>
            <a:r>
              <a:rPr lang="en-GB" dirty="0"/>
              <a:t> TILs secrete IFN</a:t>
            </a:r>
            <a:r>
              <a:rPr lang="el-GR" dirty="0"/>
              <a:t>γ </a:t>
            </a:r>
            <a:r>
              <a:rPr lang="en-GB" dirty="0"/>
              <a:t>to upregulate PD1 ligand 1 (PDL1) on metastatic tumour cells</a:t>
            </a:r>
            <a:r>
              <a:rPr lang="en-GB" baseline="30000" dirty="0">
                <a:hlinkClick r:id="rId29" tooltip="Spranger, S. et al. Up-regulation of PD-L1, IDO, and T-regs in the melanoma tumor microenvironment is driven by CD8+ T cells. Sci. Transl Med. 5, 200ra116 (2013)."/>
              </a:rPr>
              <a:t>223</a:t>
            </a:r>
            <a:r>
              <a:rPr lang="en-GB" baseline="30000" dirty="0"/>
              <a:t>, </a:t>
            </a:r>
            <a:r>
              <a:rPr lang="en-GB" baseline="30000" dirty="0">
                <a:hlinkClick r:id="rId30" tooltip="Abiko, K. et al. IFN-gamma from lymphocytes induces PD-L1 expression and promotes progression of ovarian cancer. Br. J. Cancer 112, 1501-1509 (2015). This paper reports that IFN[gamma] regulates PDL1 immune checkpoint expression and function in peritoneal colonization of ovarian cancer."/>
              </a:rPr>
              <a:t>224</a:t>
            </a:r>
            <a:r>
              <a:rPr lang="en-GB" dirty="0"/>
              <a:t>. The PD1–PDL1 pathway inactivates the cytotoxic T-lymphocyte (CTL) effector arm. Tumour cells halt immune responses in several ways. They produce interleukins (ILs), leading to the production of granulocyte-colony stimulating factor (G-CSF), mobilization of neutrophils and inactivation of CTLs</a:t>
            </a:r>
            <a:r>
              <a:rPr lang="en-GB" baseline="30000" dirty="0">
                <a:hlinkClick r:id="rId31" tooltip="Coffelt, S. B. et al. IL-17-producing [gamma][delta] T cells and neutrophils conspire to promote breast cancer metastasis. Nature 522, 345-348 (2015)."/>
              </a:rPr>
              <a:t>225</a:t>
            </a:r>
            <a:r>
              <a:rPr lang="en-GB" dirty="0"/>
              <a:t>. Tumour chemokine networks can recruit T regulatory (</a:t>
            </a:r>
            <a:r>
              <a:rPr lang="en-GB" dirty="0" err="1"/>
              <a:t>T</a:t>
            </a:r>
            <a:r>
              <a:rPr lang="en-GB" baseline="-25000" dirty="0" err="1"/>
              <a:t>reg</a:t>
            </a:r>
            <a:r>
              <a:rPr lang="en-GB" dirty="0"/>
              <a:t>) cells, shutting down NK cell activity</a:t>
            </a:r>
            <a:r>
              <a:rPr lang="en-GB" baseline="30000" dirty="0">
                <a:hlinkClick r:id="rId32" tooltip="Olkhanud, P. B. et al. Breast cancer lung metastasis requires expression of chemokine receptor CCR4 and regulatory T cells. Cancer Res. 69, 5996-6004 (2009)."/>
              </a:rPr>
              <a:t>226</a:t>
            </a:r>
            <a:r>
              <a:rPr lang="en-GB" dirty="0"/>
              <a:t>. A balance of tumour zinc finger E-box binding homeobox 1 (ZEB1) and microRNA miR-200 regulates PDL1 expression</a:t>
            </a:r>
            <a:r>
              <a:rPr lang="en-GB" baseline="30000" dirty="0">
                <a:hlinkClick r:id="rId33" tooltip="Chen, L. M. et al. Metastasis is regulated via microRNA-200/ZEB1 axis control of tumour cell PD-L1 expression and intratumoral immunosuppression. Nat. Commun. 5, 5241 (2014)."/>
              </a:rPr>
              <a:t>227</a:t>
            </a:r>
            <a:r>
              <a:rPr lang="en-GB" dirty="0"/>
              <a:t>. </a:t>
            </a:r>
            <a:r>
              <a:rPr lang="en-GB" b="1" dirty="0"/>
              <a:t>e</a:t>
            </a:r>
            <a:r>
              <a:rPr lang="en-GB" dirty="0"/>
              <a:t> | Vascular system. Angiogenesis is stimulated by hypoxia. Endothelial cells proliferate, migrate and encircle to form capillaries. The process is facilitated by MDSCs, which are 'educated' by tumour-derived exosomes</a:t>
            </a:r>
            <a:r>
              <a:rPr lang="en-GB" baseline="30000" dirty="0">
                <a:hlinkClick r:id="rId11" tooltip="Peinado, H. et al. Melanoma exosomes educate bone marrow progenitor cells toward a pro-metastatic phenotype through MET. Nat. Med. 18, 883-891 (2012)."/>
              </a:rPr>
              <a:t>131</a:t>
            </a:r>
            <a:r>
              <a:rPr lang="en-GB" dirty="0"/>
              <a:t>. Other pathways such as angiopoietin (ANGPT) signalling, stabilize vessels</a:t>
            </a:r>
            <a:r>
              <a:rPr lang="en-GB" baseline="30000" dirty="0">
                <a:hlinkClick r:id="rId34" tooltip="Mazzieri, R. et al. Targeting the ANG2/TIE2 axis inhibits tumor growth and metastasis by impairing angiogenesis and disabling rebounds of proangiogenic myeloid cells. Cancer Cell 19, 512-526 (2011)."/>
              </a:rPr>
              <a:t>52</a:t>
            </a:r>
            <a:r>
              <a:rPr lang="en-GB" dirty="0"/>
              <a:t>. Residual hypoxia stimulates tumour invasion</a:t>
            </a:r>
            <a:r>
              <a:rPr lang="en-GB" baseline="30000" dirty="0">
                <a:hlinkClick r:id="rId35" tooltip="Guerin, E., Man, S., Xu, P. &amp; Kerbel, R. S. A. Model of postsurgical advanced metastatic breast cancer more accurately replicates the clinical efficacy of antiangiogenic drugs. Cancer Res. 73, 2743-2748 (2013)."/>
              </a:rPr>
              <a:t>24</a:t>
            </a:r>
            <a:r>
              <a:rPr lang="en-GB" baseline="30000" dirty="0"/>
              <a:t>, </a:t>
            </a:r>
            <a:r>
              <a:rPr lang="en-GB" baseline="30000" dirty="0">
                <a:hlinkClick r:id="rId36" tooltip="Yin, T. et al. Antiangiogenic therapy using sunitinib combined with rapamycin retards tumor growth but promotes metastasis. Transl Oncol. 7, 221-229 (2014)."/>
              </a:rPr>
              <a:t>49</a:t>
            </a:r>
            <a:r>
              <a:rPr lang="en-GB" baseline="30000" dirty="0"/>
              <a:t>, </a:t>
            </a:r>
            <a:r>
              <a:rPr lang="en-GB" baseline="30000" dirty="0">
                <a:hlinkClick r:id="rId37" tooltip="Ebos, J. et al. Accelerated metastasis after short-term treatment with a potent inhibitor of tumor angiogenesis. Cancer Cell 15, 232-239 (2009)."/>
              </a:rPr>
              <a:t>50</a:t>
            </a:r>
            <a:r>
              <a:rPr lang="en-GB" baseline="30000" dirty="0"/>
              <a:t>, </a:t>
            </a:r>
            <a:r>
              <a:rPr lang="en-GB" baseline="30000" dirty="0">
                <a:hlinkClick r:id="rId38" tooltip="Paez-Ribes, M. et al. Antiangiogenic therapy elicits malignant progression of tumors to increased local invasion and distant metastasis. Cancer Cell 15, 220-231 (2009). This paper reports that VEGF inhibitors inhibited tumour growth but accelerated progression in mouse model systems."/>
              </a:rPr>
              <a:t>51</a:t>
            </a:r>
            <a:r>
              <a:rPr lang="en-GB" dirty="0"/>
              <a:t>. Other sources of blood supply include co-option of the existing vasculature and </a:t>
            </a:r>
            <a:r>
              <a:rPr lang="en-GB" dirty="0" err="1"/>
              <a:t>vasculogenic</a:t>
            </a:r>
            <a:r>
              <a:rPr lang="en-GB" dirty="0"/>
              <a:t> mimicry, which is the formation of blood-conducting tubes by tumour cells</a:t>
            </a:r>
            <a:r>
              <a:rPr lang="en-GB" baseline="30000" dirty="0">
                <a:hlinkClick r:id="rId39" tooltip="Kienast, Y. et al. Real-time imaging reveals the single steps of brain metastasis formation. Nat. Med. 16, 116-122 (2010)."/>
              </a:rPr>
              <a:t>55</a:t>
            </a:r>
            <a:r>
              <a:rPr lang="en-GB" baseline="30000" dirty="0"/>
              <a:t>, </a:t>
            </a:r>
            <a:r>
              <a:rPr lang="en-GB" baseline="30000" dirty="0">
                <a:hlinkClick r:id="rId40" tooltip="Kusters, B. et al. Differential effects of vascular endothelial growth factor A isoforms in a mouse brain metastasis model of human melanoma. Cancer Res. 63, 5408-5413 (2003)."/>
              </a:rPr>
              <a:t>56</a:t>
            </a:r>
            <a:r>
              <a:rPr lang="en-GB" baseline="30000" dirty="0"/>
              <a:t>, </a:t>
            </a:r>
            <a:r>
              <a:rPr lang="en-GB" baseline="30000" dirty="0">
                <a:hlinkClick r:id="rId41" tooltip="Maniotis, A. et al. Vascular channel formation by human melanoma cells in vivo and in vitro: vasculogenic mimicry. Am. J. Pathol. 155, 739-752 (1999)."/>
              </a:rPr>
              <a:t>57</a:t>
            </a:r>
            <a:r>
              <a:rPr lang="en-GB" baseline="30000" dirty="0"/>
              <a:t>, </a:t>
            </a:r>
            <a:r>
              <a:rPr lang="en-GB" baseline="30000" dirty="0">
                <a:hlinkClick r:id="rId42" tooltip="Donnem, T. et al. Vessel co-option in primary human tumors and metastases: an obstacle to effective anti-angiogenic treatment? Cancer Med. 2, 427-436 (2013)."/>
              </a:rPr>
              <a:t>228</a:t>
            </a:r>
            <a:r>
              <a:rPr lang="en-GB" dirty="0"/>
              <a:t>. CCL, chemokine (C-C motif) ligand; CCR, chemokine (C-C motif) receptor; MIF, macrophage migration inhibitory factor; SAA, serum amyloid A</a:t>
            </a:r>
          </a:p>
        </p:txBody>
      </p:sp>
      <p:sp>
        <p:nvSpPr>
          <p:cNvPr id="4" name="Slide Number Placeholder 3"/>
          <p:cNvSpPr>
            <a:spLocks noGrp="1"/>
          </p:cNvSpPr>
          <p:nvPr>
            <p:ph type="sldNum" sz="quarter" idx="10"/>
          </p:nvPr>
        </p:nvSpPr>
        <p:spPr/>
        <p:txBody>
          <a:bodyPr/>
          <a:lstStyle/>
          <a:p>
            <a:fld id="{C2607450-A8DA-4AE0-B8B0-29D230740E95}" type="slidenum">
              <a:rPr lang="en-GB" smtClean="0"/>
              <a:t>64</a:t>
            </a:fld>
            <a:endParaRPr lang="en-GB"/>
          </a:p>
        </p:txBody>
      </p:sp>
    </p:spTree>
    <p:extLst>
      <p:ext uri="{BB962C8B-B14F-4D97-AF65-F5344CB8AC3E}">
        <p14:creationId xmlns:p14="http://schemas.microsoft.com/office/powerpoint/2010/main" val="1496906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6CE82B5-2A0F-4DA3-BD44-BDBB26A04DA0}"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353368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CE82B5-2A0F-4DA3-BD44-BDBB26A04DA0}"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3046165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CE82B5-2A0F-4DA3-BD44-BDBB26A04DA0}"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143771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1" y="228602"/>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grpSp>
        <p:nvGrpSpPr>
          <p:cNvPr id="5" name="Group 9"/>
          <p:cNvGrpSpPr>
            <a:grpSpLocks noChangeAspect="1"/>
          </p:cNvGrpSpPr>
          <p:nvPr userDrawn="1"/>
        </p:nvGrpSpPr>
        <p:grpSpPr bwMode="auto">
          <a:xfrm>
            <a:off x="228601" y="5181602"/>
            <a:ext cx="8723313" cy="1330325"/>
            <a:chOff x="-3905250" y="4294188"/>
            <a:chExt cx="13011150" cy="1892300"/>
          </a:xfrm>
        </p:grpSpPr>
        <p:sp>
          <p:nvSpPr>
            <p:cNvPr id="6" name="Freeform 14"/>
            <p:cNvSpPr>
              <a:spLocks/>
            </p:cNvSpPr>
            <p:nvPr/>
          </p:nvSpPr>
          <p:spPr bwMode="hidden">
            <a:xfrm>
              <a:off x="4810682" y="4499677"/>
              <a:ext cx="4295218" cy="1016152"/>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7" name="Freeform 6"/>
            <p:cNvSpPr>
              <a:spLocks/>
            </p:cNvSpPr>
            <p:nvPr/>
          </p:nvSpPr>
          <p:spPr bwMode="hidden">
            <a:xfrm>
              <a:off x="-308537" y="4319028"/>
              <a:ext cx="8280252" cy="1208091"/>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8" name="Freeform 22"/>
            <p:cNvSpPr>
              <a:spLocks/>
            </p:cNvSpPr>
            <p:nvPr/>
          </p:nvSpPr>
          <p:spPr bwMode="hidden">
            <a:xfrm>
              <a:off x="4015" y="4334834"/>
              <a:ext cx="8164230" cy="110196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9" name="Freeform 26"/>
            <p:cNvSpPr>
              <a:spLocks/>
            </p:cNvSpPr>
            <p:nvPr/>
          </p:nvSpPr>
          <p:spPr bwMode="hidden">
            <a:xfrm>
              <a:off x="4157164" y="4316769"/>
              <a:ext cx="4939264" cy="925827"/>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gr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3048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200"/>
            <a:ext cx="7772400" cy="1780108"/>
          </a:xfrm>
        </p:spPr>
        <p:txBody>
          <a:bodyPr anchor="b">
            <a:normAutofit/>
          </a:bodyPr>
          <a:lstStyle>
            <a:lvl1pPr>
              <a:defRPr sz="33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2" name="Footer Placeholder 4"/>
          <p:cNvSpPr>
            <a:spLocks noGrp="1"/>
          </p:cNvSpPr>
          <p:nvPr>
            <p:ph type="ftr" sz="quarter" idx="10"/>
          </p:nvPr>
        </p:nvSpPr>
        <p:spPr>
          <a:xfrm>
            <a:off x="304800" y="6019802"/>
            <a:ext cx="8686800" cy="365125"/>
          </a:xfrm>
        </p:spPr>
        <p:txBody>
          <a:bodyPr/>
          <a:lstStyle>
            <a:lvl1pPr>
              <a:defRPr sz="1050" b="1"/>
            </a:lvl1pPr>
          </a:lstStyle>
          <a:p>
            <a:pPr>
              <a:defRPr/>
            </a:pPr>
            <a:r>
              <a:rPr lang="en-US">
                <a:solidFill>
                  <a:srgbClr val="073E87"/>
                </a:solidFill>
              </a:rPr>
              <a:t>University of Nairobi                                 ISO 9001:2008       </a:t>
            </a:r>
            <a:fld id="{F5353712-C8B0-41BE-9493-A583AC42ECEA}" type="slidenum">
              <a:rPr lang="en-US">
                <a:solidFill>
                  <a:srgbClr val="073E87"/>
                </a:solidFill>
              </a:rPr>
              <a:pPr>
                <a:defRPr/>
              </a:pPr>
              <a:t>‹#›</a:t>
            </a:fld>
            <a:r>
              <a:rPr lang="en-US">
                <a:solidFill>
                  <a:srgbClr val="073E87"/>
                </a:solidFill>
              </a:rPr>
              <a:t>	 Certified 		http://www.uonbi.ac.ke</a:t>
            </a:r>
          </a:p>
        </p:txBody>
      </p:sp>
    </p:spTree>
    <p:extLst>
      <p:ext uri="{BB962C8B-B14F-4D97-AF65-F5344CB8AC3E}">
        <p14:creationId xmlns:p14="http://schemas.microsoft.com/office/powerpoint/2010/main" val="1885660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4" descr="Fountain 1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28600" y="304800"/>
            <a:ext cx="7543800" cy="1252537"/>
          </a:xfrm>
        </p:spPr>
        <p:txBody>
          <a:bodyPr/>
          <a:lstStyle/>
          <a:p>
            <a:r>
              <a:rPr lang="en-US" dirty="0"/>
              <a:t>Click to edit Master title style</a:t>
            </a:r>
          </a:p>
        </p:txBody>
      </p:sp>
      <p:sp>
        <p:nvSpPr>
          <p:cNvPr id="5" name="Footer Placeholder 4"/>
          <p:cNvSpPr>
            <a:spLocks noGrp="1"/>
          </p:cNvSpPr>
          <p:nvPr>
            <p:ph type="ftr" sz="quarter" idx="10"/>
          </p:nvPr>
        </p:nvSpPr>
        <p:spPr>
          <a:xfrm>
            <a:off x="269876" y="6172202"/>
            <a:ext cx="8797925" cy="365125"/>
          </a:xfrm>
        </p:spPr>
        <p:txBody>
          <a:bodyPr/>
          <a:lstStyle>
            <a:lvl1pPr>
              <a:defRPr sz="1050" b="1"/>
            </a:lvl1pPr>
          </a:lstStyle>
          <a:p>
            <a:pPr>
              <a:defRPr/>
            </a:pPr>
            <a:r>
              <a:rPr lang="en-US">
                <a:solidFill>
                  <a:srgbClr val="073E87"/>
                </a:solidFill>
              </a:rPr>
              <a:t>University of Nairobi                                 ISO 9001:2008       </a:t>
            </a:r>
            <a:fld id="{1001572D-FA84-480A-A5D7-D48624807CA5}" type="slidenum">
              <a:rPr lang="en-US">
                <a:solidFill>
                  <a:srgbClr val="073E87"/>
                </a:solidFill>
              </a:rPr>
              <a:pPr>
                <a:defRPr/>
              </a:pPr>
              <a:t>‹#›</a:t>
            </a:fld>
            <a:r>
              <a:rPr lang="en-US">
                <a:solidFill>
                  <a:srgbClr val="073E87"/>
                </a:solidFill>
              </a:rPr>
              <a:t>	 Certified 		http://www.uonbi.ac.ke</a:t>
            </a:r>
          </a:p>
        </p:txBody>
      </p:sp>
    </p:spTree>
    <p:extLst>
      <p:ext uri="{BB962C8B-B14F-4D97-AF65-F5344CB8AC3E}">
        <p14:creationId xmlns:p14="http://schemas.microsoft.com/office/powerpoint/2010/main" val="3265492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1"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Freeform 4"/>
          <p:cNvSpPr>
            <a:spLocks/>
          </p:cNvSpPr>
          <p:nvPr/>
        </p:nvSpPr>
        <p:spPr bwMode="hidden">
          <a:xfrm>
            <a:off x="6046788" y="4203702"/>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8" name="Freeform 26"/>
          <p:cNvSpPr>
            <a:spLocks/>
          </p:cNvSpPr>
          <p:nvPr/>
        </p:nvSpPr>
        <p:spPr bwMode="hidden">
          <a:xfrm>
            <a:off x="5610226" y="4073527"/>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useBgFill="1">
        <p:nvSpPr>
          <p:cNvPr id="9" name="Freeform 10"/>
          <p:cNvSpPr>
            <a:spLocks/>
          </p:cNvSpPr>
          <p:nvPr/>
        </p:nvSpPr>
        <p:spPr bwMode="hidden">
          <a:xfrm>
            <a:off x="211138" y="4059240"/>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304800"/>
            <a:ext cx="99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90032" y="2463560"/>
            <a:ext cx="7772400" cy="1524000"/>
          </a:xfrm>
        </p:spPr>
        <p:txBody>
          <a:bodyPr anchor="t">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1" name="Footer Placeholder 4"/>
          <p:cNvSpPr>
            <a:spLocks noGrp="1"/>
          </p:cNvSpPr>
          <p:nvPr>
            <p:ph type="ftr" sz="quarter" idx="10"/>
          </p:nvPr>
        </p:nvSpPr>
        <p:spPr>
          <a:xfrm>
            <a:off x="381001" y="6172202"/>
            <a:ext cx="8493125" cy="365125"/>
          </a:xfrm>
        </p:spPr>
        <p:txBody>
          <a:bodyPr/>
          <a:lstStyle>
            <a:lvl1pPr>
              <a:defRPr/>
            </a:lvl1pPr>
          </a:lstStyle>
          <a:p>
            <a:pPr>
              <a:defRPr/>
            </a:pPr>
            <a:r>
              <a:rPr lang="en-US">
                <a:solidFill>
                  <a:srgbClr val="073E87"/>
                </a:solidFill>
              </a:rPr>
              <a:t>University of Nairobi                                 ISO 9001:2008       </a:t>
            </a:r>
            <a:fld id="{C9A9A08A-2984-4BE5-BF9E-BB137ECDC259}" type="slidenum">
              <a:rPr lang="en-US">
                <a:solidFill>
                  <a:srgbClr val="073E87"/>
                </a:solidFill>
              </a:rPr>
              <a:pPr>
                <a:defRPr/>
              </a:pPr>
              <a:t>‹#›</a:t>
            </a:fld>
            <a:r>
              <a:rPr lang="en-US">
                <a:solidFill>
                  <a:srgbClr val="073E87"/>
                </a:solidFill>
              </a:rPr>
              <a:t>	 Certified 		http://www.uonbi.ac.ke</a:t>
            </a:r>
          </a:p>
        </p:txBody>
      </p:sp>
    </p:spTree>
    <p:extLst>
      <p:ext uri="{BB962C8B-B14F-4D97-AF65-F5344CB8AC3E}">
        <p14:creationId xmlns:p14="http://schemas.microsoft.com/office/powerpoint/2010/main" val="80662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4" descr="Fountain 1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5"/>
          </p:nvPr>
        </p:nvSpPr>
        <p:spPr/>
        <p:txBody>
          <a:bodyPr/>
          <a:lstStyle>
            <a:lvl1pPr>
              <a:defRPr/>
            </a:lvl1pPr>
          </a:lstStyle>
          <a:p>
            <a:pPr>
              <a:defRPr/>
            </a:pPr>
            <a:r>
              <a:rPr lang="en-US">
                <a:solidFill>
                  <a:srgbClr val="073E87"/>
                </a:solidFill>
              </a:rPr>
              <a:t>University of Nairobi                                 ISO 9001:2008       </a:t>
            </a:r>
            <a:fld id="{10B7F4EC-67BE-4188-A476-C842A0A71A0D}" type="slidenum">
              <a:rPr lang="en-US">
                <a:solidFill>
                  <a:srgbClr val="073E87"/>
                </a:solidFill>
              </a:rPr>
              <a:pPr>
                <a:defRPr/>
              </a:pPr>
              <a:t>‹#›</a:t>
            </a:fld>
            <a:r>
              <a:rPr lang="en-US">
                <a:solidFill>
                  <a:srgbClr val="073E87"/>
                </a:solidFill>
              </a:rPr>
              <a:t>	 Certified 		http://www.uonbi.ac.ke</a:t>
            </a:r>
            <a:endParaRPr lang="en-US" dirty="0">
              <a:solidFill>
                <a:srgbClr val="073E87"/>
              </a:solidFill>
            </a:endParaRPr>
          </a:p>
        </p:txBody>
      </p:sp>
    </p:spTree>
    <p:extLst>
      <p:ext uri="{BB962C8B-B14F-4D97-AF65-F5344CB8AC3E}">
        <p14:creationId xmlns:p14="http://schemas.microsoft.com/office/powerpoint/2010/main" val="132728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1800" b="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7333" y="3429002"/>
            <a:ext cx="3820055"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1800" b="0"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3429002"/>
            <a:ext cx="3822192"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US">
                <a:solidFill>
                  <a:srgbClr val="073E87"/>
                </a:solidFill>
              </a:rPr>
              <a:t>University of Nairobi                                 ISO 9001:2008       </a:t>
            </a:r>
            <a:fld id="{E64AC39F-1D9C-489E-AE48-85C028E146E6}" type="slidenum">
              <a:rPr lang="en-US">
                <a:solidFill>
                  <a:srgbClr val="073E87"/>
                </a:solidFill>
              </a:rPr>
              <a:pPr>
                <a:defRPr/>
              </a:pPr>
              <a:t>‹#›</a:t>
            </a:fld>
            <a:r>
              <a:rPr lang="en-US">
                <a:solidFill>
                  <a:srgbClr val="073E87"/>
                </a:solidFill>
              </a:rPr>
              <a:t>	 Certified 		http://www.uonbi.ac.ke</a:t>
            </a:r>
            <a:endParaRPr lang="en-US" dirty="0">
              <a:solidFill>
                <a:srgbClr val="073E87"/>
              </a:solidFill>
            </a:endParaRPr>
          </a:p>
        </p:txBody>
      </p:sp>
    </p:spTree>
    <p:extLst>
      <p:ext uri="{BB962C8B-B14F-4D97-AF65-F5344CB8AC3E}">
        <p14:creationId xmlns:p14="http://schemas.microsoft.com/office/powerpoint/2010/main" val="3295828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solidFill>
                  <a:srgbClr val="073E87"/>
                </a:solidFill>
              </a:rPr>
              <a:t>University of Nairobi                                 ISO 9001:2008       </a:t>
            </a:r>
            <a:fld id="{B3F614DE-CE83-4D9E-9B9F-A6BC6FB80F54}" type="slidenum">
              <a:rPr lang="en-US">
                <a:solidFill>
                  <a:srgbClr val="073E87"/>
                </a:solidFill>
              </a:rPr>
              <a:pPr>
                <a:defRPr/>
              </a:pPr>
              <a:t>‹#›</a:t>
            </a:fld>
            <a:r>
              <a:rPr lang="en-US">
                <a:solidFill>
                  <a:srgbClr val="073E87"/>
                </a:solidFill>
              </a:rPr>
              <a:t>	 Certified 		http://www.uonbi.ac.ke</a:t>
            </a:r>
            <a:endParaRPr lang="en-US" dirty="0">
              <a:solidFill>
                <a:srgbClr val="073E87"/>
              </a:solidFill>
            </a:endParaRPr>
          </a:p>
        </p:txBody>
      </p:sp>
    </p:spTree>
    <p:extLst>
      <p:ext uri="{BB962C8B-B14F-4D97-AF65-F5344CB8AC3E}">
        <p14:creationId xmlns:p14="http://schemas.microsoft.com/office/powerpoint/2010/main" val="217356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1" y="228602"/>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grpSp>
        <p:nvGrpSpPr>
          <p:cNvPr id="3" name="Group 15"/>
          <p:cNvGrpSpPr>
            <a:grpSpLocks noChangeAspect="1"/>
          </p:cNvGrpSpPr>
          <p:nvPr/>
        </p:nvGrpSpPr>
        <p:grpSpPr bwMode="auto">
          <a:xfrm>
            <a:off x="211138" y="714377"/>
            <a:ext cx="8723312" cy="1330325"/>
            <a:chOff x="-3905251" y="4294188"/>
            <a:chExt cx="13027839" cy="1892300"/>
          </a:xfrm>
        </p:grpSpPr>
        <p:sp>
          <p:nvSpPr>
            <p:cNvPr id="4" name="Freeform 14"/>
            <p:cNvSpPr>
              <a:spLocks/>
            </p:cNvSpPr>
            <p:nvPr/>
          </p:nvSpPr>
          <p:spPr bwMode="hidden">
            <a:xfrm>
              <a:off x="4810006" y="4499677"/>
              <a:ext cx="4295986" cy="1016152"/>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5" name="Freeform 4"/>
            <p:cNvSpPr>
              <a:spLocks/>
            </p:cNvSpPr>
            <p:nvPr/>
          </p:nvSpPr>
          <p:spPr bwMode="hidden">
            <a:xfrm>
              <a:off x="-308667" y="4319028"/>
              <a:ext cx="8279020" cy="1208091"/>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6" name="Freeform 22"/>
            <p:cNvSpPr>
              <a:spLocks/>
            </p:cNvSpPr>
            <p:nvPr/>
          </p:nvSpPr>
          <p:spPr bwMode="hidden">
            <a:xfrm>
              <a:off x="4286" y="4334834"/>
              <a:ext cx="8165219" cy="110196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7" name="Freeform 26"/>
            <p:cNvSpPr>
              <a:spLocks/>
            </p:cNvSpPr>
            <p:nvPr/>
          </p:nvSpPr>
          <p:spPr bwMode="hidden">
            <a:xfrm>
              <a:off x="4155651" y="4316769"/>
              <a:ext cx="4940859" cy="925827"/>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gr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0" y="306388"/>
            <a:ext cx="9144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descr="Fountain 1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p:cNvSpPr>
            <a:spLocks noGrp="1"/>
          </p:cNvSpPr>
          <p:nvPr>
            <p:ph type="ftr" sz="quarter" idx="10"/>
          </p:nvPr>
        </p:nvSpPr>
        <p:spPr/>
        <p:txBody>
          <a:bodyPr/>
          <a:lstStyle>
            <a:lvl1pPr>
              <a:defRPr/>
            </a:lvl1pPr>
          </a:lstStyle>
          <a:p>
            <a:pPr>
              <a:defRPr/>
            </a:pPr>
            <a:r>
              <a:rPr lang="en-US">
                <a:solidFill>
                  <a:srgbClr val="073E87"/>
                </a:solidFill>
              </a:rPr>
              <a:t>University of Nairobi                                 ISO 9001:2008       </a:t>
            </a:r>
            <a:fld id="{353DB4C9-C514-4518-AFA9-C52AC37E6E95}" type="slidenum">
              <a:rPr lang="en-US">
                <a:solidFill>
                  <a:srgbClr val="073E87"/>
                </a:solidFill>
              </a:rPr>
              <a:pPr>
                <a:defRPr/>
              </a:pPr>
              <a:t>‹#›</a:t>
            </a:fld>
            <a:r>
              <a:rPr lang="en-US">
                <a:solidFill>
                  <a:srgbClr val="073E87"/>
                </a:solidFill>
              </a:rPr>
              <a:t>	 Certified 		http://www.uonbi.ac.ke</a:t>
            </a:r>
          </a:p>
        </p:txBody>
      </p:sp>
    </p:spTree>
    <p:extLst>
      <p:ext uri="{BB962C8B-B14F-4D97-AF65-F5344CB8AC3E}">
        <p14:creationId xmlns:p14="http://schemas.microsoft.com/office/powerpoint/2010/main" val="203310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1" y="228602"/>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grpSp>
        <p:nvGrpSpPr>
          <p:cNvPr id="6" name="Group 23"/>
          <p:cNvGrpSpPr>
            <a:grpSpLocks noChangeAspect="1"/>
          </p:cNvGrpSpPr>
          <p:nvPr/>
        </p:nvGrpSpPr>
        <p:grpSpPr bwMode="auto">
          <a:xfrm>
            <a:off x="211138" y="714377"/>
            <a:ext cx="8723312" cy="1331913"/>
            <a:chOff x="-3905250" y="4294188"/>
            <a:chExt cx="13011150" cy="1892300"/>
          </a:xfrm>
        </p:grpSpPr>
        <p:sp>
          <p:nvSpPr>
            <p:cNvPr id="7" name="Freeform 14"/>
            <p:cNvSpPr>
              <a:spLocks/>
            </p:cNvSpPr>
            <p:nvPr/>
          </p:nvSpPr>
          <p:spPr bwMode="hidden">
            <a:xfrm>
              <a:off x="4810681" y="4501687"/>
              <a:ext cx="4295219" cy="101494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8" name="Freeform 7"/>
            <p:cNvSpPr>
              <a:spLocks/>
            </p:cNvSpPr>
            <p:nvPr/>
          </p:nvSpPr>
          <p:spPr bwMode="hidden">
            <a:xfrm>
              <a:off x="-308538" y="4318998"/>
              <a:ext cx="8280254" cy="1208906"/>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9" name="Freeform 22"/>
            <p:cNvSpPr>
              <a:spLocks/>
            </p:cNvSpPr>
            <p:nvPr/>
          </p:nvSpPr>
          <p:spPr bwMode="hidden">
            <a:xfrm>
              <a:off x="4014" y="4334786"/>
              <a:ext cx="8164231" cy="1102902"/>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10" name="Freeform 26"/>
            <p:cNvSpPr>
              <a:spLocks/>
            </p:cNvSpPr>
            <p:nvPr/>
          </p:nvSpPr>
          <p:spPr bwMode="hidden">
            <a:xfrm>
              <a:off x="4157164" y="4316742"/>
              <a:ext cx="4939265" cy="926979"/>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gr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48600" y="381001"/>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Fountain 1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914400" y="3581402"/>
            <a:ext cx="3352800" cy="1905001"/>
          </a:xfrm>
        </p:spPr>
        <p:txBody>
          <a:bodyPr>
            <a:normAutofit/>
          </a:bodyPr>
          <a:lstStyle>
            <a:lvl1pPr marL="0" indent="0">
              <a:spcBef>
                <a:spcPts val="0"/>
              </a:spcBef>
              <a:spcAft>
                <a:spcPts val="450"/>
              </a:spcAft>
              <a:buNone/>
              <a:defRPr sz="13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24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1650">
                <a:solidFill>
                  <a:schemeClr val="tx2"/>
                </a:solidFill>
              </a:defRPr>
            </a:lvl1pPr>
            <a:lvl2pPr>
              <a:buClr>
                <a:schemeClr val="bg1"/>
              </a:buClr>
              <a:defRPr sz="1500">
                <a:solidFill>
                  <a:schemeClr val="tx2"/>
                </a:solidFill>
              </a:defRPr>
            </a:lvl2pPr>
            <a:lvl3pPr>
              <a:buClr>
                <a:schemeClr val="bg1"/>
              </a:buClr>
              <a:defRPr sz="135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5"/>
          <p:cNvSpPr>
            <a:spLocks noGrp="1"/>
          </p:cNvSpPr>
          <p:nvPr>
            <p:ph type="ftr" sz="quarter" idx="10"/>
          </p:nvPr>
        </p:nvSpPr>
        <p:spPr>
          <a:xfrm>
            <a:off x="193676" y="6249990"/>
            <a:ext cx="8416925" cy="365125"/>
          </a:xfrm>
        </p:spPr>
        <p:txBody>
          <a:bodyPr/>
          <a:lstStyle>
            <a:lvl1pPr>
              <a:defRPr/>
            </a:lvl1pPr>
          </a:lstStyle>
          <a:p>
            <a:pPr>
              <a:defRPr/>
            </a:pPr>
            <a:r>
              <a:rPr lang="en-US">
                <a:solidFill>
                  <a:srgbClr val="073E87"/>
                </a:solidFill>
              </a:rPr>
              <a:t>University of Nairobi                                 ISO 9001:2008       </a:t>
            </a:r>
            <a:fld id="{E79A8FCE-B4CE-4CE9-8D7E-7F07957AB5E8}" type="slidenum">
              <a:rPr lang="en-US">
                <a:solidFill>
                  <a:srgbClr val="073E87"/>
                </a:solidFill>
              </a:rPr>
              <a:pPr>
                <a:defRPr/>
              </a:pPr>
              <a:t>‹#›</a:t>
            </a:fld>
            <a:r>
              <a:rPr lang="en-US">
                <a:solidFill>
                  <a:srgbClr val="073E87"/>
                </a:solidFill>
              </a:rPr>
              <a:t>	 Certified 		http://www.uonbi.ac.ke</a:t>
            </a:r>
          </a:p>
        </p:txBody>
      </p:sp>
    </p:spTree>
    <p:extLst>
      <p:ext uri="{BB962C8B-B14F-4D97-AF65-F5344CB8AC3E}">
        <p14:creationId xmlns:p14="http://schemas.microsoft.com/office/powerpoint/2010/main" val="108339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CE82B5-2A0F-4DA3-BD44-BDBB26A04DA0}"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3179792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1" y="228602"/>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grpSp>
        <p:nvGrpSpPr>
          <p:cNvPr id="6" name="Group 15"/>
          <p:cNvGrpSpPr>
            <a:grpSpLocks noChangeAspect="1"/>
          </p:cNvGrpSpPr>
          <p:nvPr/>
        </p:nvGrpSpPr>
        <p:grpSpPr bwMode="auto">
          <a:xfrm>
            <a:off x="211138" y="5354640"/>
            <a:ext cx="8723312" cy="1330325"/>
            <a:chOff x="-3905250" y="4294188"/>
            <a:chExt cx="13011150" cy="1892300"/>
          </a:xfrm>
        </p:grpSpPr>
        <p:sp>
          <p:nvSpPr>
            <p:cNvPr id="7" name="Freeform 14"/>
            <p:cNvSpPr>
              <a:spLocks/>
            </p:cNvSpPr>
            <p:nvPr/>
          </p:nvSpPr>
          <p:spPr bwMode="hidden">
            <a:xfrm>
              <a:off x="4810681" y="4499676"/>
              <a:ext cx="4295219" cy="1016152"/>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8" name="Freeform 7"/>
            <p:cNvSpPr>
              <a:spLocks/>
            </p:cNvSpPr>
            <p:nvPr/>
          </p:nvSpPr>
          <p:spPr bwMode="hidden">
            <a:xfrm>
              <a:off x="-308538" y="4319027"/>
              <a:ext cx="8280254" cy="1208092"/>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9" name="Freeform 22"/>
            <p:cNvSpPr>
              <a:spLocks/>
            </p:cNvSpPr>
            <p:nvPr/>
          </p:nvSpPr>
          <p:spPr bwMode="hidden">
            <a:xfrm>
              <a:off x="4014" y="4334834"/>
              <a:ext cx="8164231" cy="110196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10" name="Freeform 26"/>
            <p:cNvSpPr>
              <a:spLocks/>
            </p:cNvSpPr>
            <p:nvPr/>
          </p:nvSpPr>
          <p:spPr bwMode="hidden">
            <a:xfrm>
              <a:off x="4157164" y="4316769"/>
              <a:ext cx="4939265" cy="925827"/>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gr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8800" y="1905002"/>
            <a:ext cx="11430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74156" y="338667"/>
            <a:ext cx="3812645" cy="2429934"/>
          </a:xfrm>
        </p:spPr>
        <p:txBody>
          <a:bodyPr anchor="b">
            <a:normAutofit/>
          </a:bodyPr>
          <a:lstStyle>
            <a:lvl1pPr algn="l">
              <a:defRPr sz="21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4" y="2785533"/>
            <a:ext cx="3818467" cy="2421467"/>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3" name="Footer Placeholder 5"/>
          <p:cNvSpPr>
            <a:spLocks noGrp="1"/>
          </p:cNvSpPr>
          <p:nvPr>
            <p:ph type="ftr" sz="quarter" idx="10"/>
          </p:nvPr>
        </p:nvSpPr>
        <p:spPr>
          <a:xfrm>
            <a:off x="193676" y="6249990"/>
            <a:ext cx="8569325" cy="365125"/>
          </a:xfrm>
        </p:spPr>
        <p:txBody>
          <a:bodyPr/>
          <a:lstStyle>
            <a:lvl1pPr>
              <a:defRPr sz="1050" b="1"/>
            </a:lvl1pPr>
          </a:lstStyle>
          <a:p>
            <a:pPr>
              <a:defRPr/>
            </a:pPr>
            <a:r>
              <a:rPr lang="en-US">
                <a:solidFill>
                  <a:srgbClr val="073E87"/>
                </a:solidFill>
              </a:rPr>
              <a:t>University of Nairobi                                 ISO 9001:2008       </a:t>
            </a:r>
            <a:fld id="{4944FDBC-ED94-4154-BD73-1B0A82E7DE5D}" type="slidenum">
              <a:rPr lang="en-US">
                <a:solidFill>
                  <a:srgbClr val="073E87"/>
                </a:solidFill>
              </a:rPr>
              <a:pPr>
                <a:defRPr/>
              </a:pPr>
              <a:t>‹#›</a:t>
            </a:fld>
            <a:r>
              <a:rPr lang="en-US">
                <a:solidFill>
                  <a:srgbClr val="073E87"/>
                </a:solidFill>
              </a:rPr>
              <a:t>	 Certified 		http://www.uonbi.ac.ke</a:t>
            </a:r>
            <a:endParaRPr lang="en-US" dirty="0">
              <a:solidFill>
                <a:srgbClr val="073E87"/>
              </a:solidFill>
            </a:endParaRPr>
          </a:p>
        </p:txBody>
      </p:sp>
    </p:spTree>
    <p:extLst>
      <p:ext uri="{BB962C8B-B14F-4D97-AF65-F5344CB8AC3E}">
        <p14:creationId xmlns:p14="http://schemas.microsoft.com/office/powerpoint/2010/main" val="62846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73E87"/>
                </a:solidFill>
              </a:rPr>
              <a:t>University of Nairobi                                 ISO 9001:2008       </a:t>
            </a:r>
            <a:fld id="{A6FF0611-067F-4499-90F2-0D3E2CD93856}" type="slidenum">
              <a:rPr lang="en-US">
                <a:solidFill>
                  <a:srgbClr val="073E87"/>
                </a:solidFill>
              </a:rPr>
              <a:pPr>
                <a:defRPr/>
              </a:pPr>
              <a:t>‹#›</a:t>
            </a:fld>
            <a:r>
              <a:rPr lang="en-US">
                <a:solidFill>
                  <a:srgbClr val="073E87"/>
                </a:solidFill>
              </a:rPr>
              <a:t>	 Certified 		http://www.uonbi.ac.ke</a:t>
            </a:r>
            <a:endParaRPr lang="en-US" dirty="0">
              <a:solidFill>
                <a:srgbClr val="073E87"/>
              </a:solidFill>
            </a:endParaRPr>
          </a:p>
        </p:txBody>
      </p:sp>
    </p:spTree>
    <p:extLst>
      <p:ext uri="{BB962C8B-B14F-4D97-AF65-F5344CB8AC3E}">
        <p14:creationId xmlns:p14="http://schemas.microsoft.com/office/powerpoint/2010/main" val="419044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1" y="228602"/>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grpSp>
        <p:nvGrpSpPr>
          <p:cNvPr id="5" name="Group 15"/>
          <p:cNvGrpSpPr>
            <a:grpSpLocks noChangeAspect="1"/>
          </p:cNvGrpSpPr>
          <p:nvPr/>
        </p:nvGrpSpPr>
        <p:grpSpPr bwMode="auto">
          <a:xfrm>
            <a:off x="211138" y="714377"/>
            <a:ext cx="8723312" cy="1331913"/>
            <a:chOff x="-3905250" y="4294188"/>
            <a:chExt cx="13011150" cy="1892300"/>
          </a:xfrm>
        </p:grpSpPr>
        <p:sp>
          <p:nvSpPr>
            <p:cNvPr id="6" name="Freeform 14"/>
            <p:cNvSpPr>
              <a:spLocks/>
            </p:cNvSpPr>
            <p:nvPr/>
          </p:nvSpPr>
          <p:spPr bwMode="hidden">
            <a:xfrm>
              <a:off x="4810681" y="4501687"/>
              <a:ext cx="4295219" cy="101494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7" name="Freeform 6"/>
            <p:cNvSpPr>
              <a:spLocks/>
            </p:cNvSpPr>
            <p:nvPr/>
          </p:nvSpPr>
          <p:spPr bwMode="hidden">
            <a:xfrm>
              <a:off x="-308538" y="4318998"/>
              <a:ext cx="8280254" cy="1208906"/>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8" name="Freeform 22"/>
            <p:cNvSpPr>
              <a:spLocks/>
            </p:cNvSpPr>
            <p:nvPr/>
          </p:nvSpPr>
          <p:spPr bwMode="hidden">
            <a:xfrm>
              <a:off x="4014" y="4334786"/>
              <a:ext cx="8164231" cy="1102902"/>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9" name="Freeform 26"/>
            <p:cNvSpPr>
              <a:spLocks/>
            </p:cNvSpPr>
            <p:nvPr/>
          </p:nvSpPr>
          <p:spPr bwMode="hidden">
            <a:xfrm>
              <a:off x="4157164" y="4316742"/>
              <a:ext cx="4939265" cy="926979"/>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gr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304802"/>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Fountain 1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1447802"/>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4"/>
          <p:cNvSpPr>
            <a:spLocks noGrp="1"/>
          </p:cNvSpPr>
          <p:nvPr>
            <p:ph type="ftr" sz="quarter" idx="10"/>
          </p:nvPr>
        </p:nvSpPr>
        <p:spPr/>
        <p:txBody>
          <a:bodyPr/>
          <a:lstStyle>
            <a:lvl1pPr>
              <a:defRPr/>
            </a:lvl1pPr>
          </a:lstStyle>
          <a:p>
            <a:pPr>
              <a:defRPr/>
            </a:pPr>
            <a:r>
              <a:rPr lang="en-US">
                <a:solidFill>
                  <a:srgbClr val="073E87"/>
                </a:solidFill>
              </a:rPr>
              <a:t>University of Nairobi                                 ISO 9001:2008       </a:t>
            </a:r>
            <a:fld id="{A3E8972E-3B37-4401-8024-84180DED7B1E}" type="slidenum">
              <a:rPr lang="en-US">
                <a:solidFill>
                  <a:srgbClr val="073E87"/>
                </a:solidFill>
              </a:rPr>
              <a:pPr>
                <a:defRPr/>
              </a:pPr>
              <a:t>‹#›</a:t>
            </a:fld>
            <a:r>
              <a:rPr lang="en-US">
                <a:solidFill>
                  <a:srgbClr val="073E87"/>
                </a:solidFill>
              </a:rPr>
              <a:t>	 Certified 		http://www.uonbi.ac.ke</a:t>
            </a:r>
          </a:p>
        </p:txBody>
      </p:sp>
    </p:spTree>
    <p:extLst>
      <p:ext uri="{BB962C8B-B14F-4D97-AF65-F5344CB8AC3E}">
        <p14:creationId xmlns:p14="http://schemas.microsoft.com/office/powerpoint/2010/main" val="145337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E82B5-2A0F-4DA3-BD44-BDBB26A04DA0}"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1988711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6CE82B5-2A0F-4DA3-BD44-BDBB26A04DA0}" type="datetimeFigureOut">
              <a:rPr lang="en-GB" smtClean="0"/>
              <a:t>11/02/2019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107458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6CE82B5-2A0F-4DA3-BD44-BDBB26A04DA0}" type="datetimeFigureOut">
              <a:rPr lang="en-GB" smtClean="0"/>
              <a:t>11/02/2019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93766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6CE82B5-2A0F-4DA3-BD44-BDBB26A04DA0}" type="datetimeFigureOut">
              <a:rPr lang="en-GB" smtClean="0"/>
              <a:t>11/02/2019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146210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E82B5-2A0F-4DA3-BD44-BDBB26A04DA0}" type="datetimeFigureOut">
              <a:rPr lang="en-GB" smtClean="0"/>
              <a:t>11/02/2019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247587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CE82B5-2A0F-4DA3-BD44-BDBB26A04DA0}" type="datetimeFigureOut">
              <a:rPr lang="en-GB" smtClean="0"/>
              <a:t>11/02/2019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1638138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CE82B5-2A0F-4DA3-BD44-BDBB26A04DA0}" type="datetimeFigureOut">
              <a:rPr lang="en-GB" smtClean="0"/>
              <a:t>11/02/2019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24602-4862-44E4-B7D8-2F0D674F12C3}" type="slidenum">
              <a:rPr lang="en-GB" smtClean="0"/>
              <a:t>‹#›</a:t>
            </a:fld>
            <a:endParaRPr lang="en-GB"/>
          </a:p>
        </p:txBody>
      </p:sp>
    </p:spTree>
    <p:extLst>
      <p:ext uri="{BB962C8B-B14F-4D97-AF65-F5344CB8AC3E}">
        <p14:creationId xmlns:p14="http://schemas.microsoft.com/office/powerpoint/2010/main" val="285736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E82B5-2A0F-4DA3-BD44-BDBB26A04DA0}" type="datetimeFigureOut">
              <a:rPr lang="en-GB" smtClean="0"/>
              <a:t>11/02/2019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24602-4862-44E4-B7D8-2F0D674F12C3}" type="slidenum">
              <a:rPr lang="en-GB" smtClean="0"/>
              <a:t>‹#›</a:t>
            </a:fld>
            <a:endParaRPr lang="en-GB"/>
          </a:p>
        </p:txBody>
      </p:sp>
    </p:spTree>
    <p:extLst>
      <p:ext uri="{BB962C8B-B14F-4D97-AF65-F5344CB8AC3E}">
        <p14:creationId xmlns:p14="http://schemas.microsoft.com/office/powerpoint/2010/main" val="1584182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1" y="228602"/>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grpSp>
        <p:nvGrpSpPr>
          <p:cNvPr id="1027" name="Group 15"/>
          <p:cNvGrpSpPr>
            <a:grpSpLocks noChangeAspect="1"/>
          </p:cNvGrpSpPr>
          <p:nvPr/>
        </p:nvGrpSpPr>
        <p:grpSpPr bwMode="auto">
          <a:xfrm>
            <a:off x="211138" y="1679577"/>
            <a:ext cx="8723312" cy="1330325"/>
            <a:chOff x="-3905251" y="4294188"/>
            <a:chExt cx="13027839" cy="1892300"/>
          </a:xfrm>
        </p:grpSpPr>
        <p:sp>
          <p:nvSpPr>
            <p:cNvPr id="2" name="Freeform 14"/>
            <p:cNvSpPr>
              <a:spLocks/>
            </p:cNvSpPr>
            <p:nvPr/>
          </p:nvSpPr>
          <p:spPr bwMode="hidden">
            <a:xfrm>
              <a:off x="4810006" y="4499677"/>
              <a:ext cx="4295986" cy="1016152"/>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1034" name="Freeform 18"/>
            <p:cNvSpPr>
              <a:spLocks/>
            </p:cNvSpPr>
            <p:nvPr/>
          </p:nvSpPr>
          <p:spPr bwMode="hidden">
            <a:xfrm>
              <a:off x="-308667" y="4319028"/>
              <a:ext cx="8279020" cy="1208091"/>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1035" name="Freeform 22"/>
            <p:cNvSpPr>
              <a:spLocks/>
            </p:cNvSpPr>
            <p:nvPr/>
          </p:nvSpPr>
          <p:spPr bwMode="hidden">
            <a:xfrm>
              <a:off x="4286" y="4334834"/>
              <a:ext cx="8165219" cy="110196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p:nvSpPr>
            <p:cNvPr id="1036" name="Freeform 26"/>
            <p:cNvSpPr>
              <a:spLocks/>
            </p:cNvSpPr>
            <p:nvPr/>
          </p:nvSpPr>
          <p:spPr bwMode="hidden">
            <a:xfrm>
              <a:off x="4155651" y="4316769"/>
              <a:ext cx="4940859" cy="925827"/>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base">
                <a:spcBef>
                  <a:spcPct val="0"/>
                </a:spcBef>
                <a:spcAft>
                  <a:spcPct val="0"/>
                </a:spcAft>
                <a:defRPr/>
              </a:pPr>
              <a:endParaRPr lang="en-US" sz="1350">
                <a:solidFill>
                  <a:prstClr val="black"/>
                </a:solidFill>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pPr fontAlgn="base">
                <a:spcBef>
                  <a:spcPct val="0"/>
                </a:spcBef>
                <a:spcAft>
                  <a:spcPct val="0"/>
                </a:spcAft>
                <a:defRPr/>
              </a:pPr>
              <a:endParaRPr lang="en-US" sz="1350">
                <a:solidFill>
                  <a:prstClr val="black"/>
                </a:solidFill>
                <a:cs typeface="Arial" charset="0"/>
              </a:endParaRPr>
            </a:p>
          </p:txBody>
        </p:sp>
      </p:grpSp>
      <p:sp>
        <p:nvSpPr>
          <p:cNvPr id="1028" name="Title Placeholder 1"/>
          <p:cNvSpPr>
            <a:spLocks noGrp="1"/>
          </p:cNvSpPr>
          <p:nvPr>
            <p:ph type="title"/>
          </p:nvPr>
        </p:nvSpPr>
        <p:spPr bwMode="auto">
          <a:xfrm>
            <a:off x="457200" y="338140"/>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 name="Footer Placeholder 4"/>
          <p:cNvSpPr>
            <a:spLocks noGrp="1"/>
          </p:cNvSpPr>
          <p:nvPr>
            <p:ph type="ftr" sz="quarter" idx="3"/>
          </p:nvPr>
        </p:nvSpPr>
        <p:spPr>
          <a:xfrm>
            <a:off x="304801" y="6172202"/>
            <a:ext cx="8493125" cy="365125"/>
          </a:xfrm>
          <a:prstGeom prst="rect">
            <a:avLst/>
          </a:prstGeom>
        </p:spPr>
        <p:txBody>
          <a:bodyPr vert="horz" lIns="91440" tIns="45720" rIns="91440" bIns="45720" rtlCol="0" anchor="ctr"/>
          <a:lstStyle>
            <a:lvl1pPr algn="l" fontAlgn="auto">
              <a:spcBef>
                <a:spcPts val="0"/>
              </a:spcBef>
              <a:spcAft>
                <a:spcPts val="0"/>
              </a:spcAft>
              <a:defRPr sz="1050" b="1">
                <a:solidFill>
                  <a:schemeClr val="tx2"/>
                </a:solidFill>
                <a:latin typeface="+mn-lt"/>
                <a:cs typeface="+mn-cs"/>
              </a:defRPr>
            </a:lvl1pPr>
          </a:lstStyle>
          <a:p>
            <a:pPr>
              <a:defRPr/>
            </a:pPr>
            <a:r>
              <a:rPr lang="en-US">
                <a:solidFill>
                  <a:srgbClr val="073E87"/>
                </a:solidFill>
              </a:rPr>
              <a:t>University of Nairobi                                 ISO 9001:2008       </a:t>
            </a:r>
            <a:fld id="{2D871130-B872-4909-9691-4AB84F480FE4}" type="slidenum">
              <a:rPr lang="en-US">
                <a:solidFill>
                  <a:srgbClr val="073E87"/>
                </a:solidFill>
              </a:rPr>
              <a:pPr>
                <a:defRPr/>
              </a:pPr>
              <a:t>‹#›</a:t>
            </a:fld>
            <a:r>
              <a:rPr lang="en-US">
                <a:solidFill>
                  <a:srgbClr val="073E87"/>
                </a:solidFill>
              </a:rPr>
              <a:t>	 Certified 		http://www.uonbi.ac.ke</a:t>
            </a:r>
            <a:endParaRPr lang="en-US" dirty="0">
              <a:solidFill>
                <a:srgbClr val="073E87"/>
              </a:solidFill>
            </a:endParaRPr>
          </a:p>
        </p:txBody>
      </p:sp>
      <p:sp>
        <p:nvSpPr>
          <p:cNvPr id="1030" name="Text Placeholder 2"/>
          <p:cNvSpPr>
            <a:spLocks noGrp="1"/>
          </p:cNvSpPr>
          <p:nvPr>
            <p:ph type="body" idx="1"/>
          </p:nvPr>
        </p:nvSpPr>
        <p:spPr bwMode="auto">
          <a:xfrm>
            <a:off x="871539" y="2674940"/>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72400" y="4572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2" descr="Fountain 17.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628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3300" kern="1200">
          <a:solidFill>
            <a:srgbClr val="FFFFFF"/>
          </a:solidFill>
          <a:latin typeface="+mj-lt"/>
          <a:ea typeface="+mj-ea"/>
          <a:cs typeface="+mj-cs"/>
        </a:defRPr>
      </a:lvl1pPr>
      <a:lvl2pPr algn="ctr" rtl="0" eaLnBrk="0" fontAlgn="base" hangingPunct="0">
        <a:spcBef>
          <a:spcPct val="0"/>
        </a:spcBef>
        <a:spcAft>
          <a:spcPct val="0"/>
        </a:spcAft>
        <a:defRPr sz="3300">
          <a:solidFill>
            <a:srgbClr val="FFFFFF"/>
          </a:solidFill>
          <a:latin typeface="Candara" pitchFamily="34" charset="0"/>
        </a:defRPr>
      </a:lvl2pPr>
      <a:lvl3pPr algn="ctr" rtl="0" eaLnBrk="0" fontAlgn="base" hangingPunct="0">
        <a:spcBef>
          <a:spcPct val="0"/>
        </a:spcBef>
        <a:spcAft>
          <a:spcPct val="0"/>
        </a:spcAft>
        <a:defRPr sz="3300">
          <a:solidFill>
            <a:srgbClr val="FFFFFF"/>
          </a:solidFill>
          <a:latin typeface="Candara" pitchFamily="34" charset="0"/>
        </a:defRPr>
      </a:lvl3pPr>
      <a:lvl4pPr algn="ctr" rtl="0" eaLnBrk="0" fontAlgn="base" hangingPunct="0">
        <a:spcBef>
          <a:spcPct val="0"/>
        </a:spcBef>
        <a:spcAft>
          <a:spcPct val="0"/>
        </a:spcAft>
        <a:defRPr sz="3300">
          <a:solidFill>
            <a:srgbClr val="FFFFFF"/>
          </a:solidFill>
          <a:latin typeface="Candara" pitchFamily="34" charset="0"/>
        </a:defRPr>
      </a:lvl4pPr>
      <a:lvl5pPr algn="ctr" rtl="0" eaLnBrk="0" fontAlgn="base" hangingPunct="0">
        <a:spcBef>
          <a:spcPct val="0"/>
        </a:spcBef>
        <a:spcAft>
          <a:spcPct val="0"/>
        </a:spcAft>
        <a:defRPr sz="33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4788" indent="-204788" algn="l" rtl="0" eaLnBrk="0" fontAlgn="base" hangingPunct="0">
        <a:spcBef>
          <a:spcPct val="20000"/>
        </a:spcBef>
        <a:spcAft>
          <a:spcPct val="0"/>
        </a:spcAft>
        <a:buClr>
          <a:schemeClr val="accent1"/>
        </a:buClr>
        <a:buSzPct val="100000"/>
        <a:buFont typeface="Symbol" pitchFamily="18" charset="2"/>
        <a:buChar char=""/>
        <a:defRPr sz="1800" kern="1200">
          <a:solidFill>
            <a:schemeClr val="tx2"/>
          </a:solidFill>
          <a:latin typeface="+mn-lt"/>
          <a:ea typeface="+mn-ea"/>
          <a:cs typeface="+mn-cs"/>
        </a:defRPr>
      </a:lvl1pPr>
      <a:lvl2pPr marL="432197" indent="-204788" algn="l" rtl="0" eaLnBrk="0" fontAlgn="base" hangingPunct="0">
        <a:spcBef>
          <a:spcPct val="20000"/>
        </a:spcBef>
        <a:spcAft>
          <a:spcPct val="0"/>
        </a:spcAft>
        <a:buClr>
          <a:schemeClr val="accent1"/>
        </a:buClr>
        <a:buSzPct val="100000"/>
        <a:buFont typeface="Symbol" pitchFamily="18" charset="2"/>
        <a:buChar char=""/>
        <a:defRPr sz="1650" kern="1200">
          <a:solidFill>
            <a:schemeClr val="tx2"/>
          </a:solidFill>
          <a:latin typeface="+mn-lt"/>
          <a:ea typeface="+mn-ea"/>
          <a:cs typeface="+mn-cs"/>
        </a:defRPr>
      </a:lvl2pPr>
      <a:lvl3pPr marL="641747" indent="-171450" algn="l" rtl="0" eaLnBrk="0" fontAlgn="base" hangingPunct="0">
        <a:spcBef>
          <a:spcPct val="20000"/>
        </a:spcBef>
        <a:spcAft>
          <a:spcPct val="0"/>
        </a:spcAft>
        <a:buClr>
          <a:schemeClr val="accent1"/>
        </a:buClr>
        <a:buSzPct val="100000"/>
        <a:buFont typeface="Symbol" pitchFamily="18" charset="2"/>
        <a:buChar char=""/>
        <a:defRPr sz="1500" kern="1200">
          <a:solidFill>
            <a:schemeClr val="tx2"/>
          </a:solidFill>
          <a:latin typeface="+mn-lt"/>
          <a:ea typeface="+mn-ea"/>
          <a:cs typeface="+mn-cs"/>
        </a:defRPr>
      </a:lvl3pPr>
      <a:lvl4pPr marL="857250" indent="-171450" algn="l" rtl="0" eaLnBrk="0" fontAlgn="base" hangingPunct="0">
        <a:spcBef>
          <a:spcPct val="20000"/>
        </a:spcBef>
        <a:spcAft>
          <a:spcPct val="0"/>
        </a:spcAft>
        <a:buClr>
          <a:schemeClr val="accent1"/>
        </a:buClr>
        <a:buSzPct val="100000"/>
        <a:buFont typeface="Symbol" pitchFamily="18" charset="2"/>
        <a:buChar char=""/>
        <a:defRPr sz="1500" kern="1200">
          <a:solidFill>
            <a:schemeClr val="tx2"/>
          </a:solidFill>
          <a:latin typeface="+mn-lt"/>
          <a:ea typeface="+mn-ea"/>
          <a:cs typeface="+mn-cs"/>
        </a:defRPr>
      </a:lvl4pPr>
      <a:lvl5pPr marL="1096566" indent="-171450" algn="l" rtl="0" eaLnBrk="0" fontAlgn="base" hangingPunct="0">
        <a:spcBef>
          <a:spcPct val="20000"/>
        </a:spcBef>
        <a:spcAft>
          <a:spcPct val="0"/>
        </a:spcAft>
        <a:buClr>
          <a:schemeClr val="accent1"/>
        </a:buClr>
        <a:buSzPct val="100000"/>
        <a:buFont typeface="Symbol" pitchFamily="18" charset="2"/>
        <a:buChar char=""/>
        <a:defRPr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958103" y="2057400"/>
            <a:ext cx="7110132" cy="1334691"/>
          </a:xfrm>
        </p:spPr>
        <p:txBody>
          <a:bodyPr>
            <a:normAutofit/>
          </a:bodyPr>
          <a:lstStyle/>
          <a:p>
            <a:r>
              <a:rPr lang="en-US" dirty="0"/>
              <a:t>Host Response to Neoplasia, Metastasis, Grading and Staging</a:t>
            </a:r>
          </a:p>
        </p:txBody>
      </p:sp>
      <p:sp>
        <p:nvSpPr>
          <p:cNvPr id="10243" name="Subtitle 2"/>
          <p:cNvSpPr>
            <a:spLocks noGrp="1"/>
          </p:cNvSpPr>
          <p:nvPr>
            <p:ph type="subTitle" idx="1"/>
          </p:nvPr>
        </p:nvSpPr>
        <p:spPr>
          <a:xfrm>
            <a:off x="645459" y="3524250"/>
            <a:ext cx="7826188" cy="1104900"/>
          </a:xfrm>
        </p:spPr>
        <p:txBody>
          <a:bodyPr/>
          <a:lstStyle/>
          <a:p>
            <a:r>
              <a:rPr lang="en-US" dirty="0" err="1"/>
              <a:t>Dr</a:t>
            </a:r>
            <a:r>
              <a:rPr lang="en-US" dirty="0"/>
              <a:t> Edwin </a:t>
            </a:r>
            <a:r>
              <a:rPr lang="en-US" dirty="0" err="1"/>
              <a:t>Walong</a:t>
            </a:r>
            <a:r>
              <a:rPr lang="en-US" dirty="0"/>
              <a:t>. MBChB, M</a:t>
            </a:r>
            <a:r>
              <a:rPr lang="en-US" sz="1600" dirty="0"/>
              <a:t>M</a:t>
            </a:r>
            <a:r>
              <a:rPr lang="en-US" dirty="0"/>
              <a:t>ed (Path), FC Path ECSA</a:t>
            </a:r>
          </a:p>
          <a:p>
            <a:r>
              <a:rPr lang="en-US" dirty="0"/>
              <a:t>Lecturer, Anatomic Pathology Unit, Department of Human Pathology, CHS, UoN.</a:t>
            </a:r>
          </a:p>
          <a:p>
            <a:r>
              <a:rPr lang="en-US" dirty="0"/>
              <a:t>MBChB III General Pathology Series. 1500h, 3/07/2018</a:t>
            </a:r>
          </a:p>
        </p:txBody>
      </p:sp>
      <p:sp>
        <p:nvSpPr>
          <p:cNvPr id="4" name="Footer Placeholder 3"/>
          <p:cNvSpPr>
            <a:spLocks noGrp="1"/>
          </p:cNvSpPr>
          <p:nvPr>
            <p:ph type="ftr" sz="quarter" idx="10"/>
          </p:nvPr>
        </p:nvSpPr>
        <p:spPr/>
        <p:txBody>
          <a:bodyPr/>
          <a:lstStyle/>
          <a:p>
            <a:pPr defTabSz="685800">
              <a:defRPr/>
            </a:pPr>
            <a:r>
              <a:rPr lang="en-US" sz="1350" b="0" kern="0" dirty="0">
                <a:solidFill>
                  <a:srgbClr val="073E87"/>
                </a:solidFill>
              </a:rPr>
              <a:t>University of Nairobi                                 ISO 9001:2008       </a:t>
            </a:r>
            <a:fld id="{17B0BFE8-C6F9-45AA-B91B-BC556353CCDB}" type="slidenum">
              <a:rPr lang="en-US" sz="1350" b="0" kern="0">
                <a:solidFill>
                  <a:srgbClr val="073E87"/>
                </a:solidFill>
              </a:rPr>
              <a:pPr defTabSz="685800">
                <a:defRPr/>
              </a:pPr>
              <a:t>1</a:t>
            </a:fld>
            <a:r>
              <a:rPr lang="en-US" sz="1350" b="0" kern="0" dirty="0">
                <a:solidFill>
                  <a:srgbClr val="073E87"/>
                </a:solidFill>
              </a:rPr>
              <a:t>	 Certified 		http://www.uonbi.ac.ke</a:t>
            </a:r>
          </a:p>
        </p:txBody>
      </p:sp>
    </p:spTree>
    <p:extLst>
      <p:ext uri="{BB962C8B-B14F-4D97-AF65-F5344CB8AC3E}">
        <p14:creationId xmlns:p14="http://schemas.microsoft.com/office/powerpoint/2010/main" val="2697689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LVI</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543911"/>
            <a:ext cx="6264696" cy="4692475"/>
          </a:xfrm>
        </p:spPr>
      </p:pic>
    </p:spTree>
    <p:extLst>
      <p:ext uri="{BB962C8B-B14F-4D97-AF65-F5344CB8AC3E}">
        <p14:creationId xmlns:p14="http://schemas.microsoft.com/office/powerpoint/2010/main" val="272831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B87B-FE84-D443-ABE4-5EEDB1BBB8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851862-9D55-7341-B60E-169E077AB4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F00DF5-D61D-9D44-91F9-A4B3EAA73236}"/>
              </a:ext>
            </a:extLst>
          </p:cNvPr>
          <p:cNvPicPr>
            <a:picLocks noChangeAspect="1"/>
          </p:cNvPicPr>
          <p:nvPr/>
        </p:nvPicPr>
        <p:blipFill>
          <a:blip r:embed="rId2"/>
          <a:stretch>
            <a:fillRect/>
          </a:stretch>
        </p:blipFill>
        <p:spPr>
          <a:xfrm>
            <a:off x="215516" y="1778000"/>
            <a:ext cx="8868462" cy="3811240"/>
          </a:xfrm>
          <a:prstGeom prst="rect">
            <a:avLst/>
          </a:prstGeom>
        </p:spPr>
      </p:pic>
    </p:spTree>
    <p:extLst>
      <p:ext uri="{BB962C8B-B14F-4D97-AF65-F5344CB8AC3E}">
        <p14:creationId xmlns:p14="http://schemas.microsoft.com/office/powerpoint/2010/main" val="144264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700" y="620688"/>
            <a:ext cx="9353399" cy="5904656"/>
          </a:xfrm>
        </p:spPr>
      </p:pic>
    </p:spTree>
    <p:extLst>
      <p:ext uri="{BB962C8B-B14F-4D97-AF65-F5344CB8AC3E}">
        <p14:creationId xmlns:p14="http://schemas.microsoft.com/office/powerpoint/2010/main" val="537110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Host Reaction to Neoplasms</a:t>
            </a:r>
          </a:p>
        </p:txBody>
      </p:sp>
      <p:sp>
        <p:nvSpPr>
          <p:cNvPr id="3" name="Content Placeholder 2"/>
          <p:cNvSpPr>
            <a:spLocks noGrp="1"/>
          </p:cNvSpPr>
          <p:nvPr>
            <p:ph idx="1"/>
          </p:nvPr>
        </p:nvSpPr>
        <p:spPr/>
        <p:txBody>
          <a:bodyPr/>
          <a:lstStyle/>
          <a:p>
            <a:r>
              <a:rPr lang="en-GB" dirty="0"/>
              <a:t>Malignant neoplasms: produce proteins: enzymes, cytokines Disruption of intercellular connections</a:t>
            </a:r>
          </a:p>
          <a:p>
            <a:r>
              <a:rPr lang="en-GB" dirty="0"/>
              <a:t>Alteration of connective tissue matrix</a:t>
            </a:r>
          </a:p>
          <a:p>
            <a:r>
              <a:rPr lang="en-GB" dirty="0"/>
              <a:t>Angiogenesis</a:t>
            </a:r>
          </a:p>
          <a:p>
            <a:r>
              <a:rPr lang="en-GB" dirty="0"/>
              <a:t>Immunological host reaction – acute, chronic inflammation</a:t>
            </a:r>
          </a:p>
          <a:p>
            <a:r>
              <a:rPr lang="en-GB" dirty="0"/>
              <a:t>Metastasis</a:t>
            </a:r>
          </a:p>
          <a:p>
            <a:endParaRPr lang="en-GB" dirty="0"/>
          </a:p>
        </p:txBody>
      </p:sp>
    </p:spTree>
    <p:extLst>
      <p:ext uri="{BB962C8B-B14F-4D97-AF65-F5344CB8AC3E}">
        <p14:creationId xmlns:p14="http://schemas.microsoft.com/office/powerpoint/2010/main" val="374042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D74FF-3D97-4027-8CD1-D28FE8FD3BD1}"/>
              </a:ext>
            </a:extLst>
          </p:cNvPr>
          <p:cNvSpPr>
            <a:spLocks noGrp="1"/>
          </p:cNvSpPr>
          <p:nvPr>
            <p:ph type="title"/>
          </p:nvPr>
        </p:nvSpPr>
        <p:spPr/>
        <p:txBody>
          <a:bodyPr/>
          <a:lstStyle/>
          <a:p>
            <a:r>
              <a:rPr lang="en-GB" dirty="0"/>
              <a:t>Cancer Associated Fibroblasts</a:t>
            </a:r>
          </a:p>
        </p:txBody>
      </p:sp>
      <p:pic>
        <p:nvPicPr>
          <p:cNvPr id="4" name="Content Placeholder 3">
            <a:extLst>
              <a:ext uri="{FF2B5EF4-FFF2-40B4-BE49-F238E27FC236}">
                <a16:creationId xmlns:a16="http://schemas.microsoft.com/office/drawing/2014/main" id="{A1741F50-E793-46BC-AAA5-036992E4C63C}"/>
              </a:ext>
            </a:extLst>
          </p:cNvPr>
          <p:cNvPicPr>
            <a:picLocks noGrp="1" noChangeAspect="1"/>
          </p:cNvPicPr>
          <p:nvPr>
            <p:ph idx="1"/>
          </p:nvPr>
        </p:nvPicPr>
        <p:blipFill>
          <a:blip r:embed="rId3"/>
          <a:stretch>
            <a:fillRect/>
          </a:stretch>
        </p:blipFill>
        <p:spPr>
          <a:xfrm>
            <a:off x="457200" y="1556792"/>
            <a:ext cx="8281953" cy="5147768"/>
          </a:xfrm>
          <a:prstGeom prst="rect">
            <a:avLst/>
          </a:prstGeom>
        </p:spPr>
      </p:pic>
    </p:spTree>
    <p:extLst>
      <p:ext uri="{BB962C8B-B14F-4D97-AF65-F5344CB8AC3E}">
        <p14:creationId xmlns:p14="http://schemas.microsoft.com/office/powerpoint/2010/main" val="372708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38E3-8A0F-49E6-8D1F-58F5D33B04A9}"/>
              </a:ext>
            </a:extLst>
          </p:cNvPr>
          <p:cNvSpPr>
            <a:spLocks noGrp="1"/>
          </p:cNvSpPr>
          <p:nvPr>
            <p:ph type="title"/>
          </p:nvPr>
        </p:nvSpPr>
        <p:spPr/>
        <p:txBody>
          <a:bodyPr/>
          <a:lstStyle/>
          <a:p>
            <a:r>
              <a:rPr lang="en-GB" dirty="0"/>
              <a:t>Fibroblast, Plasticity</a:t>
            </a:r>
          </a:p>
        </p:txBody>
      </p:sp>
      <p:pic>
        <p:nvPicPr>
          <p:cNvPr id="4" name="Content Placeholder 3">
            <a:extLst>
              <a:ext uri="{FF2B5EF4-FFF2-40B4-BE49-F238E27FC236}">
                <a16:creationId xmlns:a16="http://schemas.microsoft.com/office/drawing/2014/main" id="{9C681E8B-40B1-4F52-90E5-91197337221E}"/>
              </a:ext>
            </a:extLst>
          </p:cNvPr>
          <p:cNvPicPr>
            <a:picLocks noGrp="1" noChangeAspect="1"/>
          </p:cNvPicPr>
          <p:nvPr>
            <p:ph idx="1"/>
          </p:nvPr>
        </p:nvPicPr>
        <p:blipFill>
          <a:blip r:embed="rId3"/>
          <a:stretch>
            <a:fillRect/>
          </a:stretch>
        </p:blipFill>
        <p:spPr>
          <a:xfrm>
            <a:off x="2071088" y="1600200"/>
            <a:ext cx="5001823" cy="4525963"/>
          </a:xfrm>
          <a:prstGeom prst="rect">
            <a:avLst/>
          </a:prstGeom>
        </p:spPr>
      </p:pic>
    </p:spTree>
    <p:extLst>
      <p:ext uri="{BB962C8B-B14F-4D97-AF65-F5344CB8AC3E}">
        <p14:creationId xmlns:p14="http://schemas.microsoft.com/office/powerpoint/2010/main" val="2673462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E1B7-CE9C-4332-9BAF-FDB10989ED97}"/>
              </a:ext>
            </a:extLst>
          </p:cNvPr>
          <p:cNvSpPr>
            <a:spLocks noGrp="1"/>
          </p:cNvSpPr>
          <p:nvPr>
            <p:ph type="title"/>
          </p:nvPr>
        </p:nvSpPr>
        <p:spPr/>
        <p:txBody>
          <a:bodyPr/>
          <a:lstStyle/>
          <a:p>
            <a:r>
              <a:rPr lang="en-GB" dirty="0"/>
              <a:t>Modelling of ECM</a:t>
            </a:r>
          </a:p>
        </p:txBody>
      </p:sp>
      <p:pic>
        <p:nvPicPr>
          <p:cNvPr id="5" name="Content Placeholder 4">
            <a:extLst>
              <a:ext uri="{FF2B5EF4-FFF2-40B4-BE49-F238E27FC236}">
                <a16:creationId xmlns:a16="http://schemas.microsoft.com/office/drawing/2014/main" id="{B4B13DD2-57FF-4744-B2B2-E3A822AD3D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88340"/>
            <a:ext cx="8229600" cy="4349682"/>
          </a:xfrm>
        </p:spPr>
      </p:pic>
    </p:spTree>
    <p:extLst>
      <p:ext uri="{BB962C8B-B14F-4D97-AF65-F5344CB8AC3E}">
        <p14:creationId xmlns:p14="http://schemas.microsoft.com/office/powerpoint/2010/main" val="262779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D1C-FFCA-4016-BCD9-85C44D87927A}"/>
              </a:ext>
            </a:extLst>
          </p:cNvPr>
          <p:cNvSpPr>
            <a:spLocks noGrp="1"/>
          </p:cNvSpPr>
          <p:nvPr>
            <p:ph type="title"/>
          </p:nvPr>
        </p:nvSpPr>
        <p:spPr/>
        <p:txBody>
          <a:bodyPr>
            <a:normAutofit fontScale="90000"/>
          </a:bodyPr>
          <a:lstStyle/>
          <a:p>
            <a:r>
              <a:rPr lang="en-GB" dirty="0"/>
              <a:t>Form a heterogenous population in the ECM</a:t>
            </a:r>
          </a:p>
        </p:txBody>
      </p:sp>
      <p:pic>
        <p:nvPicPr>
          <p:cNvPr id="4" name="Content Placeholder 3">
            <a:extLst>
              <a:ext uri="{FF2B5EF4-FFF2-40B4-BE49-F238E27FC236}">
                <a16:creationId xmlns:a16="http://schemas.microsoft.com/office/drawing/2014/main" id="{E665B3DE-A365-4C12-9D46-F432D1B84D14}"/>
              </a:ext>
            </a:extLst>
          </p:cNvPr>
          <p:cNvPicPr>
            <a:picLocks noGrp="1" noChangeAspect="1"/>
          </p:cNvPicPr>
          <p:nvPr>
            <p:ph idx="1"/>
          </p:nvPr>
        </p:nvPicPr>
        <p:blipFill>
          <a:blip r:embed="rId3"/>
          <a:stretch>
            <a:fillRect/>
          </a:stretch>
        </p:blipFill>
        <p:spPr>
          <a:xfrm>
            <a:off x="1357615" y="1600200"/>
            <a:ext cx="6428770" cy="4525963"/>
          </a:xfrm>
          <a:prstGeom prst="rect">
            <a:avLst/>
          </a:prstGeom>
        </p:spPr>
      </p:pic>
    </p:spTree>
    <p:extLst>
      <p:ext uri="{BB962C8B-B14F-4D97-AF65-F5344CB8AC3E}">
        <p14:creationId xmlns:p14="http://schemas.microsoft.com/office/powerpoint/2010/main" val="977698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18D0-E3CB-4B54-8F24-6D092243BADE}"/>
              </a:ext>
            </a:extLst>
          </p:cNvPr>
          <p:cNvSpPr>
            <a:spLocks noGrp="1"/>
          </p:cNvSpPr>
          <p:nvPr>
            <p:ph type="title"/>
          </p:nvPr>
        </p:nvSpPr>
        <p:spPr/>
        <p:txBody>
          <a:bodyPr/>
          <a:lstStyle/>
          <a:p>
            <a:r>
              <a:rPr lang="en-GB" dirty="0"/>
              <a:t>Proposed Nomenclature</a:t>
            </a:r>
          </a:p>
        </p:txBody>
      </p:sp>
      <p:pic>
        <p:nvPicPr>
          <p:cNvPr id="4" name="Content Placeholder 3">
            <a:extLst>
              <a:ext uri="{FF2B5EF4-FFF2-40B4-BE49-F238E27FC236}">
                <a16:creationId xmlns:a16="http://schemas.microsoft.com/office/drawing/2014/main" id="{F01E2CFF-F4F3-4E32-91EC-7442DC83658F}"/>
              </a:ext>
            </a:extLst>
          </p:cNvPr>
          <p:cNvPicPr>
            <a:picLocks noGrp="1" noChangeAspect="1"/>
          </p:cNvPicPr>
          <p:nvPr>
            <p:ph idx="1"/>
          </p:nvPr>
        </p:nvPicPr>
        <p:blipFill>
          <a:blip r:embed="rId3"/>
          <a:stretch>
            <a:fillRect/>
          </a:stretch>
        </p:blipFill>
        <p:spPr>
          <a:xfrm>
            <a:off x="899592" y="1274319"/>
            <a:ext cx="7344816" cy="5555121"/>
          </a:xfrm>
          <a:prstGeom prst="rect">
            <a:avLst/>
          </a:prstGeom>
        </p:spPr>
      </p:pic>
    </p:spTree>
    <p:extLst>
      <p:ext uri="{BB962C8B-B14F-4D97-AF65-F5344CB8AC3E}">
        <p14:creationId xmlns:p14="http://schemas.microsoft.com/office/powerpoint/2010/main" val="3818392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15BB-1C17-42E6-8400-FCB487673FA5}"/>
              </a:ext>
            </a:extLst>
          </p:cNvPr>
          <p:cNvSpPr>
            <a:spLocks noGrp="1"/>
          </p:cNvSpPr>
          <p:nvPr>
            <p:ph type="title"/>
          </p:nvPr>
        </p:nvSpPr>
        <p:spPr/>
        <p:txBody>
          <a:bodyPr>
            <a:normAutofit fontScale="90000"/>
          </a:bodyPr>
          <a:lstStyle/>
          <a:p>
            <a:r>
              <a:rPr lang="en-GB" dirty="0" err="1"/>
              <a:t>Caf</a:t>
            </a:r>
            <a:r>
              <a:rPr lang="en-GB" dirty="0"/>
              <a:t> metabolic programming of the tumour microenvironment</a:t>
            </a:r>
          </a:p>
        </p:txBody>
      </p:sp>
      <p:pic>
        <p:nvPicPr>
          <p:cNvPr id="4" name="Content Placeholder 3">
            <a:extLst>
              <a:ext uri="{FF2B5EF4-FFF2-40B4-BE49-F238E27FC236}">
                <a16:creationId xmlns:a16="http://schemas.microsoft.com/office/drawing/2014/main" id="{C5A6A900-00E4-421D-B23A-24AA155B02D1}"/>
              </a:ext>
            </a:extLst>
          </p:cNvPr>
          <p:cNvPicPr>
            <a:picLocks noGrp="1" noChangeAspect="1"/>
          </p:cNvPicPr>
          <p:nvPr>
            <p:ph idx="1"/>
          </p:nvPr>
        </p:nvPicPr>
        <p:blipFill>
          <a:blip r:embed="rId2"/>
          <a:stretch>
            <a:fillRect/>
          </a:stretch>
        </p:blipFill>
        <p:spPr>
          <a:xfrm>
            <a:off x="457200" y="2118959"/>
            <a:ext cx="8229600" cy="3488445"/>
          </a:xfrm>
          <a:prstGeom prst="rect">
            <a:avLst/>
          </a:prstGeom>
        </p:spPr>
      </p:pic>
    </p:spTree>
    <p:extLst>
      <p:ext uri="{BB962C8B-B14F-4D97-AF65-F5344CB8AC3E}">
        <p14:creationId xmlns:p14="http://schemas.microsoft.com/office/powerpoint/2010/main" val="284321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Normal Uterine </a:t>
            </a:r>
            <a:r>
              <a:rPr lang="en-GB" dirty="0" err="1"/>
              <a:t>Ectocervix</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484784"/>
            <a:ext cx="9252520" cy="5201197"/>
          </a:xfrm>
        </p:spPr>
      </p:pic>
    </p:spTree>
    <p:extLst>
      <p:ext uri="{BB962C8B-B14F-4D97-AF65-F5344CB8AC3E}">
        <p14:creationId xmlns:p14="http://schemas.microsoft.com/office/powerpoint/2010/main" val="3560344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Extracellular Matrix: remodelling, </a:t>
            </a:r>
            <a:r>
              <a:rPr lang="en-GB" dirty="0" err="1"/>
              <a:t>dysruption</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1434882"/>
            <a:ext cx="6120680" cy="5423118"/>
          </a:xfrm>
        </p:spPr>
      </p:pic>
    </p:spTree>
    <p:extLst>
      <p:ext uri="{BB962C8B-B14F-4D97-AF65-F5344CB8AC3E}">
        <p14:creationId xmlns:p14="http://schemas.microsoft.com/office/powerpoint/2010/main" val="785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Matrix Proteins Affected</a:t>
            </a:r>
          </a:p>
        </p:txBody>
      </p:sp>
      <p:sp>
        <p:nvSpPr>
          <p:cNvPr id="3" name="Content Placeholder 2"/>
          <p:cNvSpPr>
            <a:spLocks noGrp="1"/>
          </p:cNvSpPr>
          <p:nvPr>
            <p:ph idx="1"/>
          </p:nvPr>
        </p:nvSpPr>
        <p:spPr/>
        <p:txBody>
          <a:bodyPr/>
          <a:lstStyle/>
          <a:p>
            <a:r>
              <a:rPr lang="en-GB" dirty="0"/>
              <a:t>Collagen</a:t>
            </a:r>
          </a:p>
          <a:p>
            <a:r>
              <a:rPr lang="en-GB" dirty="0" err="1"/>
              <a:t>Laminin</a:t>
            </a:r>
            <a:endParaRPr lang="en-GB" dirty="0"/>
          </a:p>
          <a:p>
            <a:r>
              <a:rPr lang="en-GB" dirty="0"/>
              <a:t>Elastin</a:t>
            </a:r>
          </a:p>
          <a:p>
            <a:r>
              <a:rPr lang="en-GB" dirty="0" err="1"/>
              <a:t>Intergrins</a:t>
            </a:r>
            <a:endParaRPr lang="en-GB" dirty="0"/>
          </a:p>
        </p:txBody>
      </p:sp>
    </p:spTree>
    <p:extLst>
      <p:ext uri="{BB962C8B-B14F-4D97-AF65-F5344CB8AC3E}">
        <p14:creationId xmlns:p14="http://schemas.microsoft.com/office/powerpoint/2010/main" val="3009575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Further roles of stromal cells in </a:t>
            </a:r>
            <a:r>
              <a:rPr lang="en-GB" dirty="0" err="1"/>
              <a:t>neoplasia</a:t>
            </a:r>
            <a:endParaRPr lang="en-GB" dirty="0"/>
          </a:p>
        </p:txBody>
      </p:sp>
      <p:sp>
        <p:nvSpPr>
          <p:cNvPr id="3" name="Content Placeholder 2"/>
          <p:cNvSpPr>
            <a:spLocks noGrp="1"/>
          </p:cNvSpPr>
          <p:nvPr>
            <p:ph idx="1"/>
          </p:nvPr>
        </p:nvSpPr>
        <p:spPr/>
        <p:txBody>
          <a:bodyPr/>
          <a:lstStyle/>
          <a:p>
            <a:pPr marL="0" indent="0">
              <a:buNone/>
            </a:pPr>
            <a:r>
              <a:rPr lang="en-GB" dirty="0"/>
              <a:t>Stromal cells (fibroblasts, </a:t>
            </a:r>
            <a:r>
              <a:rPr lang="en-GB" dirty="0" err="1"/>
              <a:t>myofibroblasts</a:t>
            </a:r>
            <a:r>
              <a:rPr lang="en-GB" dirty="0"/>
              <a:t>) provide support to the neoplasm</a:t>
            </a:r>
          </a:p>
          <a:p>
            <a:pPr marL="0" indent="0">
              <a:buNone/>
            </a:pPr>
            <a:endParaRPr lang="en-GB" dirty="0"/>
          </a:p>
          <a:p>
            <a:pPr marL="0" indent="0">
              <a:buNone/>
            </a:pPr>
            <a:r>
              <a:rPr lang="en-GB" dirty="0"/>
              <a:t>These cells produce cytokines and growth factors that support the neoplasm</a:t>
            </a:r>
          </a:p>
          <a:p>
            <a:pPr marL="0" indent="0">
              <a:buNone/>
            </a:pPr>
            <a:endParaRPr lang="en-GB"/>
          </a:p>
          <a:p>
            <a:pPr marL="0" indent="0">
              <a:buNone/>
            </a:pPr>
            <a:endParaRPr lang="en-GB"/>
          </a:p>
        </p:txBody>
      </p:sp>
    </p:spTree>
    <p:extLst>
      <p:ext uri="{BB962C8B-B14F-4D97-AF65-F5344CB8AC3E}">
        <p14:creationId xmlns:p14="http://schemas.microsoft.com/office/powerpoint/2010/main" val="2010680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Role of Matrix </a:t>
            </a:r>
            <a:r>
              <a:rPr lang="en-GB" dirty="0" err="1"/>
              <a:t>Metalloproteinases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0089" y="1600200"/>
            <a:ext cx="5403821" cy="4525963"/>
          </a:xfrm>
        </p:spPr>
      </p:pic>
    </p:spTree>
    <p:extLst>
      <p:ext uri="{BB962C8B-B14F-4D97-AF65-F5344CB8AC3E}">
        <p14:creationId xmlns:p14="http://schemas.microsoft.com/office/powerpoint/2010/main" val="682276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Angiogenesis, Colorectal Carcinoma</a:t>
            </a:r>
          </a:p>
        </p:txBody>
      </p:sp>
      <p:pic>
        <p:nvPicPr>
          <p:cNvPr id="4" name="Content Placeholder 3"/>
          <p:cNvPicPr>
            <a:picLocks noGrp="1" noChangeAspect="1"/>
          </p:cNvPicPr>
          <p:nvPr>
            <p:ph idx="1"/>
          </p:nvPr>
        </p:nvPicPr>
        <p:blipFill>
          <a:blip r:embed="rId2"/>
          <a:stretch>
            <a:fillRect/>
          </a:stretch>
        </p:blipFill>
        <p:spPr>
          <a:xfrm>
            <a:off x="1043608" y="1149032"/>
            <a:ext cx="7128792" cy="5483687"/>
          </a:xfrm>
          <a:prstGeom prst="rect">
            <a:avLst/>
          </a:prstGeom>
        </p:spPr>
      </p:pic>
    </p:spTree>
    <p:extLst>
      <p:ext uri="{BB962C8B-B14F-4D97-AF65-F5344CB8AC3E}">
        <p14:creationId xmlns:p14="http://schemas.microsoft.com/office/powerpoint/2010/main" val="2300895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Angiogenesis – colorectal Carcinoma</a:t>
            </a:r>
          </a:p>
        </p:txBody>
      </p:sp>
      <p:pic>
        <p:nvPicPr>
          <p:cNvPr id="4" name="Content Placeholder 3"/>
          <p:cNvPicPr>
            <a:picLocks noGrp="1" noChangeAspect="1"/>
          </p:cNvPicPr>
          <p:nvPr>
            <p:ph idx="1"/>
          </p:nvPr>
        </p:nvPicPr>
        <p:blipFill>
          <a:blip r:embed="rId2"/>
          <a:stretch>
            <a:fillRect/>
          </a:stretch>
        </p:blipFill>
        <p:spPr>
          <a:xfrm>
            <a:off x="971599" y="1505776"/>
            <a:ext cx="7446297" cy="4875552"/>
          </a:xfrm>
          <a:prstGeom prst="rect">
            <a:avLst/>
          </a:prstGeom>
        </p:spPr>
      </p:pic>
    </p:spTree>
    <p:extLst>
      <p:ext uri="{BB962C8B-B14F-4D97-AF65-F5344CB8AC3E}">
        <p14:creationId xmlns:p14="http://schemas.microsoft.com/office/powerpoint/2010/main" val="1001076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Angiogenesis</a:t>
            </a:r>
          </a:p>
        </p:txBody>
      </p:sp>
      <p:pic>
        <p:nvPicPr>
          <p:cNvPr id="4" name="Content Placeholder 3"/>
          <p:cNvPicPr>
            <a:picLocks noGrp="1" noChangeAspect="1"/>
          </p:cNvPicPr>
          <p:nvPr>
            <p:ph idx="1"/>
          </p:nvPr>
        </p:nvPicPr>
        <p:blipFill>
          <a:blip r:embed="rId2"/>
          <a:stretch>
            <a:fillRect/>
          </a:stretch>
        </p:blipFill>
        <p:spPr>
          <a:xfrm>
            <a:off x="1524000" y="2148681"/>
            <a:ext cx="6096000" cy="3429000"/>
          </a:xfrm>
          <a:prstGeom prst="rect">
            <a:avLst/>
          </a:prstGeom>
        </p:spPr>
      </p:pic>
    </p:spTree>
    <p:extLst>
      <p:ext uri="{BB962C8B-B14F-4D97-AF65-F5344CB8AC3E}">
        <p14:creationId xmlns:p14="http://schemas.microsoft.com/office/powerpoint/2010/main" val="370433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Angiogenesis</a:t>
            </a:r>
          </a:p>
        </p:txBody>
      </p:sp>
      <p:pic>
        <p:nvPicPr>
          <p:cNvPr id="4" name="Content Placeholder 3"/>
          <p:cNvPicPr>
            <a:picLocks noGrp="1" noChangeAspect="1"/>
          </p:cNvPicPr>
          <p:nvPr>
            <p:ph idx="1"/>
          </p:nvPr>
        </p:nvPicPr>
        <p:blipFill>
          <a:blip r:embed="rId2"/>
          <a:stretch>
            <a:fillRect/>
          </a:stretch>
        </p:blipFill>
        <p:spPr>
          <a:xfrm>
            <a:off x="457200" y="1124744"/>
            <a:ext cx="8229600" cy="5733256"/>
          </a:xfrm>
          <a:prstGeom prst="rect">
            <a:avLst/>
          </a:prstGeom>
        </p:spPr>
      </p:pic>
    </p:spTree>
    <p:extLst>
      <p:ext uri="{BB962C8B-B14F-4D97-AF65-F5344CB8AC3E}">
        <p14:creationId xmlns:p14="http://schemas.microsoft.com/office/powerpoint/2010/main" val="1704560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Angiogenesis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1138697"/>
            <a:ext cx="5616624" cy="4976509"/>
          </a:xfrm>
        </p:spPr>
      </p:pic>
    </p:spTree>
    <p:extLst>
      <p:ext uri="{BB962C8B-B14F-4D97-AF65-F5344CB8AC3E}">
        <p14:creationId xmlns:p14="http://schemas.microsoft.com/office/powerpoint/2010/main" val="4070255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88640"/>
            <a:ext cx="7272808" cy="6547974"/>
          </a:xfrm>
        </p:spPr>
      </p:pic>
    </p:spTree>
    <p:extLst>
      <p:ext uri="{BB962C8B-B14F-4D97-AF65-F5344CB8AC3E}">
        <p14:creationId xmlns:p14="http://schemas.microsoft.com/office/powerpoint/2010/main" val="80452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Uterine Cervical Dysplasia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3" y="1337964"/>
            <a:ext cx="7858134" cy="5403403"/>
          </a:xfrm>
        </p:spPr>
      </p:pic>
    </p:spTree>
    <p:extLst>
      <p:ext uri="{BB962C8B-B14F-4D97-AF65-F5344CB8AC3E}">
        <p14:creationId xmlns:p14="http://schemas.microsoft.com/office/powerpoint/2010/main" val="96976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Why is Angiogenesis important in neoplasia?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585541"/>
            <a:ext cx="9228562" cy="5272459"/>
          </a:xfrm>
        </p:spPr>
      </p:pic>
    </p:spTree>
    <p:extLst>
      <p:ext uri="{BB962C8B-B14F-4D97-AF65-F5344CB8AC3E}">
        <p14:creationId xmlns:p14="http://schemas.microsoft.com/office/powerpoint/2010/main" val="3108685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Angiogenesis in </a:t>
            </a:r>
            <a:r>
              <a:rPr lang="en-GB" dirty="0" err="1"/>
              <a:t>neoplasia</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307618"/>
            <a:ext cx="7539513" cy="5145718"/>
          </a:xfrm>
        </p:spPr>
      </p:pic>
    </p:spTree>
    <p:extLst>
      <p:ext uri="{BB962C8B-B14F-4D97-AF65-F5344CB8AC3E}">
        <p14:creationId xmlns:p14="http://schemas.microsoft.com/office/powerpoint/2010/main" val="1587845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Angiogenesis with Therapeutic Targets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7592" y="1196752"/>
            <a:ext cx="7356362" cy="5661248"/>
          </a:xfrm>
        </p:spPr>
      </p:pic>
    </p:spTree>
    <p:extLst>
      <p:ext uri="{BB962C8B-B14F-4D97-AF65-F5344CB8AC3E}">
        <p14:creationId xmlns:p14="http://schemas.microsoft.com/office/powerpoint/2010/main" val="437151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Angiogenesis</a:t>
            </a:r>
          </a:p>
        </p:txBody>
      </p:sp>
      <p:sp>
        <p:nvSpPr>
          <p:cNvPr id="3" name="Content Placeholder 2"/>
          <p:cNvSpPr>
            <a:spLocks noGrp="1"/>
          </p:cNvSpPr>
          <p:nvPr>
            <p:ph idx="1"/>
          </p:nvPr>
        </p:nvSpPr>
        <p:spPr/>
        <p:txBody>
          <a:bodyPr/>
          <a:lstStyle/>
          <a:p>
            <a:r>
              <a:rPr lang="en-GB" dirty="0"/>
              <a:t>Critical in neoplastic proliferation, metastasis</a:t>
            </a:r>
          </a:p>
          <a:p>
            <a:r>
              <a:rPr lang="en-GB" dirty="0"/>
              <a:t>Frequently abnormal</a:t>
            </a:r>
          </a:p>
          <a:p>
            <a:r>
              <a:rPr lang="en-GB" dirty="0"/>
              <a:t>Provides therapeutic target</a:t>
            </a:r>
          </a:p>
        </p:txBody>
      </p:sp>
    </p:spTree>
    <p:extLst>
      <p:ext uri="{BB962C8B-B14F-4D97-AF65-F5344CB8AC3E}">
        <p14:creationId xmlns:p14="http://schemas.microsoft.com/office/powerpoint/2010/main" val="3288239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Immunological Host Reaction, macrophage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10" y="1702942"/>
            <a:ext cx="9184093" cy="4750394"/>
          </a:xfrm>
        </p:spPr>
      </p:pic>
    </p:spTree>
    <p:extLst>
      <p:ext uri="{BB962C8B-B14F-4D97-AF65-F5344CB8AC3E}">
        <p14:creationId xmlns:p14="http://schemas.microsoft.com/office/powerpoint/2010/main" val="311176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1650"/>
            <a:ext cx="9144000" cy="75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17399" y="495435"/>
            <a:ext cx="8408194" cy="767308"/>
          </a:xfrm>
        </p:spPr>
        <p:txBody>
          <a:bodyPr vert="horz" lIns="91440" tIns="45720" rIns="91440" bIns="45720" rtlCol="0" anchor="ctr">
            <a:normAutofit/>
          </a:bodyPr>
          <a:lstStyle/>
          <a:p>
            <a:pPr>
              <a:lnSpc>
                <a:spcPct val="90000"/>
              </a:lnSpc>
            </a:pPr>
            <a:r>
              <a:rPr lang="en-US" sz="2800" kern="1200">
                <a:solidFill>
                  <a:schemeClr val="bg1"/>
                </a:solidFill>
                <a:latin typeface="+mj-lt"/>
                <a:ea typeface="+mj-ea"/>
                <a:cs typeface="+mj-cs"/>
              </a:rPr>
              <a:t>Macrophage subsets and cancer</a:t>
            </a:r>
          </a:p>
        </p:txBody>
      </p:sp>
      <p:pic>
        <p:nvPicPr>
          <p:cNvPr id="6" name="Content Placeholder 5">
            <a:extLst>
              <a:ext uri="{FF2B5EF4-FFF2-40B4-BE49-F238E27FC236}">
                <a16:creationId xmlns:a16="http://schemas.microsoft.com/office/drawing/2014/main" id="{8B1428A5-16EA-46CE-8CD4-80A3C2D442D7}"/>
              </a:ext>
            </a:extLst>
          </p:cNvPr>
          <p:cNvPicPr>
            <a:picLocks noGrp="1" noChangeAspect="1"/>
          </p:cNvPicPr>
          <p:nvPr>
            <p:ph idx="1"/>
          </p:nvPr>
        </p:nvPicPr>
        <p:blipFill>
          <a:blip r:embed="rId2"/>
          <a:stretch>
            <a:fillRect/>
          </a:stretch>
        </p:blipFill>
        <p:spPr>
          <a:xfrm>
            <a:off x="1230744" y="1661887"/>
            <a:ext cx="6682511" cy="4694464"/>
          </a:xfrm>
          <a:prstGeom prst="rect">
            <a:avLst/>
          </a:prstGeom>
        </p:spPr>
      </p:pic>
    </p:spTree>
    <p:extLst>
      <p:ext uri="{BB962C8B-B14F-4D97-AF65-F5344CB8AC3E}">
        <p14:creationId xmlns:p14="http://schemas.microsoft.com/office/powerpoint/2010/main" val="3300143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3A342-244D-4BB8-A735-4396D91F454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DA2C60B-7739-4D2C-83A7-0EC87BDC0920}"/>
              </a:ext>
            </a:extLst>
          </p:cNvPr>
          <p:cNvPicPr>
            <a:picLocks noGrp="1" noChangeAspect="1"/>
          </p:cNvPicPr>
          <p:nvPr>
            <p:ph idx="1"/>
          </p:nvPr>
        </p:nvPicPr>
        <p:blipFill>
          <a:blip r:embed="rId2"/>
          <a:stretch>
            <a:fillRect/>
          </a:stretch>
        </p:blipFill>
        <p:spPr>
          <a:xfrm>
            <a:off x="394114" y="274351"/>
            <a:ext cx="8355772" cy="6266829"/>
          </a:xfrm>
          <a:prstGeom prst="rect">
            <a:avLst/>
          </a:prstGeom>
        </p:spPr>
      </p:pic>
    </p:spTree>
    <p:extLst>
      <p:ext uri="{BB962C8B-B14F-4D97-AF65-F5344CB8AC3E}">
        <p14:creationId xmlns:p14="http://schemas.microsoft.com/office/powerpoint/2010/main" val="15052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Myeloid derived suppressor cells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348782"/>
            <a:ext cx="6120680" cy="5212779"/>
          </a:xfrm>
        </p:spPr>
      </p:pic>
    </p:spTree>
    <p:extLst>
      <p:ext uri="{BB962C8B-B14F-4D97-AF65-F5344CB8AC3E}">
        <p14:creationId xmlns:p14="http://schemas.microsoft.com/office/powerpoint/2010/main" val="1883642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1650"/>
            <a:ext cx="9144000" cy="75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17399" y="495435"/>
            <a:ext cx="8408194" cy="767308"/>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MDSC and Cancer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0661" y="1661887"/>
            <a:ext cx="5102678" cy="4694464"/>
          </a:xfrm>
          <a:prstGeom prst="rect">
            <a:avLst/>
          </a:prstGeom>
        </p:spPr>
      </p:pic>
    </p:spTree>
    <p:extLst>
      <p:ext uri="{BB962C8B-B14F-4D97-AF65-F5344CB8AC3E}">
        <p14:creationId xmlns:p14="http://schemas.microsoft.com/office/powerpoint/2010/main" val="3019836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Lymphocyte subsets and cancer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600200"/>
            <a:ext cx="6408712" cy="5257800"/>
          </a:xfrm>
        </p:spPr>
      </p:pic>
    </p:spTree>
    <p:extLst>
      <p:ext uri="{BB962C8B-B14F-4D97-AF65-F5344CB8AC3E}">
        <p14:creationId xmlns:p14="http://schemas.microsoft.com/office/powerpoint/2010/main" val="2709827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Uterine cervix, invasion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73" y="1484784"/>
            <a:ext cx="8575799" cy="5373216"/>
          </a:xfrm>
        </p:spPr>
      </p:pic>
    </p:spTree>
    <p:extLst>
      <p:ext uri="{BB962C8B-B14F-4D97-AF65-F5344CB8AC3E}">
        <p14:creationId xmlns:p14="http://schemas.microsoft.com/office/powerpoint/2010/main" val="3881077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Therapeutic targets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282003"/>
            <a:ext cx="5616624" cy="5592553"/>
          </a:xfrm>
        </p:spPr>
      </p:pic>
    </p:spTree>
    <p:extLst>
      <p:ext uri="{BB962C8B-B14F-4D97-AF65-F5344CB8AC3E}">
        <p14:creationId xmlns:p14="http://schemas.microsoft.com/office/powerpoint/2010/main" val="1537195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TIL and Cancer Therapy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200249"/>
            <a:ext cx="6912768" cy="5642547"/>
          </a:xfrm>
        </p:spPr>
      </p:pic>
    </p:spTree>
    <p:extLst>
      <p:ext uri="{BB962C8B-B14F-4D97-AF65-F5344CB8AC3E}">
        <p14:creationId xmlns:p14="http://schemas.microsoft.com/office/powerpoint/2010/main" val="2748964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PD1, CD 25 and IDO blockade in Melanoma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5534" y="1600200"/>
            <a:ext cx="4892932" cy="4525963"/>
          </a:xfrm>
        </p:spPr>
      </p:pic>
    </p:spTree>
    <p:extLst>
      <p:ext uri="{BB962C8B-B14F-4D97-AF65-F5344CB8AC3E}">
        <p14:creationId xmlns:p14="http://schemas.microsoft.com/office/powerpoint/2010/main" val="2276665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Host Response</a:t>
            </a:r>
          </a:p>
        </p:txBody>
      </p:sp>
      <p:sp>
        <p:nvSpPr>
          <p:cNvPr id="3" name="Content Placeholder 2"/>
          <p:cNvSpPr>
            <a:spLocks noGrp="1"/>
          </p:cNvSpPr>
          <p:nvPr>
            <p:ph idx="1"/>
          </p:nvPr>
        </p:nvSpPr>
        <p:spPr/>
        <p:txBody>
          <a:bodyPr/>
          <a:lstStyle/>
          <a:p>
            <a:r>
              <a:rPr lang="en-GB" dirty="0"/>
              <a:t>Consists of stromal, vascular and immunologic response</a:t>
            </a:r>
          </a:p>
          <a:p>
            <a:r>
              <a:rPr lang="en-GB" dirty="0"/>
              <a:t>Multiple pathways, mediated through paracrine signalling</a:t>
            </a:r>
          </a:p>
          <a:p>
            <a:r>
              <a:rPr lang="en-GB" dirty="0"/>
              <a:t>Contributes to clinical effects of neoplasms</a:t>
            </a:r>
          </a:p>
          <a:p>
            <a:r>
              <a:rPr lang="en-GB" dirty="0"/>
              <a:t>Provides therapeutic targets</a:t>
            </a:r>
          </a:p>
          <a:p>
            <a:endParaRPr lang="en-GB" dirty="0"/>
          </a:p>
        </p:txBody>
      </p:sp>
    </p:spTree>
    <p:extLst>
      <p:ext uri="{BB962C8B-B14F-4D97-AF65-F5344CB8AC3E}">
        <p14:creationId xmlns:p14="http://schemas.microsoft.com/office/powerpoint/2010/main" val="576658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Metastasis</a:t>
            </a:r>
          </a:p>
        </p:txBody>
      </p:sp>
      <p:sp>
        <p:nvSpPr>
          <p:cNvPr id="3" name="Content Placeholder 2"/>
          <p:cNvSpPr>
            <a:spLocks noGrp="1"/>
          </p:cNvSpPr>
          <p:nvPr>
            <p:ph idx="1"/>
          </p:nvPr>
        </p:nvSpPr>
        <p:spPr/>
        <p:txBody>
          <a:bodyPr/>
          <a:lstStyle/>
          <a:p>
            <a:pPr marL="0" indent="0">
              <a:buNone/>
            </a:pPr>
            <a:r>
              <a:rPr lang="en-GB" dirty="0"/>
              <a:t>Dissemination of neoplastic disease beyond the primary site</a:t>
            </a:r>
          </a:p>
          <a:p>
            <a:pPr marL="0" indent="0">
              <a:buNone/>
            </a:pPr>
            <a:endParaRPr lang="en-GB" dirty="0"/>
          </a:p>
          <a:p>
            <a:pPr marL="0" indent="0">
              <a:buNone/>
            </a:pPr>
            <a:r>
              <a:rPr lang="en-GB" dirty="0"/>
              <a:t>Metastatic neoplasms are discontinuous from the primary neoplasm</a:t>
            </a:r>
          </a:p>
          <a:p>
            <a:pPr marL="0" indent="0">
              <a:buNone/>
            </a:pPr>
            <a:endParaRPr lang="en-GB" dirty="0"/>
          </a:p>
          <a:p>
            <a:pPr marL="0" indent="0">
              <a:buNone/>
            </a:pPr>
            <a:r>
              <a:rPr lang="en-GB" dirty="0"/>
              <a:t>Metastatic disease is frequently the cause of death in malignant </a:t>
            </a:r>
            <a:r>
              <a:rPr lang="en-GB" dirty="0" err="1"/>
              <a:t>neoplasia</a:t>
            </a:r>
            <a:endParaRPr lang="en-GB" dirty="0"/>
          </a:p>
        </p:txBody>
      </p:sp>
    </p:spTree>
    <p:extLst>
      <p:ext uri="{BB962C8B-B14F-4D97-AF65-F5344CB8AC3E}">
        <p14:creationId xmlns:p14="http://schemas.microsoft.com/office/powerpoint/2010/main" val="3320879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Metastasis</a:t>
            </a:r>
          </a:p>
        </p:txBody>
      </p:sp>
      <p:sp>
        <p:nvSpPr>
          <p:cNvPr id="3" name="Content Placeholder 2"/>
          <p:cNvSpPr>
            <a:spLocks noGrp="1"/>
          </p:cNvSpPr>
          <p:nvPr>
            <p:ph idx="1"/>
          </p:nvPr>
        </p:nvSpPr>
        <p:spPr/>
        <p:txBody>
          <a:bodyPr/>
          <a:lstStyle/>
          <a:p>
            <a:pPr marL="0" indent="0">
              <a:buNone/>
            </a:pPr>
            <a:r>
              <a:rPr lang="en-GB" dirty="0"/>
              <a:t>Presence of metastasis is often a key component of malignant neoplasms.</a:t>
            </a:r>
          </a:p>
          <a:p>
            <a:pPr marL="0" indent="0">
              <a:buNone/>
            </a:pPr>
            <a:endParaRPr lang="en-GB" dirty="0"/>
          </a:p>
          <a:p>
            <a:pPr marL="0" indent="0">
              <a:buNone/>
            </a:pPr>
            <a:r>
              <a:rPr lang="en-GB" dirty="0"/>
              <a:t>Germ cell tumours especially </a:t>
            </a:r>
            <a:r>
              <a:rPr lang="en-GB" dirty="0" err="1"/>
              <a:t>choriocarcinoma</a:t>
            </a:r>
            <a:r>
              <a:rPr lang="en-GB" dirty="0"/>
              <a:t> may present as metastatic disease</a:t>
            </a:r>
          </a:p>
          <a:p>
            <a:pPr marL="0" indent="0">
              <a:buNone/>
            </a:pPr>
            <a:endParaRPr lang="en-GB" dirty="0"/>
          </a:p>
          <a:p>
            <a:pPr marL="0" indent="0">
              <a:buNone/>
            </a:pPr>
            <a:r>
              <a:rPr lang="en-GB" dirty="0"/>
              <a:t>Some benign neoplasms may metastasize, though rare, </a:t>
            </a:r>
            <a:r>
              <a:rPr lang="en-GB" dirty="0" err="1"/>
              <a:t>eg</a:t>
            </a:r>
            <a:r>
              <a:rPr lang="en-GB" dirty="0"/>
              <a:t> </a:t>
            </a:r>
            <a:r>
              <a:rPr lang="en-GB" dirty="0" err="1"/>
              <a:t>leiomyomata</a:t>
            </a:r>
            <a:endParaRPr lang="en-GB" dirty="0"/>
          </a:p>
        </p:txBody>
      </p:sp>
    </p:spTree>
    <p:extLst>
      <p:ext uri="{BB962C8B-B14F-4D97-AF65-F5344CB8AC3E}">
        <p14:creationId xmlns:p14="http://schemas.microsoft.com/office/powerpoint/2010/main" val="768958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B87B-FE84-D443-ABE4-5EEDB1BBB8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851862-9D55-7341-B60E-169E077AB4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F00DF5-D61D-9D44-91F9-A4B3EAA73236}"/>
              </a:ext>
            </a:extLst>
          </p:cNvPr>
          <p:cNvPicPr>
            <a:picLocks noChangeAspect="1"/>
          </p:cNvPicPr>
          <p:nvPr/>
        </p:nvPicPr>
        <p:blipFill>
          <a:blip r:embed="rId2"/>
          <a:stretch>
            <a:fillRect/>
          </a:stretch>
        </p:blipFill>
        <p:spPr>
          <a:xfrm>
            <a:off x="215516" y="1778000"/>
            <a:ext cx="8868462" cy="3811240"/>
          </a:xfrm>
          <a:prstGeom prst="rect">
            <a:avLst/>
          </a:prstGeom>
        </p:spPr>
      </p:pic>
    </p:spTree>
    <p:extLst>
      <p:ext uri="{BB962C8B-B14F-4D97-AF65-F5344CB8AC3E}">
        <p14:creationId xmlns:p14="http://schemas.microsoft.com/office/powerpoint/2010/main" val="2527573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Modes of Metastasis</a:t>
            </a:r>
          </a:p>
        </p:txBody>
      </p:sp>
      <p:sp>
        <p:nvSpPr>
          <p:cNvPr id="3" name="Content Placeholder 2"/>
          <p:cNvSpPr>
            <a:spLocks noGrp="1"/>
          </p:cNvSpPr>
          <p:nvPr>
            <p:ph idx="1"/>
          </p:nvPr>
        </p:nvSpPr>
        <p:spPr/>
        <p:txBody>
          <a:bodyPr/>
          <a:lstStyle/>
          <a:p>
            <a:pPr marL="0" indent="0">
              <a:buNone/>
            </a:pPr>
            <a:r>
              <a:rPr lang="en-GB" dirty="0"/>
              <a:t>Haematogenous, through blood vessels</a:t>
            </a:r>
          </a:p>
          <a:p>
            <a:pPr marL="0" indent="0">
              <a:buNone/>
            </a:pPr>
            <a:endParaRPr lang="en-GB" dirty="0"/>
          </a:p>
          <a:p>
            <a:pPr marL="0" indent="0">
              <a:buNone/>
            </a:pPr>
            <a:r>
              <a:rPr lang="en-GB" dirty="0" err="1"/>
              <a:t>Lymphogenous</a:t>
            </a:r>
            <a:r>
              <a:rPr lang="en-GB" dirty="0"/>
              <a:t>, Through </a:t>
            </a:r>
            <a:r>
              <a:rPr lang="en-GB" dirty="0" err="1"/>
              <a:t>Lymphatics</a:t>
            </a:r>
            <a:endParaRPr lang="en-GB" dirty="0"/>
          </a:p>
          <a:p>
            <a:pPr marL="0" indent="0">
              <a:buNone/>
            </a:pPr>
            <a:endParaRPr lang="en-GB" dirty="0"/>
          </a:p>
          <a:p>
            <a:pPr marL="0" indent="0">
              <a:buNone/>
            </a:pPr>
            <a:r>
              <a:rPr lang="en-GB" dirty="0" err="1"/>
              <a:t>Transcoelomic</a:t>
            </a:r>
            <a:r>
              <a:rPr lang="en-GB" dirty="0"/>
              <a:t>, observed in Gastrointestinal, Genitourinary malignancies</a:t>
            </a:r>
          </a:p>
        </p:txBody>
      </p:sp>
    </p:spTree>
    <p:extLst>
      <p:ext uri="{BB962C8B-B14F-4D97-AF65-F5344CB8AC3E}">
        <p14:creationId xmlns:p14="http://schemas.microsoft.com/office/powerpoint/2010/main" val="2291489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Modes of Metastasis</a:t>
            </a:r>
          </a:p>
        </p:txBody>
      </p:sp>
      <p:sp>
        <p:nvSpPr>
          <p:cNvPr id="3" name="Content Placeholder 2"/>
          <p:cNvSpPr>
            <a:spLocks noGrp="1"/>
          </p:cNvSpPr>
          <p:nvPr>
            <p:ph idx="1"/>
          </p:nvPr>
        </p:nvSpPr>
        <p:spPr/>
        <p:txBody>
          <a:bodyPr/>
          <a:lstStyle/>
          <a:p>
            <a:pPr marL="0" indent="0">
              <a:buNone/>
            </a:pPr>
            <a:r>
              <a:rPr lang="en-GB" dirty="0"/>
              <a:t>Haematogenous, through blood vessels, </a:t>
            </a:r>
            <a:r>
              <a:rPr lang="en-GB" b="1" dirty="0"/>
              <a:t>mainly stromal neoplasms, Sarcomas.</a:t>
            </a:r>
          </a:p>
          <a:p>
            <a:pPr marL="0" indent="0">
              <a:buNone/>
            </a:pPr>
            <a:endParaRPr lang="en-GB" dirty="0"/>
          </a:p>
          <a:p>
            <a:pPr marL="0" indent="0">
              <a:buNone/>
            </a:pPr>
            <a:r>
              <a:rPr lang="en-GB" dirty="0" err="1"/>
              <a:t>Lymphogenous</a:t>
            </a:r>
            <a:r>
              <a:rPr lang="en-GB" dirty="0"/>
              <a:t>, Through </a:t>
            </a:r>
            <a:r>
              <a:rPr lang="en-GB" dirty="0" err="1"/>
              <a:t>Lymphatics</a:t>
            </a:r>
            <a:r>
              <a:rPr lang="en-GB" dirty="0"/>
              <a:t>, </a:t>
            </a:r>
            <a:r>
              <a:rPr lang="en-GB" b="1" dirty="0"/>
              <a:t>mainly carcinomas</a:t>
            </a:r>
            <a:endParaRPr lang="en-GB" dirty="0"/>
          </a:p>
          <a:p>
            <a:pPr marL="0" indent="0">
              <a:buNone/>
            </a:pPr>
            <a:endParaRPr lang="en-GB" dirty="0"/>
          </a:p>
          <a:p>
            <a:pPr marL="0" indent="0">
              <a:buNone/>
            </a:pPr>
            <a:r>
              <a:rPr lang="en-GB" dirty="0" err="1"/>
              <a:t>Transcoelomic</a:t>
            </a:r>
            <a:r>
              <a:rPr lang="en-GB" dirty="0"/>
              <a:t>, observed in Gastrointestinal, Genitourinary malignancies</a:t>
            </a:r>
          </a:p>
        </p:txBody>
      </p:sp>
    </p:spTree>
    <p:extLst>
      <p:ext uri="{BB962C8B-B14F-4D97-AF65-F5344CB8AC3E}">
        <p14:creationId xmlns:p14="http://schemas.microsoft.com/office/powerpoint/2010/main" val="502784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17024" cy="6912768"/>
          </a:xfrm>
        </p:spPr>
      </p:pic>
    </p:spTree>
    <p:extLst>
      <p:ext uri="{BB962C8B-B14F-4D97-AF65-F5344CB8AC3E}">
        <p14:creationId xmlns:p14="http://schemas.microsoft.com/office/powerpoint/2010/main" val="352589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Squamus</a:t>
            </a:r>
            <a:r>
              <a:rPr lang="en-GB" dirty="0"/>
              <a:t> Cell Carcinoma, Cervix</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484784"/>
            <a:ext cx="7658394" cy="5014424"/>
          </a:xfrm>
        </p:spPr>
      </p:pic>
    </p:spTree>
    <p:extLst>
      <p:ext uri="{BB962C8B-B14F-4D97-AF65-F5344CB8AC3E}">
        <p14:creationId xmlns:p14="http://schemas.microsoft.com/office/powerpoint/2010/main" val="2832048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501" y="0"/>
            <a:ext cx="7395859" cy="6875599"/>
          </a:xfrm>
        </p:spPr>
      </p:pic>
    </p:spTree>
    <p:extLst>
      <p:ext uri="{BB962C8B-B14F-4D97-AF65-F5344CB8AC3E}">
        <p14:creationId xmlns:p14="http://schemas.microsoft.com/office/powerpoint/2010/main" val="3961104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9661" y="1124744"/>
            <a:ext cx="8430811" cy="5520173"/>
          </a:xfrm>
        </p:spPr>
      </p:pic>
    </p:spTree>
    <p:extLst>
      <p:ext uri="{BB962C8B-B14F-4D97-AF65-F5344CB8AC3E}">
        <p14:creationId xmlns:p14="http://schemas.microsoft.com/office/powerpoint/2010/main" val="3387269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563116"/>
            <a:ext cx="7132273" cy="4746204"/>
          </a:xfrm>
        </p:spPr>
      </p:pic>
    </p:spTree>
    <p:extLst>
      <p:ext uri="{BB962C8B-B14F-4D97-AF65-F5344CB8AC3E}">
        <p14:creationId xmlns:p14="http://schemas.microsoft.com/office/powerpoint/2010/main" val="1426830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784" y="352790"/>
            <a:ext cx="3456384" cy="6240693"/>
          </a:xfrm>
        </p:spPr>
      </p:pic>
    </p:spTree>
    <p:extLst>
      <p:ext uri="{BB962C8B-B14F-4D97-AF65-F5344CB8AC3E}">
        <p14:creationId xmlns:p14="http://schemas.microsoft.com/office/powerpoint/2010/main" val="1539438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078" y="1340768"/>
            <a:ext cx="8131369" cy="5003919"/>
          </a:xfrm>
        </p:spPr>
      </p:pic>
    </p:spTree>
    <p:extLst>
      <p:ext uri="{BB962C8B-B14F-4D97-AF65-F5344CB8AC3E}">
        <p14:creationId xmlns:p14="http://schemas.microsoft.com/office/powerpoint/2010/main" val="994603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Metastasis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89" y="1484785"/>
            <a:ext cx="9131785" cy="5293582"/>
          </a:xfrm>
        </p:spPr>
      </p:pic>
    </p:spTree>
    <p:extLst>
      <p:ext uri="{BB962C8B-B14F-4D97-AF65-F5344CB8AC3E}">
        <p14:creationId xmlns:p14="http://schemas.microsoft.com/office/powerpoint/2010/main" val="1400939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Metastasis</a:t>
            </a:r>
          </a:p>
        </p:txBody>
      </p:sp>
      <p:pic>
        <p:nvPicPr>
          <p:cNvPr id="4" name="Picture 37" descr="nrc3080-f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639" y="1700808"/>
            <a:ext cx="9119355"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185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Metastasis</a:t>
            </a:r>
          </a:p>
        </p:txBody>
      </p:sp>
      <p:sp>
        <p:nvSpPr>
          <p:cNvPr id="3" name="Content Placeholder 2"/>
          <p:cNvSpPr>
            <a:spLocks noGrp="1"/>
          </p:cNvSpPr>
          <p:nvPr>
            <p:ph idx="1"/>
          </p:nvPr>
        </p:nvSpPr>
        <p:spPr/>
        <p:txBody>
          <a:bodyPr/>
          <a:lstStyle/>
          <a:p>
            <a:r>
              <a:rPr lang="en-GB" dirty="0"/>
              <a:t>Invasion and detachment</a:t>
            </a:r>
          </a:p>
          <a:p>
            <a:r>
              <a:rPr lang="en-GB" dirty="0"/>
              <a:t>Migration and </a:t>
            </a:r>
            <a:r>
              <a:rPr lang="en-GB" dirty="0" err="1"/>
              <a:t>intravasation</a:t>
            </a:r>
            <a:endParaRPr lang="en-GB" dirty="0"/>
          </a:p>
          <a:p>
            <a:r>
              <a:rPr lang="en-GB" dirty="0"/>
              <a:t>Extravasation and/or migration, proliferation at metastatic site</a:t>
            </a:r>
          </a:p>
          <a:p>
            <a:endParaRPr lang="en-GB" dirty="0"/>
          </a:p>
          <a:p>
            <a:endParaRPr lang="en-GB" dirty="0"/>
          </a:p>
        </p:txBody>
      </p:sp>
    </p:spTree>
    <p:extLst>
      <p:ext uri="{BB962C8B-B14F-4D97-AF65-F5344CB8AC3E}">
        <p14:creationId xmlns:p14="http://schemas.microsoft.com/office/powerpoint/2010/main" val="3955712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Invasion and detachment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555" y="1988840"/>
            <a:ext cx="8486657" cy="3960440"/>
          </a:xfrm>
        </p:spPr>
      </p:pic>
      <p:pic>
        <p:nvPicPr>
          <p:cNvPr id="5" name="Content Placeholder 3">
            <a:extLst>
              <a:ext uri="{FF2B5EF4-FFF2-40B4-BE49-F238E27FC236}">
                <a16:creationId xmlns:a16="http://schemas.microsoft.com/office/drawing/2014/main" id="{0738A336-226F-FA48-A7BB-F72852A01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060848"/>
            <a:ext cx="8486657" cy="3960440"/>
          </a:xfrm>
          <a:prstGeom prst="rect">
            <a:avLst/>
          </a:prstGeom>
        </p:spPr>
      </p:pic>
    </p:spTree>
    <p:extLst>
      <p:ext uri="{BB962C8B-B14F-4D97-AF65-F5344CB8AC3E}">
        <p14:creationId xmlns:p14="http://schemas.microsoft.com/office/powerpoint/2010/main" val="4018157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Epithelial-Mesenchymal transformation</a:t>
            </a:r>
          </a:p>
        </p:txBody>
      </p:sp>
      <p:sp>
        <p:nvSpPr>
          <p:cNvPr id="3" name="Content Placeholder 2"/>
          <p:cNvSpPr>
            <a:spLocks noGrp="1"/>
          </p:cNvSpPr>
          <p:nvPr>
            <p:ph idx="1"/>
          </p:nvPr>
        </p:nvSpPr>
        <p:spPr/>
        <p:txBody>
          <a:bodyPr>
            <a:normAutofit fontScale="92500"/>
          </a:bodyPr>
          <a:lstStyle/>
          <a:p>
            <a:r>
              <a:rPr lang="en-GB" dirty="0"/>
              <a:t>A morphological change that epithelial cells undergo </a:t>
            </a:r>
          </a:p>
          <a:p>
            <a:r>
              <a:rPr lang="en-GB" dirty="0"/>
              <a:t>from a cubical to an elongated shape, following oncogenic transformation, </a:t>
            </a:r>
          </a:p>
          <a:p>
            <a:r>
              <a:rPr lang="en-GB" dirty="0"/>
              <a:t>which is often accompanied by loss of expression of the adhesion molecule E-cadherin. </a:t>
            </a:r>
          </a:p>
          <a:p>
            <a:r>
              <a:rPr lang="en-GB" dirty="0"/>
              <a:t>Post-EMT, cells adopt a high-motility phenotype: </a:t>
            </a:r>
            <a:r>
              <a:rPr lang="en-GB" dirty="0" err="1"/>
              <a:t>lamelopodia</a:t>
            </a:r>
            <a:r>
              <a:rPr lang="en-GB" dirty="0"/>
              <a:t>, amoeboid movement, vascular invasion.</a:t>
            </a:r>
          </a:p>
          <a:p>
            <a:pPr marL="0" indent="0">
              <a:buNone/>
            </a:pPr>
            <a:endParaRPr lang="en-GB" dirty="0"/>
          </a:p>
        </p:txBody>
      </p:sp>
    </p:spTree>
    <p:extLst>
      <p:ext uri="{BB962C8B-B14F-4D97-AF65-F5344CB8AC3E}">
        <p14:creationId xmlns:p14="http://schemas.microsoft.com/office/powerpoint/2010/main" val="179691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Grading= Well differentiated </a:t>
            </a:r>
            <a:r>
              <a:rPr lang="en-GB" dirty="0" err="1"/>
              <a:t>scc</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961" y="1600200"/>
            <a:ext cx="6916078" cy="4525963"/>
          </a:xfrm>
        </p:spPr>
      </p:pic>
    </p:spTree>
    <p:extLst>
      <p:ext uri="{BB962C8B-B14F-4D97-AF65-F5344CB8AC3E}">
        <p14:creationId xmlns:p14="http://schemas.microsoft.com/office/powerpoint/2010/main" val="538536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Circulating Tumour Cells</a:t>
            </a:r>
          </a:p>
        </p:txBody>
      </p:sp>
      <p:pic>
        <p:nvPicPr>
          <p:cNvPr id="4" name="Content Placeholder 3" descr="nrc3080-f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4" y="1988840"/>
            <a:ext cx="9082827"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7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Propagation at metastatic site</a:t>
            </a:r>
          </a:p>
        </p:txBody>
      </p:sp>
      <p:pic>
        <p:nvPicPr>
          <p:cNvPr id="4" name="Content Placeholder 3" descr="nrc3080-f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075806"/>
            <a:ext cx="7704856" cy="578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480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8027-A259-0E42-9236-04D07D57AB6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6757F5E-F89C-CD4E-B348-7A00FBF58848}"/>
              </a:ext>
            </a:extLst>
          </p:cNvPr>
          <p:cNvPicPr>
            <a:picLocks noGrp="1" noChangeAspect="1"/>
          </p:cNvPicPr>
          <p:nvPr>
            <p:ph idx="1"/>
          </p:nvPr>
        </p:nvPicPr>
        <p:blipFill>
          <a:blip r:embed="rId2"/>
          <a:stretch>
            <a:fillRect/>
          </a:stretch>
        </p:blipFill>
        <p:spPr>
          <a:xfrm>
            <a:off x="-26873" y="2132856"/>
            <a:ext cx="9186403" cy="3456384"/>
          </a:xfrm>
          <a:prstGeom prst="rect">
            <a:avLst/>
          </a:prstGeom>
        </p:spPr>
      </p:pic>
    </p:spTree>
    <p:extLst>
      <p:ext uri="{BB962C8B-B14F-4D97-AF65-F5344CB8AC3E}">
        <p14:creationId xmlns:p14="http://schemas.microsoft.com/office/powerpoint/2010/main" val="1513804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53A7-CA81-4270-BCAD-ED03CAE40274}"/>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60D42205-C5CA-43B6-95A4-E56C16F88DFF}"/>
              </a:ext>
            </a:extLst>
          </p:cNvPr>
          <p:cNvPicPr>
            <a:picLocks noGrp="1" noChangeAspect="1"/>
          </p:cNvPicPr>
          <p:nvPr>
            <p:ph idx="1"/>
          </p:nvPr>
        </p:nvPicPr>
        <p:blipFill>
          <a:blip r:embed="rId3"/>
          <a:stretch>
            <a:fillRect/>
          </a:stretch>
        </p:blipFill>
        <p:spPr>
          <a:xfrm>
            <a:off x="0" y="-45680"/>
            <a:ext cx="9200271" cy="6906622"/>
          </a:xfrm>
          <a:prstGeom prst="rect">
            <a:avLst/>
          </a:prstGeom>
        </p:spPr>
      </p:pic>
    </p:spTree>
    <p:extLst>
      <p:ext uri="{BB962C8B-B14F-4D97-AF65-F5344CB8AC3E}">
        <p14:creationId xmlns:p14="http://schemas.microsoft.com/office/powerpoint/2010/main" val="3988917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2555-66C5-4FA2-B8E2-DDD56C038DF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B8BE52F-BAEF-4869-B459-DF0FD11A9CA1}"/>
              </a:ext>
            </a:extLst>
          </p:cNvPr>
          <p:cNvPicPr>
            <a:picLocks noGrp="1" noChangeAspect="1"/>
          </p:cNvPicPr>
          <p:nvPr>
            <p:ph idx="1"/>
          </p:nvPr>
        </p:nvPicPr>
        <p:blipFill>
          <a:blip r:embed="rId3"/>
          <a:stretch>
            <a:fillRect/>
          </a:stretch>
        </p:blipFill>
        <p:spPr>
          <a:xfrm>
            <a:off x="0" y="0"/>
            <a:ext cx="9144000" cy="8599261"/>
          </a:xfrm>
          <a:prstGeom prst="rect">
            <a:avLst/>
          </a:prstGeom>
        </p:spPr>
      </p:pic>
    </p:spTree>
    <p:extLst>
      <p:ext uri="{BB962C8B-B14F-4D97-AF65-F5344CB8AC3E}">
        <p14:creationId xmlns:p14="http://schemas.microsoft.com/office/powerpoint/2010/main" val="12269891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915-4598-6942-B25A-B918164E84C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70A8821-123E-E445-8CD2-E9888642B7B1}"/>
              </a:ext>
            </a:extLst>
          </p:cNvPr>
          <p:cNvPicPr>
            <a:picLocks noGrp="1" noChangeAspect="1"/>
          </p:cNvPicPr>
          <p:nvPr>
            <p:ph idx="1"/>
          </p:nvPr>
        </p:nvPicPr>
        <p:blipFill>
          <a:blip r:embed="rId2"/>
          <a:stretch>
            <a:fillRect/>
          </a:stretch>
        </p:blipFill>
        <p:spPr>
          <a:xfrm>
            <a:off x="185366" y="0"/>
            <a:ext cx="8507238" cy="6712052"/>
          </a:xfrm>
          <a:prstGeom prst="rect">
            <a:avLst/>
          </a:prstGeom>
        </p:spPr>
      </p:pic>
    </p:spTree>
    <p:extLst>
      <p:ext uri="{BB962C8B-B14F-4D97-AF65-F5344CB8AC3E}">
        <p14:creationId xmlns:p14="http://schemas.microsoft.com/office/powerpoint/2010/main" val="4171359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Metastasis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09" y="1196752"/>
            <a:ext cx="9040191" cy="5643934"/>
          </a:xfrm>
        </p:spPr>
      </p:pic>
    </p:spTree>
    <p:extLst>
      <p:ext uri="{BB962C8B-B14F-4D97-AF65-F5344CB8AC3E}">
        <p14:creationId xmlns:p14="http://schemas.microsoft.com/office/powerpoint/2010/main" val="989918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Metastasis</a:t>
            </a:r>
          </a:p>
        </p:txBody>
      </p:sp>
      <p:sp>
        <p:nvSpPr>
          <p:cNvPr id="3" name="Content Placeholder 2"/>
          <p:cNvSpPr>
            <a:spLocks noGrp="1"/>
          </p:cNvSpPr>
          <p:nvPr>
            <p:ph idx="1"/>
          </p:nvPr>
        </p:nvSpPr>
        <p:spPr/>
        <p:txBody>
          <a:bodyPr/>
          <a:lstStyle/>
          <a:p>
            <a:r>
              <a:rPr lang="en-GB" dirty="0"/>
              <a:t>Integrin mediated capture</a:t>
            </a:r>
          </a:p>
          <a:p>
            <a:r>
              <a:rPr lang="en-GB" dirty="0"/>
              <a:t>Platelet mediated capture</a:t>
            </a:r>
          </a:p>
          <a:p>
            <a:r>
              <a:rPr lang="en-GB" dirty="0"/>
              <a:t>Diagnostic role: CTC’s</a:t>
            </a:r>
          </a:p>
          <a:p>
            <a:r>
              <a:rPr lang="en-GB" dirty="0"/>
              <a:t>Management of metastasis</a:t>
            </a:r>
          </a:p>
        </p:txBody>
      </p:sp>
    </p:spTree>
    <p:extLst>
      <p:ext uri="{BB962C8B-B14F-4D97-AF65-F5344CB8AC3E}">
        <p14:creationId xmlns:p14="http://schemas.microsoft.com/office/powerpoint/2010/main" val="4080499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Clinical Effects of Malignant Neoplasms</a:t>
            </a:r>
          </a:p>
        </p:txBody>
      </p:sp>
      <p:sp>
        <p:nvSpPr>
          <p:cNvPr id="3" name="Content Placeholder 2"/>
          <p:cNvSpPr>
            <a:spLocks noGrp="1"/>
          </p:cNvSpPr>
          <p:nvPr>
            <p:ph idx="1"/>
          </p:nvPr>
        </p:nvSpPr>
        <p:spPr/>
        <p:txBody>
          <a:bodyPr/>
          <a:lstStyle/>
          <a:p>
            <a:r>
              <a:rPr lang="en-GB" dirty="0"/>
              <a:t>Effects at primary or metastatic sites</a:t>
            </a:r>
          </a:p>
          <a:p>
            <a:pPr lvl="1"/>
            <a:r>
              <a:rPr lang="en-GB" dirty="0"/>
              <a:t>Mass effects</a:t>
            </a:r>
          </a:p>
          <a:p>
            <a:pPr lvl="1"/>
            <a:r>
              <a:rPr lang="en-GB" dirty="0"/>
              <a:t>Ulceration, infection, haemorrhage</a:t>
            </a:r>
          </a:p>
          <a:p>
            <a:pPr lvl="1"/>
            <a:r>
              <a:rPr lang="en-GB" dirty="0"/>
              <a:t>Loss of function</a:t>
            </a:r>
          </a:p>
          <a:p>
            <a:r>
              <a:rPr lang="en-GB" dirty="0"/>
              <a:t>Metabolic/Immunologic effects</a:t>
            </a:r>
          </a:p>
          <a:p>
            <a:pPr lvl="1"/>
            <a:r>
              <a:rPr lang="en-GB" dirty="0"/>
              <a:t>Acute phase reaction</a:t>
            </a:r>
          </a:p>
          <a:p>
            <a:pPr lvl="1"/>
            <a:r>
              <a:rPr lang="en-GB" dirty="0"/>
              <a:t>Cachexia</a:t>
            </a:r>
          </a:p>
          <a:p>
            <a:pPr lvl="1"/>
            <a:r>
              <a:rPr lang="en-GB" dirty="0" err="1"/>
              <a:t>Paraneoplastic</a:t>
            </a:r>
            <a:r>
              <a:rPr lang="en-GB" dirty="0"/>
              <a:t> syndromes</a:t>
            </a:r>
          </a:p>
        </p:txBody>
      </p:sp>
    </p:spTree>
    <p:extLst>
      <p:ext uri="{BB962C8B-B14F-4D97-AF65-F5344CB8AC3E}">
        <p14:creationId xmlns:p14="http://schemas.microsoft.com/office/powerpoint/2010/main" val="36916927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Staging and Grading of Malignant neoplasms</a:t>
            </a:r>
          </a:p>
        </p:txBody>
      </p:sp>
      <p:sp>
        <p:nvSpPr>
          <p:cNvPr id="3" name="Content Placeholder 2"/>
          <p:cNvSpPr>
            <a:spLocks noGrp="1"/>
          </p:cNvSpPr>
          <p:nvPr>
            <p:ph idx="1"/>
          </p:nvPr>
        </p:nvSpPr>
        <p:spPr/>
        <p:txBody>
          <a:bodyPr/>
          <a:lstStyle/>
          <a:p>
            <a:r>
              <a:rPr lang="en-GB" dirty="0"/>
              <a:t>Why stage or grade?</a:t>
            </a:r>
          </a:p>
          <a:p>
            <a:r>
              <a:rPr lang="en-GB" dirty="0"/>
              <a:t>Standardise clinical, radiological and pathological extent of neoplastic progression</a:t>
            </a:r>
          </a:p>
          <a:p>
            <a:r>
              <a:rPr lang="en-GB" dirty="0"/>
              <a:t>Predict clinical behaviour, survival</a:t>
            </a:r>
          </a:p>
          <a:p>
            <a:r>
              <a:rPr lang="en-GB" dirty="0"/>
              <a:t>Determine appropriate therapeutic interventions (including research)</a:t>
            </a:r>
          </a:p>
          <a:p>
            <a:endParaRPr lang="en-GB" dirty="0"/>
          </a:p>
          <a:p>
            <a:endParaRPr lang="en-GB" dirty="0"/>
          </a:p>
          <a:p>
            <a:endParaRPr lang="en-GB" dirty="0"/>
          </a:p>
        </p:txBody>
      </p:sp>
    </p:spTree>
    <p:extLst>
      <p:ext uri="{BB962C8B-B14F-4D97-AF65-F5344CB8AC3E}">
        <p14:creationId xmlns:p14="http://schemas.microsoft.com/office/powerpoint/2010/main" val="156807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Moderately differentiated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815" y="1600200"/>
            <a:ext cx="6720369" cy="4525963"/>
          </a:xfrm>
        </p:spPr>
      </p:pic>
    </p:spTree>
    <p:extLst>
      <p:ext uri="{BB962C8B-B14F-4D97-AF65-F5344CB8AC3E}">
        <p14:creationId xmlns:p14="http://schemas.microsoft.com/office/powerpoint/2010/main" val="3206846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Staging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560437"/>
            <a:ext cx="6416947" cy="4560169"/>
          </a:xfrm>
        </p:spPr>
      </p:pic>
    </p:spTree>
    <p:extLst>
      <p:ext uri="{BB962C8B-B14F-4D97-AF65-F5344CB8AC3E}">
        <p14:creationId xmlns:p14="http://schemas.microsoft.com/office/powerpoint/2010/main" val="491946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TNM</a:t>
            </a:r>
          </a:p>
        </p:txBody>
      </p:sp>
      <p:sp>
        <p:nvSpPr>
          <p:cNvPr id="3" name="Content Placeholder 2"/>
          <p:cNvSpPr>
            <a:spLocks noGrp="1"/>
          </p:cNvSpPr>
          <p:nvPr>
            <p:ph idx="1"/>
          </p:nvPr>
        </p:nvSpPr>
        <p:spPr/>
        <p:txBody>
          <a:bodyPr/>
          <a:lstStyle/>
          <a:p>
            <a:r>
              <a:rPr lang="en-GB" dirty="0"/>
              <a:t>Tumour (T1-4)</a:t>
            </a:r>
          </a:p>
          <a:p>
            <a:r>
              <a:rPr lang="en-GB" dirty="0"/>
              <a:t>Lymph Nodes (N1-4)</a:t>
            </a:r>
          </a:p>
          <a:p>
            <a:r>
              <a:rPr lang="en-GB" dirty="0"/>
              <a:t>Metastasis (M0 or M1)</a:t>
            </a:r>
          </a:p>
        </p:txBody>
      </p:sp>
    </p:spTree>
    <p:extLst>
      <p:ext uri="{BB962C8B-B14F-4D97-AF65-F5344CB8AC3E}">
        <p14:creationId xmlns:p14="http://schemas.microsoft.com/office/powerpoint/2010/main" val="1521799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a:t>
            </a:r>
          </a:p>
        </p:txBody>
      </p:sp>
      <p:sp>
        <p:nvSpPr>
          <p:cNvPr id="3" name="Content Placeholder 2"/>
          <p:cNvSpPr>
            <a:spLocks noGrp="1"/>
          </p:cNvSpPr>
          <p:nvPr>
            <p:ph idx="1"/>
          </p:nvPr>
        </p:nvSpPr>
        <p:spPr/>
        <p:txBody>
          <a:bodyPr>
            <a:normAutofit/>
          </a:bodyPr>
          <a:lstStyle/>
          <a:p>
            <a:r>
              <a:rPr lang="en-GB" dirty="0"/>
              <a:t>Stromal response of malignant neoplasms include connective tissue, matrix, vascular and inflammatory cellular features</a:t>
            </a:r>
          </a:p>
          <a:p>
            <a:r>
              <a:rPr lang="en-GB" dirty="0"/>
              <a:t>Metastasis: Invasion, EMT, </a:t>
            </a:r>
            <a:r>
              <a:rPr lang="en-GB" dirty="0" err="1"/>
              <a:t>intravasation</a:t>
            </a:r>
            <a:r>
              <a:rPr lang="en-GB" dirty="0"/>
              <a:t>, CTC, extravasation, proliferation at distant site</a:t>
            </a:r>
          </a:p>
          <a:p>
            <a:r>
              <a:rPr lang="en-GB" dirty="0"/>
              <a:t>Important for clinical and therapeutic approaches to malignant </a:t>
            </a:r>
            <a:r>
              <a:rPr lang="en-GB" dirty="0" err="1"/>
              <a:t>neoplasia</a:t>
            </a:r>
            <a:r>
              <a:rPr lang="en-GB" dirty="0"/>
              <a:t>.</a:t>
            </a:r>
          </a:p>
        </p:txBody>
      </p:sp>
    </p:spTree>
    <p:extLst>
      <p:ext uri="{BB962C8B-B14F-4D97-AF65-F5344CB8AC3E}">
        <p14:creationId xmlns:p14="http://schemas.microsoft.com/office/powerpoint/2010/main" val="4247997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Poorly differentiated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586172"/>
            <a:ext cx="6273309" cy="4723148"/>
          </a:xfrm>
        </p:spPr>
      </p:pic>
    </p:spTree>
    <p:extLst>
      <p:ext uri="{BB962C8B-B14F-4D97-AF65-F5344CB8AC3E}">
        <p14:creationId xmlns:p14="http://schemas.microsoft.com/office/powerpoint/2010/main" val="401664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anaplastic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305" y="1412775"/>
            <a:ext cx="6864047" cy="4551161"/>
          </a:xfrm>
        </p:spPr>
      </p:pic>
    </p:spTree>
    <p:extLst>
      <p:ext uri="{BB962C8B-B14F-4D97-AF65-F5344CB8AC3E}">
        <p14:creationId xmlns:p14="http://schemas.microsoft.com/office/powerpoint/2010/main" val="102257370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24901</TotalTime>
  <Words>1965</Words>
  <Application>Microsoft Macintosh PowerPoint</Application>
  <PresentationFormat>On-screen Show (4:3)</PresentationFormat>
  <Paragraphs>144</Paragraphs>
  <Slides>72</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72</vt:i4>
      </vt:variant>
    </vt:vector>
  </HeadingPairs>
  <TitlesOfParts>
    <vt:vector size="78" baseType="lpstr">
      <vt:lpstr>Arial</vt:lpstr>
      <vt:lpstr>Calibri</vt:lpstr>
      <vt:lpstr>Candara</vt:lpstr>
      <vt:lpstr>Symbol</vt:lpstr>
      <vt:lpstr>Office Theme</vt:lpstr>
      <vt:lpstr>Waveform</vt:lpstr>
      <vt:lpstr>Host Response to Neoplasia, Metastasis, Grading and Staging</vt:lpstr>
      <vt:lpstr>Normal Uterine Ectocervix</vt:lpstr>
      <vt:lpstr>Uterine Cervical Dysplasia</vt:lpstr>
      <vt:lpstr>Uterine cervix, invasion</vt:lpstr>
      <vt:lpstr>Squamus Cell Carcinoma, Cervix</vt:lpstr>
      <vt:lpstr>Grading= Well differentiated scc</vt:lpstr>
      <vt:lpstr>Moderately differentiated</vt:lpstr>
      <vt:lpstr>Poorly differentiated</vt:lpstr>
      <vt:lpstr>anaplastic</vt:lpstr>
      <vt:lpstr>LVI</vt:lpstr>
      <vt:lpstr>PowerPoint Presentation</vt:lpstr>
      <vt:lpstr>PowerPoint Presentation</vt:lpstr>
      <vt:lpstr>Host Reaction to Neoplasms</vt:lpstr>
      <vt:lpstr>Cancer Associated Fibroblasts</vt:lpstr>
      <vt:lpstr>Fibroblast, Plasticity</vt:lpstr>
      <vt:lpstr>Modelling of ECM</vt:lpstr>
      <vt:lpstr>Form a heterogenous population in the ECM</vt:lpstr>
      <vt:lpstr>Proposed Nomenclature</vt:lpstr>
      <vt:lpstr>Caf metabolic programming of the tumour microenvironment</vt:lpstr>
      <vt:lpstr>Extracellular Matrix: remodelling, dysruption</vt:lpstr>
      <vt:lpstr>Matrix Proteins Affected</vt:lpstr>
      <vt:lpstr>Further roles of stromal cells in neoplasia</vt:lpstr>
      <vt:lpstr>Role of Matrix Metalloproteinases</vt:lpstr>
      <vt:lpstr>Angiogenesis, Colorectal Carcinoma</vt:lpstr>
      <vt:lpstr>Angiogenesis – colorectal Carcinoma</vt:lpstr>
      <vt:lpstr>Angiogenesis</vt:lpstr>
      <vt:lpstr>Angiogenesis</vt:lpstr>
      <vt:lpstr>Angiogenesis</vt:lpstr>
      <vt:lpstr>PowerPoint Presentation</vt:lpstr>
      <vt:lpstr>Why is Angiogenesis important in neoplasia?</vt:lpstr>
      <vt:lpstr>Angiogenesis in neoplasia</vt:lpstr>
      <vt:lpstr>Angiogenesis with Therapeutic Targets</vt:lpstr>
      <vt:lpstr>Angiogenesis</vt:lpstr>
      <vt:lpstr>Immunological Host Reaction, macrophage</vt:lpstr>
      <vt:lpstr>Macrophage subsets and cancer</vt:lpstr>
      <vt:lpstr>PowerPoint Presentation</vt:lpstr>
      <vt:lpstr>Myeloid derived suppressor cells</vt:lpstr>
      <vt:lpstr>MDSC and Cancer</vt:lpstr>
      <vt:lpstr>Lymphocyte subsets and cancer</vt:lpstr>
      <vt:lpstr>Therapeutic targets</vt:lpstr>
      <vt:lpstr>TIL and Cancer Therapy</vt:lpstr>
      <vt:lpstr>PD1, CD 25 and IDO blockade in Melanoma</vt:lpstr>
      <vt:lpstr>Host Response</vt:lpstr>
      <vt:lpstr>Metastasis</vt:lpstr>
      <vt:lpstr>Metastasis</vt:lpstr>
      <vt:lpstr>PowerPoint Presentation</vt:lpstr>
      <vt:lpstr>Modes of Metastasis</vt:lpstr>
      <vt:lpstr>Modes of Metastasis</vt:lpstr>
      <vt:lpstr>PowerPoint Presentation</vt:lpstr>
      <vt:lpstr>PowerPoint Presentation</vt:lpstr>
      <vt:lpstr>PowerPoint Presentation</vt:lpstr>
      <vt:lpstr>PowerPoint Presentation</vt:lpstr>
      <vt:lpstr>PowerPoint Presentation</vt:lpstr>
      <vt:lpstr>PowerPoint Presentation</vt:lpstr>
      <vt:lpstr>Metastasis</vt:lpstr>
      <vt:lpstr>Metastasis</vt:lpstr>
      <vt:lpstr>Metastasis</vt:lpstr>
      <vt:lpstr>Invasion and detachment</vt:lpstr>
      <vt:lpstr>Epithelial-Mesenchymal transformation</vt:lpstr>
      <vt:lpstr>Circulating Tumour Cells</vt:lpstr>
      <vt:lpstr>Propagation at metastatic site</vt:lpstr>
      <vt:lpstr>PowerPoint Presentation</vt:lpstr>
      <vt:lpstr>PowerPoint Presentation</vt:lpstr>
      <vt:lpstr>PowerPoint Presentation</vt:lpstr>
      <vt:lpstr>PowerPoint Presentation</vt:lpstr>
      <vt:lpstr>Metastasis</vt:lpstr>
      <vt:lpstr>Metastasis</vt:lpstr>
      <vt:lpstr>Clinical Effects of Malignant Neoplasms</vt:lpstr>
      <vt:lpstr>Staging and Grading of Malignant neoplasms</vt:lpstr>
      <vt:lpstr>Staging</vt:lpstr>
      <vt:lpstr>TNM</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Host Response to Neoplasia, Metastasis, Grading and Staging</dc:title>
  <dc:creator>Edwin Walong</dc:creator>
  <cp:lastModifiedBy>Edwin Walong</cp:lastModifiedBy>
  <cp:revision>12</cp:revision>
  <dcterms:created xsi:type="dcterms:W3CDTF">2018-09-03T14:41:51Z</dcterms:created>
  <dcterms:modified xsi:type="dcterms:W3CDTF">2019-02-11T13:15:26Z</dcterms:modified>
</cp:coreProperties>
</file>