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PARANEOPLASTIC SYNDROMES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88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HEMATOLOGIC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Erythrocytosis or anemia, thrombocytosis, DIC and leukaemoid reactions may result from many types of cancers</a:t>
            </a:r>
          </a:p>
          <a:p>
            <a:r>
              <a:rPr lang="en-US" dirty="0" smtClean="0"/>
              <a:t>Symptoms may result from migrating vascular thrombosis i.e. Trousseau syndrome</a:t>
            </a:r>
          </a:p>
          <a:p>
            <a:r>
              <a:rPr lang="en-US" dirty="0" smtClean="0"/>
              <a:t>Patients with lung cancer or pleural mesothelioma may have cryoglobulinemia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46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Itching is the most frequent cutaneous manifestation in patients with cancer </a:t>
            </a:r>
          </a:p>
          <a:p>
            <a:r>
              <a:rPr lang="en-US" dirty="0" smtClean="0"/>
              <a:t>Herpes zoster, ichthyosis, flushes, alopecia or hypertrichosis also may be observed</a:t>
            </a:r>
          </a:p>
          <a:p>
            <a:r>
              <a:rPr lang="en-US" dirty="0" smtClean="0"/>
              <a:t>Acanthosis nigricans occurs in patients with metastatic melanomas or pancreatic tumors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61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&amp; NEUROMUSCULAR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Endocrine symptoms related to Paraneoplastic syndromes usually resemble the more common endocrine disorders (e.g. Cushing’ syndrome)</a:t>
            </a:r>
          </a:p>
          <a:p>
            <a:r>
              <a:rPr lang="en-US" dirty="0" smtClean="0"/>
              <a:t>Neuromuscular symptoms may mimic common neurologic conditions e.g. dementia</a:t>
            </a:r>
          </a:p>
          <a:p>
            <a:endParaRPr lang="en-US" dirty="0"/>
          </a:p>
          <a:p>
            <a:r>
              <a:rPr lang="en-US" b="1" u="sng" dirty="0" smtClean="0"/>
              <a:t>Cushing syndrome</a:t>
            </a:r>
          </a:p>
          <a:p>
            <a:r>
              <a:rPr lang="en-US" dirty="0" smtClean="0"/>
              <a:t>Small cell lung cancer</a:t>
            </a:r>
          </a:p>
          <a:p>
            <a:r>
              <a:rPr lang="en-US" dirty="0" smtClean="0"/>
              <a:t>Pancreatic carcinoma</a:t>
            </a:r>
          </a:p>
          <a:p>
            <a:r>
              <a:rPr lang="en-US" dirty="0" smtClean="0"/>
              <a:t>Neural tumors</a:t>
            </a:r>
          </a:p>
          <a:p>
            <a:r>
              <a:rPr lang="en-US" dirty="0" smtClean="0"/>
              <a:t>Thymomas</a:t>
            </a:r>
          </a:p>
          <a:p>
            <a:pPr lvl="1"/>
            <a:r>
              <a:rPr lang="en-US" dirty="0" smtClean="0"/>
              <a:t>Ectopic ACTH and ACTH-like substance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97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SIADH</a:t>
            </a:r>
          </a:p>
          <a:p>
            <a:pPr lvl="1"/>
            <a:r>
              <a:rPr lang="en-US" dirty="0" smtClean="0"/>
              <a:t>Small cell lung cancer</a:t>
            </a:r>
          </a:p>
          <a:p>
            <a:pPr lvl="1"/>
            <a:r>
              <a:rPr lang="en-US" dirty="0" smtClean="0"/>
              <a:t>CNS malignancies</a:t>
            </a:r>
          </a:p>
          <a:p>
            <a:pPr lvl="1"/>
            <a:r>
              <a:rPr lang="en-US" dirty="0" smtClean="0"/>
              <a:t>ANH</a:t>
            </a:r>
          </a:p>
          <a:p>
            <a:pPr marL="201168" lvl="1" indent="0">
              <a:buNone/>
            </a:pPr>
            <a:endParaRPr lang="en-US" b="1" u="sng" dirty="0"/>
          </a:p>
          <a:p>
            <a:pPr marL="201168" lvl="1" indent="0">
              <a:buNone/>
            </a:pPr>
            <a:r>
              <a:rPr lang="en-US" b="1" u="sng" dirty="0" err="1" smtClean="0"/>
              <a:t>Hypercalcemia</a:t>
            </a:r>
            <a:endParaRPr lang="en-US" b="1" u="sng" dirty="0" smtClean="0"/>
          </a:p>
          <a:p>
            <a:pPr lvl="1"/>
            <a:r>
              <a:rPr lang="en-US" dirty="0" smtClean="0"/>
              <a:t>Parathyroid hormone-related protein</a:t>
            </a:r>
          </a:p>
          <a:p>
            <a:pPr lvl="1"/>
            <a:r>
              <a:rPr lang="en-US" dirty="0" smtClean="0"/>
              <a:t>TGF-a</a:t>
            </a:r>
          </a:p>
          <a:p>
            <a:pPr lvl="1"/>
            <a:r>
              <a:rPr lang="en-US" dirty="0" smtClean="0"/>
              <a:t>TNF</a:t>
            </a:r>
          </a:p>
          <a:p>
            <a:pPr lvl="1"/>
            <a:r>
              <a:rPr lang="en-US" dirty="0" smtClean="0"/>
              <a:t>IL-1</a:t>
            </a:r>
          </a:p>
        </p:txBody>
      </p:sp>
    </p:spTree>
    <p:extLst>
      <p:ext uri="{BB962C8B-B14F-4D97-AF65-F5344CB8AC3E}">
        <p14:creationId xmlns:p14="http://schemas.microsoft.com/office/powerpoint/2010/main" val="704349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Hypoglycemia</a:t>
            </a:r>
          </a:p>
          <a:p>
            <a:r>
              <a:rPr lang="en-US" dirty="0" smtClean="0"/>
              <a:t>Mesenchymal tumors</a:t>
            </a:r>
          </a:p>
          <a:p>
            <a:r>
              <a:rPr lang="en-US" dirty="0" smtClean="0"/>
              <a:t>Insulin or insulin-like substance</a:t>
            </a:r>
          </a:p>
          <a:p>
            <a:endParaRPr lang="en-US" dirty="0"/>
          </a:p>
          <a:p>
            <a:r>
              <a:rPr lang="en-US" b="1" dirty="0" smtClean="0"/>
              <a:t>Carcinoid syndrome</a:t>
            </a:r>
          </a:p>
          <a:p>
            <a:r>
              <a:rPr lang="en-US" dirty="0" smtClean="0"/>
              <a:t>Serotonin, </a:t>
            </a:r>
            <a:r>
              <a:rPr lang="en-US" dirty="0" err="1" smtClean="0"/>
              <a:t>Bradykinin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38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causes of the Paraneoplastic syndromes associated with underlying cancers are not well known</a:t>
            </a:r>
          </a:p>
          <a:p>
            <a:r>
              <a:rPr lang="en-US" dirty="0" smtClean="0"/>
              <a:t>Only a few cases clearly demonstrate an etiologic and a pathogenic factor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77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(NON-SPECIFIC)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Fever:</a:t>
            </a:r>
          </a:p>
          <a:p>
            <a:pPr lvl="1"/>
            <a:r>
              <a:rPr lang="en-US" dirty="0" smtClean="0"/>
              <a:t>Result from the release of endogenous pyrogens (i.e. lymphokines or tissue pyrogenes)</a:t>
            </a:r>
          </a:p>
          <a:p>
            <a:pPr lvl="1"/>
            <a:r>
              <a:rPr lang="en-US" dirty="0" smtClean="0"/>
              <a:t>Fever may also be related to necrotic-inflammatory phenomena of the tumor and/or to alterations in liver function and consequent disorders of steroidogenesis</a:t>
            </a:r>
          </a:p>
          <a:p>
            <a:r>
              <a:rPr lang="en-US" b="1" dirty="0" smtClean="0"/>
              <a:t>Dysgeusia</a:t>
            </a:r>
          </a:p>
          <a:p>
            <a:pPr lvl="1"/>
            <a:r>
              <a:rPr lang="en-US" dirty="0" smtClean="0"/>
              <a:t>Related to alterations in the body’s level of copper and zinc or to </a:t>
            </a:r>
            <a:r>
              <a:rPr lang="en-US" dirty="0" err="1" smtClean="0"/>
              <a:t>morpho</a:t>
            </a:r>
            <a:r>
              <a:rPr lang="en-US" dirty="0" smtClean="0"/>
              <a:t>-functional variation of the tasting bodies</a:t>
            </a:r>
          </a:p>
          <a:p>
            <a:r>
              <a:rPr lang="en-US" b="1" dirty="0" smtClean="0"/>
              <a:t>Cachexia</a:t>
            </a:r>
          </a:p>
          <a:p>
            <a:pPr lvl="1"/>
            <a:r>
              <a:rPr lang="en-US" dirty="0" smtClean="0"/>
              <a:t>Thought to be caused bioactive molecules produced by the tumor, such as alpha-</a:t>
            </a:r>
            <a:r>
              <a:rPr lang="en-US" dirty="0" err="1" smtClean="0"/>
              <a:t>lymphotoxin</a:t>
            </a:r>
            <a:r>
              <a:rPr lang="en-US" dirty="0" smtClean="0"/>
              <a:t> (TNF – a) peptides and nucleotides which affect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836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Rheumatologic</a:t>
            </a:r>
          </a:p>
          <a:p>
            <a:pPr lvl="1"/>
            <a:r>
              <a:rPr lang="en-US" dirty="0" smtClean="0"/>
              <a:t>Causes of hypertrophic osteoarthropathy remain unknown, hypotheses – (e.g. estrogen or growth hormone production by the tumor, vagal hyperactivity</a:t>
            </a:r>
          </a:p>
          <a:p>
            <a:pPr lvl="1"/>
            <a:r>
              <a:rPr lang="en-US" dirty="0" smtClean="0"/>
              <a:t>Scleroderma and SLE could be related to production of antinuclear antibody (ANA)</a:t>
            </a:r>
          </a:p>
          <a:p>
            <a:r>
              <a:rPr lang="en-US" b="1" dirty="0" smtClean="0"/>
              <a:t>Renal</a:t>
            </a:r>
          </a:p>
          <a:p>
            <a:pPr lvl="1"/>
            <a:r>
              <a:rPr lang="en-US" dirty="0" smtClean="0"/>
              <a:t>Secondary kidney amyloidosis and sedimentation of immune-complexes in nephrons is thought to be the underlying mechanism of nephrotic syndrome and neoplastic hypoalbuminemia</a:t>
            </a:r>
          </a:p>
          <a:p>
            <a:r>
              <a:rPr lang="en-US" b="1" dirty="0" smtClean="0"/>
              <a:t>Gastrointestinal</a:t>
            </a:r>
          </a:p>
          <a:p>
            <a:pPr lvl="1"/>
            <a:r>
              <a:rPr lang="en-US" dirty="0" smtClean="0"/>
              <a:t>Related to production of molecules that affect the motility and secretory activity of the digestive tract</a:t>
            </a:r>
          </a:p>
          <a:p>
            <a:pPr lvl="1"/>
            <a:r>
              <a:rPr lang="en-US" dirty="0" smtClean="0"/>
              <a:t>Medullary thyroid carcinomas (MTCs) produce several PGs – E2 &amp; F2) that may lead to malabsorption</a:t>
            </a:r>
          </a:p>
          <a:p>
            <a:pPr lvl="1"/>
            <a:r>
              <a:rPr lang="en-US" dirty="0" smtClean="0"/>
              <a:t>Malignancies of the digestive system, may lead to a protein losing enteropathy resulting from tumor-mass inflammation and exudation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908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Hematologic</a:t>
            </a:r>
          </a:p>
          <a:p>
            <a:pPr lvl="1"/>
            <a:r>
              <a:rPr lang="en-US" sz="2000" dirty="0" smtClean="0"/>
              <a:t>Erythrocytosis results from ectopic production of EPO or EPO-like substances or by altered catabolism of EPO</a:t>
            </a:r>
          </a:p>
          <a:p>
            <a:pPr lvl="1"/>
            <a:r>
              <a:rPr lang="en-US" sz="2000" dirty="0" smtClean="0"/>
              <a:t>Paraneoplastic anemias</a:t>
            </a:r>
          </a:p>
          <a:p>
            <a:pPr lvl="2"/>
            <a:r>
              <a:rPr lang="en-US" sz="2000" dirty="0" smtClean="0"/>
              <a:t>Anti-EPO factor, reduction in mean RBC life, and poor iron availability</a:t>
            </a:r>
          </a:p>
          <a:p>
            <a:pPr lvl="2"/>
            <a:r>
              <a:rPr lang="en-US" sz="2000" dirty="0" smtClean="0"/>
              <a:t>Microangiopathic hemolytic anemia (MHA) resulting from DIC</a:t>
            </a:r>
          </a:p>
          <a:p>
            <a:pPr lvl="2"/>
            <a:r>
              <a:rPr lang="en-US" sz="2000" dirty="0" smtClean="0"/>
              <a:t>AIHA (Auto-immune Hemolytic Anemia) resulting from anti-RBC antibodies</a:t>
            </a:r>
          </a:p>
        </p:txBody>
      </p:sp>
    </p:spTree>
    <p:extLst>
      <p:ext uri="{BB962C8B-B14F-4D97-AF65-F5344CB8AC3E}">
        <p14:creationId xmlns:p14="http://schemas.microsoft.com/office/powerpoint/2010/main" val="222736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Cutaneous</a:t>
            </a:r>
          </a:p>
          <a:p>
            <a:r>
              <a:rPr lang="en-US" dirty="0" smtClean="0"/>
              <a:t>Itching results from hyper-eosinophilia and is typical of HL</a:t>
            </a:r>
          </a:p>
          <a:p>
            <a:r>
              <a:rPr lang="en-US" dirty="0" smtClean="0"/>
              <a:t>Immune system depression, is often responsible for the reactivation of latent VZV in the sensory ganglia and prompts herpes zoster</a:t>
            </a:r>
          </a:p>
          <a:p>
            <a:r>
              <a:rPr lang="en-US" dirty="0" smtClean="0"/>
              <a:t>Pancreatic tumors can release several lipases and lithic enzymes into the bloodstream, leading to </a:t>
            </a:r>
            <a:r>
              <a:rPr lang="en-US" i="1" dirty="0" smtClean="0"/>
              <a:t>adipose nodular necrosis </a:t>
            </a:r>
            <a:r>
              <a:rPr lang="en-US" dirty="0" smtClean="0"/>
              <a:t>of subcutaneous tissues</a:t>
            </a:r>
          </a:p>
          <a:p>
            <a:r>
              <a:rPr lang="en-US" i="1" dirty="0" smtClean="0"/>
              <a:t>Flushes</a:t>
            </a:r>
            <a:r>
              <a:rPr lang="en-US" dirty="0" smtClean="0"/>
              <a:t> can be observed in patients with tumors that secrete vasoactive substances, mainly prostaglandins (alpha, E1, E2, F2. I2)</a:t>
            </a:r>
          </a:p>
          <a:p>
            <a:r>
              <a:rPr lang="en-US" i="1" dirty="0" smtClean="0"/>
              <a:t>Dermic melanosis </a:t>
            </a:r>
            <a:r>
              <a:rPr lang="en-US" dirty="0" smtClean="0"/>
              <a:t>results from melanin precursors that enter the blood stream and accumulate in the dermis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53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syndromes involving -systemic effects that accompany malignant disease</a:t>
            </a:r>
          </a:p>
          <a:p>
            <a:r>
              <a:rPr lang="en-US" dirty="0" smtClean="0"/>
              <a:t>These syndromes are collections of symptoms that result from substances produced by the tumor, an they occur remotely from the tumor itself</a:t>
            </a:r>
          </a:p>
          <a:p>
            <a:r>
              <a:rPr lang="en-US" dirty="0" smtClean="0"/>
              <a:t>Paraneoplastic syndrome may result from production and release of antibodies and physiologically active substances or it may be idiopathic</a:t>
            </a:r>
          </a:p>
          <a:p>
            <a:r>
              <a:rPr lang="en-US" dirty="0" smtClean="0"/>
              <a:t>Any tumor may produce hormones and protein hormone precursors, or a variety of enzymes and fetal proteins, or cytokines</a:t>
            </a:r>
          </a:p>
          <a:p>
            <a:r>
              <a:rPr lang="en-US" dirty="0" smtClean="0"/>
              <a:t>The tumor may interfere with normal metabolic pathways or steroid metabolism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45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ENDOCRINE AND NEUROMUSCULAR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pathogenesis of Paraneoplastic endocrine syndromes results from aberrant production by tumors of protein hormones, hormone precursors or hormone-like substances</a:t>
            </a:r>
          </a:p>
          <a:p>
            <a:r>
              <a:rPr lang="en-US" dirty="0" smtClean="0"/>
              <a:t>The pathogenesis of neuromuscular Paraneoplastic disorders is unknown, but could be due t virus becoming virulent, autoantibody formation or production of substances that alter </a:t>
            </a:r>
            <a:r>
              <a:rPr lang="en-US" smtClean="0"/>
              <a:t>nervous functions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2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Increased comprehension of the molecular mechanisms of Paraneoplastic syndromes will;</a:t>
            </a:r>
          </a:p>
          <a:p>
            <a:pPr lvl="1"/>
            <a:r>
              <a:rPr lang="en-US" dirty="0" smtClean="0"/>
              <a:t>Permit earlier diagnoses of cancer</a:t>
            </a:r>
          </a:p>
          <a:p>
            <a:pPr lvl="1"/>
            <a:r>
              <a:rPr lang="en-US" dirty="0" smtClean="0"/>
              <a:t>Useful for following the response to anti-neoplastic therapy, using cancer products as tumor markers of the progression or remission of disease</a:t>
            </a:r>
          </a:p>
          <a:p>
            <a:pPr lvl="1"/>
            <a:r>
              <a:rPr lang="en-US" dirty="0" smtClean="0"/>
              <a:t>May occur in up to 10-15% (2-20% according to several reports) of malignancies, and they may be the first or most prominent manifestation</a:t>
            </a:r>
          </a:p>
          <a:p>
            <a:pPr lvl="1"/>
            <a:r>
              <a:rPr lang="en-US" dirty="0" smtClean="0"/>
              <a:t>However, this incidence could be under-estimated</a:t>
            </a:r>
          </a:p>
          <a:p>
            <a:r>
              <a:rPr lang="en-US" dirty="0" smtClean="0"/>
              <a:t>Paraneoplastic syndromes most commonly occur in patients not known to have cancer, in those with active cancer and those in remission after 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18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PARANEOPLASTIC SYNDROMES ARE DIVIDED INTO THE FOLOWING CATEGORIES: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Miscellaneous (non-specific)</a:t>
            </a:r>
          </a:p>
          <a:p>
            <a:r>
              <a:rPr lang="en-US" dirty="0" smtClean="0"/>
              <a:t>Rheumatologic</a:t>
            </a:r>
          </a:p>
          <a:p>
            <a:r>
              <a:rPr lang="en-US" dirty="0" smtClean="0"/>
              <a:t>Renal</a:t>
            </a:r>
          </a:p>
          <a:p>
            <a:r>
              <a:rPr lang="en-US" dirty="0" smtClean="0"/>
              <a:t>Gastrointestinal</a:t>
            </a:r>
          </a:p>
          <a:p>
            <a:r>
              <a:rPr lang="en-US" dirty="0" smtClean="0"/>
              <a:t>Hematologic</a:t>
            </a:r>
          </a:p>
          <a:p>
            <a:r>
              <a:rPr lang="en-US" dirty="0" smtClean="0"/>
              <a:t>Cutaneous</a:t>
            </a:r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Neuromuscular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78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(NON-SPECIFIC)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Fever, dysgeusia, anorexia and cachexia</a:t>
            </a:r>
          </a:p>
          <a:p>
            <a:r>
              <a:rPr lang="en-US" dirty="0" smtClean="0"/>
              <a:t>Fever is frequently associated with lymphomas, acute leukemias, sarcomas, renal cell carcinomas (Grawitz tumors) and digestive malignancies (including the liver)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78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RHEUMATOLOGIC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Arise as rheumatic polyarthritis or polymyalgia in patients with myelomas; lymphomas; acute leukemia; malignant </a:t>
            </a:r>
            <a:r>
              <a:rPr lang="en-US" dirty="0" err="1" smtClean="0"/>
              <a:t>histiocytosis</a:t>
            </a:r>
            <a:r>
              <a:rPr lang="en-US" dirty="0" smtClean="0"/>
              <a:t> and tumors of the colon, pancreas, prostate and CNS</a:t>
            </a:r>
          </a:p>
          <a:p>
            <a:r>
              <a:rPr lang="en-US" dirty="0" smtClean="0"/>
              <a:t>With lung cancers, pleural mesotheliomas and phrenic </a:t>
            </a:r>
            <a:r>
              <a:rPr lang="en-US" dirty="0" err="1" smtClean="0"/>
              <a:t>neurilemmoma</a:t>
            </a:r>
            <a:r>
              <a:rPr lang="en-US" dirty="0" smtClean="0"/>
              <a:t>, hypertrophic osteoarthropathy (finger clubbing) may be observed in as many as 95% of cases</a:t>
            </a:r>
          </a:p>
          <a:p>
            <a:r>
              <a:rPr lang="en-US" dirty="0" smtClean="0"/>
              <a:t>In some cases, the tumor can be preceded by scleroderma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8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THYMOMA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most cases of myasthenia gravis and, rarely hypogammaglobulinemia and pure red cell aplasia</a:t>
            </a:r>
          </a:p>
          <a:p>
            <a:r>
              <a:rPr lang="en-US" dirty="0" smtClean="0"/>
              <a:t>Patients with lymphomas or cancers of the lung, breast or gonads may have SLE</a:t>
            </a:r>
          </a:p>
          <a:p>
            <a:endParaRPr lang="en-US" dirty="0"/>
          </a:p>
          <a:p>
            <a:r>
              <a:rPr lang="en-US" dirty="0" smtClean="0"/>
              <a:t>Patients with myeloma, renal cell carcinoma and lymphomas may present, although rarely, with secondary amyloidosis of the connective tissues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8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with tumors that secret ACTH or ACTH-like substances may have hypokalemic nephropathy</a:t>
            </a:r>
          </a:p>
          <a:p>
            <a:r>
              <a:rPr lang="en-US" dirty="0" smtClean="0"/>
              <a:t>Other types of tumors that can produce ACTH, ADH, and gut hormones may cause hypokalemia, hyponatremia or hypernatremia and alkalosis or acidosis</a:t>
            </a:r>
          </a:p>
          <a:p>
            <a:r>
              <a:rPr lang="en-US" dirty="0" smtClean="0"/>
              <a:t>Nephrotic syndrome occur in patients who have HL; NHL; leukemias; melanomas or malignancies of the lung, thyroid, colon, breast, ovary or pancreatic head</a:t>
            </a:r>
          </a:p>
          <a:p>
            <a:r>
              <a:rPr lang="en-US" dirty="0" smtClean="0"/>
              <a:t>Patients with myeloma, renal carcinoma or lymphomas present rarely with secondary amyloidosis of the kidneys, heart or CNS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6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GASTROINTESTINAL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Watery diarrhea accompanied by an electrolyte imbalance leads to asthenia, confusion and exhaustion</a:t>
            </a:r>
          </a:p>
          <a:p>
            <a:r>
              <a:rPr lang="en-US" dirty="0" smtClean="0"/>
              <a:t>These is typical of patients with proctsigmoid tumors (both benign and malignant) and of medullary thyroid carcinoma (MTCs)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457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</TotalTime>
  <Words>1084</Words>
  <Application>Microsoft Office PowerPoint</Application>
  <PresentationFormat>Widescreen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Retrospect</vt:lpstr>
      <vt:lpstr>PARANEOPLASTIC SYNDROMES </vt:lpstr>
      <vt:lpstr>DEFINITION</vt:lpstr>
      <vt:lpstr>CONT.</vt:lpstr>
      <vt:lpstr>PARANEOPLASTIC SYNDROMES ARE DIVIDED INTO THE FOLOWING CATEGORIES:</vt:lpstr>
      <vt:lpstr>MISCELLANEOUS (NON-SPECIFIC)</vt:lpstr>
      <vt:lpstr>RHEUMATOLOGIC</vt:lpstr>
      <vt:lpstr>THYMOMA</vt:lpstr>
      <vt:lpstr>RENAL</vt:lpstr>
      <vt:lpstr>GASTROINTESTINAL</vt:lpstr>
      <vt:lpstr>HEMATOLOGIC</vt:lpstr>
      <vt:lpstr>CUTANEOUS</vt:lpstr>
      <vt:lpstr>ENDOCRINE &amp; NEUROMUSCULAR</vt:lpstr>
      <vt:lpstr>CONT.</vt:lpstr>
      <vt:lpstr>CONT.</vt:lpstr>
      <vt:lpstr>CAUSES</vt:lpstr>
      <vt:lpstr>MISCELLANEOUS (NON-SPECIFIC)</vt:lpstr>
      <vt:lpstr>CONT.</vt:lpstr>
      <vt:lpstr>CONT.</vt:lpstr>
      <vt:lpstr>CONT.</vt:lpstr>
      <vt:lpstr>ENDOCRINE AND NEUROMUSCULAR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PARANEOPLASTIC SYNDROMES</dc:title>
  <dc:creator>inspurs</dc:creator>
  <cp:lastModifiedBy>inspurs</cp:lastModifiedBy>
  <cp:revision>7</cp:revision>
  <dcterms:created xsi:type="dcterms:W3CDTF">2015-12-07T23:28:17Z</dcterms:created>
  <dcterms:modified xsi:type="dcterms:W3CDTF">2015-12-08T00:27:09Z</dcterms:modified>
</cp:coreProperties>
</file>